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1381" r:id="rId2"/>
    <p:sldId id="1519" r:id="rId3"/>
    <p:sldId id="1535" r:id="rId4"/>
    <p:sldId id="1520" r:id="rId5"/>
    <p:sldId id="1536" r:id="rId6"/>
    <p:sldId id="1537" r:id="rId7"/>
    <p:sldId id="1538" r:id="rId8"/>
    <p:sldId id="1539" r:id="rId9"/>
    <p:sldId id="1540" r:id="rId10"/>
    <p:sldId id="1541" r:id="rId11"/>
    <p:sldId id="1542" r:id="rId12"/>
    <p:sldId id="1543" r:id="rId13"/>
    <p:sldId id="1544" r:id="rId14"/>
    <p:sldId id="1545" r:id="rId15"/>
    <p:sldId id="1546" r:id="rId16"/>
    <p:sldId id="1547" r:id="rId17"/>
    <p:sldId id="1548" r:id="rId18"/>
    <p:sldId id="368" r:id="rId19"/>
  </p:sldIdLst>
  <p:sldSz cx="9144000" cy="5143500" type="screen16x9"/>
  <p:notesSz cx="5765800" cy="3244850"/>
  <p:custDataLst>
    <p:tags r:id="rId21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7" autoAdjust="0"/>
    <p:restoredTop sz="94624" autoAdjust="0"/>
  </p:normalViewPr>
  <p:slideViewPr>
    <p:cSldViewPr>
      <p:cViewPr>
        <p:scale>
          <a:sx n="94" d="100"/>
          <a:sy n="94" d="100"/>
        </p:scale>
        <p:origin x="-666" y="174"/>
      </p:cViewPr>
      <p:guideLst>
        <p:guide orient="horz" pos="2880"/>
        <p:guide orient="horz" pos="6391"/>
        <p:guide orient="horz" pos="2057"/>
        <p:guide orient="horz" pos="4566"/>
        <p:guide pos="2160"/>
        <p:guide pos="4451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3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Relationship Id="rId9" Type="http://schemas.openxmlformats.org/officeDocument/2006/relationships/image" Target="../media/image6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9" Type="http://schemas.openxmlformats.org/officeDocument/2006/relationships/image" Target="../media/image8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82.png"/><Relationship Id="rId7" Type="http://schemas.openxmlformats.org/officeDocument/2006/relationships/image" Target="../media/image8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88.png"/><Relationship Id="rId7" Type="http://schemas.openxmlformats.org/officeDocument/2006/relationships/image" Target="../media/image9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94.png"/><Relationship Id="rId7" Type="http://schemas.openxmlformats.org/officeDocument/2006/relationships/image" Target="../media/image9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3" Type="http://schemas.openxmlformats.org/officeDocument/2006/relationships/image" Target="../media/image100.png"/><Relationship Id="rId7" Type="http://schemas.openxmlformats.org/officeDocument/2006/relationships/image" Target="../media/image10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3.png"/><Relationship Id="rId5" Type="http://schemas.openxmlformats.org/officeDocument/2006/relationships/image" Target="../media/image102.png"/><Relationship Id="rId4" Type="http://schemas.openxmlformats.org/officeDocument/2006/relationships/image" Target="../media/image10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13" Type="http://schemas.openxmlformats.org/officeDocument/2006/relationships/image" Target="../media/image116.png"/><Relationship Id="rId3" Type="http://schemas.openxmlformats.org/officeDocument/2006/relationships/image" Target="../media/image106.png"/><Relationship Id="rId7" Type="http://schemas.openxmlformats.org/officeDocument/2006/relationships/image" Target="../media/image110.png"/><Relationship Id="rId12" Type="http://schemas.openxmlformats.org/officeDocument/2006/relationships/image" Target="../media/image1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9.png"/><Relationship Id="rId11" Type="http://schemas.openxmlformats.org/officeDocument/2006/relationships/image" Target="../media/image114.png"/><Relationship Id="rId5" Type="http://schemas.openxmlformats.org/officeDocument/2006/relationships/image" Target="../media/image108.png"/><Relationship Id="rId10" Type="http://schemas.openxmlformats.org/officeDocument/2006/relationships/image" Target="../media/image113.png"/><Relationship Id="rId4" Type="http://schemas.openxmlformats.org/officeDocument/2006/relationships/image" Target="../media/image107.png"/><Relationship Id="rId9" Type="http://schemas.openxmlformats.org/officeDocument/2006/relationships/image" Target="../media/image11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0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013097" y="1839034"/>
            <a:ext cx="4711031" cy="1499687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Bef>
                <a:spcPts val="175"/>
              </a:spcBef>
            </a:pPr>
            <a:r>
              <a:rPr sz="2400" b="1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endParaRPr sz="2400" b="1" dirty="0">
              <a:latin typeface="Arial"/>
              <a:cs typeface="Arial"/>
            </a:endParaRPr>
          </a:p>
          <a:p>
            <a:pPr marL="20131"/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Ikkinchi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darajali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tenglama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qatnashgan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eng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sodda</a:t>
            </a:r>
            <a:r>
              <a:rPr lang="en-US" sz="2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endParaRPr lang="en-US" sz="24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20131"/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sistemalarni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yechish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23528" y="1944507"/>
            <a:ext cx="545553" cy="264346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876257" y="361576"/>
            <a:ext cx="1536477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876257" y="361576"/>
            <a:ext cx="153647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948264" y="485239"/>
            <a:ext cx="136815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 smtClean="0">
                <a:solidFill>
                  <a:srgbClr val="FEFEFE"/>
                </a:solidFill>
                <a:latin typeface="Arial"/>
                <a:cs typeface="Arial"/>
              </a:rPr>
              <a:t>9 </a:t>
            </a:r>
            <a:r>
              <a:rPr lang="en-US" sz="3567" b="1" spc="16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8" dirty="0">
                <a:solidFill>
                  <a:sysClr val="window" lastClr="FFFFFF"/>
                </a:solidFill>
              </a:rPr>
              <a:t>Algebra</a:t>
            </a: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779662"/>
            <a:ext cx="2851517" cy="2811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013097" y="3376319"/>
            <a:ext cx="4711031" cy="1130355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Bef>
                <a:spcPts val="175"/>
              </a:spcBef>
            </a:pP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Komilov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Mirodil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Xosiljonovich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X.T.V.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tasarrufidagi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AFIDUM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matematika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fani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o‘qituvchisi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23528" y="843558"/>
                <a:ext cx="6929782" cy="14403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155.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Tenglamalar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sistemasini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yeching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𝒚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𝟓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843558"/>
                <a:ext cx="6929782" cy="1440394"/>
              </a:xfrm>
              <a:prstGeom prst="rect">
                <a:avLst/>
              </a:prstGeom>
              <a:blipFill rotWithShape="1">
                <a:blip r:embed="rId3"/>
                <a:stretch>
                  <a:fillRect l="-1847" t="-4219" r="-7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83568" y="2787774"/>
                <a:ext cx="3175806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2787774"/>
                <a:ext cx="3175806" cy="54874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827584" y="3329285"/>
                <a:ext cx="306641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3329285"/>
                <a:ext cx="3066417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913489" y="3867894"/>
                <a:ext cx="308244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3489" y="3867894"/>
                <a:ext cx="3082447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499992" y="4121373"/>
                <a:ext cx="4011676" cy="7602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</a:rPr>
                          <m:t>−</m:t>
                        </m:r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  <m:r>
                          <a:rPr lang="en-US" b="1" i="1" smtClean="0">
                            <a:latin typeface="Cambria Math"/>
                          </a:rPr>
                          <m:t>;</m:t>
                        </m:r>
                        <m:r>
                          <a:rPr lang="en-US" b="1" i="1" smtClean="0">
                            <a:latin typeface="Cambria Math"/>
                          </a:rPr>
                          <m:t>𝟏</m:t>
                        </m:r>
                      </m:e>
                    </m:d>
                    <m:r>
                      <a:rPr lang="en-US" b="1" i="1" smtClean="0">
                        <a:latin typeface="Cambria Math"/>
                      </a:rPr>
                      <m:t>, </m:t>
                    </m:r>
                    <m:d>
                      <m:dPr>
                        <m:ctrlPr>
                          <a:rPr lang="en-US" b="1" i="1" smtClean="0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b="1" i="1" smtClean="0">
                                <a:latin typeface="Cambria Math"/>
                              </a:rPr>
                              <m:t>𝟒</m:t>
                            </m:r>
                          </m:den>
                        </m:f>
                        <m:r>
                          <a:rPr lang="en-US" b="1" i="1" smtClean="0">
                            <a:latin typeface="Cambria Math"/>
                          </a:rPr>
                          <m:t>;</m:t>
                        </m:r>
                        <m:r>
                          <a:rPr lang="en-US" b="1" i="1" smtClean="0">
                            <a:latin typeface="Cambria Math"/>
                          </a:rPr>
                          <m:t>𝟕</m:t>
                        </m:r>
                        <m:f>
                          <m:fPr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latin typeface="Cambria Math"/>
                              </a:rPr>
                              <m:t>𝟑</m:t>
                            </m:r>
                          </m:num>
                          <m:den>
                            <m:r>
                              <a:rPr lang="en-US" b="1" i="1" smtClean="0">
                                <a:latin typeface="Cambria Math"/>
                              </a:rPr>
                              <m:t>𝟒</m:t>
                            </m:r>
                          </m:den>
                        </m:f>
                      </m:e>
                    </m:d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9992" y="4121373"/>
                <a:ext cx="4011676" cy="760273"/>
              </a:xfrm>
              <a:prstGeom prst="rect">
                <a:avLst/>
              </a:prstGeom>
              <a:blipFill rotWithShape="1">
                <a:blip r:embed="rId7"/>
                <a:stretch>
                  <a:fillRect l="-3191" b="-72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676950" y="2815098"/>
                <a:ext cx="2689775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6950" y="2815098"/>
                <a:ext cx="2689775" cy="54874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949614" y="2283952"/>
                <a:ext cx="416953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 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9614" y="2283952"/>
                <a:ext cx="4169538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170828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50" grpId="0"/>
      <p:bldP spid="51" grpId="0"/>
      <p:bldP spid="10" grpId="0"/>
      <p:bldP spid="12" grpId="0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23528" y="843558"/>
                <a:ext cx="6929782" cy="13810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156.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Tenglamalar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sistemasini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yeching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𝟓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𝟔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843558"/>
                <a:ext cx="6929782" cy="1381019"/>
              </a:xfrm>
              <a:prstGeom prst="rect">
                <a:avLst/>
              </a:prstGeom>
              <a:blipFill rotWithShape="1">
                <a:blip r:embed="rId3"/>
                <a:stretch>
                  <a:fillRect l="-1847" t="-4405" r="-7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206042" y="2311042"/>
                <a:ext cx="2867708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𝒛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𝒛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6042" y="2311042"/>
                <a:ext cx="2867708" cy="54874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206042" y="2787774"/>
                <a:ext cx="274421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𝒛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𝒛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6042" y="2787774"/>
                <a:ext cx="2744213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11560" y="3401293"/>
                <a:ext cx="279711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3401293"/>
                <a:ext cx="2797112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521905" y="3401293"/>
                <a:ext cx="279711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1905" y="3401293"/>
                <a:ext cx="2797112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131840" y="4083918"/>
                <a:ext cx="345344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  <m:r>
                          <a:rPr lang="en-US" b="1" i="1" smtClean="0">
                            <a:latin typeface="Cambria Math"/>
                          </a:rPr>
                          <m:t>;</m:t>
                        </m:r>
                        <m:r>
                          <a:rPr lang="en-US" b="1" i="1" smtClean="0">
                            <a:latin typeface="Cambria Math"/>
                          </a:rPr>
                          <m:t>𝟑</m:t>
                        </m:r>
                      </m:e>
                    </m:d>
                    <m:r>
                      <a:rPr lang="en-US" b="1" i="1" smtClean="0">
                        <a:latin typeface="Cambria Math"/>
                      </a:rPr>
                      <m:t>, </m:t>
                    </m:r>
                    <m:d>
                      <m:dPr>
                        <m:ctrlPr>
                          <a:rPr lang="en-US" b="1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</a:rPr>
                          <m:t>𝟑</m:t>
                        </m:r>
                        <m:r>
                          <a:rPr lang="en-US" b="1" i="1" smtClean="0">
                            <a:latin typeface="Cambria Math"/>
                          </a:rPr>
                          <m:t>;</m:t>
                        </m:r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e>
                    </m:d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840" y="4083918"/>
                <a:ext cx="3453446" cy="538609"/>
              </a:xfrm>
              <a:prstGeom prst="rect">
                <a:avLst/>
              </a:prstGeom>
              <a:blipFill rotWithShape="1">
                <a:blip r:embed="rId8"/>
                <a:stretch>
                  <a:fillRect l="-3887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3134496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5" grpId="0"/>
      <p:bldP spid="16" grpId="0"/>
      <p:bldP spid="17" grpId="0"/>
      <p:bldP spid="18" grpId="0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23528" y="843558"/>
                <a:ext cx="6929782" cy="13810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156.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Tenglamalar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sistemasini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yeching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𝟏𝟐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𝟏𝟏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843558"/>
                <a:ext cx="6929782" cy="1381019"/>
              </a:xfrm>
              <a:prstGeom prst="rect">
                <a:avLst/>
              </a:prstGeom>
              <a:blipFill rotWithShape="1">
                <a:blip r:embed="rId3"/>
                <a:stretch>
                  <a:fillRect l="-1847" t="-4405" r="-7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206042" y="2311042"/>
                <a:ext cx="3313343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𝒛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𝟏𝟐</m:t>
                      </m:r>
                      <m:r>
                        <a:rPr lang="en-US" b="1" i="1" smtClean="0">
                          <a:latin typeface="Cambria Math"/>
                        </a:rPr>
                        <m:t>𝒛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𝟏𝟏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6042" y="2311042"/>
                <a:ext cx="3313343" cy="54874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206042" y="2787774"/>
                <a:ext cx="296703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𝒛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𝒛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6042" y="2787774"/>
                <a:ext cx="2967031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11560" y="3401293"/>
                <a:ext cx="301992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3401293"/>
                <a:ext cx="3019929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521905" y="3401293"/>
                <a:ext cx="301992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𝟏𝟏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1905" y="3401293"/>
                <a:ext cx="3019929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131840" y="4083918"/>
                <a:ext cx="389908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</a:rPr>
                          <m:t>𝟏</m:t>
                        </m:r>
                        <m:r>
                          <a:rPr lang="en-US" b="1" i="1" smtClean="0">
                            <a:latin typeface="Cambria Math"/>
                          </a:rPr>
                          <m:t>;</m:t>
                        </m:r>
                        <m:r>
                          <a:rPr lang="en-US" b="1" i="1" smtClean="0">
                            <a:latin typeface="Cambria Math"/>
                          </a:rPr>
                          <m:t>𝟏𝟏</m:t>
                        </m:r>
                      </m:e>
                    </m:d>
                    <m:r>
                      <a:rPr lang="en-US" b="1" i="1" smtClean="0">
                        <a:latin typeface="Cambria Math"/>
                      </a:rPr>
                      <m:t>, </m:t>
                    </m:r>
                    <m:d>
                      <m:dPr>
                        <m:ctrlPr>
                          <a:rPr lang="en-US" b="1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</a:rPr>
                          <m:t>𝟏𝟏</m:t>
                        </m:r>
                        <m:r>
                          <a:rPr lang="en-US" b="1" i="1" smtClean="0">
                            <a:latin typeface="Cambria Math"/>
                          </a:rPr>
                          <m:t>;</m:t>
                        </m:r>
                        <m:r>
                          <a:rPr lang="en-US" b="1" i="1" smtClean="0">
                            <a:latin typeface="Cambria Math"/>
                          </a:rPr>
                          <m:t>𝟏</m:t>
                        </m:r>
                      </m:e>
                    </m:d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840" y="4083918"/>
                <a:ext cx="3899081" cy="538609"/>
              </a:xfrm>
              <a:prstGeom prst="rect">
                <a:avLst/>
              </a:prstGeom>
              <a:blipFill rotWithShape="1">
                <a:blip r:embed="rId9"/>
                <a:stretch>
                  <a:fillRect l="-3443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4875507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5" grpId="0"/>
      <p:bldP spid="16" grpId="0"/>
      <p:bldP spid="17" grpId="0"/>
      <p:bldP spid="18" grpId="0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23528" y="843558"/>
                <a:ext cx="6929782" cy="13810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156.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Tenglamalar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sistemasini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yeching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843558"/>
                <a:ext cx="6929782" cy="1381019"/>
              </a:xfrm>
              <a:prstGeom prst="rect">
                <a:avLst/>
              </a:prstGeom>
              <a:blipFill rotWithShape="1">
                <a:blip r:embed="rId3"/>
                <a:stretch>
                  <a:fillRect l="-1847" t="-4405" r="-7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206042" y="2311042"/>
                <a:ext cx="2867708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𝒛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𝒛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6042" y="2311042"/>
                <a:ext cx="2867708" cy="54874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206042" y="2787774"/>
                <a:ext cx="274421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𝒛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𝒛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6042" y="2787774"/>
                <a:ext cx="2744213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11560" y="3401293"/>
                <a:ext cx="279711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3401293"/>
                <a:ext cx="2797112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521905" y="3401293"/>
                <a:ext cx="279711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1905" y="3401293"/>
                <a:ext cx="2797112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131840" y="4083918"/>
                <a:ext cx="345344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</a:rPr>
                          <m:t>𝟏</m:t>
                        </m:r>
                        <m:r>
                          <a:rPr lang="en-US" b="1" i="1" smtClean="0">
                            <a:latin typeface="Cambria Math"/>
                          </a:rPr>
                          <m:t>;</m:t>
                        </m:r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e>
                    </m:d>
                    <m:r>
                      <a:rPr lang="en-US" b="1" i="1" smtClean="0">
                        <a:latin typeface="Cambria Math"/>
                      </a:rPr>
                      <m:t>, </m:t>
                    </m:r>
                    <m:d>
                      <m:dPr>
                        <m:ctrlPr>
                          <a:rPr lang="en-US" b="1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  <m:r>
                          <a:rPr lang="en-US" b="1" i="1" smtClean="0">
                            <a:latin typeface="Cambria Math"/>
                          </a:rPr>
                          <m:t>;</m:t>
                        </m:r>
                        <m:r>
                          <a:rPr lang="en-US" b="1" i="1" smtClean="0">
                            <a:latin typeface="Cambria Math"/>
                          </a:rPr>
                          <m:t>𝟏</m:t>
                        </m:r>
                      </m:e>
                    </m:d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840" y="4083918"/>
                <a:ext cx="3453446" cy="538609"/>
              </a:xfrm>
              <a:prstGeom prst="rect">
                <a:avLst/>
              </a:prstGeom>
              <a:blipFill rotWithShape="1">
                <a:blip r:embed="rId8"/>
                <a:stretch>
                  <a:fillRect l="-3887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5131288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5" grpId="0"/>
      <p:bldP spid="16" grpId="0"/>
      <p:bldP spid="17" grpId="0"/>
      <p:bldP spid="18" grpId="0"/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23528" y="843558"/>
                <a:ext cx="6929782" cy="14403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157.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Tenglamalar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sistemasini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yeching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𝟕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en-US" b="1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>
                                  <a:latin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b="1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𝒚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𝟏𝟒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843558"/>
                <a:ext cx="6929782" cy="1440394"/>
              </a:xfrm>
              <a:prstGeom prst="rect">
                <a:avLst/>
              </a:prstGeom>
              <a:blipFill rotWithShape="1">
                <a:blip r:embed="rId3"/>
                <a:stretch>
                  <a:fillRect l="-1847" t="-4219" r="-7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206042" y="2311042"/>
                <a:ext cx="357540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</m:d>
                      <m:d>
                        <m:d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6042" y="2311042"/>
                <a:ext cx="3575402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195935" y="4371950"/>
                <a:ext cx="312393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</a:rPr>
                          <m:t>𝟒</m:t>
                        </m:r>
                        <m:r>
                          <a:rPr lang="en-US" b="1" i="1" smtClean="0">
                            <a:latin typeface="Cambria Math"/>
                          </a:rPr>
                          <m:t>,</m:t>
                        </m:r>
                        <m:r>
                          <a:rPr lang="en-US" b="1" i="1" smtClean="0">
                            <a:latin typeface="Cambria Math"/>
                          </a:rPr>
                          <m:t>𝟓</m:t>
                        </m:r>
                        <m:r>
                          <a:rPr lang="en-US" b="1" i="1" smtClean="0">
                            <a:latin typeface="Cambria Math"/>
                          </a:rPr>
                          <m:t>;</m:t>
                        </m:r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  <m:r>
                          <a:rPr lang="en-US" b="1" i="1" smtClean="0">
                            <a:latin typeface="Cambria Math"/>
                          </a:rPr>
                          <m:t>,</m:t>
                        </m:r>
                        <m:r>
                          <a:rPr lang="en-US" b="1" i="1" smtClean="0">
                            <a:latin typeface="Cambria Math"/>
                          </a:rPr>
                          <m:t>𝟓</m:t>
                        </m:r>
                      </m:e>
                    </m:d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5935" y="4371950"/>
                <a:ext cx="3123932" cy="538609"/>
              </a:xfrm>
              <a:prstGeom prst="rect">
                <a:avLst/>
              </a:prstGeom>
              <a:blipFill rotWithShape="1">
                <a:blip r:embed="rId5"/>
                <a:stretch>
                  <a:fillRect l="-4094" t="-11236" b="-314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авая фигурная скобка 1"/>
          <p:cNvSpPr/>
          <p:nvPr/>
        </p:nvSpPr>
        <p:spPr>
          <a:xfrm rot="5400000">
            <a:off x="2776865" y="2288784"/>
            <a:ext cx="360040" cy="1214005"/>
          </a:xfrm>
          <a:prstGeom prst="rightBrac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720282" y="3003798"/>
                <a:ext cx="4908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0282" y="3003798"/>
                <a:ext cx="490839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Правая фигурная скобка 12"/>
          <p:cNvSpPr/>
          <p:nvPr/>
        </p:nvSpPr>
        <p:spPr>
          <a:xfrm rot="5400000">
            <a:off x="4001001" y="2288784"/>
            <a:ext cx="360040" cy="1214005"/>
          </a:xfrm>
          <a:prstGeom prst="rightBrac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944418" y="3003798"/>
                <a:ext cx="4908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4418" y="3003798"/>
                <a:ext cx="490839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831876" y="3552696"/>
                <a:ext cx="6010813" cy="9227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𝟕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e>
                          </m:eqAr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  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; 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876" y="3552696"/>
                <a:ext cx="6010813" cy="922753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3819818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10" grpId="0"/>
      <p:bldP spid="2" grpId="0" animBg="1"/>
      <p:bldP spid="4" grpId="0"/>
      <p:bldP spid="13" grpId="0" animBg="1"/>
      <p:bldP spid="14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23528" y="843558"/>
                <a:ext cx="6929782" cy="14403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157.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Tenglamalar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sistemasini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yeching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en-US" b="1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>
                                  <a:latin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b="1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𝒚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𝟐𝟒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𝟒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843558"/>
                <a:ext cx="6929782" cy="1440394"/>
              </a:xfrm>
              <a:prstGeom prst="rect">
                <a:avLst/>
              </a:prstGeom>
              <a:blipFill rotWithShape="1">
                <a:blip r:embed="rId3"/>
                <a:stretch>
                  <a:fillRect l="-1847" t="-4219" r="-7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206042" y="2311042"/>
                <a:ext cx="357540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</m:d>
                      <m:d>
                        <m:d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6042" y="2311042"/>
                <a:ext cx="3575402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195935" y="4371950"/>
                <a:ext cx="267772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</a:rPr>
                          <m:t>𝟓</m:t>
                        </m:r>
                        <m:r>
                          <a:rPr lang="en-US" b="1" i="1" smtClean="0">
                            <a:latin typeface="Cambria Math"/>
                          </a:rPr>
                          <m:t>;−</m:t>
                        </m:r>
                        <m:r>
                          <a:rPr lang="en-US" b="1" i="1" smtClean="0">
                            <a:latin typeface="Cambria Math"/>
                          </a:rPr>
                          <m:t>𝟏</m:t>
                        </m:r>
                      </m:e>
                    </m:d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5935" y="4371950"/>
                <a:ext cx="2677721" cy="538609"/>
              </a:xfrm>
              <a:prstGeom prst="rect">
                <a:avLst/>
              </a:prstGeom>
              <a:blipFill rotWithShape="1">
                <a:blip r:embed="rId5"/>
                <a:stretch>
                  <a:fillRect l="-4773" t="-11236" b="-314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авая фигурная скобка 1"/>
          <p:cNvSpPr/>
          <p:nvPr/>
        </p:nvSpPr>
        <p:spPr>
          <a:xfrm rot="5400000">
            <a:off x="2776865" y="2288784"/>
            <a:ext cx="360040" cy="1214005"/>
          </a:xfrm>
          <a:prstGeom prst="rightBrac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720282" y="3003798"/>
                <a:ext cx="4908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0282" y="3003798"/>
                <a:ext cx="490839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Правая фигурная скобка 12"/>
          <p:cNvSpPr/>
          <p:nvPr/>
        </p:nvSpPr>
        <p:spPr>
          <a:xfrm rot="5400000">
            <a:off x="4001001" y="2288784"/>
            <a:ext cx="360040" cy="1214005"/>
          </a:xfrm>
          <a:prstGeom prst="rightBrac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944418" y="3003798"/>
                <a:ext cx="4908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4418" y="3003798"/>
                <a:ext cx="490839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831876" y="3552696"/>
                <a:ext cx="5341783" cy="9240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𝟒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𝟔</m:t>
                              </m:r>
                            </m:e>
                          </m:eqAr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  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; 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876" y="3552696"/>
                <a:ext cx="5341783" cy="92403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2325509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10" grpId="0"/>
      <p:bldP spid="2" grpId="0" animBg="1"/>
      <p:bldP spid="4" grpId="0"/>
      <p:bldP spid="13" grpId="0" animBg="1"/>
      <p:bldP spid="14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23528" y="843558"/>
                <a:ext cx="6929782" cy="14403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157.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Tenglamalar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sistemasini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yeching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en-US" b="1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>
                                  <a:latin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b="1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𝒚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=−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843558"/>
                <a:ext cx="6929782" cy="1440394"/>
              </a:xfrm>
              <a:prstGeom prst="rect">
                <a:avLst/>
              </a:prstGeom>
              <a:blipFill rotWithShape="1">
                <a:blip r:embed="rId3"/>
                <a:stretch>
                  <a:fillRect l="-1847" t="-4219" r="-7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206042" y="2311042"/>
                <a:ext cx="362990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</m:d>
                      <m:d>
                        <m:d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6042" y="2311042"/>
                <a:ext cx="3629904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195935" y="4371950"/>
                <a:ext cx="295504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</a:rPr>
                          <m:t>−</m:t>
                        </m:r>
                        <m:r>
                          <a:rPr lang="en-US" b="1" i="1" smtClean="0">
                            <a:latin typeface="Cambria Math"/>
                          </a:rPr>
                          <m:t>𝟏</m:t>
                        </m:r>
                        <m:r>
                          <a:rPr lang="en-US" b="1" i="1" smtClean="0">
                            <a:latin typeface="Cambria Math"/>
                          </a:rPr>
                          <m:t>;−</m:t>
                        </m:r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e>
                    </m:d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5935" y="4371950"/>
                <a:ext cx="2955040" cy="538609"/>
              </a:xfrm>
              <a:prstGeom prst="rect">
                <a:avLst/>
              </a:prstGeom>
              <a:blipFill rotWithShape="1">
                <a:blip r:embed="rId5"/>
                <a:stretch>
                  <a:fillRect l="-4330" t="-11236" b="-314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авая фигурная скобка 1"/>
          <p:cNvSpPr/>
          <p:nvPr/>
        </p:nvSpPr>
        <p:spPr>
          <a:xfrm rot="5400000">
            <a:off x="2776865" y="2288784"/>
            <a:ext cx="360040" cy="1214005"/>
          </a:xfrm>
          <a:prstGeom prst="rightBrac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720282" y="3003798"/>
                <a:ext cx="76815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0282" y="3003798"/>
                <a:ext cx="768159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Правая фигурная скобка 12"/>
          <p:cNvSpPr/>
          <p:nvPr/>
        </p:nvSpPr>
        <p:spPr>
          <a:xfrm rot="5400000">
            <a:off x="4001001" y="2288784"/>
            <a:ext cx="360040" cy="1214005"/>
          </a:xfrm>
          <a:prstGeom prst="rightBrac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944418" y="3003798"/>
                <a:ext cx="4908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4418" y="3003798"/>
                <a:ext cx="490839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831876" y="3552696"/>
                <a:ext cx="6119239" cy="9256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e>
                          </m:eqAr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  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; 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876" y="3552696"/>
                <a:ext cx="6119239" cy="92563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663086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10" grpId="0"/>
      <p:bldP spid="2" grpId="0" animBg="1"/>
      <p:bldP spid="4" grpId="0"/>
      <p:bldP spid="13" grpId="0" animBg="1"/>
      <p:bldP spid="14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58108" y="699542"/>
                <a:ext cx="5814092" cy="178728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Tenglamalar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sistemasi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𝟒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𝒛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𝟓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𝒙𝒛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𝟔</m:t>
                              </m:r>
                            </m:e>
                          </m:eqArr>
                          <m:r>
                            <a:rPr lang="en-US" b="1" i="1" smtClean="0">
                              <a:latin typeface="Cambria Math"/>
                            </a:rPr>
                            <m:t>      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𝒛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=?</m:t>
                          </m:r>
                        </m:e>
                      </m:d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108" y="699542"/>
                <a:ext cx="5814092" cy="1787284"/>
              </a:xfrm>
              <a:prstGeom prst="rect">
                <a:avLst/>
              </a:prstGeom>
              <a:blipFill rotWithShape="1">
                <a:blip r:embed="rId3"/>
                <a:stretch>
                  <a:fillRect l="-2308" t="-3413" r="-12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11560" y="2355726"/>
                <a:ext cx="41695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 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𝒚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2355726"/>
                <a:ext cx="4169539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5004048" y="4553421"/>
            <a:ext cx="2848857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Javob: 7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11560" y="2753221"/>
                <a:ext cx="412465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𝒛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 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𝒛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𝒚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2753221"/>
                <a:ext cx="4124654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11560" y="3219822"/>
                <a:ext cx="336861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</m:d>
                      <m:d>
                        <m:d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3219822"/>
                <a:ext cx="3368614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300881" y="3219822"/>
                <a:ext cx="3151439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𝟏𝟒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0881" y="3219822"/>
                <a:ext cx="3151439" cy="54874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55576" y="3723878"/>
                <a:ext cx="137492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3723878"/>
                <a:ext cx="1374928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755576" y="4121373"/>
                <a:ext cx="137492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4121373"/>
                <a:ext cx="1374928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257618" y="3723878"/>
                <a:ext cx="27666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 ; </m:t>
                      </m:r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𝒛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7618" y="3723878"/>
                <a:ext cx="2766655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067887" y="3733440"/>
                <a:ext cx="252844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7887" y="3733440"/>
                <a:ext cx="2528449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2279933" y="4111811"/>
                <a:ext cx="332129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 ; </m:t>
                      </m:r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𝒛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933" y="4111811"/>
                <a:ext cx="3321294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5654664" y="4121373"/>
                <a:ext cx="280576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4664" y="4121373"/>
                <a:ext cx="2805768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8083674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7" grpId="0"/>
      <p:bldP spid="19" grpId="0"/>
      <p:bldP spid="12" grpId="0"/>
      <p:bldP spid="2" grpId="0"/>
      <p:bldP spid="4" grpId="0"/>
      <p:bldP spid="5" grpId="0"/>
      <p:bldP spid="20" grpId="0"/>
      <p:bldP spid="6" grpId="0"/>
      <p:bldP spid="7" grpId="0"/>
      <p:bldP spid="22" grpId="0"/>
      <p:bldP spid="2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бъект 2"/>
          <p:cNvSpPr>
            <a:spLocks noGrp="1"/>
          </p:cNvSpPr>
          <p:nvPr>
            <p:ph idx="4294967295"/>
          </p:nvPr>
        </p:nvSpPr>
        <p:spPr>
          <a:xfrm>
            <a:off x="914653" y="843558"/>
            <a:ext cx="7771863" cy="1559769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 err="1"/>
              <a:t>Darslikning</a:t>
            </a:r>
            <a:r>
              <a:rPr lang="en-US" sz="3200" b="1" dirty="0"/>
              <a:t> </a:t>
            </a:r>
            <a:r>
              <a:rPr lang="en-US" sz="3200" b="1" dirty="0" smtClean="0">
                <a:solidFill>
                  <a:srgbClr val="7030A0"/>
                </a:solidFill>
              </a:rPr>
              <a:t>70-</a:t>
            </a:r>
            <a:r>
              <a:rPr lang="en-US" sz="3200" b="1" dirty="0" smtClean="0"/>
              <a:t>betidagi  </a:t>
            </a:r>
            <a:r>
              <a:rPr lang="en-US" sz="3200" b="1" dirty="0" smtClean="0">
                <a:solidFill>
                  <a:srgbClr val="7030A0"/>
                </a:solidFill>
              </a:rPr>
              <a:t>154, 155, 156, 157</a:t>
            </a:r>
            <a:r>
              <a:rPr lang="en-US" sz="3200" b="1" dirty="0" smtClean="0"/>
              <a:t>-mashqlarning </a:t>
            </a:r>
            <a:r>
              <a:rPr lang="en-US" sz="3200" b="1" dirty="0" err="1">
                <a:solidFill>
                  <a:srgbClr val="7030A0"/>
                </a:solidFill>
              </a:rPr>
              <a:t>juft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tartibdagi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/>
              <a:t>misollarni</a:t>
            </a:r>
            <a:r>
              <a:rPr lang="en-US" sz="3200" b="1" dirty="0"/>
              <a:t> </a:t>
            </a:r>
            <a:r>
              <a:rPr lang="en-US" sz="3200" b="1" dirty="0" err="1"/>
              <a:t>yechish</a:t>
            </a:r>
            <a:r>
              <a:rPr lang="en-US" sz="3200" b="1" dirty="0"/>
              <a:t>.</a:t>
            </a:r>
            <a:endParaRPr lang="en-US" sz="3200" b="1" dirty="0" smtClean="0"/>
          </a:p>
        </p:txBody>
      </p:sp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281" y="2427734"/>
            <a:ext cx="4392488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41235"/>
            <a:ext cx="8835601" cy="586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800" kern="0" dirty="0" err="1"/>
              <a:t>Mustaqil</a:t>
            </a:r>
            <a:r>
              <a:rPr lang="en-US" sz="3800" kern="0" dirty="0"/>
              <a:t> </a:t>
            </a:r>
            <a:r>
              <a:rPr lang="en-US" sz="3800" kern="0" dirty="0" err="1"/>
              <a:t>yechish</a:t>
            </a:r>
            <a:r>
              <a:rPr lang="en-US" sz="3800" kern="0" dirty="0"/>
              <a:t> </a:t>
            </a:r>
            <a:r>
              <a:rPr lang="en-US" sz="3800" kern="0" dirty="0" err="1"/>
              <a:t>uchun</a:t>
            </a:r>
            <a:r>
              <a:rPr lang="en-US" sz="3800" kern="0" dirty="0"/>
              <a:t> </a:t>
            </a:r>
            <a:r>
              <a:rPr lang="en-US" sz="3800" kern="0" dirty="0" err="1"/>
              <a:t>topshiriq</a:t>
            </a:r>
            <a:endParaRPr lang="ru-RU" sz="3800" b="1" kern="0" dirty="0"/>
          </a:p>
        </p:txBody>
      </p:sp>
    </p:spTree>
    <p:extLst>
      <p:ext uri="{BB962C8B-B14F-4D97-AF65-F5344CB8AC3E}">
        <p14:creationId xmlns:p14="http://schemas.microsoft.com/office/powerpoint/2010/main" val="39123295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249282" y="699542"/>
                <a:ext cx="7948907" cy="13303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To‘g‘ri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burchakli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uchburchakning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gipotenuzasi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</a:p>
              <a:p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6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600" b="1" i="1" smtClean="0">
                            <a:latin typeface="Cambria Math"/>
                            <a:cs typeface="Arial" panose="020B0604020202020204" pitchFamily="34" charset="0"/>
                          </a:rPr>
                          <m:t>𝟏𝟑</m:t>
                        </m:r>
                      </m:e>
                    </m:rad>
                  </m:oMath>
                </a14:m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1" i="1" dirty="0" smtClean="0">
                        <a:latin typeface="Cambria Math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esa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3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600" b="1" i="1" smtClean="0">
                            <a:latin typeface="Cambria Math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2600" b="1" i="1" smtClean="0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Uchburchakning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katetlarini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282" y="699542"/>
                <a:ext cx="7948907" cy="1330301"/>
              </a:xfrm>
              <a:prstGeom prst="rect">
                <a:avLst/>
              </a:prstGeom>
              <a:blipFill rotWithShape="1">
                <a:blip r:embed="rId3"/>
                <a:stretch>
                  <a:fillRect l="-1380" t="-4128" b="-105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ый треугольник 1"/>
          <p:cNvSpPr/>
          <p:nvPr/>
        </p:nvSpPr>
        <p:spPr>
          <a:xfrm>
            <a:off x="755576" y="2139702"/>
            <a:ext cx="2304256" cy="2448272"/>
          </a:xfrm>
          <a:prstGeom prst="rtTriangl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18569" y="3075806"/>
                <a:ext cx="47320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569" y="3075806"/>
                <a:ext cx="473206" cy="5232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1475656" y="4587974"/>
                <a:ext cx="48122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𝒚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5656" y="4587974"/>
                <a:ext cx="481221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1835696" y="3003798"/>
                <a:ext cx="931858" cy="5739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2800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800" b="1" i="1">
                              <a:latin typeface="Cambria Math"/>
                              <a:cs typeface="Arial" panose="020B0604020202020204" pitchFamily="34" charset="0"/>
                            </a:rPr>
                            <m:t>𝟏𝟑</m:t>
                          </m:r>
                        </m:e>
                      </m:ra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5696" y="3003798"/>
                <a:ext cx="931858" cy="57394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11560" y="3823210"/>
                <a:ext cx="1977656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𝑺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𝟑</m:t>
                      </m:r>
                      <m:r>
                        <a:rPr lang="en-US" sz="2800" b="1" i="1" smtClean="0">
                          <a:latin typeface="Cambria Math"/>
                        </a:rPr>
                        <m:t> 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𝒄𝒎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3823210"/>
                <a:ext cx="1977656" cy="54874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114800" y="1923678"/>
                <a:ext cx="2482410" cy="141885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700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ru-RU" sz="2700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700" b="1" i="1" smtClean="0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2700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700" b="1" i="1" smtClean="0">
                                  <a:latin typeface="Cambria Math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ru-RU" sz="2700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700" b="1" i="1" smtClean="0">
                                      <a:latin typeface="Cambria Math"/>
                                    </a:rPr>
                                    <m:t>𝒚</m:t>
                                  </m:r>
                                </m:e>
                                <m:sup>
                                  <m:r>
                                    <a:rPr lang="en-US" sz="2700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700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𝟏𝟑</m:t>
                              </m:r>
                            </m:e>
                            <m:e>
                              <m:f>
                                <m:fPr>
                                  <m:ctrlPr>
                                    <a:rPr lang="en-US" sz="2700" b="1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2700" b="1" i="1" smtClean="0">
                                      <a:latin typeface="Cambria Math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2700" b="1" i="1" smtClean="0">
                                      <a:latin typeface="Cambria Math"/>
                                    </a:rPr>
                                    <m:t>𝟐</m:t>
                                  </m:r>
                                </m:den>
                              </m:f>
                              <m:r>
                                <a:rPr lang="en-US" sz="2700" b="1" i="1" smtClean="0">
                                  <a:latin typeface="Cambria Math"/>
                                </a:rPr>
                                <m:t>𝒙𝒚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𝟑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4800" y="1923678"/>
                <a:ext cx="2482410" cy="141885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6444208" y="2643758"/>
                <a:ext cx="809837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700" b="1" i="1" smtClean="0">
                          <a:latin typeface="Cambria Math"/>
                          <a:ea typeface="Cambria Math"/>
                        </a:rPr>
                        <m:t>∕∙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𝟒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4208" y="2643758"/>
                <a:ext cx="809837" cy="50783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4177692" y="3363838"/>
                <a:ext cx="2410532" cy="93192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700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ru-RU" sz="2700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700" b="1" i="1" smtClean="0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2700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700" b="1" i="1" smtClean="0">
                                  <a:latin typeface="Cambria Math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ru-RU" sz="2700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700" b="1" i="1" smtClean="0">
                                      <a:latin typeface="Cambria Math"/>
                                    </a:rPr>
                                    <m:t>𝒚</m:t>
                                  </m:r>
                                </m:e>
                                <m:sup>
                                  <m:r>
                                    <a:rPr lang="en-US" sz="2700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700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𝟏𝟑</m:t>
                              </m:r>
                            </m:e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𝒙𝒚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𝟏𝟐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7692" y="3363838"/>
                <a:ext cx="2410532" cy="931922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842129" y="3574280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2129" y="3574280"/>
                <a:ext cx="545341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1" name="Прямая соединительная линия 40"/>
          <p:cNvCxnSpPr/>
          <p:nvPr/>
        </p:nvCxnSpPr>
        <p:spPr>
          <a:xfrm>
            <a:off x="4114799" y="4443958"/>
            <a:ext cx="3841577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4149941" y="4502765"/>
                <a:ext cx="3302379" cy="5172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𝟐</m:t>
                      </m:r>
                      <m:r>
                        <a:rPr lang="en-US" sz="2700" b="1" i="1" smtClean="0">
                          <a:latin typeface="Cambria Math"/>
                        </a:rPr>
                        <m:t>𝒙𝒚</m:t>
                      </m:r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𝟐𝟓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9941" y="4502765"/>
                <a:ext cx="3302379" cy="517257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311369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2" grpId="0" animBg="1"/>
      <p:bldP spid="5" grpId="0"/>
      <p:bldP spid="37" grpId="0"/>
      <p:bldP spid="38" grpId="0"/>
      <p:bldP spid="6" grpId="0"/>
      <p:bldP spid="13" grpId="0"/>
      <p:bldP spid="15" grpId="0"/>
      <p:bldP spid="39" grpId="0"/>
      <p:bldP spid="16" grpId="0"/>
      <p:bldP spid="4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ый треугольник 1"/>
          <p:cNvSpPr/>
          <p:nvPr/>
        </p:nvSpPr>
        <p:spPr>
          <a:xfrm>
            <a:off x="616519" y="843558"/>
            <a:ext cx="2304256" cy="2448272"/>
          </a:xfrm>
          <a:prstGeom prst="rtTriangl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79512" y="1779662"/>
                <a:ext cx="47320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1779662"/>
                <a:ext cx="473206" cy="5232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1336599" y="3291830"/>
                <a:ext cx="48122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𝒚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6599" y="3291830"/>
                <a:ext cx="481221" cy="5232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1696639" y="1707654"/>
                <a:ext cx="931858" cy="5739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2800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800" b="1" i="1">
                              <a:latin typeface="Cambria Math"/>
                              <a:cs typeface="Arial" panose="020B0604020202020204" pitchFamily="34" charset="0"/>
                            </a:rPr>
                            <m:t>𝟏𝟑</m:t>
                          </m:r>
                        </m:e>
                      </m:ra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6639" y="1707654"/>
                <a:ext cx="931858" cy="57394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72503" y="2527066"/>
                <a:ext cx="1977656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𝑺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𝟑</m:t>
                      </m:r>
                      <m:r>
                        <a:rPr lang="en-US" sz="2800" b="1" i="1" smtClean="0">
                          <a:latin typeface="Cambria Math"/>
                        </a:rPr>
                        <m:t> 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𝒄𝒎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503" y="2527066"/>
                <a:ext cx="1977656" cy="54874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3253322" y="902365"/>
                <a:ext cx="2398798" cy="5172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700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𝒚</m:t>
                              </m:r>
                            </m:e>
                          </m:d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𝟐𝟓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3322" y="902365"/>
                <a:ext cx="2398798" cy="51725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917618" y="902365"/>
                <a:ext cx="1997663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𝒙</m:t>
                      </m:r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𝒚</m:t>
                      </m:r>
                      <m:r>
                        <a:rPr lang="en-US" sz="2700" b="1" i="1" smtClean="0">
                          <a:latin typeface="Cambria Math"/>
                        </a:rPr>
                        <m:t>=±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𝟓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7618" y="902365"/>
                <a:ext cx="1997663" cy="50783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419872" y="1415847"/>
                <a:ext cx="4047903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𝒙</m:t>
                      </m:r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𝒚</m:t>
                      </m:r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 ⟹  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𝒚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𝒙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9872" y="1415847"/>
                <a:ext cx="4047903" cy="50783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3491880" y="1851670"/>
                <a:ext cx="4656275" cy="8989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7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700" b="1" i="1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700" b="1" i="1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700" b="1" i="1">
                          <a:latin typeface="Cambria Math"/>
                        </a:rPr>
                        <m:t>𝒙𝒚</m:t>
                      </m:r>
                      <m:r>
                        <a:rPr lang="en-US" sz="2700" b="1" i="1">
                          <a:latin typeface="Cambria Math"/>
                        </a:rPr>
                        <m:t>=</m:t>
                      </m:r>
                      <m:r>
                        <a:rPr lang="en-US" sz="2700" b="1" i="1">
                          <a:latin typeface="Cambria Math"/>
                        </a:rPr>
                        <m:t>𝟑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⟹ </m:t>
                      </m:r>
                      <m:f>
                        <m:fPr>
                          <m:ctrlPr>
                            <a:rPr lang="en-US" sz="27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𝒙</m:t>
                      </m:r>
                      <m:d>
                        <m:dPr>
                          <m:ctrlPr>
                            <a:rPr lang="en-US" sz="2700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</m:d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𝟑</m:t>
                      </m:r>
                    </m:oMath>
                  </m:oMathPara>
                </a14:m>
                <a:endParaRPr lang="ru-RU" sz="27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1851670"/>
                <a:ext cx="4656275" cy="898964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728641" y="2806501"/>
                <a:ext cx="2912592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−</m:t>
                      </m:r>
                      <m:r>
                        <a:rPr lang="en-US" sz="2800" b="1" i="1" smtClean="0">
                          <a:latin typeface="Cambria Math"/>
                        </a:rPr>
                        <m:t>𝟓</m:t>
                      </m:r>
                      <m:r>
                        <a:rPr lang="en-US" sz="2800" b="1" i="1" smtClean="0">
                          <a:latin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</a:rPr>
                        <m:t>𝟔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8641" y="2806501"/>
                <a:ext cx="2912592" cy="54874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707904" y="3329285"/>
                <a:ext cx="278909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7904" y="3329285"/>
                <a:ext cx="2789097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3707904" y="3761333"/>
                <a:ext cx="280512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𝟑</m:t>
                      </m:r>
                      <m:r>
                        <a:rPr lang="en-US" sz="2800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7904" y="3761333"/>
                <a:ext cx="2805127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782057" y="4371950"/>
                <a:ext cx="379783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2 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3 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2057" y="4371950"/>
                <a:ext cx="3797835" cy="538609"/>
              </a:xfrm>
              <a:prstGeom prst="rect">
                <a:avLst/>
              </a:prstGeom>
              <a:blipFill rotWithShape="1">
                <a:blip r:embed="rId14"/>
                <a:stretch>
                  <a:fillRect l="-3210" t="-11236" b="-269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8554681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17" grpId="0"/>
      <p:bldP spid="18" grpId="0"/>
      <p:bldP spid="3" grpId="0"/>
      <p:bldP spid="4" grpId="0"/>
      <p:bldP spid="22" grpId="0"/>
      <p:bldP spid="23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Tenglamalar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sistemasi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23528" y="843558"/>
                <a:ext cx="6104235" cy="13719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Tenglamalar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sistemasini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yeching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843558"/>
                <a:ext cx="6104235" cy="1371914"/>
              </a:xfrm>
              <a:prstGeom prst="rect">
                <a:avLst/>
              </a:prstGeom>
              <a:blipFill rotWithShape="1">
                <a:blip r:embed="rId3"/>
                <a:stretch>
                  <a:fillRect l="-2098" t="-4444" r="-99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206042" y="2311042"/>
                <a:ext cx="3090526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𝒛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𝒛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𝟏𝟎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6042" y="2311042"/>
                <a:ext cx="3090526" cy="54874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206042" y="2787774"/>
                <a:ext cx="302153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𝒛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𝒛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6042" y="2787774"/>
                <a:ext cx="3021532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611560" y="3401293"/>
                <a:ext cx="307443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3401293"/>
                <a:ext cx="3074431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4521905" y="3401293"/>
                <a:ext cx="307443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1905" y="3401293"/>
                <a:ext cx="3074431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131840" y="4083918"/>
                <a:ext cx="400808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</a:rPr>
                          <m:t>𝟓</m:t>
                        </m:r>
                        <m:r>
                          <a:rPr lang="en-US" b="1" i="1" smtClean="0">
                            <a:latin typeface="Cambria Math"/>
                          </a:rPr>
                          <m:t>;−</m:t>
                        </m:r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e>
                    </m:d>
                    <m:r>
                      <a:rPr lang="en-US" b="1" i="1" smtClean="0">
                        <a:latin typeface="Cambria Math"/>
                      </a:rPr>
                      <m:t>, </m:t>
                    </m:r>
                    <m:d>
                      <m:dPr>
                        <m:ctrlPr>
                          <a:rPr lang="en-US" b="1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</a:rPr>
                          <m:t>−</m:t>
                        </m:r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  <m:r>
                          <a:rPr lang="en-US" b="1" i="1" smtClean="0">
                            <a:latin typeface="Cambria Math"/>
                          </a:rPr>
                          <m:t>;</m:t>
                        </m:r>
                        <m:r>
                          <a:rPr lang="en-US" b="1" i="1" smtClean="0">
                            <a:latin typeface="Cambria Math"/>
                          </a:rPr>
                          <m:t>𝟓</m:t>
                        </m:r>
                      </m:e>
                    </m:d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840" y="4083918"/>
                <a:ext cx="4008085" cy="538609"/>
              </a:xfrm>
              <a:prstGeom prst="rect">
                <a:avLst/>
              </a:prstGeom>
              <a:blipFill rotWithShape="1">
                <a:blip r:embed="rId8"/>
                <a:stretch>
                  <a:fillRect l="-3349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4464320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9" grpId="0"/>
      <p:bldP spid="50" grpId="0"/>
      <p:bldP spid="51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Tenglamalar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sistemasi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23528" y="771550"/>
                <a:ext cx="6104235" cy="14403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Tenglamalar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sistemasini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yeching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𝒚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=−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𝟐𝟗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𝟔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771550"/>
                <a:ext cx="6104235" cy="1440394"/>
              </a:xfrm>
              <a:prstGeom prst="rect">
                <a:avLst/>
              </a:prstGeom>
              <a:blipFill rotWithShape="1">
                <a:blip r:embed="rId3"/>
                <a:stretch>
                  <a:fillRect l="-2098" t="-4237" r="-99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55576" y="2139702"/>
                <a:ext cx="533671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𝟔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2139702"/>
                <a:ext cx="5336717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11560" y="2643758"/>
                <a:ext cx="6413551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𝟔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𝟔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𝟐𝟗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2643758"/>
                <a:ext cx="6413551" cy="54874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633473" y="3147814"/>
                <a:ext cx="7522252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𝟏𝟐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𝟐𝟒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𝟏𝟖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𝟕𝟐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𝟕𝟐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𝟐𝟗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473" y="3147814"/>
                <a:ext cx="7522252" cy="54874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814458" y="3651870"/>
                <a:ext cx="3581044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𝟒𝟖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𝟒𝟑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458" y="3651870"/>
                <a:ext cx="3581044" cy="54874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503398" y="4553421"/>
                <a:ext cx="467711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</a:rPr>
                          <m:t>𝟏</m:t>
                        </m:r>
                        <m:r>
                          <a:rPr lang="en-US" b="1" i="1" smtClean="0">
                            <a:latin typeface="Cambria Math"/>
                          </a:rPr>
                          <m:t>;−</m:t>
                        </m:r>
                        <m:r>
                          <a:rPr lang="en-US" b="1" i="1" smtClean="0">
                            <a:latin typeface="Cambria Math"/>
                          </a:rPr>
                          <m:t>𝟑</m:t>
                        </m:r>
                      </m:e>
                    </m:d>
                    <m:r>
                      <a:rPr lang="en-US" b="1" i="1" smtClean="0">
                        <a:latin typeface="Cambria Math"/>
                      </a:rPr>
                      <m:t>, </m:t>
                    </m:r>
                    <m:d>
                      <m:dPr>
                        <m:ctrlPr>
                          <a:rPr lang="en-US" b="1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</a:rPr>
                          <m:t>𝟖</m:t>
                        </m:r>
                        <m:r>
                          <a:rPr lang="en-US" b="1" i="1" smtClean="0">
                            <a:latin typeface="Cambria Math"/>
                          </a:rPr>
                          <m:t>,</m:t>
                        </m:r>
                        <m:r>
                          <a:rPr lang="en-US" b="1" i="1" smtClean="0">
                            <a:latin typeface="Cambria Math"/>
                          </a:rPr>
                          <m:t>𝟔</m:t>
                        </m:r>
                        <m:r>
                          <a:rPr lang="en-US" b="1" i="1" smtClean="0">
                            <a:latin typeface="Cambria Math"/>
                          </a:rPr>
                          <m:t>;</m:t>
                        </m:r>
                        <m:r>
                          <a:rPr lang="en-US" b="1" i="1" smtClean="0">
                            <a:latin typeface="Cambria Math"/>
                          </a:rPr>
                          <m:t>𝟏𝟗</m:t>
                        </m:r>
                        <m:r>
                          <a:rPr lang="en-US" b="1" i="1" smtClean="0">
                            <a:latin typeface="Cambria Math"/>
                          </a:rPr>
                          <m:t>,</m:t>
                        </m:r>
                        <m:r>
                          <a:rPr lang="en-US" b="1" i="1" smtClean="0">
                            <a:latin typeface="Cambria Math"/>
                          </a:rPr>
                          <m:t>𝟖</m:t>
                        </m:r>
                      </m:e>
                    </m:d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3398" y="4553421"/>
                <a:ext cx="4677114" cy="538609"/>
              </a:xfrm>
              <a:prstGeom prst="rect">
                <a:avLst/>
              </a:prstGeom>
              <a:blipFill rotWithShape="1">
                <a:blip r:embed="rId8"/>
                <a:stretch>
                  <a:fillRect l="-2868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58761" y="4121373"/>
                <a:ext cx="304788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</m:t>
                      </m:r>
                      <m:r>
                        <a:rPr lang="en-US" sz="2800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𝟖</m:t>
                      </m:r>
                      <m:r>
                        <a:rPr lang="en-US" sz="2800" b="1" i="1" smtClean="0">
                          <a:latin typeface="Cambria Math"/>
                        </a:rPr>
                        <m:t>,</m:t>
                      </m:r>
                      <m:r>
                        <a:rPr lang="en-US" sz="2800" b="1" i="1" smtClean="0"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761" y="4121373"/>
                <a:ext cx="3047886" cy="52322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58761" y="4553421"/>
                <a:ext cx="354642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=−</m:t>
                      </m:r>
                      <m:r>
                        <a:rPr lang="en-US" sz="2800" b="1" i="1" smtClean="0">
                          <a:latin typeface="Cambria Math"/>
                        </a:rPr>
                        <m:t>𝟑</m:t>
                      </m:r>
                      <m:r>
                        <a:rPr lang="en-US" sz="2800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𝟏𝟗</m:t>
                      </m:r>
                      <m:r>
                        <a:rPr lang="en-US" sz="2800" b="1" i="1" smtClean="0">
                          <a:latin typeface="Cambria Math"/>
                        </a:rPr>
                        <m:t>,</m:t>
                      </m:r>
                      <m:r>
                        <a:rPr lang="en-US" sz="2800" b="1" i="1" smtClean="0">
                          <a:latin typeface="Cambria Math"/>
                        </a:rPr>
                        <m:t>𝟖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761" y="4553421"/>
                <a:ext cx="3546420" cy="52322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5522841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9" grpId="0"/>
      <p:bldP spid="50" grpId="0"/>
      <p:bldP spid="51" grpId="0"/>
      <p:bldP spid="10" grpId="0"/>
      <p:bldP spid="1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Tenglamalar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sistemasi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23528" y="843558"/>
                <a:ext cx="6104235" cy="14403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Tenglamalar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sistemasini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yeching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𝒚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𝟏𝟔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843558"/>
                <a:ext cx="6104235" cy="1440394"/>
              </a:xfrm>
              <a:prstGeom prst="rect">
                <a:avLst/>
              </a:prstGeom>
              <a:blipFill rotWithShape="1">
                <a:blip r:embed="rId3"/>
                <a:stretch>
                  <a:fillRect l="-2098" t="-4219" r="-99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206042" y="2311042"/>
                <a:ext cx="357540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</m:d>
                      <m:d>
                        <m:d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𝟏𝟔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6042" y="2311042"/>
                <a:ext cx="3575402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195935" y="4371950"/>
                <a:ext cx="240040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</a:rPr>
                          <m:t>𝟓</m:t>
                        </m:r>
                        <m:r>
                          <a:rPr lang="en-US" b="1" i="1" smtClean="0">
                            <a:latin typeface="Cambria Math"/>
                          </a:rPr>
                          <m:t>;</m:t>
                        </m:r>
                        <m:r>
                          <a:rPr lang="en-US" b="1" i="1" smtClean="0">
                            <a:latin typeface="Cambria Math"/>
                          </a:rPr>
                          <m:t>𝟑</m:t>
                        </m:r>
                      </m:e>
                    </m:d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5935" y="4371950"/>
                <a:ext cx="2400401" cy="538609"/>
              </a:xfrm>
              <a:prstGeom prst="rect">
                <a:avLst/>
              </a:prstGeom>
              <a:blipFill rotWithShape="1">
                <a:blip r:embed="rId5"/>
                <a:stretch>
                  <a:fillRect l="-5330" t="-11236" b="-314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авая фигурная скобка 1"/>
          <p:cNvSpPr/>
          <p:nvPr/>
        </p:nvSpPr>
        <p:spPr>
          <a:xfrm rot="5400000">
            <a:off x="2776865" y="2288784"/>
            <a:ext cx="360040" cy="1214005"/>
          </a:xfrm>
          <a:prstGeom prst="rightBrac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720282" y="3003798"/>
                <a:ext cx="4908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0282" y="3003798"/>
                <a:ext cx="490839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Правая фигурная скобка 12"/>
          <p:cNvSpPr/>
          <p:nvPr/>
        </p:nvSpPr>
        <p:spPr>
          <a:xfrm rot="5400000">
            <a:off x="4001001" y="2288784"/>
            <a:ext cx="360040" cy="1214005"/>
          </a:xfrm>
          <a:prstGeom prst="rightBrac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944418" y="3003798"/>
                <a:ext cx="4908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𝟖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4418" y="3003798"/>
                <a:ext cx="490839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831876" y="3552696"/>
                <a:ext cx="5064463" cy="9256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𝟖</m:t>
                              </m:r>
                            </m:e>
                          </m:eqAr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  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; 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876" y="3552696"/>
                <a:ext cx="5064463" cy="92563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8010677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10" grpId="0"/>
      <p:bldP spid="2" grpId="0" animBg="1"/>
      <p:bldP spid="4" grpId="0"/>
      <p:bldP spid="13" grpId="0" animBg="1"/>
      <p:bldP spid="1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23528" y="843558"/>
                <a:ext cx="6929782" cy="14403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154.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Tenglamalar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sistemasini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yeching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𝟔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843558"/>
                <a:ext cx="6929782" cy="1440394"/>
              </a:xfrm>
              <a:prstGeom prst="rect">
                <a:avLst/>
              </a:prstGeom>
              <a:blipFill rotWithShape="1">
                <a:blip r:embed="rId3"/>
                <a:stretch>
                  <a:fillRect l="-1847" t="-4219" r="-7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206042" y="2311042"/>
                <a:ext cx="3498586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𝟔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6042" y="2311042"/>
                <a:ext cx="3498586" cy="54874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921505" y="3291830"/>
                <a:ext cx="306641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1505" y="3291830"/>
                <a:ext cx="3066417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1039999" y="3833341"/>
                <a:ext cx="302794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9999" y="3833341"/>
                <a:ext cx="3027945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283968" y="4049365"/>
                <a:ext cx="395358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</a:rPr>
                          <m:t>−</m:t>
                        </m:r>
                        <m:r>
                          <a:rPr lang="en-US" b="1" i="1" smtClean="0">
                            <a:latin typeface="Cambria Math"/>
                          </a:rPr>
                          <m:t>𝟑</m:t>
                        </m:r>
                        <m:r>
                          <a:rPr lang="en-US" b="1" i="1" smtClean="0">
                            <a:latin typeface="Cambria Math"/>
                          </a:rPr>
                          <m:t>;</m:t>
                        </m:r>
                        <m:r>
                          <a:rPr lang="en-US" b="1" i="1" smtClean="0">
                            <a:latin typeface="Cambria Math"/>
                          </a:rPr>
                          <m:t>𝟑</m:t>
                        </m:r>
                      </m:e>
                    </m:d>
                    <m:r>
                      <a:rPr lang="en-US" b="1" i="1" smtClean="0">
                        <a:latin typeface="Cambria Math"/>
                      </a:rPr>
                      <m:t>, </m:t>
                    </m:r>
                    <m:d>
                      <m:dPr>
                        <m:ctrlPr>
                          <a:rPr lang="en-US" b="1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</a:rPr>
                          <m:t>𝟕</m:t>
                        </m:r>
                        <m:r>
                          <a:rPr lang="en-US" b="1" i="1" smtClean="0">
                            <a:latin typeface="Cambria Math"/>
                          </a:rPr>
                          <m:t>;</m:t>
                        </m:r>
                        <m:r>
                          <a:rPr lang="en-US" b="1" i="1" smtClean="0">
                            <a:latin typeface="Cambria Math"/>
                          </a:rPr>
                          <m:t>𝟏𝟑</m:t>
                        </m:r>
                      </m:e>
                    </m:d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3968" y="4049365"/>
                <a:ext cx="3953583" cy="538609"/>
              </a:xfrm>
              <a:prstGeom prst="rect">
                <a:avLst/>
              </a:prstGeom>
              <a:blipFill rotWithShape="1">
                <a:blip r:embed="rId7"/>
                <a:stretch>
                  <a:fillRect l="-3395" t="-11236" b="-314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300686" y="2743090"/>
                <a:ext cx="3135410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𝟐𝟏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0686" y="2743090"/>
                <a:ext cx="3135410" cy="54874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4501042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50" grpId="0"/>
      <p:bldP spid="51" grpId="0"/>
      <p:bldP spid="10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23528" y="843558"/>
                <a:ext cx="6929782" cy="14403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154.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Tenglamalar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sistemasini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yeching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𝒚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𝟒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843558"/>
                <a:ext cx="6929782" cy="1440394"/>
              </a:xfrm>
              <a:prstGeom prst="rect">
                <a:avLst/>
              </a:prstGeom>
              <a:blipFill rotWithShape="1">
                <a:blip r:embed="rId3"/>
                <a:stretch>
                  <a:fillRect l="-1847" t="-4219" r="-7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291450" y="2787774"/>
                <a:ext cx="2928622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1450" y="2787774"/>
                <a:ext cx="2928622" cy="54874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1073535" y="4371950"/>
                <a:ext cx="306641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3535" y="4371950"/>
                <a:ext cx="3066417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959977" y="3867894"/>
                <a:ext cx="308244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9977" y="3867894"/>
                <a:ext cx="3082447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506849" y="4337397"/>
                <a:ext cx="400808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</a:rPr>
                          <m:t>𝟑</m:t>
                        </m:r>
                        <m:r>
                          <a:rPr lang="en-US" b="1" i="1" smtClean="0">
                            <a:latin typeface="Cambria Math"/>
                          </a:rPr>
                          <m:t>;−</m:t>
                        </m:r>
                        <m:r>
                          <a:rPr lang="en-US" b="1" i="1" smtClean="0">
                            <a:latin typeface="Cambria Math"/>
                          </a:rPr>
                          <m:t>𝟏</m:t>
                        </m:r>
                      </m:e>
                    </m:d>
                    <m:r>
                      <a:rPr lang="en-US" b="1" i="1" smtClean="0">
                        <a:latin typeface="Cambria Math"/>
                      </a:rPr>
                      <m:t>, </m:t>
                    </m:r>
                    <m:d>
                      <m:dPr>
                        <m:ctrlPr>
                          <a:rPr lang="en-US" b="1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</a:rPr>
                          <m:t>−</m:t>
                        </m:r>
                        <m:r>
                          <a:rPr lang="en-US" b="1" i="1" smtClean="0">
                            <a:latin typeface="Cambria Math"/>
                          </a:rPr>
                          <m:t>𝟓</m:t>
                        </m:r>
                        <m:r>
                          <a:rPr lang="en-US" b="1" i="1" smtClean="0">
                            <a:latin typeface="Cambria Math"/>
                          </a:rPr>
                          <m:t>;</m:t>
                        </m:r>
                        <m:r>
                          <a:rPr lang="en-US" b="1" i="1" smtClean="0">
                            <a:latin typeface="Cambria Math"/>
                          </a:rPr>
                          <m:t>𝟑</m:t>
                        </m:r>
                      </m:e>
                    </m:d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6849" y="4337397"/>
                <a:ext cx="4008085" cy="538609"/>
              </a:xfrm>
              <a:prstGeom prst="rect">
                <a:avLst/>
              </a:prstGeom>
              <a:blipFill rotWithShape="1">
                <a:blip r:embed="rId7"/>
                <a:stretch>
                  <a:fillRect l="-3191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300686" y="3363838"/>
                <a:ext cx="2928622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0686" y="3363838"/>
                <a:ext cx="2928622" cy="54874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949614" y="2283952"/>
                <a:ext cx="461517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 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𝒚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9614" y="2283952"/>
                <a:ext cx="4615174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2778672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50" grpId="0"/>
      <p:bldP spid="51" grpId="0"/>
      <p:bldP spid="10" grpId="0"/>
      <p:bldP spid="12" grpId="0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23528" y="843558"/>
                <a:ext cx="6929782" cy="14403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155.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Tenglamalar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sistemasini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yeching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𝟕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843558"/>
                <a:ext cx="6929782" cy="1440394"/>
              </a:xfrm>
              <a:prstGeom prst="rect">
                <a:avLst/>
              </a:prstGeom>
              <a:blipFill rotWithShape="1">
                <a:blip r:embed="rId3"/>
                <a:stretch>
                  <a:fillRect l="-1847" t="-4219" r="-7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83568" y="2787774"/>
                <a:ext cx="3436069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𝟕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2787774"/>
                <a:ext cx="3436069" cy="54874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827584" y="3291830"/>
                <a:ext cx="3066416" cy="9278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>
                              <a:latin typeface="Cambria Math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3291830"/>
                <a:ext cx="3066416" cy="92788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833980" y="4155926"/>
                <a:ext cx="3089948" cy="9278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980" y="4155926"/>
                <a:ext cx="3089948" cy="92788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499992" y="4121373"/>
                <a:ext cx="4011676" cy="7602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</a:rPr>
                          <m:t>−</m:t>
                        </m:r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  <m:r>
                          <a:rPr lang="en-US" b="1" i="1" smtClean="0">
                            <a:latin typeface="Cambria Math"/>
                          </a:rPr>
                          <m:t>;</m:t>
                        </m:r>
                        <m:r>
                          <a:rPr lang="en-US" b="1" i="1" smtClean="0">
                            <a:latin typeface="Cambria Math"/>
                          </a:rPr>
                          <m:t>𝟏</m:t>
                        </m:r>
                      </m:e>
                    </m:d>
                    <m:r>
                      <a:rPr lang="en-US" b="1" i="1" smtClean="0">
                        <a:latin typeface="Cambria Math"/>
                      </a:rPr>
                      <m:t>, </m:t>
                    </m:r>
                    <m:d>
                      <m:dPr>
                        <m:ctrlPr>
                          <a:rPr lang="en-US" b="1" i="1" smtClean="0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b="1" i="1" smtClean="0">
                                <a:latin typeface="Cambria Math"/>
                              </a:rPr>
                              <m:t>𝟒</m:t>
                            </m:r>
                          </m:den>
                        </m:f>
                        <m:r>
                          <a:rPr lang="en-US" b="1" i="1" smtClean="0">
                            <a:latin typeface="Cambria Math"/>
                          </a:rPr>
                          <m:t>;</m:t>
                        </m:r>
                        <m:r>
                          <a:rPr lang="en-US" b="1" i="1" smtClean="0">
                            <a:latin typeface="Cambria Math"/>
                          </a:rPr>
                          <m:t>𝟕</m:t>
                        </m:r>
                        <m:f>
                          <m:fPr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latin typeface="Cambria Math"/>
                              </a:rPr>
                              <m:t>𝟑</m:t>
                            </m:r>
                          </m:num>
                          <m:den>
                            <m:r>
                              <a:rPr lang="en-US" b="1" i="1" smtClean="0">
                                <a:latin typeface="Cambria Math"/>
                              </a:rPr>
                              <m:t>𝟒</m:t>
                            </m:r>
                          </m:den>
                        </m:f>
                      </m:e>
                    </m:d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9992" y="4121373"/>
                <a:ext cx="4011676" cy="760273"/>
              </a:xfrm>
              <a:prstGeom prst="rect">
                <a:avLst/>
              </a:prstGeom>
              <a:blipFill rotWithShape="1">
                <a:blip r:embed="rId7"/>
                <a:stretch>
                  <a:fillRect l="-3191" b="-72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676950" y="2815098"/>
                <a:ext cx="3135410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6950" y="2815098"/>
                <a:ext cx="3135410" cy="54874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949614" y="2283952"/>
                <a:ext cx="461517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</a:rPr>
                        <m:t> 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9614" y="2283952"/>
                <a:ext cx="4615173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0483215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50" grpId="0"/>
      <p:bldP spid="51" grpId="0"/>
      <p:bldP spid="10" grpId="0"/>
      <p:bldP spid="12" grpId="0"/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9a8c1d723120495b793bbe75e9157b34566d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10343</TotalTime>
  <Words>1599</Words>
  <Application>Microsoft Office PowerPoint</Application>
  <PresentationFormat>Экран (16:9)</PresentationFormat>
  <Paragraphs>173</Paragraphs>
  <Slides>18</Slides>
  <Notes>16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acer</cp:lastModifiedBy>
  <cp:revision>971</cp:revision>
  <dcterms:created xsi:type="dcterms:W3CDTF">2020-04-09T07:32:19Z</dcterms:created>
  <dcterms:modified xsi:type="dcterms:W3CDTF">2021-03-04T04:03:05Z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