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461" r:id="rId3"/>
    <p:sldId id="457" r:id="rId4"/>
    <p:sldId id="462" r:id="rId5"/>
    <p:sldId id="442" r:id="rId6"/>
    <p:sldId id="443" r:id="rId7"/>
    <p:sldId id="444" r:id="rId8"/>
    <p:sldId id="446" r:id="rId9"/>
    <p:sldId id="445" r:id="rId10"/>
    <p:sldId id="421" r:id="rId11"/>
    <p:sldId id="458" r:id="rId12"/>
    <p:sldId id="459" r:id="rId13"/>
    <p:sldId id="448" r:id="rId14"/>
    <p:sldId id="440" r:id="rId15"/>
    <p:sldId id="449" r:id="rId16"/>
    <p:sldId id="450" r:id="rId17"/>
    <p:sldId id="451" r:id="rId18"/>
    <p:sldId id="460" r:id="rId19"/>
  </p:sldIdLst>
  <p:sldSz cx="5765800" cy="3244850"/>
  <p:notesSz cx="5765800" cy="324485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C6415F-34BE-4E26-8CA2-166F21DF9C46}">
          <p14:sldIdLst>
            <p14:sldId id="256"/>
            <p14:sldId id="461"/>
            <p14:sldId id="457"/>
            <p14:sldId id="462"/>
            <p14:sldId id="442"/>
            <p14:sldId id="443"/>
            <p14:sldId id="444"/>
            <p14:sldId id="446"/>
            <p14:sldId id="445"/>
            <p14:sldId id="421"/>
            <p14:sldId id="458"/>
            <p14:sldId id="459"/>
            <p14:sldId id="448"/>
            <p14:sldId id="440"/>
            <p14:sldId id="449"/>
            <p14:sldId id="450"/>
            <p14:sldId id="451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696D"/>
    <a:srgbClr val="00E266"/>
    <a:srgbClr val="FFFF66"/>
    <a:srgbClr val="FF3F44"/>
    <a:srgbClr val="FF575B"/>
    <a:srgbClr val="FFFF15"/>
    <a:srgbClr val="F4EE00"/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3601" autoAdjust="0"/>
  </p:normalViewPr>
  <p:slideViewPr>
    <p:cSldViewPr>
      <p:cViewPr varScale="1">
        <p:scale>
          <a:sx n="135" d="100"/>
          <a:sy n="135" d="100"/>
        </p:scale>
        <p:origin x="918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8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t="10852" r="16259" b="24287"/>
          <a:stretch/>
        </p:blipFill>
        <p:spPr bwMode="auto">
          <a:xfrm>
            <a:off x="3867865" y="1903068"/>
            <a:ext cx="1757680" cy="13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4189" y="202667"/>
            <a:ext cx="3553385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600" spc="10" dirty="0" err="1">
                <a:latin typeface="Arial Black" pitchFamily="34" charset="0"/>
                <a:cs typeface="Times New Roman" pitchFamily="18" charset="0"/>
              </a:rPr>
              <a:t>Adabiyot</a:t>
            </a:r>
            <a:endParaRPr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146" y="1102811"/>
            <a:ext cx="5111909" cy="13811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sz="28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28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Ulug‘bek</a:t>
            </a:r>
            <a:r>
              <a:rPr lang="uz-Cyrl-UZ" sz="2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xazinasi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Cyrl-UZ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romani</a:t>
            </a:r>
            <a:endParaRPr lang="en-US" sz="2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18415" algn="ctr">
              <a:spcBef>
                <a:spcPts val="110"/>
              </a:spcBef>
            </a:pPr>
            <a:r>
              <a:rPr lang="en-US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6" name="object 6"/>
          <p:cNvSpPr/>
          <p:nvPr/>
        </p:nvSpPr>
        <p:spPr>
          <a:xfrm>
            <a:off x="84512" y="1213469"/>
            <a:ext cx="385012" cy="86615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353364" y="250826"/>
            <a:ext cx="967760" cy="533400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38345" y="327025"/>
            <a:ext cx="17335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000" b="1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90049" y="327025"/>
            <a:ext cx="555051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b="1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b="1" spc="-5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sinf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84512" y="2311450"/>
            <a:ext cx="385012" cy="86615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3043" y="291193"/>
            <a:ext cx="443083" cy="424648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4278" y="493718"/>
            <a:ext cx="120783" cy="83912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7364" y="526480"/>
            <a:ext cx="155747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7364" y="650832"/>
            <a:ext cx="155747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11" y="643472"/>
            <a:ext cx="3096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Ali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Qushchi endigina usta T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mur Samarqandiy d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gan mashhur t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mirchining g‘orida turganini tushundi. Amir T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mur lashkarida xizmat qilgan bu odam to‘g‘risida Ali Qushchi ko‘p g‘alati hangomalar eshitgan, l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kin o‘zini ko‘rmagan edi.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500" y="63500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/>
              <a:t>Temirchi</a:t>
            </a:r>
            <a:r>
              <a:rPr lang="en-US" sz="3200" dirty="0" smtClean="0"/>
              <a:t>  </a:t>
            </a:r>
            <a:endParaRPr lang="uz-Cyrl-UZ" sz="32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660233"/>
            <a:ext cx="2293907" cy="246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0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0"/>
            <a:ext cx="5164295" cy="492443"/>
          </a:xfrm>
        </p:spPr>
        <p:txBody>
          <a:bodyPr/>
          <a:lstStyle/>
          <a:p>
            <a:r>
              <a:rPr lang="en-US" sz="3200" dirty="0" smtClean="0"/>
              <a:t>    </a:t>
            </a:r>
            <a:r>
              <a:rPr lang="en-US" sz="3200" dirty="0" err="1" smtClean="0"/>
              <a:t>Temurning</a:t>
            </a:r>
            <a:r>
              <a:rPr lang="en-US" sz="3200" dirty="0" smtClean="0"/>
              <a:t> </a:t>
            </a:r>
            <a:r>
              <a:rPr lang="en-US" sz="3200" dirty="0" err="1" smtClean="0"/>
              <a:t>qilichi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3124200" cy="1846659"/>
          </a:xfrm>
        </p:spPr>
        <p:txBody>
          <a:bodyPr/>
          <a:lstStyle/>
          <a:p>
            <a:r>
              <a:rPr lang="az-Latn-AZ" sz="2000" b="1" dirty="0" smtClean="0"/>
              <a:t>Ul </a:t>
            </a:r>
            <a:r>
              <a:rPr lang="az-Latn-AZ" sz="2000" b="1" dirty="0"/>
              <a:t>zoti sharif quyma oltin olib k</a:t>
            </a:r>
            <a:r>
              <a:rPr lang="uz-Cyrl-UZ" sz="2000" b="1" dirty="0"/>
              <a:t>е</a:t>
            </a:r>
            <a:r>
              <a:rPr lang="az-Latn-AZ" sz="2000" b="1" dirty="0"/>
              <a:t>libdurkim, qiblagoh Amir T</a:t>
            </a:r>
            <a:r>
              <a:rPr lang="uz-Cyrl-UZ" sz="2000" b="1" dirty="0"/>
              <a:t>е</a:t>
            </a:r>
            <a:r>
              <a:rPr lang="az-Latn-AZ" sz="2000" b="1" dirty="0"/>
              <a:t>murga yasagan qilichday qilich yasab b</a:t>
            </a:r>
            <a:r>
              <a:rPr lang="uz-Cyrl-UZ" sz="2000" b="1" dirty="0"/>
              <a:t>е</a:t>
            </a:r>
            <a:r>
              <a:rPr lang="az-Latn-AZ" sz="2000" b="1" dirty="0"/>
              <a:t>rarmishm</a:t>
            </a:r>
            <a:r>
              <a:rPr lang="uz-Cyrl-UZ" sz="2000" b="1" dirty="0"/>
              <a:t>е</a:t>
            </a:r>
            <a:r>
              <a:rPr lang="az-Latn-AZ" sz="2000" b="1" dirty="0"/>
              <a:t>n. Bilmaydurlarkim, qilich yasamaslikka ont ichganm</a:t>
            </a:r>
            <a:r>
              <a:rPr lang="uz-Cyrl-UZ" sz="2000" b="1" dirty="0"/>
              <a:t>е</a:t>
            </a:r>
            <a:r>
              <a:rPr lang="az-Latn-AZ" sz="2000" b="1" dirty="0"/>
              <a:t>n... </a:t>
            </a:r>
            <a:endParaRPr lang="uz-Cyrl-UZ" sz="2000" b="1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647" y1="56539" x2="23647" y2="56539"/>
                        <a14:foregroundMark x1="26453" y1="56740" x2="26453" y2="56740"/>
                        <a14:foregroundMark x1="15230" y1="32998" x2="6814" y2="19316"/>
                        <a14:foregroundMark x1="61323" y1="90543" x2="75551" y2="95775"/>
                        <a14:foregroundMark x1="95391" y1="93561" x2="70942" y2="81690"/>
                        <a14:foregroundMark x1="63928" y1="77465" x2="48898" y2="62978"/>
                        <a14:foregroundMark x1="26653" y1="22535" x2="14429" y2="3018"/>
                        <a14:foregroundMark x1="18838" y1="5634" x2="15832" y2="2012"/>
                        <a14:foregroundMark x1="15030" y1="2616" x2="15030" y2="2616"/>
                        <a14:foregroundMark x1="38878" y1="24145" x2="38878" y2="24145"/>
                        <a14:foregroundMark x1="35872" y1="25956" x2="33868" y2="26157"/>
                        <a14:foregroundMark x1="30060" y1="25352" x2="30060" y2="25352"/>
                        <a14:foregroundMark x1="28056" y1="22938" x2="33667" y2="2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79" y="784225"/>
            <a:ext cx="2848154" cy="2460625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555625"/>
            <a:ext cx="1527654" cy="2177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5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22055"/>
            <a:ext cx="5164295" cy="492443"/>
          </a:xfrm>
        </p:spPr>
        <p:txBody>
          <a:bodyPr/>
          <a:lstStyle/>
          <a:p>
            <a:pPr algn="ctr"/>
            <a:r>
              <a:rPr lang="en-US" sz="3200" dirty="0" smtClean="0"/>
              <a:t>Mish - </a:t>
            </a:r>
            <a:r>
              <a:rPr lang="en-US" sz="3200" dirty="0" err="1" smtClean="0"/>
              <a:t>mishlar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3657600" cy="2215991"/>
          </a:xfrm>
        </p:spPr>
        <p:txBody>
          <a:bodyPr/>
          <a:lstStyle/>
          <a:p>
            <a:pPr algn="just"/>
            <a:r>
              <a:rPr lang="en-US" sz="1600" b="1" dirty="0" smtClean="0"/>
              <a:t>   </a:t>
            </a:r>
            <a:r>
              <a:rPr lang="az-Latn-AZ" sz="1600" b="1" dirty="0" smtClean="0"/>
              <a:t>Go‘yo </a:t>
            </a:r>
            <a:r>
              <a:rPr lang="az-Latn-AZ" sz="1600" b="1" dirty="0"/>
              <a:t>Shohrux Mirzo Samarqandga tashrif buyurganida mashhur bir t</a:t>
            </a:r>
            <a:r>
              <a:rPr lang="uz-Cyrl-UZ" sz="1600" b="1" dirty="0"/>
              <a:t>е</a:t>
            </a:r>
            <a:r>
              <a:rPr lang="az-Latn-AZ" sz="1600" b="1" dirty="0"/>
              <a:t>mirchiga qilich buyurgan, t</a:t>
            </a:r>
            <a:r>
              <a:rPr lang="uz-Cyrl-UZ" sz="1600" b="1" dirty="0"/>
              <a:t>е</a:t>
            </a:r>
            <a:r>
              <a:rPr lang="az-Latn-AZ" sz="1600" b="1" dirty="0"/>
              <a:t>mirchi esa qilich yasashdan bosh tortgan. Shohrux Mirzo darg‘azab bo‘lib, uni dorga osishga buyurgan, l</a:t>
            </a:r>
            <a:r>
              <a:rPr lang="uz-Cyrl-UZ" sz="1600" b="1" dirty="0"/>
              <a:t>е</a:t>
            </a:r>
            <a:r>
              <a:rPr lang="az-Latn-AZ" sz="1600" b="1" dirty="0"/>
              <a:t>kin Mirzo Ulug‘b</a:t>
            </a:r>
            <a:r>
              <a:rPr lang="uz-Cyrl-UZ" sz="1600" b="1" dirty="0"/>
              <a:t>е</a:t>
            </a:r>
            <a:r>
              <a:rPr lang="az-Latn-AZ" sz="1600" b="1" dirty="0"/>
              <a:t>k aralashib, t</a:t>
            </a:r>
            <a:r>
              <a:rPr lang="uz-Cyrl-UZ" sz="1600" b="1" dirty="0"/>
              <a:t>е</a:t>
            </a:r>
            <a:r>
              <a:rPr lang="az-Latn-AZ" sz="1600" b="1" dirty="0"/>
              <a:t>mirchini o‘limdan olib qolgan...</a:t>
            </a:r>
            <a:endParaRPr lang="uz-Cyrl-UZ" sz="1600" b="1" dirty="0"/>
          </a:p>
          <a:p>
            <a:endParaRPr lang="uz-Cyrl-UZ" sz="1600" b="1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7300" y="631825"/>
            <a:ext cx="1763093" cy="219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0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" y="11926"/>
            <a:ext cx="5638800" cy="630198"/>
          </a:xfrm>
        </p:spPr>
        <p:txBody>
          <a:bodyPr/>
          <a:lstStyle/>
          <a:p>
            <a:pPr algn="ctr"/>
            <a:r>
              <a:rPr lang="en-US" sz="3200" dirty="0" smtClean="0"/>
              <a:t> Sir-</a:t>
            </a:r>
            <a:r>
              <a:rPr lang="en-US" sz="3200" dirty="0" err="1" smtClean="0"/>
              <a:t>asror</a:t>
            </a:r>
            <a:endParaRPr lang="uz-Cyrl-UZ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556684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Mavlono 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Ali Qushchi,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llo 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gadoyi Qalandar sir-asrorning bir ch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tini ochdi. Faqir ilm dargohidan suv ichmaganm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n, ammo Hirot-u Bag‘dod-u Damashqda ko‘p madrasai oliylarda hovli supurib, ko‘p donishmandlarning xizmatlarini qilganm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n, purhikmat suhbatlaridan bahramand bo‘lganm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n. Alqissa, n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 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xizmat darkor bo‘lsa — ayamasm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n, bolam!.. 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534459"/>
            <a:ext cx="1679399" cy="259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3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784225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Siz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shahzoda Mirzo Abdullatif taxt-u toj ishqida Movarounnahrga bostirib kirganidin voqifdursiz? Chol bosh irg‘adi.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O‘z padariga qilich ko‘targan zurriyot, inshoolloh, Haq taoloning qahriga yo‘liqur, mavlono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b="1" dirty="0">
                <a:latin typeface="Arial" pitchFamily="34" charset="0"/>
                <a:cs typeface="Arial" pitchFamily="34" charset="0"/>
              </a:rPr>
              <a:t>Inshoolloh, duoingiz mustajob bo‘lg‘ay. 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3500" y="0"/>
            <a:ext cx="5638800" cy="492125"/>
          </a:xfrm>
        </p:spPr>
        <p:txBody>
          <a:bodyPr/>
          <a:lstStyle/>
          <a:p>
            <a:pPr algn="ctr"/>
            <a:r>
              <a:rPr lang="en-US" sz="3200" dirty="0" err="1" smtClean="0"/>
              <a:t>Oqpadar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</p:spTree>
    <p:extLst>
      <p:ext uri="{BB962C8B-B14F-4D97-AF65-F5344CB8AC3E}">
        <p14:creationId xmlns:p14="http://schemas.microsoft.com/office/powerpoint/2010/main" val="32656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1" y="570655"/>
            <a:ext cx="350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Ammo 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davlatpanoh Mirzo Ulug‘b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k Movarounnahrda qirq yil hukm surganida rasadxonaday jamiul-ulum barpo etib, ko‘p purhikmat kitoblar, ko‘p noyob qo‘lyozmalar, ko‘p ilm durdonalarini to‘plagan erdi. Endi bu nodir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xazina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xavf ostida turibdur. Bu ilm xazinasini johil-u gumrohlardin saqlamoqni Mirzo Ulug‘b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k kamina zimmasiga yuklagan erdi... 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3500" y="63500"/>
            <a:ext cx="5638800" cy="492125"/>
          </a:xfrm>
        </p:spPr>
        <p:txBody>
          <a:bodyPr/>
          <a:lstStyle/>
          <a:p>
            <a:pPr algn="ctr"/>
            <a:r>
              <a:rPr lang="en-US" sz="3200" dirty="0" err="1" smtClean="0"/>
              <a:t>Nodir</a:t>
            </a:r>
            <a:r>
              <a:rPr lang="en-US" sz="3200" dirty="0" smtClean="0"/>
              <a:t> </a:t>
            </a:r>
            <a:r>
              <a:rPr lang="en-US" sz="3200" dirty="0" err="1" smtClean="0"/>
              <a:t>xazina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6" l="0" r="100000">
                        <a14:foregroundMark x1="80759" y1="49610" x2="80759" y2="4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517318"/>
            <a:ext cx="2057400" cy="273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4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99" y="699514"/>
            <a:ext cx="2929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-  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Qancha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sandiq lozim d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ding?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az-Latn-AZ" b="1" dirty="0" smtClean="0">
                <a:latin typeface="Arial" pitchFamily="34" charset="0"/>
                <a:cs typeface="Arial" pitchFamily="34" charset="0"/>
              </a:rPr>
              <a:t>O‘n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b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sh-yigirma sandiq bo‘lsa kifoya.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az-Latn-AZ" b="1" dirty="0" smtClean="0">
                <a:latin typeface="Arial" pitchFamily="34" charset="0"/>
                <a:cs typeface="Arial" pitchFamily="34" charset="0"/>
              </a:rPr>
              <a:t>Qachon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tayyor bo‘lmog‘i k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rak?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az-Latn-AZ" b="1" dirty="0" smtClean="0">
                <a:latin typeface="Arial" pitchFamily="34" charset="0"/>
                <a:cs typeface="Arial" pitchFamily="34" charset="0"/>
              </a:rPr>
              <a:t>Qanchaki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t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z bo‘lsa, nur ustiga a’lo nur!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1895" y="-10275"/>
            <a:ext cx="5638800" cy="492125"/>
          </a:xfrm>
        </p:spPr>
        <p:txBody>
          <a:bodyPr/>
          <a:lstStyle/>
          <a:p>
            <a:pPr algn="ctr"/>
            <a:r>
              <a:rPr lang="en-US" sz="3200" dirty="0" err="1" smtClean="0"/>
              <a:t>Sandiqlar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634451"/>
            <a:ext cx="1524000" cy="94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5" b="100000" l="1455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42">
            <a:off x="4149149" y="1253967"/>
            <a:ext cx="1410528" cy="127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100000" l="0" r="991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402326"/>
            <a:ext cx="1295400" cy="97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20">
                        <a14:foregroundMark x1="13623" y1="23377" x2="63478" y2="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52"/>
          <a:stretch/>
        </p:blipFill>
        <p:spPr>
          <a:xfrm flipH="1">
            <a:off x="4457917" y="2370710"/>
            <a:ext cx="1331309" cy="69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92">
                        <a14:foregroundMark x1="6667" y1="77910" x2="6667" y2="77910"/>
                        <a14:foregroundMark x1="6869" y1="77672" x2="7071" y2="72922"/>
                        <a14:foregroundMark x1="6465" y1="79572" x2="10909" y2="79335"/>
                        <a14:foregroundMark x1="10909" y1="79335" x2="10909" y2="79335"/>
                        <a14:foregroundMark x1="10909" y1="79335" x2="10909" y2="79335"/>
                        <a14:foregroundMark x1="6869" y1="79572" x2="2626" y2="78385"/>
                        <a14:foregroundMark x1="71111" y1="90261" x2="70101" y2="95724"/>
                        <a14:foregroundMark x1="69091" y1="94537" x2="65859" y2="93349"/>
                        <a14:foregroundMark x1="93333" y1="76722" x2="91919" y2="80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098739"/>
            <a:ext cx="1194018" cy="101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1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" y="555625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az-Latn-AZ" b="1" dirty="0" smtClean="0">
                <a:latin typeface="Arial" pitchFamily="34" charset="0"/>
                <a:cs typeface="Arial" pitchFamily="34" charset="0"/>
              </a:rPr>
              <a:t>Buni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n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qilurmiz?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Qalandar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xurjunni ko‘rsatib kuldi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az-Latn-AZ" b="1" dirty="0" smtClean="0">
                <a:latin typeface="Arial" pitchFamily="34" charset="0"/>
                <a:cs typeface="Arial" pitchFamily="34" charset="0"/>
              </a:rPr>
              <a:t>Ichi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to‘la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oltin!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az-Latn-AZ" b="1" dirty="0" smtClean="0">
                <a:latin typeface="Arial" pitchFamily="34" charset="0"/>
                <a:cs typeface="Arial" pitchFamily="34" charset="0"/>
              </a:rPr>
              <a:t>Ko‘mmoq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darkor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lib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kirib ko‘mgays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n. Faqirga oltin n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е,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t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mir n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farqi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yo‘qdur…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7844" y="0"/>
            <a:ext cx="5638800" cy="492125"/>
          </a:xfrm>
        </p:spPr>
        <p:txBody>
          <a:bodyPr/>
          <a:lstStyle/>
          <a:p>
            <a:pPr algn="ctr"/>
            <a:r>
              <a:rPr lang="en-US" sz="3200" dirty="0" err="1" smtClean="0"/>
              <a:t>Bir</a:t>
            </a:r>
            <a:r>
              <a:rPr lang="en-US" sz="3200" dirty="0" smtClean="0"/>
              <a:t> </a:t>
            </a:r>
            <a:r>
              <a:rPr lang="en-US" sz="3200" dirty="0" err="1" smtClean="0"/>
              <a:t>qop</a:t>
            </a:r>
            <a:r>
              <a:rPr lang="en-US" sz="3200" dirty="0" smtClean="0"/>
              <a:t> </a:t>
            </a:r>
            <a:r>
              <a:rPr lang="en-US" sz="3200" dirty="0" err="1" smtClean="0"/>
              <a:t>oltin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555625"/>
            <a:ext cx="2460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98425"/>
            <a:ext cx="5164295" cy="445532"/>
          </a:xfrm>
        </p:spPr>
        <p:txBody>
          <a:bodyPr/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uz-Cyrl-UZ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2590799" cy="2215991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Padarkush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”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atamasi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bog‘liq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qo‘shimcha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ma’lumotlarni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toping.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Usta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emur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Samarqandiy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Qalandar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Qarnoqiy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timsollariga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tavsif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bering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555625"/>
            <a:ext cx="2921937" cy="255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Админ\Desktop\IMG_553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52" y="1317739"/>
            <a:ext cx="1434632" cy="17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3500" y="79315"/>
            <a:ext cx="5638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Topshiriqni   tekshirish </a:t>
            </a:r>
            <a:endParaRPr lang="uz-Cyrl-U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2996"/>
            <a:ext cx="3721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Mirzo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Ulug‘bek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qalamiga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mansub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asarlar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nomini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toping.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z-Latn-AZ" sz="1500" dirty="0"/>
              <a:t> 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Olimdan bizga 4 ta asar meros qolgan: 1) 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az-Latn-AZ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Ziji </a:t>
            </a:r>
            <a:r>
              <a:rPr lang="az-Latn-AZ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jadidi </a:t>
            </a:r>
            <a:r>
              <a:rPr lang="az-Latn-AZ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Koʻragoniy</a:t>
            </a: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-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astronomiyaga 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oid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.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2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az-Latn-AZ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 </a:t>
            </a:r>
            <a:r>
              <a:rPr lang="az-Latn-AZ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daraja sinusini aniqlash haqida </a:t>
            </a:r>
            <a:r>
              <a:rPr lang="az-Latn-AZ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risola</a:t>
            </a: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az-Latn-AZ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matematikaga 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oid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3)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az-Latn-AZ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Risolayi Ulug‘bek</a:t>
            </a: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yulduzlarga 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bag‘ishlangan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4) 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az-Latn-AZ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Tarixi </a:t>
            </a:r>
            <a:r>
              <a:rPr lang="az-Latn-AZ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arba’ </a:t>
            </a:r>
            <a:r>
              <a:rPr lang="az-Latn-AZ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ulus</a:t>
            </a: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az-Latn-AZ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(To‘rt ulus tarixi) 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500" b="1" dirty="0">
                <a:latin typeface="Arial" pitchFamily="34" charset="0"/>
                <a:cs typeface="Arial" pitchFamily="34" charset="0"/>
              </a:rPr>
              <a:t>tarixga oid</a:t>
            </a:r>
            <a:r>
              <a:rPr lang="az-Latn-AZ" sz="15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5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562996"/>
            <a:ext cx="2125457" cy="25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2100" y="708025"/>
            <a:ext cx="1261373" cy="25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3500" y="79315"/>
            <a:ext cx="5638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Topshiriqni   tekshirish </a:t>
            </a:r>
            <a:endParaRPr lang="uz-Cyrl-U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5447"/>
            <a:ext cx="3568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Mirzo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Ulug‘bekning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to‘liq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ismi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az-Latn-AZ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sl ismi Muhammad Taragʻaydir. Yoshligidan uni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Ulugʻbek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”</a:t>
            </a:r>
            <a:r>
              <a:rPr lang="az-Latn-AZ" b="1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deya izzat qilishgan va yosh shahzoda keyinchalik ayni shu nom bilan mashhur boʻlgan.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562996"/>
            <a:ext cx="2125457" cy="25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78" y="1012825"/>
            <a:ext cx="1837100" cy="20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3500" y="79315"/>
            <a:ext cx="5638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Topshiriqni   tekshirish </a:t>
            </a:r>
            <a:endParaRPr lang="uz-Cyrl-U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860425"/>
            <a:ext cx="356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Ko‘ragon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so‘zining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ma’nosi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nima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z-Latn-AZ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Mug‘ul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xonlariga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kuyov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Amir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Temur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Mirzo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Ulug‘bek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ushbu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unvonni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olishgan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562996"/>
            <a:ext cx="2125457" cy="25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1100" y="886037"/>
            <a:ext cx="1681544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/>
              <a:t>Qalandar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892300" y="607977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Faqir 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bu chappa dunyodan haqiqat izlab topolmagan, adashgan bandadurm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n, ustod!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Avvalam 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sohibi toj Mirzo Ulug‘b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kdan elimga madad istab k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lib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topmadim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Yurtimda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ayrilib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uz-Cyrl-UZ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vatan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musofir,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kulbasiz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1600" dirty="0">
                <a:latin typeface="Arial" pitchFamily="34" charset="0"/>
                <a:cs typeface="Arial" pitchFamily="34" charset="0"/>
              </a:rPr>
              <a:t>bir daydi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az-Latn-AZ" sz="1600" dirty="0" smtClean="0">
                <a:latin typeface="Arial" pitchFamily="34" charset="0"/>
                <a:cs typeface="Arial" pitchFamily="34" charset="0"/>
              </a:rPr>
              <a:t>bo‘ldim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09" b="89870" l="10000" r="92857">
                        <a14:foregroundMark x1="20476" y1="86234" x2="20476" y2="86234"/>
                        <a14:foregroundMark x1="25714" y1="88312" x2="25714" y2="88312"/>
                        <a14:foregroundMark x1="85000" y1="83117" x2="85000" y2="83117"/>
                        <a14:foregroundMark x1="27619" y1="23896" x2="27619" y2="23896"/>
                        <a14:foregroundMark x1="39048" y1="25974" x2="39048" y2="25974"/>
                        <a14:foregroundMark x1="35238" y1="24675" x2="35238" y2="24675"/>
                        <a14:backgroundMark x1="43095" y1="37143" x2="43095" y2="37143"/>
                        <a14:backgroundMark x1="57143" y1="37403" x2="57143" y2="37403"/>
                        <a14:backgroundMark x1="61667" y1="44935" x2="45714" y2="42338"/>
                        <a14:backgroundMark x1="44524" y1="31948" x2="60714" y2="35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327025"/>
            <a:ext cx="3092874" cy="311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7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631826"/>
            <a:ext cx="2895600" cy="246221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uz-Cyrl-UZ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9700" y="555625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So‘zingda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mantiq yo‘qdur, Qalandar, haqiqat qidirib k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ldim, d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ysan va l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kin haqiqat emas, oltin qidiras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n!..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az-Latn-A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Yo‘q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, avval siz so‘zlang, ustod: bu dargohga Amir T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mur oltinlari ko‘milganini birovga aytgan edingizmu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/>
              <a:t>Salohiddin</a:t>
            </a:r>
            <a:r>
              <a:rPr lang="en-US" sz="3200" dirty="0" smtClean="0"/>
              <a:t>  </a:t>
            </a:r>
            <a:r>
              <a:rPr lang="en-US" sz="3200" dirty="0" err="1" smtClean="0"/>
              <a:t>zargar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1" l="0" r="99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1" y="741512"/>
            <a:ext cx="2286000" cy="237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0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15900" y="0"/>
            <a:ext cx="5638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MX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uz-Cyrl-U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500" y="63182"/>
            <a:ext cx="5638800" cy="492443"/>
          </a:xfrm>
        </p:spPr>
        <p:txBody>
          <a:bodyPr/>
          <a:lstStyle/>
          <a:p>
            <a:pPr algn="ctr"/>
            <a:r>
              <a:rPr lang="en-US" sz="3200" dirty="0" err="1" smtClean="0"/>
              <a:t>Xazina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8647" y="576223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Lahim qayda? Boshlang, mavlono!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d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b amr qildi. Lahimni butun Movarounnahrda faqat ikki kishi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Mirzo Ulug‘b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k bilan Ali Qushchi bilar, l</a:t>
            </a:r>
            <a:r>
              <a:rPr lang="uz-Cyrl-UZ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kin Ali Qushchi ham unga umrida bir marotabagina tushgan edi.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87" y="708025"/>
            <a:ext cx="242530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4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3500" y="63500"/>
            <a:ext cx="5638800" cy="1477328"/>
          </a:xfrm>
        </p:spPr>
        <p:txBody>
          <a:bodyPr/>
          <a:lstStyle/>
          <a:p>
            <a:pPr algn="ctr"/>
            <a:r>
              <a:rPr lang="az-Latn-AZ" sz="3200" dirty="0" smtClean="0"/>
              <a:t>Nog‘orat</a:t>
            </a:r>
            <a:r>
              <a:rPr lang="uz-Cyrl-UZ" sz="3200" dirty="0"/>
              <a:t>е</a:t>
            </a:r>
            <a:r>
              <a:rPr lang="az-Latn-AZ" sz="3200" dirty="0"/>
              <a:t>pa</a:t>
            </a:r>
            <a:r>
              <a:rPr lang="uz-Cyrl-UZ" sz="3200" dirty="0"/>
              <a:t/>
            </a:r>
            <a:br>
              <a:rPr lang="uz-Cyrl-UZ" sz="3200" dirty="0"/>
            </a:b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 smtClean="0"/>
              <a:t> </a:t>
            </a:r>
            <a:endParaRPr lang="uz-Cyrl-UZ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699" y="555625"/>
            <a:ext cx="5410103" cy="1231106"/>
          </a:xfrm>
        </p:spPr>
        <p:txBody>
          <a:bodyPr/>
          <a:lstStyle/>
          <a:p>
            <a:pPr algn="just"/>
            <a:r>
              <a:rPr lang="en-US" sz="1600" b="1" dirty="0" smtClean="0"/>
              <a:t>   </a:t>
            </a:r>
            <a:r>
              <a:rPr lang="az-Latn-AZ" sz="1600" b="1" dirty="0" smtClean="0"/>
              <a:t>Qalandar </a:t>
            </a:r>
            <a:r>
              <a:rPr lang="az-Latn-AZ" sz="1600" b="1" dirty="0"/>
              <a:t>Qarnoqiy Samarqandga emas, bil’aks, Urgut tomonlarga yo‘l oldi. Sal o‘tmay, o‘ngga burilib, “Obirahmat” arig‘ini yoqalab k</a:t>
            </a:r>
            <a:r>
              <a:rPr lang="uz-Cyrl-UZ" sz="1600" b="1" dirty="0"/>
              <a:t>е</a:t>
            </a:r>
            <a:r>
              <a:rPr lang="az-Latn-AZ" sz="1600" b="1" dirty="0"/>
              <a:t>tdi... Pastda, soy bo‘yida, t</a:t>
            </a:r>
            <a:r>
              <a:rPr lang="uz-Cyrl-UZ" sz="1600" b="1" dirty="0"/>
              <a:t>е</a:t>
            </a:r>
            <a:r>
              <a:rPr lang="az-Latn-AZ" sz="1600" b="1" dirty="0"/>
              <a:t>girmon novlardan quyilgan suvning bir maromda shovullashi eshitildi. </a:t>
            </a:r>
            <a:endParaRPr lang="uz-Cyrl-UZ" sz="1600" b="1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6" y="1698625"/>
            <a:ext cx="5067695" cy="139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3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6826" y="708025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Siz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000" b="1" dirty="0" smtClean="0">
                <a:latin typeface="Arial" pitchFamily="34" charset="0"/>
                <a:cs typeface="Arial" pitchFamily="34" charset="0"/>
              </a:rPr>
              <a:t>fotih 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Amir T</a:t>
            </a:r>
            <a:r>
              <a:rPr lang="uz-Cyrl-UZ" sz="20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mur Ko‘ragoniy o‘ltirgan to‘nkada o‘ltiribsiz. Amir T</a:t>
            </a:r>
            <a:r>
              <a:rPr lang="uz-Cyrl-UZ" sz="2000" b="1" dirty="0">
                <a:latin typeface="Arial" pitchFamily="34" charset="0"/>
                <a:cs typeface="Arial" pitchFamily="34" charset="0"/>
              </a:rPr>
              <a:t>е</a:t>
            </a:r>
            <a:r>
              <a:rPr lang="az-Latn-AZ" sz="2000" b="1" dirty="0">
                <a:latin typeface="Arial" pitchFamily="34" charset="0"/>
                <a:cs typeface="Arial" pitchFamily="34" charset="0"/>
              </a:rPr>
              <a:t>murdan so‘ng bul to‘nkada uning farzandi Xoqoni Said Shohrux Mirzo o‘ltirgan edi...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500" y="0"/>
            <a:ext cx="5644726" cy="479425"/>
          </a:xfrm>
        </p:spPr>
        <p:txBody>
          <a:bodyPr/>
          <a:lstStyle/>
          <a:p>
            <a:pPr algn="ctr"/>
            <a:r>
              <a:rPr lang="en-US" sz="3200" dirty="0" err="1" smtClean="0"/>
              <a:t>Qorong‘u</a:t>
            </a:r>
            <a:r>
              <a:rPr lang="en-US" sz="3200" dirty="0" smtClean="0"/>
              <a:t>   </a:t>
            </a:r>
            <a:r>
              <a:rPr lang="en-US" sz="3200" dirty="0" err="1" smtClean="0"/>
              <a:t>g‘or</a:t>
            </a:r>
            <a:r>
              <a:rPr lang="en-US" sz="3200" dirty="0" smtClean="0"/>
              <a:t> </a:t>
            </a:r>
            <a:endParaRPr lang="uz-Cyrl-UZ" sz="32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31825"/>
            <a:ext cx="1910926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02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24388</TotalTime>
  <Words>654</Words>
  <Application>Microsoft Office PowerPoint</Application>
  <PresentationFormat>Произвольный</PresentationFormat>
  <Paragraphs>56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Wingdings</vt:lpstr>
      <vt:lpstr>Office Theme</vt:lpstr>
      <vt:lpstr>Adabiyot</vt:lpstr>
      <vt:lpstr>Topshiriqni   tekshirish </vt:lpstr>
      <vt:lpstr>Topshiriqni   tekshirish </vt:lpstr>
      <vt:lpstr>Topshiriqni   tekshirish </vt:lpstr>
      <vt:lpstr>Qalandar </vt:lpstr>
      <vt:lpstr>Salohiddin  zargar </vt:lpstr>
      <vt:lpstr>Xazina </vt:lpstr>
      <vt:lpstr>Nog‘oratеpa   </vt:lpstr>
      <vt:lpstr>Qorong‘u   g‘or </vt:lpstr>
      <vt:lpstr>Temirchi  </vt:lpstr>
      <vt:lpstr>    Temurning qilichi</vt:lpstr>
      <vt:lpstr>Mish - mishlar</vt:lpstr>
      <vt:lpstr> Sir-asror</vt:lpstr>
      <vt:lpstr>Oqpadar </vt:lpstr>
      <vt:lpstr>Nodir xazina </vt:lpstr>
      <vt:lpstr>Sandiqlar </vt:lpstr>
      <vt:lpstr>Bir qop oltin 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Учетная запись Майкрософт</cp:lastModifiedBy>
  <cp:revision>1276</cp:revision>
  <dcterms:created xsi:type="dcterms:W3CDTF">2020-04-13T08:06:06Z</dcterms:created>
  <dcterms:modified xsi:type="dcterms:W3CDTF">2020-11-17T09:12:33Z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