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401" r:id="rId3"/>
    <p:sldId id="421" r:id="rId4"/>
    <p:sldId id="400" r:id="rId5"/>
    <p:sldId id="412" r:id="rId6"/>
    <p:sldId id="431" r:id="rId7"/>
    <p:sldId id="432" r:id="rId8"/>
    <p:sldId id="433" r:id="rId9"/>
    <p:sldId id="443" r:id="rId10"/>
    <p:sldId id="442" r:id="rId11"/>
    <p:sldId id="435" r:id="rId12"/>
    <p:sldId id="437" r:id="rId13"/>
    <p:sldId id="440" r:id="rId14"/>
    <p:sldId id="444" r:id="rId15"/>
    <p:sldId id="438" r:id="rId16"/>
    <p:sldId id="436" r:id="rId17"/>
    <p:sldId id="445" r:id="rId18"/>
  </p:sldIdLst>
  <p:sldSz cx="5765800" cy="3244850"/>
  <p:notesSz cx="5765800" cy="324485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18E512D-9C2D-4FFD-982E-B0FA598688C3}">
          <p14:sldIdLst>
            <p14:sldId id="256"/>
            <p14:sldId id="401"/>
            <p14:sldId id="421"/>
            <p14:sldId id="400"/>
            <p14:sldId id="412"/>
            <p14:sldId id="431"/>
            <p14:sldId id="432"/>
            <p14:sldId id="433"/>
            <p14:sldId id="443"/>
            <p14:sldId id="442"/>
            <p14:sldId id="435"/>
            <p14:sldId id="437"/>
            <p14:sldId id="440"/>
            <p14:sldId id="444"/>
            <p14:sldId id="438"/>
            <p14:sldId id="436"/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696D"/>
    <a:srgbClr val="00E266"/>
    <a:srgbClr val="FFFF66"/>
    <a:srgbClr val="FF3F44"/>
    <a:srgbClr val="FF575B"/>
    <a:srgbClr val="FFFF15"/>
    <a:srgbClr val="F4EE00"/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3601" autoAdjust="0"/>
  </p:normalViewPr>
  <p:slideViewPr>
    <p:cSldViewPr>
      <p:cViewPr varScale="1">
        <p:scale>
          <a:sx n="135" d="100"/>
          <a:sy n="135" d="100"/>
        </p:scale>
        <p:origin x="918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tm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600" spc="10" dirty="0" smtClean="0">
                <a:latin typeface="Arial Black" pitchFamily="34" charset="0"/>
                <a:cs typeface="Times New Roman" pitchFamily="18" charset="0"/>
              </a:rPr>
              <a:t>   </a:t>
            </a:r>
            <a:r>
              <a:rPr lang="en-US" sz="3600" spc="10" dirty="0" err="1" smtClean="0">
                <a:latin typeface="Arial Black" pitchFamily="34" charset="0"/>
                <a:cs typeface="Times New Roman" pitchFamily="18" charset="0"/>
              </a:rPr>
              <a:t>Adabiyot</a:t>
            </a:r>
            <a:endParaRPr sz="3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0756" y="1110236"/>
            <a:ext cx="4577676" cy="9989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r>
              <a:rPr lang="en-US" sz="32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Odil</a:t>
            </a:r>
            <a:r>
              <a:rPr lang="en-US" sz="32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Yoqubov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object 6"/>
          <p:cNvSpPr/>
          <p:nvPr/>
        </p:nvSpPr>
        <p:spPr>
          <a:xfrm>
            <a:off x="215900" y="1207696"/>
            <a:ext cx="385012" cy="838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1" t="10852" r="16259" b="24287"/>
          <a:stretch/>
        </p:blipFill>
        <p:spPr bwMode="auto">
          <a:xfrm>
            <a:off x="3577936" y="1626796"/>
            <a:ext cx="2094172" cy="155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object 27"/>
          <p:cNvGrpSpPr/>
          <p:nvPr/>
        </p:nvGrpSpPr>
        <p:grpSpPr>
          <a:xfrm>
            <a:off x="4376612" y="250826"/>
            <a:ext cx="944511" cy="508079"/>
            <a:chOff x="4686759" y="212868"/>
            <a:chExt cx="634365" cy="634365"/>
          </a:xfrm>
        </p:grpSpPr>
        <p:sp>
          <p:nvSpPr>
            <p:cNvPr id="1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30"/>
          <p:cNvSpPr txBox="1"/>
          <p:nvPr/>
        </p:nvSpPr>
        <p:spPr>
          <a:xfrm>
            <a:off x="4538345" y="327025"/>
            <a:ext cx="17335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31"/>
          <p:cNvSpPr txBox="1"/>
          <p:nvPr/>
        </p:nvSpPr>
        <p:spPr>
          <a:xfrm>
            <a:off x="4690049" y="342643"/>
            <a:ext cx="555051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b="1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b="1" spc="-5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6"/>
          <p:cNvSpPr/>
          <p:nvPr/>
        </p:nvSpPr>
        <p:spPr>
          <a:xfrm>
            <a:off x="215900" y="2346325"/>
            <a:ext cx="385012" cy="838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Qissalari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700" y="555625"/>
            <a:ext cx="2819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600" dirty="0">
                <a:latin typeface="Arial" pitchFamily="34" charset="0"/>
                <a:cs typeface="Arial" pitchFamily="34" charset="0"/>
              </a:rPr>
              <a:t>1956- yilda “Ikki muhabbat” nomi bilan nasriy asarlar kitobi bosildi. K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yin birin-k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tin “Muqaddas”, “Bir f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ly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ton qissasi”, “Tilla uzuk”, “Larza”, “Qanot juft bo‘ladi”, “Billur qandillar”, “Izlayman”, “Matluba”, “Qaydasan, Moriko” singari ko‘plab qissalari chop etildi. </a:t>
            </a:r>
            <a:endParaRPr lang="uz-Cyrl-UZ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0" y="681570"/>
            <a:ext cx="914400" cy="1550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909" y="643250"/>
            <a:ext cx="962268" cy="1512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1600199"/>
            <a:ext cx="1022141" cy="1509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654" y="1600200"/>
            <a:ext cx="1032246" cy="1470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723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Romanlari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9100" y="555625"/>
            <a:ext cx="2667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b="1" dirty="0">
                <a:latin typeface="Arial" pitchFamily="34" charset="0"/>
                <a:cs typeface="Arial" pitchFamily="34" charset="0"/>
              </a:rPr>
              <a:t>Uning “Er boshiga ish tushsa”, “Diyonat”, “Ulug‘b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 xazinasi”, “Ko‘hna dunyo”, “Oqqushlar, oppoq qushlar”, “Adolat manzili”, “Osiy banda” kabi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romanlar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muallifi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13" y="633408"/>
            <a:ext cx="1075487" cy="1598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631825"/>
            <a:ext cx="1066800" cy="1530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1546225"/>
            <a:ext cx="976395" cy="1546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2" y="1546225"/>
            <a:ext cx="973068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703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200400" cy="2215991"/>
          </a:xfrm>
        </p:spPr>
        <p:txBody>
          <a:bodyPr/>
          <a:lstStyle/>
          <a:p>
            <a:r>
              <a:rPr lang="az-Latn-AZ" sz="1600" b="1" dirty="0" smtClean="0"/>
              <a:t> </a:t>
            </a:r>
            <a:r>
              <a:rPr lang="en-US" sz="1600" b="1" dirty="0" smtClean="0"/>
              <a:t>    </a:t>
            </a:r>
            <a:r>
              <a:rPr lang="az-Latn-AZ" sz="1600" b="1" dirty="0" smtClean="0"/>
              <a:t>Uning </a:t>
            </a:r>
            <a:r>
              <a:rPr lang="az-Latn-AZ" sz="1600" b="1" dirty="0"/>
              <a:t>Abdulla Qodiriy, Gʻafur Gʻulom, Oybek, Abdulla Qahhor, Hamid Olimjon, Abdulla Oripov va boshqalar ijodiga bagʻishlangan adabiy portret va maqolalari bor. Asarlari chet tillarga, shuningdek, qardosh turkiy xalqlar tillariga tarjima qilingan.</a:t>
            </a:r>
            <a:endParaRPr lang="uz-Cyrl-UZ" sz="1600" b="1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Zamondoshlar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784225"/>
            <a:ext cx="2286000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542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Senariylari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41600" y="752352"/>
            <a:ext cx="312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Dilbarim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or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yomgʻirlari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”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 kinosenariylari </a:t>
            </a:r>
            <a:r>
              <a:rPr lang="az-Latn-AZ" sz="2400" b="1" dirty="0">
                <a:latin typeface="Arial" pitchFamily="34" charset="0"/>
                <a:cs typeface="Arial" pitchFamily="34" charset="0"/>
              </a:rPr>
              <a:t>(1971) muallifi.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708026"/>
            <a:ext cx="2286000" cy="1779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564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Iskandar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Yoqubov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54300" y="936625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b="1" dirty="0">
                <a:latin typeface="Arial" pitchFamily="34" charset="0"/>
                <a:cs typeface="Arial" pitchFamily="34" charset="0"/>
              </a:rPr>
              <a:t> 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6644" y="582682"/>
            <a:ext cx="3676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Farzandlik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ehtiromi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Yoqubovning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mahbubasi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rafiqasi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Maryamxonimga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yozgan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maktublaridan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31" y="643890"/>
            <a:ext cx="1857369" cy="2415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600441"/>
            <a:ext cx="2514600" cy="154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447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25700" y="611668"/>
            <a:ext cx="320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z-Latn-AZ" b="1" dirty="0">
                <a:latin typeface="Arial" pitchFamily="34" charset="0"/>
                <a:cs typeface="Arial" pitchFamily="34" charset="0"/>
              </a:rPr>
              <a:t> Hamza nomidagi Oʻzbekiston Davlat mukofoti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laurea</a:t>
            </a:r>
            <a:r>
              <a:rPr lang="en-US" b="1">
                <a:latin typeface="Arial" pitchFamily="34" charset="0"/>
                <a:cs typeface="Arial" pitchFamily="34" charset="0"/>
              </a:rPr>
              <a:t>n</a:t>
            </a:r>
            <a:r>
              <a:rPr lang="az-Latn-AZ" b="1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(1977), 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Doʻstlik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1994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),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El-yurt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hurmati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 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1998) ordenlari bilan mukofotlangan.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7" y="610634"/>
            <a:ext cx="1362225" cy="2155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"/>
          <a:stretch/>
        </p:blipFill>
        <p:spPr>
          <a:xfrm>
            <a:off x="1282700" y="570762"/>
            <a:ext cx="1213722" cy="2195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756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So‘nggi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manzil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900" y="860425"/>
            <a:ext cx="2895600" cy="1981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Odil </a:t>
            </a:r>
            <a:r>
              <a:rPr lang="az-Latn-AZ" sz="2400" b="1" dirty="0">
                <a:latin typeface="Arial" pitchFamily="34" charset="0"/>
                <a:cs typeface="Arial" pitchFamily="34" charset="0"/>
              </a:rPr>
              <a:t>Yoqubov 2009- yilning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az-Latn-AZ" sz="2400" b="1" dirty="0" smtClean="0">
                <a:latin typeface="Arial" pitchFamily="34" charset="0"/>
                <a:cs typeface="Arial" pitchFamily="34" charset="0"/>
              </a:rPr>
              <a:t>21- </a:t>
            </a:r>
            <a:r>
              <a:rPr lang="az-Latn-AZ" sz="2400" b="1" dirty="0">
                <a:latin typeface="Arial" pitchFamily="34" charset="0"/>
                <a:cs typeface="Arial" pitchFamily="34" charset="0"/>
              </a:rPr>
              <a:t>d</a:t>
            </a:r>
            <a:r>
              <a:rPr lang="uz-Cyrl-UZ" sz="24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400" b="1" dirty="0">
                <a:latin typeface="Arial" pitchFamily="34" charset="0"/>
                <a:cs typeface="Arial" pitchFamily="34" charset="0"/>
              </a:rPr>
              <a:t>kabrida Toshk</a:t>
            </a:r>
            <a:r>
              <a:rPr lang="uz-Cyrl-UZ" sz="24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400" b="1" dirty="0">
                <a:latin typeface="Arial" pitchFamily="34" charset="0"/>
                <a:cs typeface="Arial" pitchFamily="34" charset="0"/>
              </a:rPr>
              <a:t>nt shahrida vafot etdi. </a:t>
            </a:r>
            <a:endParaRPr lang="uz-Cyrl-UZ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605693"/>
            <a:ext cx="1905000" cy="2388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2830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10093"/>
            <a:ext cx="5791200" cy="415498"/>
          </a:xfrm>
        </p:spPr>
        <p:txBody>
          <a:bodyPr/>
          <a:lstStyle/>
          <a:p>
            <a:r>
              <a:rPr lang="en-US" sz="2700" dirty="0" err="1" smtClean="0"/>
              <a:t>Mustaqil</a:t>
            </a:r>
            <a:r>
              <a:rPr lang="en-US" sz="2700" dirty="0" smtClean="0"/>
              <a:t> </a:t>
            </a:r>
            <a:r>
              <a:rPr lang="en-US" sz="2700" dirty="0" err="1" smtClean="0"/>
              <a:t>bajarish</a:t>
            </a:r>
            <a:r>
              <a:rPr lang="en-US" sz="2700" dirty="0" smtClean="0"/>
              <a:t> </a:t>
            </a:r>
            <a:r>
              <a:rPr lang="en-US" sz="2700" dirty="0" err="1" smtClean="0"/>
              <a:t>uchun</a:t>
            </a:r>
            <a:r>
              <a:rPr lang="en-US" sz="2700" dirty="0" smtClean="0"/>
              <a:t> </a:t>
            </a:r>
            <a:r>
              <a:rPr lang="en-US" sz="2700" dirty="0" err="1" smtClean="0"/>
              <a:t>topshiriq</a:t>
            </a:r>
            <a:endParaRPr lang="uz-Cyrl-UZ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555625"/>
            <a:ext cx="1524000" cy="276999"/>
          </a:xfrm>
        </p:spPr>
        <p:txBody>
          <a:bodyPr/>
          <a:lstStyle/>
          <a:p>
            <a:r>
              <a:rPr lang="en-US" sz="1800" b="1" dirty="0" smtClean="0"/>
              <a:t>“BU MENIKI”</a:t>
            </a:r>
            <a:endParaRPr lang="uz-Cyrl-UZ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601346"/>
              </p:ext>
            </p:extLst>
          </p:nvPr>
        </p:nvGraphicFramePr>
        <p:xfrm>
          <a:off x="139700" y="860425"/>
          <a:ext cx="23791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134"/>
              </a:tblGrid>
              <a:tr h="30969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2000" b="1" baseline="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‘z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uz-Cyrl-UZ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Tengdoshlar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Dilbarim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Do‘stlik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Farzandlik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ehtiromi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Ulug‘bek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xazinasi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469665"/>
              </p:ext>
            </p:extLst>
          </p:nvPr>
        </p:nvGraphicFramePr>
        <p:xfrm>
          <a:off x="3111500" y="860425"/>
          <a:ext cx="25315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1534"/>
              </a:tblGrid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Izohlar</a:t>
                      </a:r>
                      <a:endParaRPr lang="uz-Cyrl-UZ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Roman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Iskandar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Yoqubov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Sharq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 smtClean="0">
                          <a:latin typeface="Arial" pitchFamily="34" charset="0"/>
                          <a:cs typeface="Arial" pitchFamily="34" charset="0"/>
                        </a:rPr>
                        <a:t>yulduzi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Senariy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 smtClean="0">
                          <a:latin typeface="Arial" pitchFamily="34" charset="0"/>
                          <a:cs typeface="Arial" pitchFamily="34" charset="0"/>
                        </a:rPr>
                        <a:t>muallifi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Ordeni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Соединительная линия уступом 9"/>
          <p:cNvCxnSpPr/>
          <p:nvPr/>
        </p:nvCxnSpPr>
        <p:spPr>
          <a:xfrm>
            <a:off x="2425700" y="1470025"/>
            <a:ext cx="914400" cy="762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2273300" y="1774825"/>
            <a:ext cx="914400" cy="7620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2197100" y="2240803"/>
            <a:ext cx="877794" cy="73977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flipV="1">
            <a:off x="2425700" y="1851025"/>
            <a:ext cx="762004" cy="75966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rot="5400000" flipH="1" flipV="1">
            <a:off x="2013329" y="1774824"/>
            <a:ext cx="1586750" cy="762001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68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>
                <a:latin typeface="Arial" pitchFamily="34" charset="0"/>
                <a:cs typeface="Arial" pitchFamily="34" charset="0"/>
              </a:rPr>
              <a:t>T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arix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750233"/>
            <a:ext cx="3429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000" b="1" dirty="0">
                <a:latin typeface="Arial" pitchFamily="34" charset="0"/>
                <a:cs typeface="Arial" pitchFamily="34" charset="0"/>
              </a:rPr>
              <a:t>Hujjatlarda Odil Yoqubovning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1926-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yilning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oktabrida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Turkiston viloyatining Qarnoq qishlog‘ida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tug‘ilgani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qayd etilgan. 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500562"/>
            <a:ext cx="2362200" cy="2645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996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Odil Yoqubov haqida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54300" y="631825"/>
            <a:ext cx="304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z-Latn-AZ" sz="2000" b="1" dirty="0">
                <a:latin typeface="Arial" pitchFamily="34" charset="0"/>
                <a:cs typeface="Arial" pitchFamily="34" charset="0"/>
              </a:rPr>
              <a:t>Aslida esa, u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1927-yilda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Hozirgi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Janubiy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Qozog‘iston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viloyatiga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qarashli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Qarnoq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qishlog‘ida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dunyoga k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lgan. </a:t>
            </a:r>
            <a:endParaRPr lang="uz-Cyrl-UZ" sz="20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00" y="537092"/>
            <a:ext cx="2743200" cy="2673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408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627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Jasorat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01900" y="576650"/>
            <a:ext cx="3276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   I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kkinchi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jahon urushi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ketayotgan 1944-yilda o‘rta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maktabni bitiradi.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So‘ng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 1945-yili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o‘n yetti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yoshda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bo‘lsa-da, o‘zini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o‘n sakkizga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kirgan qilib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ko‘rsatib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, o‘z arizasiga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ko‘ra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ko‘ngilli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ravishda Ikkinchi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jahon urushiga jo‘naydi.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9" y="524074"/>
            <a:ext cx="2418069" cy="2698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158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Ozodlik yo‘lida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591880"/>
            <a:ext cx="57023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Mo‘g‘ilistonning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Gobi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cho‘lini askar safdoshlari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bilan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piyoda bosib o‘tib,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Yaponiyaga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qarshi olib borilgan janglarda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qatnashgan.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Insoniyat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erki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va ozodligi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uchun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bo‘lgan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janglarda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shaxsan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qatnashishni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or-nomus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masalasi hisobla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gan romantik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yigit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u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rush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tugagandan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so‘ng ham yurtga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zda qayta olmaydi. Uni 1950- yilga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libgina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uy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ga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jo‘natishadi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1165225"/>
            <a:ext cx="1700766" cy="15262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02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Talabalik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500" y="555625"/>
            <a:ext cx="2667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Yoqubov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1951—1956- yillarda O‘rta Osiyo Davlat univ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rsit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ti Filologiya fakult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tining rus tili va adabiyoti bo‘limida o‘qiydi.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596976"/>
            <a:ext cx="2895600" cy="2513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132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Mehnat faoliyati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39700" y="631826"/>
            <a:ext cx="4343400" cy="23622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itchFamily="2" charset="2"/>
              <a:buChar char="Ø"/>
            </a:pP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Yozuvchilar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uyushmasida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maslahatchi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1955-1959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Literaturnaya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gazeta”sining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O‘zbekistondagi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muxbiri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1959-1963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1967-19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O‘zbekfilm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kinostudiyasi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kinematografiya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qo‘mitasida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      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muharrir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1963-1967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G‘afur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G‘ulom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san’at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nashriyotida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muharrir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o‘rinbosari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(1970-1982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1026" name="Picture 2" descr="C:\Users\Админ\Downloads\animatsion\hauling-arrow-up-graph-anim-500-clr-1307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768350"/>
            <a:ext cx="16637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5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Rahbarlik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555625"/>
            <a:ext cx="441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000" dirty="0">
                <a:latin typeface="Arial" pitchFamily="34" charset="0"/>
                <a:cs typeface="Arial" pitchFamily="34" charset="0"/>
              </a:rPr>
              <a:t>Odil Yoqubov 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1996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2004- </a:t>
            </a:r>
            <a:r>
              <a:rPr lang="az-Latn-AZ" sz="2000" dirty="0">
                <a:latin typeface="Arial" pitchFamily="34" charset="0"/>
                <a:cs typeface="Arial" pitchFamily="34" charset="0"/>
              </a:rPr>
              <a:t>yillarda Atamashunoslik qo‘mitasi raisi,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2005- </a:t>
            </a:r>
            <a:r>
              <a:rPr lang="az-Latn-AZ" sz="2000" dirty="0">
                <a:latin typeface="Arial" pitchFamily="34" charset="0"/>
                <a:cs typeface="Arial" pitchFamily="34" charset="0"/>
              </a:rPr>
              <a:t>yilgacha Markaziy Osiyo xalqlari 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madaniyati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Assambl</a:t>
            </a:r>
            <a:r>
              <a:rPr lang="uz-Cyrl-UZ" sz="20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dirty="0">
                <a:latin typeface="Arial" pitchFamily="34" charset="0"/>
                <a:cs typeface="Arial" pitchFamily="34" charset="0"/>
              </a:rPr>
              <a:t>yasining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vits</a:t>
            </a:r>
            <a:r>
              <a:rPr lang="uz-Cyrl-UZ" sz="2000" dirty="0">
                <a:latin typeface="Arial" pitchFamily="34" charset="0"/>
                <a:cs typeface="Arial" pitchFamily="34" charset="0"/>
              </a:rPr>
              <a:t>е-</a:t>
            </a:r>
            <a:r>
              <a:rPr lang="az-Latn-AZ" sz="2000" dirty="0">
                <a:latin typeface="Arial" pitchFamily="34" charset="0"/>
                <a:cs typeface="Arial" pitchFamily="34" charset="0"/>
              </a:rPr>
              <a:t>pr</a:t>
            </a:r>
            <a:r>
              <a:rPr lang="uz-Cyrl-UZ" sz="20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dirty="0">
                <a:latin typeface="Arial" pitchFamily="34" charset="0"/>
                <a:cs typeface="Arial" pitchFamily="34" charset="0"/>
              </a:rPr>
              <a:t>zid</a:t>
            </a:r>
            <a:r>
              <a:rPr lang="uz-Cyrl-UZ" sz="20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dirty="0">
                <a:latin typeface="Arial" pitchFamily="34" charset="0"/>
                <a:cs typeface="Arial" pitchFamily="34" charset="0"/>
              </a:rPr>
              <a:t>nti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vazifalarini </a:t>
            </a:r>
            <a:r>
              <a:rPr lang="az-Latn-AZ" sz="2000" dirty="0">
                <a:latin typeface="Arial" pitchFamily="34" charset="0"/>
                <a:cs typeface="Arial" pitchFamily="34" charset="0"/>
              </a:rPr>
              <a:t>ado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2000" dirty="0" smtClean="0">
                <a:latin typeface="Arial" pitchFamily="34" charset="0"/>
                <a:cs typeface="Arial" pitchFamily="34" charset="0"/>
              </a:rPr>
              <a:t>et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adi</a:t>
            </a:r>
            <a:r>
              <a:rPr lang="az-Latn-AZ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uz-Cyrl-U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868374"/>
            <a:ext cx="1828800" cy="2199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715927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s-MX" sz="3200" dirty="0" smtClean="0">
                <a:latin typeface="Arial" pitchFamily="34" charset="0"/>
                <a:cs typeface="Arial" pitchFamily="34" charset="0"/>
              </a:rPr>
              <a:t>Ilk asari</a:t>
            </a:r>
            <a:endParaRPr lang="uz-Cyrl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555625"/>
            <a:ext cx="5105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b="1" dirty="0">
                <a:latin typeface="Arial" pitchFamily="34" charset="0"/>
                <a:cs typeface="Arial" pitchFamily="34" charset="0"/>
              </a:rPr>
              <a:t>I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lk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asari “T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ngdoshlar”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qissasi harbiy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xizmatda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ekanida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yozilgan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va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1951-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yilda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Sharq yulduzi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”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jurnalida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bosilib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chiqqan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.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1" y="1112741"/>
            <a:ext cx="1600199" cy="2025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1151229"/>
            <a:ext cx="1905001" cy="194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448568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23704</TotalTime>
  <Words>514</Words>
  <Application>Microsoft Office PowerPoint</Application>
  <PresentationFormat>Произвольный</PresentationFormat>
  <Paragraphs>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Wingdings</vt:lpstr>
      <vt:lpstr>Office Theme</vt:lpstr>
      <vt:lpstr>   Adabiyot</vt:lpstr>
      <vt:lpstr>Tarix</vt:lpstr>
      <vt:lpstr>Odil Yoqubov haqida</vt:lpstr>
      <vt:lpstr>Jasorat </vt:lpstr>
      <vt:lpstr>Ozodlik yo‘lida</vt:lpstr>
      <vt:lpstr>Talabalik</vt:lpstr>
      <vt:lpstr>Mehnat faoliyati</vt:lpstr>
      <vt:lpstr>Rahbarlik</vt:lpstr>
      <vt:lpstr>Ilk asari</vt:lpstr>
      <vt:lpstr>Qissalari</vt:lpstr>
      <vt:lpstr>Romanlari</vt:lpstr>
      <vt:lpstr>Zamondoshlar</vt:lpstr>
      <vt:lpstr>Senariylari</vt:lpstr>
      <vt:lpstr>Iskandar Yoqubov</vt:lpstr>
      <vt:lpstr>E’tirof</vt:lpstr>
      <vt:lpstr>So‘nggi manzil…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1233</cp:revision>
  <dcterms:created xsi:type="dcterms:W3CDTF">2020-04-13T08:06:06Z</dcterms:created>
  <dcterms:modified xsi:type="dcterms:W3CDTF">2020-11-17T09:51:22Z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