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441" r:id="rId3"/>
    <p:sldId id="452" r:id="rId4"/>
    <p:sldId id="442" r:id="rId5"/>
    <p:sldId id="454" r:id="rId6"/>
    <p:sldId id="451" r:id="rId7"/>
    <p:sldId id="443" r:id="rId8"/>
    <p:sldId id="444" r:id="rId9"/>
    <p:sldId id="445" r:id="rId10"/>
    <p:sldId id="449" r:id="rId11"/>
    <p:sldId id="446" r:id="rId12"/>
    <p:sldId id="450" r:id="rId13"/>
    <p:sldId id="421" r:id="rId14"/>
    <p:sldId id="448" r:id="rId15"/>
    <p:sldId id="453" r:id="rId16"/>
    <p:sldId id="440" r:id="rId17"/>
    <p:sldId id="455" r:id="rId18"/>
  </p:sldIdLst>
  <p:sldSz cx="5765800" cy="3244850"/>
  <p:notesSz cx="5765800" cy="3244850"/>
  <p:custDataLst>
    <p:tags r:id="rId20"/>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FCC6415F-34BE-4E26-8CA2-166F21DF9C46}">
          <p14:sldIdLst>
            <p14:sldId id="256"/>
            <p14:sldId id="441"/>
            <p14:sldId id="452"/>
            <p14:sldId id="442"/>
            <p14:sldId id="454"/>
            <p14:sldId id="451"/>
            <p14:sldId id="443"/>
            <p14:sldId id="444"/>
            <p14:sldId id="445"/>
            <p14:sldId id="449"/>
            <p14:sldId id="446"/>
            <p14:sldId id="450"/>
            <p14:sldId id="421"/>
            <p14:sldId id="448"/>
            <p14:sldId id="453"/>
            <p14:sldId id="440"/>
            <p14:sldId id="455"/>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FF696D"/>
    <a:srgbClr val="00E266"/>
    <a:srgbClr val="FFFF66"/>
    <a:srgbClr val="FF3F44"/>
    <a:srgbClr val="FF575B"/>
    <a:srgbClr val="FFFF15"/>
    <a:srgbClr val="F4EE00"/>
    <a:srgbClr val="40023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93601" autoAdjust="0"/>
  </p:normalViewPr>
  <p:slideViewPr>
    <p:cSldViewPr>
      <p:cViewPr varScale="1">
        <p:scale>
          <a:sx n="135" d="100"/>
          <a:sy n="135" d="100"/>
        </p:scale>
        <p:origin x="918" y="10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498725" cy="16192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265488" y="0"/>
            <a:ext cx="2498725" cy="161925"/>
          </a:xfrm>
          <a:prstGeom prst="rect">
            <a:avLst/>
          </a:prstGeom>
        </p:spPr>
        <p:txBody>
          <a:bodyPr vert="horz" lIns="91440" tIns="45720" rIns="91440" bIns="45720" rtlCol="0"/>
          <a:lstStyle>
            <a:lvl1pPr algn="r">
              <a:defRPr sz="1200"/>
            </a:lvl1pPr>
          </a:lstStyle>
          <a:p>
            <a:fld id="{BABC7B9F-CF58-4E55-B55B-710E01FEC8D9}" type="datetimeFigureOut">
              <a:rPr lang="ru-RU" smtClean="0"/>
              <a:t>17.11.2020</a:t>
            </a:fld>
            <a:endParaRPr lang="ru-RU"/>
          </a:p>
        </p:txBody>
      </p:sp>
      <p:sp>
        <p:nvSpPr>
          <p:cNvPr id="4" name="Образ слайда 3"/>
          <p:cNvSpPr>
            <a:spLocks noGrp="1" noRot="1" noChangeAspect="1"/>
          </p:cNvSpPr>
          <p:nvPr>
            <p:ph type="sldImg" idx="2"/>
          </p:nvPr>
        </p:nvSpPr>
        <p:spPr>
          <a:xfrm>
            <a:off x="1911350" y="406400"/>
            <a:ext cx="1943100" cy="109378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576263" y="1562100"/>
            <a:ext cx="4613275" cy="1277938"/>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3082925"/>
            <a:ext cx="2498725" cy="16192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265488" y="3082925"/>
            <a:ext cx="2498725" cy="161925"/>
          </a:xfrm>
          <a:prstGeom prst="rect">
            <a:avLst/>
          </a:prstGeom>
        </p:spPr>
        <p:txBody>
          <a:bodyPr vert="horz" lIns="91440" tIns="45720" rIns="91440" bIns="45720" rtlCol="0" anchor="b"/>
          <a:lstStyle>
            <a:lvl1pPr algn="r">
              <a:defRPr sz="1200"/>
            </a:lvl1pPr>
          </a:lstStyle>
          <a:p>
            <a:fld id="{B9474D3D-D129-4517-98CF-316D724B133F}" type="slidenum">
              <a:rPr lang="ru-RU" smtClean="0"/>
              <a:t>‹#›</a:t>
            </a:fld>
            <a:endParaRPr lang="ru-RU"/>
          </a:p>
        </p:txBody>
      </p:sp>
    </p:spTree>
    <p:extLst>
      <p:ext uri="{BB962C8B-B14F-4D97-AF65-F5344CB8AC3E}">
        <p14:creationId xmlns:p14="http://schemas.microsoft.com/office/powerpoint/2010/main" val="54886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z-Cyrl-UZ" dirty="0"/>
          </a:p>
        </p:txBody>
      </p:sp>
      <p:sp>
        <p:nvSpPr>
          <p:cNvPr id="4" name="Номер слайда 3"/>
          <p:cNvSpPr>
            <a:spLocks noGrp="1"/>
          </p:cNvSpPr>
          <p:nvPr>
            <p:ph type="sldNum" sz="quarter" idx="10"/>
          </p:nvPr>
        </p:nvSpPr>
        <p:spPr/>
        <p:txBody>
          <a:bodyPr/>
          <a:lstStyle/>
          <a:p>
            <a:fld id="{B9474D3D-D129-4517-98CF-316D724B133F}" type="slidenum">
              <a:rPr lang="ru-RU" smtClean="0"/>
              <a:t>8</a:t>
            </a:fld>
            <a:endParaRPr lang="ru-RU"/>
          </a:p>
        </p:txBody>
      </p:sp>
    </p:spTree>
    <p:extLst>
      <p:ext uri="{BB962C8B-B14F-4D97-AF65-F5344CB8AC3E}">
        <p14:creationId xmlns:p14="http://schemas.microsoft.com/office/powerpoint/2010/main" val="706582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2435" y="1005903"/>
            <a:ext cx="4900930" cy="68141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64870" y="1817116"/>
            <a:ext cx="4036060" cy="8112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0" i="0">
                <a:solidFill>
                  <a:srgbClr val="231F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sz="half" idx="2"/>
          </p:nvPr>
        </p:nvSpPr>
        <p:spPr>
          <a:xfrm>
            <a:off x="288290" y="746315"/>
            <a:ext cx="2508123" cy="21416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969387" y="746315"/>
            <a:ext cx="2508123" cy="21416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11/17/2020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11/17/2020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11/17/2020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40" y="536168"/>
            <a:ext cx="5650865"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17" name="bg object 17"/>
          <p:cNvSpPr/>
          <p:nvPr/>
        </p:nvSpPr>
        <p:spPr>
          <a:xfrm>
            <a:off x="66848" y="71163"/>
            <a:ext cx="5650865"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a:xfrm>
            <a:off x="300752" y="102424"/>
            <a:ext cx="5164295" cy="638810"/>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a:xfrm>
            <a:off x="415278" y="1083504"/>
            <a:ext cx="4935243" cy="1424939"/>
          </a:xfrm>
          <a:prstGeom prst="rect">
            <a:avLst/>
          </a:prstGeom>
        </p:spPr>
        <p:txBody>
          <a:bodyPr wrap="square" lIns="0" tIns="0" rIns="0" bIns="0">
            <a:spAutoFit/>
          </a:bodyPr>
          <a:lstStyle>
            <a:lvl1pPr>
              <a:defRPr sz="1200" b="0" i="0">
                <a:solidFill>
                  <a:srgbClr val="231F20"/>
                </a:solidFill>
                <a:latin typeface="Arial"/>
                <a:cs typeface="Arial"/>
              </a:defRPr>
            </a:lvl1pPr>
          </a:lstStyle>
          <a:p>
            <a:endParaRPr/>
          </a:p>
        </p:txBody>
      </p:sp>
      <p:sp>
        <p:nvSpPr>
          <p:cNvPr id="4" name="Holder 4"/>
          <p:cNvSpPr>
            <a:spLocks noGrp="1"/>
          </p:cNvSpPr>
          <p:nvPr>
            <p:ph type="ftr" sz="quarter" idx="5"/>
          </p:nvPr>
        </p:nvSpPr>
        <p:spPr>
          <a:xfrm>
            <a:off x="1960372" y="3017710"/>
            <a:ext cx="1845056" cy="1622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88290" y="3017710"/>
            <a:ext cx="1326134" cy="1622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11/17/2020</a:t>
            </a:fld>
            <a:endParaRPr lang="en-US"/>
          </a:p>
        </p:txBody>
      </p:sp>
      <p:sp>
        <p:nvSpPr>
          <p:cNvPr id="6" name="Holder 6"/>
          <p:cNvSpPr>
            <a:spLocks noGrp="1"/>
          </p:cNvSpPr>
          <p:nvPr>
            <p:ph type="sldNum" sz="quarter" idx="7"/>
          </p:nvPr>
        </p:nvSpPr>
        <p:spPr>
          <a:xfrm>
            <a:off x="4151376" y="3017710"/>
            <a:ext cx="1326134" cy="1622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hyperlink" Target="https://uz.wikipedia.org/wiki/Turkist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tmp"/><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uz.wikipedia.org/wiki/Yo%CA%BBldosh_A%CA%BCzamov" TargetMode="External"/><Relationship Id="rId7" Type="http://schemas.openxmlformats.org/officeDocument/2006/relationships/image" Target="../media/image5.tmp"/><Relationship Id="rId2" Type="http://schemas.openxmlformats.org/officeDocument/2006/relationships/hyperlink" Target="https://uz.wikipedia.org/wiki/O%CA%BBtkan_kunlar" TargetMode="External"/><Relationship Id="rId1" Type="http://schemas.openxmlformats.org/officeDocument/2006/relationships/slideLayout" Target="../slideLayouts/slideLayout2.xml"/><Relationship Id="rId6" Type="http://schemas.openxmlformats.org/officeDocument/2006/relationships/hyperlink" Target="https://uz.wikipedia.org/wiki/Gulchehra_Jamilova" TargetMode="External"/><Relationship Id="rId5" Type="http://schemas.openxmlformats.org/officeDocument/2006/relationships/hyperlink" Target="https://uz.wikipedia.org/wiki/O%CA%BBlmas_Alixo%CA%BBjayev" TargetMode="External"/><Relationship Id="rId4" Type="http://schemas.openxmlformats.org/officeDocument/2006/relationships/hyperlink" Target="https://uz.wikipedia.org/wiki/Fil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535"/>
            <a:ext cx="5760085" cy="1021080"/>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title"/>
          </p:nvPr>
        </p:nvSpPr>
        <p:spPr>
          <a:xfrm>
            <a:off x="967816" y="222930"/>
            <a:ext cx="3553385" cy="568744"/>
          </a:xfrm>
          <a:prstGeom prst="rect">
            <a:avLst/>
          </a:prstGeom>
        </p:spPr>
        <p:txBody>
          <a:bodyPr vert="horz" wrap="square" lIns="0" tIns="14604" rIns="0" bIns="0" rtlCol="0">
            <a:spAutoFit/>
          </a:bodyPr>
          <a:lstStyle/>
          <a:p>
            <a:pPr marL="12700">
              <a:lnSpc>
                <a:spcPct val="100000"/>
              </a:lnSpc>
              <a:spcBef>
                <a:spcPts val="114"/>
              </a:spcBef>
            </a:pPr>
            <a:r>
              <a:rPr lang="en-US" sz="3600" spc="10" dirty="0" smtClean="0">
                <a:latin typeface="Arial Black" pitchFamily="34" charset="0"/>
                <a:cs typeface="Times New Roman" pitchFamily="18" charset="0"/>
              </a:rPr>
              <a:t>     </a:t>
            </a:r>
            <a:r>
              <a:rPr lang="en-US" sz="3600" spc="10" dirty="0" err="1" smtClean="0">
                <a:latin typeface="Arial Black" pitchFamily="34" charset="0"/>
                <a:cs typeface="Times New Roman" pitchFamily="18" charset="0"/>
              </a:rPr>
              <a:t>Adabiyot</a:t>
            </a:r>
            <a:endParaRPr sz="3600" dirty="0">
              <a:latin typeface="Arial Black" pitchFamily="34" charset="0"/>
              <a:cs typeface="Times New Roman" pitchFamily="18" charset="0"/>
            </a:endParaRPr>
          </a:p>
        </p:txBody>
      </p:sp>
      <p:sp>
        <p:nvSpPr>
          <p:cNvPr id="4" name="object 4"/>
          <p:cNvSpPr txBox="1"/>
          <p:nvPr/>
        </p:nvSpPr>
        <p:spPr>
          <a:xfrm>
            <a:off x="654865" y="1007894"/>
            <a:ext cx="4179286" cy="1965923"/>
          </a:xfrm>
          <a:prstGeom prst="rect">
            <a:avLst/>
          </a:prstGeom>
        </p:spPr>
        <p:txBody>
          <a:bodyPr vert="horz" wrap="square" lIns="0" tIns="13970" rIns="0" bIns="0" rtlCol="0">
            <a:spAutoFit/>
          </a:bodyPr>
          <a:lstStyle/>
          <a:p>
            <a:pPr marL="18415">
              <a:lnSpc>
                <a:spcPts val="1950"/>
              </a:lnSpc>
              <a:spcBef>
                <a:spcPts val="110"/>
              </a:spcBef>
            </a:pPr>
            <a:endParaRPr lang="en-US" sz="2800" b="1" dirty="0" smtClean="0">
              <a:solidFill>
                <a:srgbClr val="2365C7"/>
              </a:solidFill>
              <a:latin typeface="Arial" panose="020B0604020202020204" pitchFamily="34" charset="0"/>
              <a:cs typeface="Arial" panose="020B0604020202020204" pitchFamily="34" charset="0"/>
            </a:endParaRPr>
          </a:p>
          <a:p>
            <a:pPr marL="18415">
              <a:lnSpc>
                <a:spcPts val="1950"/>
              </a:lnSpc>
              <a:spcBef>
                <a:spcPts val="110"/>
              </a:spcBef>
            </a:pPr>
            <a:r>
              <a:rPr sz="2800" b="1" dirty="0" err="1" smtClean="0">
                <a:solidFill>
                  <a:srgbClr val="2365C7"/>
                </a:solidFill>
                <a:latin typeface="Arial" panose="020B0604020202020204" pitchFamily="34" charset="0"/>
                <a:cs typeface="Arial" panose="020B0604020202020204" pitchFamily="34" charset="0"/>
              </a:rPr>
              <a:t>Mavzu</a:t>
            </a:r>
            <a:r>
              <a:rPr sz="2800" b="1" dirty="0" smtClean="0">
                <a:solidFill>
                  <a:srgbClr val="2365C7"/>
                </a:solidFill>
                <a:latin typeface="Arial" panose="020B0604020202020204" pitchFamily="34" charset="0"/>
                <a:cs typeface="Arial" panose="020B0604020202020204" pitchFamily="34" charset="0"/>
              </a:rPr>
              <a:t>:</a:t>
            </a:r>
            <a:r>
              <a:rPr lang="en-US" sz="2800" b="1" dirty="0" smtClean="0">
                <a:solidFill>
                  <a:srgbClr val="2365C7"/>
                </a:solidFill>
                <a:latin typeface="Arial" pitchFamily="34" charset="0"/>
                <a:cs typeface="Arial" pitchFamily="34" charset="0"/>
              </a:rPr>
              <a:t> </a:t>
            </a:r>
            <a:r>
              <a:rPr lang="en-US" sz="2800" b="1" dirty="0" err="1" smtClean="0">
                <a:solidFill>
                  <a:srgbClr val="2365C7"/>
                </a:solidFill>
                <a:latin typeface="Arial" pitchFamily="34" charset="0"/>
                <a:cs typeface="Arial" pitchFamily="34" charset="0"/>
              </a:rPr>
              <a:t>Sinfdan</a:t>
            </a:r>
            <a:r>
              <a:rPr lang="en-US" sz="2800" b="1" dirty="0" smtClean="0">
                <a:solidFill>
                  <a:srgbClr val="2365C7"/>
                </a:solidFill>
                <a:latin typeface="Arial" pitchFamily="34" charset="0"/>
                <a:cs typeface="Arial" pitchFamily="34" charset="0"/>
              </a:rPr>
              <a:t> </a:t>
            </a:r>
            <a:r>
              <a:rPr lang="en-US" sz="2800" b="1" dirty="0" err="1" smtClean="0">
                <a:solidFill>
                  <a:srgbClr val="2365C7"/>
                </a:solidFill>
                <a:latin typeface="Arial" pitchFamily="34" charset="0"/>
                <a:cs typeface="Arial" pitchFamily="34" charset="0"/>
              </a:rPr>
              <a:t>tashqari</a:t>
            </a:r>
            <a:endParaRPr lang="en-US" sz="2800" b="1" dirty="0" smtClean="0">
              <a:solidFill>
                <a:srgbClr val="2365C7"/>
              </a:solidFill>
              <a:latin typeface="Arial" pitchFamily="34" charset="0"/>
              <a:cs typeface="Arial" pitchFamily="34" charset="0"/>
            </a:endParaRPr>
          </a:p>
          <a:p>
            <a:pPr marL="18415">
              <a:spcBef>
                <a:spcPts val="110"/>
              </a:spcBef>
            </a:pPr>
            <a:r>
              <a:rPr lang="en-US" sz="2800" b="1" dirty="0" err="1" smtClean="0">
                <a:solidFill>
                  <a:srgbClr val="2365C7"/>
                </a:solidFill>
                <a:latin typeface="Arial" pitchFamily="34" charset="0"/>
                <a:cs typeface="Arial" pitchFamily="34" charset="0"/>
              </a:rPr>
              <a:t>o‘qilgan</a:t>
            </a:r>
            <a:r>
              <a:rPr lang="en-US" sz="2800" b="1" dirty="0" smtClean="0">
                <a:solidFill>
                  <a:srgbClr val="2365C7"/>
                </a:solidFill>
                <a:latin typeface="Arial" pitchFamily="34" charset="0"/>
                <a:cs typeface="Arial" pitchFamily="34" charset="0"/>
              </a:rPr>
              <a:t> </a:t>
            </a:r>
            <a:r>
              <a:rPr lang="en-US" sz="2800" b="1" dirty="0" err="1" smtClean="0">
                <a:solidFill>
                  <a:srgbClr val="2365C7"/>
                </a:solidFill>
                <a:latin typeface="Arial" pitchFamily="34" charset="0"/>
                <a:cs typeface="Arial" pitchFamily="34" charset="0"/>
              </a:rPr>
              <a:t>asarlar</a:t>
            </a:r>
            <a:endParaRPr lang="en-US" sz="2800" b="1" dirty="0" smtClean="0">
              <a:solidFill>
                <a:srgbClr val="2365C7"/>
              </a:solidFill>
              <a:latin typeface="Arial" pitchFamily="34" charset="0"/>
              <a:cs typeface="Arial" pitchFamily="34" charset="0"/>
            </a:endParaRPr>
          </a:p>
          <a:p>
            <a:pPr marL="18415">
              <a:spcBef>
                <a:spcPts val="110"/>
              </a:spcBef>
            </a:pPr>
            <a:r>
              <a:rPr lang="en-US" sz="2800" b="1" dirty="0" err="1" smtClean="0">
                <a:solidFill>
                  <a:srgbClr val="2365C7"/>
                </a:solidFill>
                <a:latin typeface="Arial" pitchFamily="34" charset="0"/>
                <a:cs typeface="Arial" pitchFamily="34" charset="0"/>
              </a:rPr>
              <a:t>muhokamasi</a:t>
            </a:r>
            <a:r>
              <a:rPr lang="en-US" sz="2800" b="1" dirty="0" smtClean="0">
                <a:solidFill>
                  <a:srgbClr val="2365C7"/>
                </a:solidFill>
                <a:latin typeface="Arial" pitchFamily="34" charset="0"/>
                <a:cs typeface="Arial" pitchFamily="34" charset="0"/>
              </a:rPr>
              <a:t> </a:t>
            </a:r>
          </a:p>
          <a:p>
            <a:pPr marL="18415">
              <a:lnSpc>
                <a:spcPts val="1950"/>
              </a:lnSpc>
              <a:spcBef>
                <a:spcPts val="110"/>
              </a:spcBef>
            </a:pPr>
            <a:endParaRPr lang="en-US" sz="2400" b="1" dirty="0">
              <a:solidFill>
                <a:srgbClr val="2365C7"/>
              </a:solidFill>
              <a:latin typeface="Arial" pitchFamily="34" charset="0"/>
              <a:cs typeface="Arial" pitchFamily="34" charset="0"/>
            </a:endParaRPr>
          </a:p>
          <a:p>
            <a:pPr marL="18415">
              <a:lnSpc>
                <a:spcPts val="1950"/>
              </a:lnSpc>
              <a:spcBef>
                <a:spcPts val="110"/>
              </a:spcBef>
            </a:pPr>
            <a:r>
              <a:rPr lang="en-US" sz="2400" b="1" dirty="0" smtClean="0">
                <a:solidFill>
                  <a:srgbClr val="2365C7"/>
                </a:solidFill>
                <a:latin typeface="Arial" pitchFamily="34" charset="0"/>
                <a:cs typeface="Arial" pitchFamily="34" charset="0"/>
              </a:rPr>
              <a:t>      </a:t>
            </a:r>
          </a:p>
        </p:txBody>
      </p:sp>
      <p:sp>
        <p:nvSpPr>
          <p:cNvPr id="6" name="object 6"/>
          <p:cNvSpPr/>
          <p:nvPr/>
        </p:nvSpPr>
        <p:spPr>
          <a:xfrm>
            <a:off x="140335" y="1165225"/>
            <a:ext cx="385012" cy="838200"/>
          </a:xfrm>
          <a:custGeom>
            <a:avLst/>
            <a:gdLst/>
            <a:ahLst/>
            <a:cxnLst/>
            <a:rect l="l" t="t" r="r" b="b"/>
            <a:pathLst>
              <a:path w="344170" h="740410">
                <a:moveTo>
                  <a:pt x="343828" y="0"/>
                </a:moveTo>
                <a:lnTo>
                  <a:pt x="0" y="0"/>
                </a:lnTo>
                <a:lnTo>
                  <a:pt x="0" y="740144"/>
                </a:lnTo>
                <a:lnTo>
                  <a:pt x="343828" y="740144"/>
                </a:lnTo>
                <a:lnTo>
                  <a:pt x="343828" y="0"/>
                </a:lnTo>
                <a:close/>
              </a:path>
            </a:pathLst>
          </a:custGeom>
          <a:solidFill>
            <a:srgbClr val="2365C7"/>
          </a:solidFill>
        </p:spPr>
        <p:txBody>
          <a:bodyPr wrap="square" lIns="0" tIns="0" rIns="0" bIns="0" rtlCol="0"/>
          <a:lstStyle/>
          <a:p>
            <a:endParaRPr/>
          </a:p>
        </p:txBody>
      </p:sp>
      <p:grpSp>
        <p:nvGrpSpPr>
          <p:cNvPr id="27" name="object 27"/>
          <p:cNvGrpSpPr/>
          <p:nvPr/>
        </p:nvGrpSpPr>
        <p:grpSpPr>
          <a:xfrm>
            <a:off x="4353364" y="250826"/>
            <a:ext cx="967760" cy="533400"/>
            <a:chOff x="4686759" y="212868"/>
            <a:chExt cx="634365" cy="634365"/>
          </a:xfrm>
        </p:grpSpPr>
        <p:sp>
          <p:nvSpPr>
            <p:cNvPr id="28" name="object 28"/>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a:p>
          </p:txBody>
        </p:sp>
        <p:sp>
          <p:nvSpPr>
            <p:cNvPr id="29" name="object 29"/>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a:p>
          </p:txBody>
        </p:sp>
      </p:grpSp>
      <p:sp>
        <p:nvSpPr>
          <p:cNvPr id="30" name="object 30"/>
          <p:cNvSpPr txBox="1"/>
          <p:nvPr/>
        </p:nvSpPr>
        <p:spPr>
          <a:xfrm>
            <a:off x="4454855" y="329960"/>
            <a:ext cx="859155" cy="644407"/>
          </a:xfrm>
          <a:prstGeom prst="rect">
            <a:avLst/>
          </a:prstGeom>
        </p:spPr>
        <p:txBody>
          <a:bodyPr vert="horz" wrap="square" lIns="0" tIns="15875" rIns="0" bIns="0" rtlCol="0">
            <a:spAutoFit/>
          </a:bodyPr>
          <a:lstStyle/>
          <a:p>
            <a:pPr>
              <a:spcBef>
                <a:spcPts val="125"/>
              </a:spcBef>
            </a:pPr>
            <a:r>
              <a:rPr lang="en-US" sz="2000" b="1" spc="10" dirty="0" smtClean="0">
                <a:solidFill>
                  <a:srgbClr val="FFFFFF"/>
                </a:solidFill>
                <a:latin typeface="Arial" pitchFamily="34" charset="0"/>
                <a:cs typeface="Arial" pitchFamily="34" charset="0"/>
              </a:rPr>
              <a:t>9- </a:t>
            </a:r>
            <a:r>
              <a:rPr lang="en-US" sz="2000" b="1" spc="-5" dirty="0" err="1">
                <a:solidFill>
                  <a:srgbClr val="FFFFFF"/>
                </a:solidFill>
                <a:latin typeface="Arial" pitchFamily="34" charset="0"/>
                <a:cs typeface="Arial" pitchFamily="34" charset="0"/>
              </a:rPr>
              <a:t>sinf</a:t>
            </a:r>
            <a:endParaRPr lang="en-US" sz="2000" b="1" dirty="0">
              <a:latin typeface="Arial" pitchFamily="34" charset="0"/>
              <a:cs typeface="Arial" pitchFamily="34" charset="0"/>
            </a:endParaRPr>
          </a:p>
          <a:p>
            <a:pPr>
              <a:lnSpc>
                <a:spcPct val="100000"/>
              </a:lnSpc>
              <a:spcBef>
                <a:spcPts val="125"/>
              </a:spcBef>
            </a:pPr>
            <a:endParaRPr sz="2000" dirty="0">
              <a:latin typeface="Arial" pitchFamily="34" charset="0"/>
              <a:cs typeface="Arial" pitchFamily="34"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670" t="10852" r="16259" b="24287"/>
          <a:stretch/>
        </p:blipFill>
        <p:spPr bwMode="auto">
          <a:xfrm>
            <a:off x="3731336" y="1812400"/>
            <a:ext cx="1757680" cy="1307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object 6"/>
          <p:cNvSpPr/>
          <p:nvPr/>
        </p:nvSpPr>
        <p:spPr>
          <a:xfrm>
            <a:off x="140335" y="2308225"/>
            <a:ext cx="385012" cy="838200"/>
          </a:xfrm>
          <a:custGeom>
            <a:avLst/>
            <a:gdLst/>
            <a:ahLst/>
            <a:cxnLst/>
            <a:rect l="l" t="t" r="r" b="b"/>
            <a:pathLst>
              <a:path w="344170" h="740410">
                <a:moveTo>
                  <a:pt x="343828" y="0"/>
                </a:moveTo>
                <a:lnTo>
                  <a:pt x="0" y="0"/>
                </a:lnTo>
                <a:lnTo>
                  <a:pt x="0" y="740144"/>
                </a:lnTo>
                <a:lnTo>
                  <a:pt x="343828" y="740144"/>
                </a:lnTo>
                <a:lnTo>
                  <a:pt x="343828" y="0"/>
                </a:lnTo>
                <a:close/>
              </a:path>
            </a:pathLst>
          </a:custGeom>
          <a:solidFill>
            <a:schemeClr val="bg1">
              <a:lumMod val="65000"/>
            </a:schemeClr>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633" y="13365"/>
            <a:ext cx="5164295" cy="492443"/>
          </a:xfrm>
        </p:spPr>
        <p:txBody>
          <a:bodyPr/>
          <a:lstStyle/>
          <a:p>
            <a:pPr algn="ctr"/>
            <a:r>
              <a:rPr lang="en-US" sz="3200" dirty="0" err="1" smtClean="0"/>
              <a:t>Uchlik</a:t>
            </a:r>
            <a:endParaRPr lang="uz-Cyrl-UZ" sz="3200" dirty="0"/>
          </a:p>
        </p:txBody>
      </p:sp>
      <p:sp>
        <p:nvSpPr>
          <p:cNvPr id="3" name="Текст 2"/>
          <p:cNvSpPr>
            <a:spLocks noGrp="1"/>
          </p:cNvSpPr>
          <p:nvPr>
            <p:ph type="body" idx="1"/>
          </p:nvPr>
        </p:nvSpPr>
        <p:spPr>
          <a:xfrm>
            <a:off x="284714" y="622408"/>
            <a:ext cx="2902985" cy="2286000"/>
          </a:xfrm>
        </p:spPr>
        <p:txBody>
          <a:bodyPr/>
          <a:lstStyle/>
          <a:p>
            <a:r>
              <a:rPr lang="az-Latn-AZ" sz="1800" b="1" dirty="0" smtClean="0">
                <a:latin typeface="Arial" pitchFamily="34" charset="0"/>
                <a:cs typeface="Arial" pitchFamily="34" charset="0"/>
              </a:rPr>
              <a:t> </a:t>
            </a:r>
            <a:r>
              <a:rPr lang="en-US" sz="1800" b="1" dirty="0" smtClean="0">
                <a:latin typeface="Arial" pitchFamily="34" charset="0"/>
                <a:cs typeface="Arial" pitchFamily="34" charset="0"/>
              </a:rPr>
              <a:t> </a:t>
            </a:r>
            <a:r>
              <a:rPr lang="az-Latn-AZ" sz="1800" b="1" dirty="0" smtClean="0">
                <a:latin typeface="Arial" pitchFamily="34" charset="0"/>
                <a:cs typeface="Arial" pitchFamily="34" charset="0"/>
              </a:rPr>
              <a:t>Muallif </a:t>
            </a:r>
            <a:r>
              <a:rPr lang="az-Latn-AZ" sz="1800" b="1" dirty="0">
                <a:latin typeface="Arial" pitchFamily="34" charset="0"/>
                <a:cs typeface="Arial" pitchFamily="34" charset="0"/>
              </a:rPr>
              <a:t>oshiqlarning ishqiy sarguzashtlari bahonasida muayyan tarixiy davrni – </a:t>
            </a:r>
            <a:r>
              <a:rPr lang="az-Latn-AZ" sz="1800" b="1" dirty="0">
                <a:latin typeface="Arial" pitchFamily="34" charset="0"/>
                <a:cs typeface="Arial" pitchFamily="34" charset="0"/>
                <a:hlinkClick r:id="rId2" tooltip="Turkiston"/>
              </a:rPr>
              <a:t>Turkistonning</a:t>
            </a:r>
            <a:r>
              <a:rPr lang="az-Latn-AZ" sz="1800" b="1" dirty="0">
                <a:latin typeface="Arial" pitchFamily="34" charset="0"/>
                <a:cs typeface="Arial" pitchFamily="34" charset="0"/>
              </a:rPr>
              <a:t> rus bosqini arafasidagi ahvoli, qora kunlarini koʻz oldimizda gavdalantiradi.</a:t>
            </a:r>
            <a:endParaRPr lang="uz-Cyrl-UZ" sz="1800" dirty="0"/>
          </a:p>
        </p:txBody>
      </p:sp>
      <p:pic>
        <p:nvPicPr>
          <p:cNvPr id="4" name="Рисунок 3"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267" y="657038"/>
            <a:ext cx="2232661"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92705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92101" y="631826"/>
            <a:ext cx="2895600" cy="246221"/>
          </a:xfrm>
        </p:spPr>
        <p:txBody>
          <a:bodyPr/>
          <a:lstStyle/>
          <a:p>
            <a:r>
              <a:rPr lang="en-US" sz="1600" dirty="0" smtClean="0"/>
              <a:t> </a:t>
            </a:r>
            <a:endParaRPr lang="uz-Cyrl-UZ" sz="1600" dirty="0"/>
          </a:p>
        </p:txBody>
      </p:sp>
      <p:sp>
        <p:nvSpPr>
          <p:cNvPr id="13" name="TextBox 12"/>
          <p:cNvSpPr txBox="1"/>
          <p:nvPr/>
        </p:nvSpPr>
        <p:spPr>
          <a:xfrm>
            <a:off x="139700" y="479425"/>
            <a:ext cx="3429000" cy="2554545"/>
          </a:xfrm>
          <a:prstGeom prst="rect">
            <a:avLst/>
          </a:prstGeom>
          <a:noFill/>
        </p:spPr>
        <p:txBody>
          <a:bodyPr wrap="square" rtlCol="0">
            <a:spAutoFit/>
          </a:bodyPr>
          <a:lstStyle/>
          <a:p>
            <a:r>
              <a:rPr lang="en-US" sz="1600" b="1" dirty="0">
                <a:latin typeface="Arial" pitchFamily="34" charset="0"/>
                <a:cs typeface="Arial" pitchFamily="34" charset="0"/>
              </a:rPr>
              <a:t>B</a:t>
            </a:r>
            <a:r>
              <a:rPr lang="az-Latn-AZ" sz="1600" b="1" dirty="0" smtClean="0">
                <a:latin typeface="Arial" pitchFamily="34" charset="0"/>
                <a:cs typeface="Arial" pitchFamily="34" charset="0"/>
              </a:rPr>
              <a:t>ir </a:t>
            </a:r>
            <a:r>
              <a:rPr lang="az-Latn-AZ" sz="1600" b="1" dirty="0">
                <a:latin typeface="Arial" pitchFamily="34" charset="0"/>
                <a:cs typeface="Arial" pitchFamily="34" charset="0"/>
              </a:rPr>
              <a:t>oila, bir xil sharoitda tugʻilib voyaga yetgan sajiya-harakter, surat va siymo vajidan ikki olam – </a:t>
            </a:r>
            <a:r>
              <a:rPr lang="az-Latn-AZ" sz="1600" b="1" dirty="0" smtClean="0">
                <a:latin typeface="Arial" pitchFamily="34" charset="0"/>
                <a:cs typeface="Arial" pitchFamily="34" charset="0"/>
              </a:rPr>
              <a:t>egachi</a:t>
            </a:r>
            <a:r>
              <a:rPr lang="en-US" sz="1600" b="1" dirty="0" smtClean="0">
                <a:latin typeface="Arial" pitchFamily="34" charset="0"/>
                <a:cs typeface="Arial" pitchFamily="34" charset="0"/>
              </a:rPr>
              <a:t>-</a:t>
            </a:r>
            <a:r>
              <a:rPr lang="az-Latn-AZ" sz="1600" b="1" dirty="0" smtClean="0">
                <a:latin typeface="Arial" pitchFamily="34" charset="0"/>
                <a:cs typeface="Arial" pitchFamily="34" charset="0"/>
              </a:rPr>
              <a:t>singil </a:t>
            </a:r>
            <a:r>
              <a:rPr lang="az-Latn-AZ" sz="1600" b="1" dirty="0">
                <a:latin typeface="Arial" pitchFamily="34" charset="0"/>
                <a:cs typeface="Arial" pitchFamily="34" charset="0"/>
              </a:rPr>
              <a:t>Zaynab va Xushroʻybibi obrazlarining talqini gʻoyat ibratlidir. Biri mute, itoatkor, nuqul oʻzgalar izni bilan ish </a:t>
            </a:r>
            <a:r>
              <a:rPr lang="az-Latn-AZ" sz="1600" b="1" dirty="0" smtClean="0">
                <a:latin typeface="Arial" pitchFamily="34" charset="0"/>
                <a:cs typeface="Arial" pitchFamily="34" charset="0"/>
              </a:rPr>
              <a:t>koʻradi</a:t>
            </a:r>
            <a:r>
              <a:rPr lang="en-US" sz="1600" b="1" dirty="0" smtClean="0">
                <a:latin typeface="Arial" pitchFamily="34" charset="0"/>
                <a:cs typeface="Arial" pitchFamily="34" charset="0"/>
              </a:rPr>
              <a:t>,</a:t>
            </a:r>
            <a:r>
              <a:rPr lang="az-Latn-AZ" sz="1600" b="1" dirty="0" smtClean="0">
                <a:latin typeface="Arial" pitchFamily="34" charset="0"/>
                <a:cs typeface="Arial" pitchFamily="34" charset="0"/>
              </a:rPr>
              <a:t> </a:t>
            </a:r>
            <a:r>
              <a:rPr lang="az-Latn-AZ" sz="1600" b="1" dirty="0">
                <a:latin typeface="Arial" pitchFamily="34" charset="0"/>
                <a:cs typeface="Arial" pitchFamily="34" charset="0"/>
              </a:rPr>
              <a:t>ikkinchisi esa dadil, mustaqil, oʻz baxti va taqdiri uchun faol kurash olib boradi. </a:t>
            </a:r>
            <a:endParaRPr lang="uz-Cyrl-UZ" sz="1600" b="1" dirty="0">
              <a:latin typeface="Arial" pitchFamily="34" charset="0"/>
              <a:cs typeface="Arial" pitchFamily="34" charset="0"/>
            </a:endParaRPr>
          </a:p>
        </p:txBody>
      </p:sp>
      <p:sp>
        <p:nvSpPr>
          <p:cNvPr id="10" name="Заголовок 1"/>
          <p:cNvSpPr>
            <a:spLocks noGrp="1"/>
          </p:cNvSpPr>
          <p:nvPr>
            <p:ph type="title"/>
          </p:nvPr>
        </p:nvSpPr>
        <p:spPr>
          <a:xfrm>
            <a:off x="86741" y="0"/>
            <a:ext cx="5638800" cy="492125"/>
          </a:xfrm>
        </p:spPr>
        <p:txBody>
          <a:bodyPr/>
          <a:lstStyle/>
          <a:p>
            <a:pPr algn="ctr"/>
            <a:r>
              <a:rPr lang="en-US" sz="3200" dirty="0" err="1" smtClean="0"/>
              <a:t>Zaynab</a:t>
            </a:r>
            <a:r>
              <a:rPr lang="en-US" sz="3200" dirty="0" smtClean="0"/>
              <a:t> </a:t>
            </a:r>
            <a:r>
              <a:rPr lang="en-US" sz="3200" dirty="0" err="1" smtClean="0"/>
              <a:t>timsoli</a:t>
            </a:r>
            <a:r>
              <a:rPr lang="en-US" sz="3200" dirty="0" smtClean="0"/>
              <a:t> </a:t>
            </a:r>
            <a:endParaRPr lang="uz-Cyrl-UZ" sz="3200" dirty="0"/>
          </a:p>
        </p:txBody>
      </p:sp>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0787" y="784225"/>
            <a:ext cx="2352972" cy="2026258"/>
          </a:xfrm>
          <a:prstGeom prst="rect">
            <a:avLst/>
          </a:prstGeom>
          <a:ln>
            <a:noFill/>
          </a:ln>
          <a:effectLst>
            <a:softEdge rad="112500"/>
          </a:effectLst>
        </p:spPr>
      </p:pic>
    </p:spTree>
    <p:extLst>
      <p:ext uri="{BB962C8B-B14F-4D97-AF65-F5344CB8AC3E}">
        <p14:creationId xmlns:p14="http://schemas.microsoft.com/office/powerpoint/2010/main" val="5473559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2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2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22225"/>
            <a:ext cx="5164295" cy="492443"/>
          </a:xfrm>
        </p:spPr>
        <p:txBody>
          <a:bodyPr/>
          <a:lstStyle/>
          <a:p>
            <a:pPr algn="ctr"/>
            <a:r>
              <a:rPr lang="en-US" sz="3200" dirty="0" err="1" smtClean="0"/>
              <a:t>Fojea</a:t>
            </a:r>
            <a:endParaRPr lang="uz-Cyrl-UZ" sz="3200" dirty="0"/>
          </a:p>
        </p:txBody>
      </p:sp>
      <p:sp>
        <p:nvSpPr>
          <p:cNvPr id="3" name="Текст 2"/>
          <p:cNvSpPr>
            <a:spLocks noGrp="1"/>
          </p:cNvSpPr>
          <p:nvPr>
            <p:ph type="body" idx="1"/>
          </p:nvPr>
        </p:nvSpPr>
        <p:spPr>
          <a:xfrm>
            <a:off x="139700" y="632785"/>
            <a:ext cx="2772422" cy="2462213"/>
          </a:xfrm>
        </p:spPr>
        <p:txBody>
          <a:bodyPr/>
          <a:lstStyle/>
          <a:p>
            <a:pPr algn="just"/>
            <a:r>
              <a:rPr lang="en-US" sz="1600" b="1" dirty="0" smtClean="0">
                <a:latin typeface="Arial" pitchFamily="34" charset="0"/>
                <a:cs typeface="Arial" pitchFamily="34" charset="0"/>
              </a:rPr>
              <a:t>   </a:t>
            </a:r>
            <a:r>
              <a:rPr lang="az-Latn-AZ" sz="1600" b="1" dirty="0" smtClean="0">
                <a:latin typeface="Arial" pitchFamily="34" charset="0"/>
                <a:cs typeface="Arial" pitchFamily="34" charset="0"/>
              </a:rPr>
              <a:t>Yozuvchi </a:t>
            </a:r>
            <a:r>
              <a:rPr lang="az-Latn-AZ" sz="1600" b="1" dirty="0">
                <a:latin typeface="Arial" pitchFamily="34" charset="0"/>
                <a:cs typeface="Arial" pitchFamily="34" charset="0"/>
              </a:rPr>
              <a:t>bu ikki shaxs harakteriga xos tugʻma xususiyatlarni </a:t>
            </a:r>
            <a:r>
              <a:rPr lang="az-Latn-AZ" sz="1600" b="1" dirty="0" smtClean="0">
                <a:latin typeface="Arial" pitchFamily="34" charset="0"/>
                <a:cs typeface="Arial" pitchFamily="34" charset="0"/>
              </a:rPr>
              <a:t>shar</a:t>
            </a:r>
            <a:r>
              <a:rPr lang="en-US" sz="1600" b="1" dirty="0">
                <a:latin typeface="Arial" pitchFamily="34" charset="0"/>
                <a:cs typeface="Arial" pitchFamily="34" charset="0"/>
              </a:rPr>
              <a:t>h</a:t>
            </a:r>
            <a:r>
              <a:rPr lang="az-Latn-AZ" sz="1600" b="1" dirty="0" smtClean="0">
                <a:latin typeface="Arial" pitchFamily="34" charset="0"/>
                <a:cs typeface="Arial" pitchFamily="34" charset="0"/>
              </a:rPr>
              <a:t>lash </a:t>
            </a:r>
            <a:r>
              <a:rPr lang="az-Latn-AZ" sz="1600" b="1" dirty="0">
                <a:latin typeface="Arial" pitchFamily="34" charset="0"/>
                <a:cs typeface="Arial" pitchFamily="34" charset="0"/>
              </a:rPr>
              <a:t>bilangina cheklanmaydi, bunday hislatlarning oʻsha kimsalar, qolaversa oʻzgalar taqdiriga koʻrsatgan taʼsiri, </a:t>
            </a:r>
            <a:r>
              <a:rPr lang="az-Latn-AZ" sz="1600" b="1" dirty="0" smtClean="0">
                <a:latin typeface="Arial" pitchFamily="34" charset="0"/>
                <a:cs typeface="Arial" pitchFamily="34" charset="0"/>
              </a:rPr>
              <a:t>foje</a:t>
            </a:r>
            <a:r>
              <a:rPr lang="en-US" sz="1600" b="1" dirty="0" err="1" smtClean="0">
                <a:latin typeface="Arial" pitchFamily="34" charset="0"/>
                <a:cs typeface="Arial" pitchFamily="34" charset="0"/>
              </a:rPr>
              <a:t>a</a:t>
            </a:r>
            <a:r>
              <a:rPr lang="en-US" sz="1600" b="1" dirty="0" err="1" smtClean="0">
                <a:latin typeface="Arial" pitchFamily="34" charset="0"/>
                <a:cs typeface="Arial" pitchFamily="34" charset="0"/>
              </a:rPr>
              <a:t>v</a:t>
            </a:r>
            <a:r>
              <a:rPr lang="az-Latn-AZ" sz="1600" b="1" dirty="0" smtClean="0">
                <a:latin typeface="Arial" pitchFamily="34" charset="0"/>
                <a:cs typeface="Arial" pitchFamily="34" charset="0"/>
              </a:rPr>
              <a:t>iy </a:t>
            </a:r>
            <a:r>
              <a:rPr lang="az-Latn-AZ" sz="1600" b="1" dirty="0">
                <a:latin typeface="Arial" pitchFamily="34" charset="0"/>
                <a:cs typeface="Arial" pitchFamily="34" charset="0"/>
              </a:rPr>
              <a:t>oqibatlarini ham ifoda etadi.</a:t>
            </a:r>
            <a:endParaRPr lang="uz-Cyrl-UZ" sz="1600" b="1" dirty="0">
              <a:latin typeface="Arial" pitchFamily="34" charset="0"/>
              <a:cs typeface="Arial" pitchFamily="34" charset="0"/>
            </a:endParaRPr>
          </a:p>
          <a:p>
            <a:endParaRPr lang="uz-Cyrl-UZ" sz="1600" b="1" dirty="0"/>
          </a:p>
        </p:txBody>
      </p:sp>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5297" y="631825"/>
            <a:ext cx="2469365" cy="1962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92454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3350" y="562250"/>
            <a:ext cx="3663950" cy="2554545"/>
          </a:xfrm>
          <a:prstGeom prst="rect">
            <a:avLst/>
          </a:prstGeom>
          <a:noFill/>
        </p:spPr>
        <p:txBody>
          <a:bodyPr wrap="square" rtlCol="0">
            <a:spAutoFit/>
          </a:bodyPr>
          <a:lstStyle/>
          <a:p>
            <a:r>
              <a:rPr lang="az-Latn-AZ" sz="1600" dirty="0">
                <a:latin typeface="Arial" pitchFamily="34" charset="0"/>
                <a:cs typeface="Arial" pitchFamily="34" charset="0"/>
              </a:rPr>
              <a:t> Romandagi Oʻzbek oyim obrazi ham nihoyatda tabiiy va goʻzal siymolardan biridir. Dumbul tabiat bu ayol oʻgʻli Otabek, qolaversa kelinlari – Kumush, Zaynab taqdirlarining chigʻallashib ketishi, oxiri fojiaga yuz tutishida bosh sababchi ekani ayon. Biroq har qancha gunohkor boʻlmasin, oʻta andishali adib uni keskin qoralashga tili </a:t>
            </a:r>
            <a:r>
              <a:rPr lang="az-Latn-AZ" sz="1600" dirty="0" smtClean="0">
                <a:latin typeface="Arial" pitchFamily="34" charset="0"/>
                <a:cs typeface="Arial" pitchFamily="34" charset="0"/>
              </a:rPr>
              <a:t>bormaydi</a:t>
            </a:r>
            <a:r>
              <a:rPr lang="en-US" sz="1600" dirty="0" smtClean="0">
                <a:latin typeface="Arial" pitchFamily="34" charset="0"/>
                <a:cs typeface="Arial" pitchFamily="34" charset="0"/>
              </a:rPr>
              <a:t>.</a:t>
            </a:r>
            <a:endParaRPr lang="en-US" sz="1600" b="1" dirty="0" smtClean="0">
              <a:latin typeface="Arial" pitchFamily="34" charset="0"/>
              <a:cs typeface="Arial" pitchFamily="34" charset="0"/>
            </a:endParaRPr>
          </a:p>
        </p:txBody>
      </p:sp>
      <p:sp>
        <p:nvSpPr>
          <p:cNvPr id="8" name="Заголовок 1"/>
          <p:cNvSpPr>
            <a:spLocks noGrp="1"/>
          </p:cNvSpPr>
          <p:nvPr>
            <p:ph type="title"/>
          </p:nvPr>
        </p:nvSpPr>
        <p:spPr>
          <a:xfrm>
            <a:off x="66867" y="25328"/>
            <a:ext cx="5638800" cy="492125"/>
          </a:xfrm>
        </p:spPr>
        <p:txBody>
          <a:bodyPr/>
          <a:lstStyle/>
          <a:p>
            <a:pPr algn="ctr"/>
            <a:r>
              <a:rPr lang="en-US" sz="3200" dirty="0" err="1" smtClean="0"/>
              <a:t>O‘zbek</a:t>
            </a:r>
            <a:r>
              <a:rPr lang="en-US" sz="3200" dirty="0" smtClean="0"/>
              <a:t> </a:t>
            </a:r>
            <a:r>
              <a:rPr lang="en-US" sz="3200" dirty="0" err="1" smtClean="0"/>
              <a:t>oyim</a:t>
            </a:r>
            <a:r>
              <a:rPr lang="en-US" sz="3200" dirty="0" smtClean="0"/>
              <a:t> </a:t>
            </a:r>
            <a:r>
              <a:rPr lang="en-US" sz="3200" dirty="0" err="1" smtClean="0"/>
              <a:t>timsoli</a:t>
            </a:r>
            <a:r>
              <a:rPr lang="en-US" sz="3200" dirty="0" smtClean="0"/>
              <a:t> </a:t>
            </a:r>
            <a:endParaRPr lang="uz-Cyrl-UZ" sz="3200" dirty="0"/>
          </a:p>
        </p:txBody>
      </p:sp>
      <p:pic>
        <p:nvPicPr>
          <p:cNvPr id="2" name="Рисунок 1" descr="Вырезка экрана"/>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4900" y="936625"/>
            <a:ext cx="2016760" cy="1608618"/>
          </a:xfrm>
          <a:prstGeom prst="rect">
            <a:avLst/>
          </a:prstGeom>
          <a:ln>
            <a:noFill/>
          </a:ln>
          <a:effectLst>
            <a:softEdge rad="112500"/>
          </a:effectLst>
        </p:spPr>
      </p:pic>
    </p:spTree>
    <p:extLst>
      <p:ext uri="{BB962C8B-B14F-4D97-AF65-F5344CB8AC3E}">
        <p14:creationId xmlns:p14="http://schemas.microsoft.com/office/powerpoint/2010/main" val="34940864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500" y="1627"/>
            <a:ext cx="5638800" cy="492443"/>
          </a:xfrm>
        </p:spPr>
        <p:txBody>
          <a:bodyPr/>
          <a:lstStyle/>
          <a:p>
            <a:pPr algn="ctr"/>
            <a:r>
              <a:rPr lang="en-US" sz="3200" dirty="0" smtClean="0"/>
              <a:t> </a:t>
            </a:r>
            <a:endParaRPr lang="uz-Cyrl-UZ" sz="3200" dirty="0"/>
          </a:p>
        </p:txBody>
      </p:sp>
      <p:sp>
        <p:nvSpPr>
          <p:cNvPr id="6" name="Заголовок 1"/>
          <p:cNvSpPr txBox="1">
            <a:spLocks/>
          </p:cNvSpPr>
          <p:nvPr/>
        </p:nvSpPr>
        <p:spPr>
          <a:xfrm>
            <a:off x="63500" y="24198"/>
            <a:ext cx="5638800" cy="492125"/>
          </a:xfrm>
          <a:prstGeom prst="rect">
            <a:avLst/>
          </a:prstGeom>
        </p:spPr>
        <p:txBody>
          <a:bodyPr wrap="square" lIns="0" tIns="0" rIns="0" bIns="0">
            <a:spAutoFit/>
          </a:bodyPr>
          <a:lstStyle>
            <a:lvl1pPr>
              <a:defRPr sz="2050" b="1" i="0">
                <a:solidFill>
                  <a:schemeClr val="bg1"/>
                </a:solidFill>
                <a:latin typeface="Arial"/>
                <a:ea typeface="+mj-ea"/>
                <a:cs typeface="Arial"/>
              </a:defRPr>
            </a:lvl1pPr>
          </a:lstStyle>
          <a:p>
            <a:pPr algn="ctr"/>
            <a:r>
              <a:rPr lang="en-US" sz="3200" dirty="0" err="1" smtClean="0"/>
              <a:t>Ona</a:t>
            </a:r>
            <a:r>
              <a:rPr lang="en-US" sz="3200" dirty="0"/>
              <a:t> </a:t>
            </a:r>
            <a:r>
              <a:rPr lang="en-US" sz="3200" dirty="0" err="1" smtClean="0"/>
              <a:t>orzusi</a:t>
            </a:r>
            <a:r>
              <a:rPr lang="en-US" sz="3200" dirty="0" smtClean="0"/>
              <a:t> </a:t>
            </a:r>
            <a:endParaRPr lang="uz-Cyrl-UZ" sz="3200" dirty="0"/>
          </a:p>
        </p:txBody>
      </p:sp>
      <p:sp>
        <p:nvSpPr>
          <p:cNvPr id="3" name="Прямоугольник 2"/>
          <p:cNvSpPr/>
          <p:nvPr/>
        </p:nvSpPr>
        <p:spPr>
          <a:xfrm>
            <a:off x="164547" y="542288"/>
            <a:ext cx="3073105" cy="2554545"/>
          </a:xfrm>
          <a:prstGeom prst="rect">
            <a:avLst/>
          </a:prstGeom>
        </p:spPr>
        <p:txBody>
          <a:bodyPr wrap="square">
            <a:spAutoFit/>
          </a:bodyPr>
          <a:lstStyle/>
          <a:p>
            <a:r>
              <a:rPr lang="az-Latn-AZ" sz="1600" b="1" dirty="0" smtClean="0">
                <a:latin typeface="Arial" pitchFamily="34" charset="0"/>
                <a:cs typeface="Arial" pitchFamily="34" charset="0"/>
              </a:rPr>
              <a:t> </a:t>
            </a:r>
            <a:r>
              <a:rPr lang="az-Latn-AZ" sz="1600" b="1" dirty="0">
                <a:latin typeface="Arial" pitchFamily="34" charset="0"/>
                <a:cs typeface="Arial" pitchFamily="34" charset="0"/>
              </a:rPr>
              <a:t>Nima boʻlganda ham, </a:t>
            </a:r>
            <a:r>
              <a:rPr lang="az-Latn-AZ" sz="1600" b="1" dirty="0" smtClean="0">
                <a:latin typeface="Arial" pitchFamily="34" charset="0"/>
                <a:cs typeface="Arial" pitchFamily="34" charset="0"/>
              </a:rPr>
              <a:t>Oʻzbekoyim,</a:t>
            </a:r>
            <a:r>
              <a:rPr lang="en-US" sz="1600" b="1" dirty="0">
                <a:latin typeface="Arial" pitchFamily="34" charset="0"/>
                <a:cs typeface="Arial" pitchFamily="34" charset="0"/>
              </a:rPr>
              <a:t> </a:t>
            </a:r>
            <a:r>
              <a:rPr lang="az-Latn-AZ" sz="1600" b="1" dirty="0" smtClean="0">
                <a:latin typeface="Arial" pitchFamily="34" charset="0"/>
                <a:cs typeface="Arial" pitchFamily="34" charset="0"/>
              </a:rPr>
              <a:t>baribir </a:t>
            </a:r>
            <a:r>
              <a:rPr lang="az-Latn-AZ" sz="1600" b="1" dirty="0">
                <a:latin typeface="Arial" pitchFamily="34" charset="0"/>
                <a:cs typeface="Arial" pitchFamily="34" charset="0"/>
              </a:rPr>
              <a:t>ona… Ayni paytda rostgoʻy, realist yozuvchi onaning pala-partish, dovdir </a:t>
            </a:r>
            <a:r>
              <a:rPr lang="az-Latn-AZ" sz="1600" b="1" dirty="0" smtClean="0">
                <a:latin typeface="Arial" pitchFamily="34" charset="0"/>
                <a:cs typeface="Arial" pitchFamily="34" charset="0"/>
              </a:rPr>
              <a:t>xatti</a:t>
            </a:r>
            <a:r>
              <a:rPr lang="en-US" sz="1600" b="1" dirty="0" smtClean="0">
                <a:latin typeface="Arial" pitchFamily="34" charset="0"/>
                <a:cs typeface="Arial" pitchFamily="34" charset="0"/>
              </a:rPr>
              <a:t>-</a:t>
            </a:r>
            <a:r>
              <a:rPr lang="az-Latn-AZ" sz="1600" b="1" dirty="0" smtClean="0">
                <a:latin typeface="Arial" pitchFamily="34" charset="0"/>
                <a:cs typeface="Arial" pitchFamily="34" charset="0"/>
              </a:rPr>
              <a:t>harakatlaridan</a:t>
            </a:r>
            <a:r>
              <a:rPr lang="az-Latn-AZ" sz="1600" b="1" dirty="0">
                <a:latin typeface="Arial" pitchFamily="34" charset="0"/>
                <a:cs typeface="Arial" pitchFamily="34" charset="0"/>
              </a:rPr>
              <a:t>, tabiatidagi ayrim kamchiliklaridan koʻz yumib oʻtolmaydi. Bu borada adibga xalqona yumor qoʻl keladi</a:t>
            </a:r>
            <a:r>
              <a:rPr lang="az-Latn-AZ" sz="1600" b="1" dirty="0" smtClean="0">
                <a:latin typeface="Arial" pitchFamily="34" charset="0"/>
                <a:cs typeface="Arial" pitchFamily="34" charset="0"/>
              </a:rPr>
              <a:t>. </a:t>
            </a:r>
            <a:endParaRPr lang="uz-Cyrl-UZ" sz="1600" b="1" dirty="0"/>
          </a:p>
        </p:txBody>
      </p:sp>
      <p:pic>
        <p:nvPicPr>
          <p:cNvPr id="5" name="Рисунок 4" descr="Вырезка экрана"/>
          <p:cNvPicPr>
            <a:picLocks noChangeAspect="1"/>
          </p:cNvPicPr>
          <p:nvPr/>
        </p:nvPicPr>
        <p:blipFill rotWithShape="1">
          <a:blip r:embed="rId2">
            <a:extLst>
              <a:ext uri="{28A0092B-C50C-407E-A947-70E740481C1C}">
                <a14:useLocalDpi xmlns:a14="http://schemas.microsoft.com/office/drawing/2010/main" val="0"/>
              </a:ext>
            </a:extLst>
          </a:blip>
          <a:srcRect l="21910" t="6118" r="28443" b="33471"/>
          <a:stretch/>
        </p:blipFill>
        <p:spPr>
          <a:xfrm>
            <a:off x="3237653" y="634228"/>
            <a:ext cx="1225974" cy="11853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3627" y="1470025"/>
            <a:ext cx="1238673" cy="131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743782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900" y="32385"/>
            <a:ext cx="5164295" cy="492443"/>
          </a:xfrm>
        </p:spPr>
        <p:txBody>
          <a:bodyPr/>
          <a:lstStyle/>
          <a:p>
            <a:pPr algn="ctr"/>
            <a:r>
              <a:rPr lang="en-US" sz="3200" dirty="0" err="1" smtClean="0"/>
              <a:t>E’tirof</a:t>
            </a:r>
            <a:endParaRPr lang="uz-Cyrl-UZ" sz="3200" dirty="0"/>
          </a:p>
        </p:txBody>
      </p:sp>
      <p:sp>
        <p:nvSpPr>
          <p:cNvPr id="3" name="Текст 2"/>
          <p:cNvSpPr>
            <a:spLocks noGrp="1"/>
          </p:cNvSpPr>
          <p:nvPr>
            <p:ph type="body" idx="1"/>
          </p:nvPr>
        </p:nvSpPr>
        <p:spPr>
          <a:xfrm>
            <a:off x="139700" y="631825"/>
            <a:ext cx="3200400" cy="2462213"/>
          </a:xfrm>
        </p:spPr>
        <p:txBody>
          <a:bodyPr/>
          <a:lstStyle/>
          <a:p>
            <a:pPr algn="l"/>
            <a:r>
              <a:rPr lang="en-US" sz="1600" b="1" dirty="0" smtClean="0">
                <a:solidFill>
                  <a:schemeClr val="tx1"/>
                </a:solidFill>
                <a:latin typeface="Arial" pitchFamily="34" charset="0"/>
                <a:cs typeface="Arial" pitchFamily="34" charset="0"/>
              </a:rPr>
              <a:t>   </a:t>
            </a:r>
            <a:r>
              <a:rPr lang="uz-Cyrl-UZ" sz="1600" b="1" dirty="0" smtClean="0">
                <a:solidFill>
                  <a:schemeClr val="tx1"/>
                </a:solidFill>
                <a:latin typeface="Arial" pitchFamily="34" charset="0"/>
                <a:cs typeface="Arial" pitchFamily="34" charset="0"/>
              </a:rPr>
              <a:t>Abdulla </a:t>
            </a:r>
            <a:r>
              <a:rPr lang="uz-Cyrl-UZ" sz="1600" b="1" dirty="0">
                <a:solidFill>
                  <a:schemeClr val="tx1"/>
                </a:solidFill>
                <a:latin typeface="Arial" pitchFamily="34" charset="0"/>
                <a:cs typeface="Arial" pitchFamily="34" charset="0"/>
              </a:rPr>
              <a:t>Qodiriy birinchi bo‘lib Mustaqillik ordeniga munosib ko‘rildi. </a:t>
            </a:r>
            <a:r>
              <a:rPr lang="uz-Cyrl-UZ" sz="1600" b="1" dirty="0" smtClean="0">
                <a:solidFill>
                  <a:schemeClr val="tx1"/>
                </a:solidFill>
                <a:latin typeface="Arial" pitchFamily="34" charset="0"/>
                <a:cs typeface="Arial" pitchFamily="34" charset="0"/>
              </a:rPr>
              <a:t>Alisher </a:t>
            </a:r>
            <a:r>
              <a:rPr lang="uz-Cyrl-UZ" sz="1600" b="1" dirty="0">
                <a:solidFill>
                  <a:schemeClr val="tx1"/>
                </a:solidFill>
                <a:latin typeface="Arial" pitchFamily="34" charset="0"/>
                <a:cs typeface="Arial" pitchFamily="34" charset="0"/>
              </a:rPr>
              <a:t>Navoiy nomidagi Davlat mukofoti bilan taqdirlandi.</a:t>
            </a:r>
            <a:r>
              <a:rPr lang="en-US" sz="1600" b="1" dirty="0">
                <a:solidFill>
                  <a:schemeClr val="tx1"/>
                </a:solidFill>
                <a:latin typeface="Arial" pitchFamily="34" charset="0"/>
                <a:cs typeface="Arial" pitchFamily="34" charset="0"/>
              </a:rPr>
              <a:t> </a:t>
            </a:r>
            <a:r>
              <a:rPr lang="uz-Cyrl-UZ" sz="1600" b="1" dirty="0" smtClean="0">
                <a:solidFill>
                  <a:schemeClr val="tx1"/>
                </a:solidFill>
                <a:latin typeface="Arial" pitchFamily="34" charset="0"/>
                <a:cs typeface="Arial" pitchFamily="34" charset="0"/>
              </a:rPr>
              <a:t>Nomi</a:t>
            </a:r>
            <a:r>
              <a:rPr lang="en-US" sz="1600" b="1" dirty="0">
                <a:solidFill>
                  <a:schemeClr val="tx1"/>
                </a:solidFill>
                <a:latin typeface="Arial" pitchFamily="34" charset="0"/>
                <a:cs typeface="Arial" pitchFamily="34" charset="0"/>
              </a:rPr>
              <a:t> </a:t>
            </a:r>
            <a:r>
              <a:rPr lang="uz-Cyrl-UZ" sz="1600" b="1" dirty="0" smtClean="0">
                <a:solidFill>
                  <a:schemeClr val="tx1"/>
                </a:solidFill>
                <a:latin typeface="Arial" pitchFamily="34" charset="0"/>
                <a:cs typeface="Arial" pitchFamily="34" charset="0"/>
              </a:rPr>
              <a:t>abadiylashtirilib</a:t>
            </a:r>
            <a:r>
              <a:rPr lang="uz-Cyrl-UZ" sz="1600" b="1" dirty="0">
                <a:solidFill>
                  <a:schemeClr val="tx1"/>
                </a:solidFill>
                <a:latin typeface="Arial" pitchFamily="34" charset="0"/>
                <a:cs typeface="Arial" pitchFamily="34" charset="0"/>
              </a:rPr>
              <a:t>, haykallari barpo etildi. Bu o‘zbek </a:t>
            </a:r>
            <a:endParaRPr lang="en-US" sz="1600" b="1" dirty="0" smtClean="0">
              <a:solidFill>
                <a:schemeClr val="tx1"/>
              </a:solidFill>
              <a:latin typeface="Arial" pitchFamily="34" charset="0"/>
              <a:cs typeface="Arial" pitchFamily="34" charset="0"/>
            </a:endParaRPr>
          </a:p>
          <a:p>
            <a:pPr algn="l"/>
            <a:r>
              <a:rPr lang="uz-Cyrl-UZ" sz="1600" b="1" dirty="0" smtClean="0">
                <a:solidFill>
                  <a:schemeClr val="tx1"/>
                </a:solidFill>
                <a:latin typeface="Arial" pitchFamily="34" charset="0"/>
                <a:cs typeface="Arial" pitchFamily="34" charset="0"/>
              </a:rPr>
              <a:t>xalqining </a:t>
            </a:r>
            <a:r>
              <a:rPr lang="uz-Cyrl-UZ" sz="1600" b="1" dirty="0">
                <a:solidFill>
                  <a:schemeClr val="tx1"/>
                </a:solidFill>
                <a:latin typeface="Arial" pitchFamily="34" charset="0"/>
                <a:cs typeface="Arial" pitchFamily="34" charset="0"/>
              </a:rPr>
              <a:t>o‘z buyuk farzandi xotirasiga hurmati bo‘ldi.</a:t>
            </a:r>
            <a:endParaRPr lang="ru-RU" sz="1600" b="1" dirty="0">
              <a:solidFill>
                <a:schemeClr val="tx1"/>
              </a:solidFill>
              <a:latin typeface="Arial" pitchFamily="34" charset="0"/>
              <a:cs typeface="Arial" pitchFamily="34" charset="0"/>
            </a:endParaRPr>
          </a:p>
          <a:p>
            <a:pPr algn="l"/>
            <a:endParaRPr lang="uz-Cyrl-UZ" sz="1600" dirty="0">
              <a:latin typeface="Arial" pitchFamily="34" charset="0"/>
              <a:cs typeface="Arial" pitchFamily="34" charset="0"/>
            </a:endParaRPr>
          </a:p>
        </p:txBody>
      </p:sp>
      <p:pic>
        <p:nvPicPr>
          <p:cNvPr id="5" name="Рисунок 4"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0781" y="512708"/>
            <a:ext cx="1478172" cy="1974824"/>
          </a:xfrm>
          <a:prstGeom prst="ellipse">
            <a:avLst/>
          </a:prstGeom>
          <a:ln>
            <a:noFill/>
          </a:ln>
          <a:effectLst>
            <a:softEdge rad="112500"/>
          </a:effectLst>
        </p:spPr>
      </p:pic>
      <p:pic>
        <p:nvPicPr>
          <p:cNvPr id="6" name="Рисунок 5" descr="Вырезка экрана"/>
          <p:cNvPicPr>
            <a:picLocks noChangeAspect="1"/>
          </p:cNvPicPr>
          <p:nvPr/>
        </p:nvPicPr>
        <p:blipFill rotWithShape="1">
          <a:blip r:embed="rId3">
            <a:extLst>
              <a:ext uri="{28A0092B-C50C-407E-A947-70E740481C1C}">
                <a14:useLocalDpi xmlns:a14="http://schemas.microsoft.com/office/drawing/2010/main" val="0"/>
              </a:ext>
            </a:extLst>
          </a:blip>
          <a:srcRect r="24981"/>
          <a:stretch/>
        </p:blipFill>
        <p:spPr>
          <a:xfrm>
            <a:off x="4332261" y="553975"/>
            <a:ext cx="1429306" cy="2586261"/>
          </a:xfrm>
          <a:prstGeom prst="ellipse">
            <a:avLst/>
          </a:prstGeom>
          <a:ln>
            <a:noFill/>
          </a:ln>
          <a:effectLst>
            <a:softEdge rad="112500"/>
          </a:effectLst>
        </p:spPr>
      </p:pic>
      <p:pic>
        <p:nvPicPr>
          <p:cNvPr id="4" name="Picture 2" descr="D:\1.   Jamoliddinxon-TEGMANG\0.   SLAYDLAR - 5-9 ADABIYOT\R-A-S-M\orden va medallar\загружено (5).jpg"/>
          <p:cNvPicPr>
            <a:picLocks noChangeAspect="1" noChangeArrowheads="1"/>
          </p:cNvPicPr>
          <p:nvPr/>
        </p:nvPicPr>
        <p:blipFill rotWithShape="1">
          <a:blip r:embed="rId4">
            <a:extLst>
              <a:ext uri="{28A0092B-C50C-407E-A947-70E740481C1C}">
                <a14:useLocalDpi xmlns:a14="http://schemas.microsoft.com/office/drawing/2010/main" val="0"/>
              </a:ext>
            </a:extLst>
          </a:blip>
          <a:srcRect t="13595" b="14046"/>
          <a:stretch/>
        </p:blipFill>
        <p:spPr bwMode="auto">
          <a:xfrm>
            <a:off x="2801296" y="2000144"/>
            <a:ext cx="1362789" cy="12130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340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700" y="873343"/>
            <a:ext cx="2438400" cy="1815882"/>
          </a:xfrm>
          <a:prstGeom prst="rect">
            <a:avLst/>
          </a:prstGeom>
        </p:spPr>
        <p:txBody>
          <a:bodyPr wrap="square">
            <a:spAutoFit/>
          </a:bodyPr>
          <a:lstStyle/>
          <a:p>
            <a:pPr algn="ctr"/>
            <a:r>
              <a:rPr lang="en-US" sz="2800" b="1" dirty="0" smtClean="0">
                <a:latin typeface="Arial" pitchFamily="34" charset="0"/>
                <a:cs typeface="Arial" pitchFamily="34" charset="0"/>
              </a:rPr>
              <a:t>Abdulla </a:t>
            </a:r>
            <a:r>
              <a:rPr lang="en-US" sz="2800" b="1" dirty="0" err="1">
                <a:latin typeface="Arial" pitchFamily="34" charset="0"/>
                <a:cs typeface="Arial" pitchFamily="34" charset="0"/>
              </a:rPr>
              <a:t>Qodiriy</a:t>
            </a:r>
            <a:r>
              <a:rPr lang="en-US" sz="2800" b="1" dirty="0">
                <a:latin typeface="Arial" pitchFamily="34" charset="0"/>
                <a:cs typeface="Arial" pitchFamily="34" charset="0"/>
              </a:rPr>
              <a:t> </a:t>
            </a:r>
            <a:endParaRPr lang="en-US" sz="2800" b="1" dirty="0" smtClean="0">
              <a:latin typeface="Arial" pitchFamily="34" charset="0"/>
              <a:cs typeface="Arial" pitchFamily="34" charset="0"/>
            </a:endParaRPr>
          </a:p>
          <a:p>
            <a:pPr algn="ctr"/>
            <a:r>
              <a:rPr lang="en-US" sz="2800" b="1" dirty="0" err="1">
                <a:latin typeface="Arial" pitchFamily="34" charset="0"/>
                <a:cs typeface="Arial" pitchFamily="34" charset="0"/>
              </a:rPr>
              <a:t>y</a:t>
            </a:r>
            <a:r>
              <a:rPr lang="en-US" sz="2800" b="1" dirty="0" err="1" smtClean="0">
                <a:latin typeface="Arial" pitchFamily="34" charset="0"/>
                <a:cs typeface="Arial" pitchFamily="34" charset="0"/>
              </a:rPr>
              <a:t>ashagan</a:t>
            </a:r>
            <a:endParaRPr lang="en-US" sz="2800" b="1" dirty="0" smtClean="0">
              <a:latin typeface="Arial" pitchFamily="34" charset="0"/>
              <a:cs typeface="Arial" pitchFamily="34" charset="0"/>
            </a:endParaRPr>
          </a:p>
          <a:p>
            <a:pPr algn="ctr"/>
            <a:r>
              <a:rPr lang="en-US" sz="2800" b="1" dirty="0" err="1" smtClean="0">
                <a:latin typeface="Arial" pitchFamily="34" charset="0"/>
                <a:cs typeface="Arial" pitchFamily="34" charset="0"/>
              </a:rPr>
              <a:t>uy</a:t>
            </a:r>
            <a:r>
              <a:rPr lang="en-US" sz="2800" b="1" dirty="0" smtClean="0">
                <a:latin typeface="Arial" pitchFamily="34" charset="0"/>
                <a:cs typeface="Arial" pitchFamily="34" charset="0"/>
              </a:rPr>
              <a:t> </a:t>
            </a:r>
            <a:r>
              <a:rPr lang="en-US" sz="2800" b="1" dirty="0" err="1">
                <a:latin typeface="Arial" pitchFamily="34" charset="0"/>
                <a:cs typeface="Arial" pitchFamily="34" charset="0"/>
              </a:rPr>
              <a:t>darvozasi</a:t>
            </a:r>
            <a:endParaRPr lang="uz-Cyrl-UZ" sz="2800" b="1" dirty="0">
              <a:latin typeface="Arial" pitchFamily="34" charset="0"/>
              <a:cs typeface="Arial" pitchFamily="34" charset="0"/>
            </a:endParaRPr>
          </a:p>
        </p:txBody>
      </p:sp>
      <p:sp>
        <p:nvSpPr>
          <p:cNvPr id="10" name="Заголовок 1"/>
          <p:cNvSpPr>
            <a:spLocks noGrp="1"/>
          </p:cNvSpPr>
          <p:nvPr>
            <p:ph type="title"/>
          </p:nvPr>
        </p:nvSpPr>
        <p:spPr>
          <a:xfrm>
            <a:off x="63500" y="63500"/>
            <a:ext cx="5638800" cy="492125"/>
          </a:xfrm>
        </p:spPr>
        <p:txBody>
          <a:bodyPr/>
          <a:lstStyle/>
          <a:p>
            <a:pPr algn="ctr"/>
            <a:r>
              <a:rPr lang="en-US" sz="3200" smtClean="0"/>
              <a:t>E’tirof </a:t>
            </a:r>
            <a:endParaRPr lang="uz-Cyrl-UZ" sz="3200" dirty="0"/>
          </a:p>
        </p:txBody>
      </p:sp>
      <p:pic>
        <p:nvPicPr>
          <p:cNvPr id="4" name="Picture 2" descr="D:\1.   Jamoliddinxon-TEGMANG\Jamoliddinniki\Abdulla Qodiriy uyida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37"/>
          <a:stretch/>
        </p:blipFill>
        <p:spPr bwMode="auto">
          <a:xfrm>
            <a:off x="2519680" y="631825"/>
            <a:ext cx="3106420" cy="24003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6424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4500" y="98425"/>
            <a:ext cx="5164295" cy="369332"/>
          </a:xfrm>
        </p:spPr>
        <p:txBody>
          <a:bodyPr/>
          <a:lstStyle/>
          <a:p>
            <a:pPr algn="ctr"/>
            <a:r>
              <a:rPr lang="en-US" sz="2400" dirty="0" err="1" smtClean="0"/>
              <a:t>Mustaqil</a:t>
            </a:r>
            <a:r>
              <a:rPr lang="en-US" sz="2400" dirty="0" smtClean="0"/>
              <a:t> </a:t>
            </a:r>
            <a:r>
              <a:rPr lang="en-US" sz="2400" dirty="0" err="1" smtClean="0"/>
              <a:t>bajarish</a:t>
            </a:r>
            <a:r>
              <a:rPr lang="en-US" sz="2400" dirty="0" smtClean="0"/>
              <a:t> </a:t>
            </a:r>
            <a:r>
              <a:rPr lang="en-US" sz="2400" dirty="0" err="1" smtClean="0"/>
              <a:t>uchun</a:t>
            </a:r>
            <a:r>
              <a:rPr lang="en-US" sz="2400" dirty="0" smtClean="0"/>
              <a:t> </a:t>
            </a:r>
            <a:r>
              <a:rPr lang="en-US" sz="2400" dirty="0" err="1" smtClean="0"/>
              <a:t>topshiriq</a:t>
            </a:r>
            <a:endParaRPr lang="uz-Cyrl-UZ" sz="2400" dirty="0"/>
          </a:p>
        </p:txBody>
      </p:sp>
      <p:sp>
        <p:nvSpPr>
          <p:cNvPr id="3" name="Текст 2"/>
          <p:cNvSpPr>
            <a:spLocks noGrp="1"/>
          </p:cNvSpPr>
          <p:nvPr>
            <p:ph type="body" idx="1"/>
          </p:nvPr>
        </p:nvSpPr>
        <p:spPr>
          <a:xfrm>
            <a:off x="139700" y="784225"/>
            <a:ext cx="2590800" cy="1890593"/>
          </a:xfrm>
        </p:spPr>
        <p:txBody>
          <a:bodyPr/>
          <a:lstStyle/>
          <a:p>
            <a:pPr marL="342900" indent="-342900">
              <a:buFont typeface="Wingdings" pitchFamily="2" charset="2"/>
              <a:buChar char="Ø"/>
            </a:pPr>
            <a:r>
              <a:rPr lang="en-US" sz="1800" b="1" dirty="0" smtClean="0"/>
              <a:t>Abdulla </a:t>
            </a:r>
            <a:r>
              <a:rPr lang="en-US" sz="1800" b="1" dirty="0" err="1" smtClean="0"/>
              <a:t>Qodiriyning</a:t>
            </a:r>
            <a:r>
              <a:rPr lang="en-US" sz="1800" b="1" dirty="0" smtClean="0"/>
              <a:t> “</a:t>
            </a:r>
            <a:r>
              <a:rPr lang="en-US" sz="1800" b="1" dirty="0" err="1" smtClean="0"/>
              <a:t>O‘tkan</a:t>
            </a:r>
            <a:r>
              <a:rPr lang="en-US" sz="1800" b="1" dirty="0" smtClean="0"/>
              <a:t> </a:t>
            </a:r>
            <a:r>
              <a:rPr lang="en-US" sz="1800" b="1" dirty="0" err="1" smtClean="0"/>
              <a:t>kunlar</a:t>
            </a:r>
            <a:r>
              <a:rPr lang="en-US" sz="1800" b="1" dirty="0" smtClean="0"/>
              <a:t>” </a:t>
            </a:r>
            <a:r>
              <a:rPr lang="en-US" sz="1800" b="1" dirty="0" err="1" smtClean="0"/>
              <a:t>romanini</a:t>
            </a:r>
            <a:r>
              <a:rPr lang="en-US" sz="1800" b="1" dirty="0" smtClean="0"/>
              <a:t> </a:t>
            </a:r>
            <a:r>
              <a:rPr lang="en-US" sz="1800" b="1" dirty="0" err="1" smtClean="0"/>
              <a:t>o‘qish</a:t>
            </a:r>
            <a:r>
              <a:rPr lang="en-US" sz="1800" b="1" dirty="0" smtClean="0"/>
              <a:t>.</a:t>
            </a:r>
          </a:p>
          <a:p>
            <a:pPr marL="342900" indent="-342900">
              <a:buFont typeface="Wingdings" pitchFamily="2" charset="2"/>
              <a:buChar char="Ø"/>
            </a:pPr>
            <a:r>
              <a:rPr lang="en-US" sz="1800" b="1" dirty="0" err="1" smtClean="0"/>
              <a:t>Asar</a:t>
            </a:r>
            <a:r>
              <a:rPr lang="en-US" sz="1800" b="1" dirty="0" smtClean="0"/>
              <a:t> </a:t>
            </a:r>
            <a:r>
              <a:rPr lang="en-US" sz="1800" b="1" dirty="0" err="1" smtClean="0"/>
              <a:t>qahramonlari</a:t>
            </a:r>
            <a:r>
              <a:rPr lang="en-US" sz="1800" b="1" dirty="0" smtClean="0"/>
              <a:t> </a:t>
            </a:r>
            <a:r>
              <a:rPr lang="en-US" sz="1800" b="1" dirty="0" err="1" smtClean="0"/>
              <a:t>haqida</a:t>
            </a:r>
            <a:r>
              <a:rPr lang="en-US" sz="1800" b="1" dirty="0" smtClean="0"/>
              <a:t> </a:t>
            </a:r>
            <a:r>
              <a:rPr lang="en-US" sz="1800" b="1" dirty="0" err="1" smtClean="0"/>
              <a:t>ijodiy</a:t>
            </a:r>
            <a:r>
              <a:rPr lang="en-US" sz="1800" b="1" dirty="0" smtClean="0"/>
              <a:t> </a:t>
            </a:r>
            <a:r>
              <a:rPr lang="en-US" sz="1800" b="1" dirty="0" err="1" smtClean="0"/>
              <a:t>bayon</a:t>
            </a:r>
            <a:r>
              <a:rPr lang="en-US" sz="1800" b="1" dirty="0" smtClean="0"/>
              <a:t> </a:t>
            </a:r>
            <a:r>
              <a:rPr lang="en-US" sz="1800" b="1" dirty="0" err="1" smtClean="0"/>
              <a:t>yozish</a:t>
            </a:r>
            <a:r>
              <a:rPr lang="en-US" sz="1800" b="1" dirty="0" smtClean="0"/>
              <a:t>.</a:t>
            </a:r>
            <a:endParaRPr lang="uz-Cyrl-UZ" sz="1800" b="1" dirty="0"/>
          </a:p>
        </p:txBody>
      </p:sp>
      <p:pic>
        <p:nvPicPr>
          <p:cNvPr id="7" name="Рисунок 6"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6700" y="555625"/>
            <a:ext cx="2906700" cy="2514601"/>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8027" y="1012825"/>
            <a:ext cx="2384425" cy="2384425"/>
          </a:xfrm>
          <a:prstGeom prst="rect">
            <a:avLst/>
          </a:prstGeom>
        </p:spPr>
      </p:pic>
      <p:pic>
        <p:nvPicPr>
          <p:cNvPr id="6" name="Рисунок 5" descr="Вырезка экрана"/>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1099" y="1165225"/>
            <a:ext cx="638280" cy="794282"/>
          </a:xfrm>
          <a:prstGeom prst="rect">
            <a:avLst/>
          </a:prstGeom>
          <a:ln>
            <a:noFill/>
          </a:ln>
          <a:effectLst>
            <a:softEdge rad="112500"/>
          </a:effectLst>
        </p:spPr>
      </p:pic>
    </p:spTree>
    <p:extLst>
      <p:ext uri="{BB962C8B-B14F-4D97-AF65-F5344CB8AC3E}">
        <p14:creationId xmlns:p14="http://schemas.microsoft.com/office/powerpoint/2010/main" val="35148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noGrp="1"/>
          </p:cNvSpPr>
          <p:nvPr>
            <p:ph type="title"/>
          </p:nvPr>
        </p:nvSpPr>
        <p:spPr>
          <a:xfrm>
            <a:off x="63500" y="79315"/>
            <a:ext cx="5638800" cy="400110"/>
          </a:xfrm>
          <a:prstGeom prst="rect">
            <a:avLst/>
          </a:prstGeom>
        </p:spPr>
        <p:txBody>
          <a:bodyPr wrap="square" lIns="0" tIns="0" rIns="0" bIns="0">
            <a:spAutoFit/>
          </a:bodyPr>
          <a:lstStyle>
            <a:lvl1pPr>
              <a:defRPr sz="2050" b="1" i="0">
                <a:solidFill>
                  <a:schemeClr val="bg1"/>
                </a:solidFill>
                <a:latin typeface="Arial"/>
                <a:ea typeface="+mj-ea"/>
                <a:cs typeface="Arial"/>
              </a:defRPr>
            </a:lvl1pPr>
          </a:lstStyle>
          <a:p>
            <a:pPr algn="ctr"/>
            <a:r>
              <a:rPr lang="es-MX" sz="2600" dirty="0" smtClean="0">
                <a:latin typeface="Arial" pitchFamily="34" charset="0"/>
                <a:cs typeface="Arial" pitchFamily="34" charset="0"/>
              </a:rPr>
              <a:t>Abdulla Qodiriy  </a:t>
            </a:r>
            <a:endParaRPr lang="uz-Cyrl-UZ" sz="2600" dirty="0">
              <a:latin typeface="Arial" pitchFamily="34" charset="0"/>
              <a:cs typeface="Arial" pitchFamily="34" charset="0"/>
            </a:endParaRPr>
          </a:p>
        </p:txBody>
      </p:sp>
      <p:sp>
        <p:nvSpPr>
          <p:cNvPr id="2" name="Прямоугольник 1"/>
          <p:cNvSpPr/>
          <p:nvPr/>
        </p:nvSpPr>
        <p:spPr>
          <a:xfrm>
            <a:off x="215900" y="618490"/>
            <a:ext cx="2667000" cy="2031325"/>
          </a:xfrm>
          <a:prstGeom prst="rect">
            <a:avLst/>
          </a:prstGeom>
        </p:spPr>
        <p:txBody>
          <a:bodyPr wrap="square">
            <a:spAutoFit/>
          </a:bodyPr>
          <a:lstStyle/>
          <a:p>
            <a:pPr algn="ctr"/>
            <a:r>
              <a:rPr lang="uz-Cyrl-UZ" b="1" dirty="0">
                <a:ln>
                  <a:solidFill>
                    <a:schemeClr val="tx1"/>
                  </a:solidFill>
                </a:ln>
                <a:latin typeface="Arial" pitchFamily="34" charset="0"/>
                <a:cs typeface="Arial" pitchFamily="34" charset="0"/>
              </a:rPr>
              <a:t>1894-yil 10-aprelda </a:t>
            </a:r>
            <a:r>
              <a:rPr lang="uz-Cyrl-UZ" b="1" dirty="0">
                <a:latin typeface="Arial" pitchFamily="34" charset="0"/>
                <a:cs typeface="Arial" pitchFamily="34" charset="0"/>
              </a:rPr>
              <a:t>Toshkent shahrining Samarqand dar</a:t>
            </a:r>
            <a:r>
              <a:rPr lang="en-US" b="1" dirty="0">
                <a:latin typeface="Arial" pitchFamily="34" charset="0"/>
                <a:cs typeface="Arial" pitchFamily="34" charset="0"/>
              </a:rPr>
              <a:t>v</a:t>
            </a:r>
            <a:r>
              <a:rPr lang="uz-Cyrl-UZ" b="1" dirty="0">
                <a:latin typeface="Arial" pitchFamily="34" charset="0"/>
                <a:cs typeface="Arial" pitchFamily="34" charset="0"/>
              </a:rPr>
              <a:t>oza mavzesida </a:t>
            </a:r>
            <a:r>
              <a:rPr lang="en-US" b="1" dirty="0" smtClean="0">
                <a:effectLst>
                  <a:glow rad="101600">
                    <a:schemeClr val="accent6">
                      <a:satMod val="175000"/>
                      <a:alpha val="40000"/>
                    </a:schemeClr>
                  </a:glow>
                </a:effectLst>
                <a:latin typeface="Arial" pitchFamily="34" charset="0"/>
                <a:cs typeface="Arial" pitchFamily="34" charset="0"/>
              </a:rPr>
              <a:t>“</a:t>
            </a:r>
            <a:r>
              <a:rPr lang="uz-Cyrl-UZ" b="1" dirty="0" smtClean="0">
                <a:effectLst>
                  <a:glow rad="101600">
                    <a:schemeClr val="accent6">
                      <a:satMod val="175000"/>
                      <a:alpha val="40000"/>
                    </a:schemeClr>
                  </a:glow>
                </a:effectLst>
                <a:latin typeface="Arial" pitchFamily="34" charset="0"/>
                <a:cs typeface="Arial" pitchFamily="34" charset="0"/>
              </a:rPr>
              <a:t>bog‘bonlik </a:t>
            </a:r>
            <a:r>
              <a:rPr lang="uz-Cyrl-UZ" b="1" dirty="0">
                <a:effectLst>
                  <a:glow rad="101600">
                    <a:schemeClr val="accent6">
                      <a:satMod val="175000"/>
                      <a:alpha val="40000"/>
                    </a:schemeClr>
                  </a:glow>
                </a:effectLst>
                <a:latin typeface="Arial" pitchFamily="34" charset="0"/>
                <a:cs typeface="Arial" pitchFamily="34" charset="0"/>
              </a:rPr>
              <a:t>bilan kun kechirguchi bir oilada</a:t>
            </a:r>
            <a:r>
              <a:rPr lang="uz-Cyrl-UZ" b="1" dirty="0" smtClean="0">
                <a:effectLst>
                  <a:glow rad="101600">
                    <a:schemeClr val="accent6">
                      <a:satMod val="175000"/>
                      <a:alpha val="40000"/>
                    </a:schemeClr>
                  </a:glow>
                </a:effectLst>
                <a:latin typeface="Arial" pitchFamily="34" charset="0"/>
                <a:cs typeface="Arial" pitchFamily="34" charset="0"/>
              </a:rPr>
              <a:t>...</a:t>
            </a:r>
            <a:r>
              <a:rPr lang="en-US" b="1" dirty="0" smtClean="0">
                <a:effectLst>
                  <a:glow rad="101600">
                    <a:schemeClr val="accent6">
                      <a:satMod val="175000"/>
                      <a:alpha val="40000"/>
                    </a:schemeClr>
                  </a:glow>
                </a:effectLst>
                <a:latin typeface="Arial" pitchFamily="34" charset="0"/>
                <a:cs typeface="Arial" pitchFamily="34" charset="0"/>
              </a:rPr>
              <a:t>”</a:t>
            </a:r>
            <a:r>
              <a:rPr lang="uz-Cyrl-UZ" b="1" dirty="0" smtClean="0">
                <a:effectLst>
                  <a:glow rad="101600">
                    <a:schemeClr val="accent6">
                      <a:satMod val="175000"/>
                      <a:alpha val="40000"/>
                    </a:schemeClr>
                  </a:glow>
                </a:effectLst>
                <a:latin typeface="Arial" pitchFamily="34" charset="0"/>
                <a:cs typeface="Arial" pitchFamily="34" charset="0"/>
              </a:rPr>
              <a:t> </a:t>
            </a:r>
            <a:r>
              <a:rPr lang="uz-Cyrl-UZ" b="1" dirty="0">
                <a:latin typeface="Arial" pitchFamily="34" charset="0"/>
                <a:cs typeface="Arial" pitchFamily="34" charset="0"/>
              </a:rPr>
              <a:t>tug‘ilgan. </a:t>
            </a:r>
            <a:endParaRPr lang="ru-RU" b="1" dirty="0">
              <a:latin typeface="Arial" pitchFamily="34" charset="0"/>
              <a:cs typeface="Arial" pitchFamily="34" charset="0"/>
            </a:endParaRPr>
          </a:p>
        </p:txBody>
      </p:sp>
      <p:pic>
        <p:nvPicPr>
          <p:cNvPr id="3" name="Рисунок 2" descr="Вырезка экрана"/>
          <p:cNvPicPr>
            <a:picLocks noChangeAspect="1"/>
          </p:cNvPicPr>
          <p:nvPr/>
        </p:nvPicPr>
        <p:blipFill>
          <a:blip r:embed="rId2">
            <a:extLst>
              <a:ext uri="{BEBA8EAE-BF5A-486C-A8C5-ECC9F3942E4B}">
                <a14:imgProps xmlns:a14="http://schemas.microsoft.com/office/drawing/2010/main">
                  <a14:imgLayer r:embed="rId3">
                    <a14:imgEffect>
                      <a14:backgroundRemoval t="0" b="100000" l="0" r="99804"/>
                    </a14:imgEffect>
                  </a14:imgLayer>
                </a14:imgProps>
              </a:ext>
              <a:ext uri="{28A0092B-C50C-407E-A947-70E740481C1C}">
                <a14:useLocalDpi xmlns:a14="http://schemas.microsoft.com/office/drawing/2010/main" val="0"/>
              </a:ext>
            </a:extLst>
          </a:blip>
          <a:stretch>
            <a:fillRect/>
          </a:stretch>
        </p:blipFill>
        <p:spPr>
          <a:xfrm>
            <a:off x="3035300" y="594993"/>
            <a:ext cx="2590800" cy="2580621"/>
          </a:xfrm>
          <a:prstGeom prst="rect">
            <a:avLst/>
          </a:prstGeom>
        </p:spPr>
      </p:pic>
    </p:spTree>
    <p:extLst>
      <p:ext uri="{BB962C8B-B14F-4D97-AF65-F5344CB8AC3E}">
        <p14:creationId xmlns:p14="http://schemas.microsoft.com/office/powerpoint/2010/main" val="15870784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25612"/>
            <a:ext cx="5164295" cy="492443"/>
          </a:xfrm>
        </p:spPr>
        <p:txBody>
          <a:bodyPr/>
          <a:lstStyle/>
          <a:p>
            <a:pPr algn="ctr"/>
            <a:r>
              <a:rPr lang="en-US" sz="3200" dirty="0" err="1" smtClean="0"/>
              <a:t>Mudhish</a:t>
            </a:r>
            <a:r>
              <a:rPr lang="en-US" sz="3200" dirty="0" smtClean="0"/>
              <a:t> kun</a:t>
            </a:r>
            <a:endParaRPr lang="uz-Cyrl-UZ" sz="3200" dirty="0"/>
          </a:p>
        </p:txBody>
      </p:sp>
      <p:sp>
        <p:nvSpPr>
          <p:cNvPr id="3" name="Текст 2"/>
          <p:cNvSpPr>
            <a:spLocks noGrp="1"/>
          </p:cNvSpPr>
          <p:nvPr>
            <p:ph type="body" idx="1"/>
          </p:nvPr>
        </p:nvSpPr>
        <p:spPr>
          <a:xfrm>
            <a:off x="215901" y="631825"/>
            <a:ext cx="2417644" cy="2215991"/>
          </a:xfrm>
        </p:spPr>
        <p:txBody>
          <a:bodyPr/>
          <a:lstStyle/>
          <a:p>
            <a:r>
              <a:rPr lang="uz-Cyrl-UZ" sz="1800" dirty="0">
                <a:solidFill>
                  <a:schemeClr val="tx1"/>
                </a:solidFill>
                <a:latin typeface="Arial" pitchFamily="34" charset="0"/>
                <a:cs typeface="Arial" pitchFamily="34" charset="0"/>
              </a:rPr>
              <a:t>Abdulla </a:t>
            </a:r>
            <a:r>
              <a:rPr lang="en-US" sz="1800" dirty="0" smtClean="0">
                <a:solidFill>
                  <a:schemeClr val="tx1"/>
                </a:solidFill>
                <a:latin typeface="Arial" pitchFamily="34" charset="0"/>
                <a:cs typeface="Arial" pitchFamily="34" charset="0"/>
              </a:rPr>
              <a:t>Q</a:t>
            </a:r>
            <a:r>
              <a:rPr lang="uz-Cyrl-UZ" sz="1800" dirty="0" smtClean="0">
                <a:solidFill>
                  <a:schemeClr val="tx1"/>
                </a:solidFill>
                <a:latin typeface="Arial" pitchFamily="34" charset="0"/>
                <a:cs typeface="Arial" pitchFamily="34" charset="0"/>
              </a:rPr>
              <a:t>odiriy </a:t>
            </a:r>
            <a:r>
              <a:rPr lang="uz-Cyrl-UZ" sz="1800" dirty="0">
                <a:solidFill>
                  <a:schemeClr val="tx1"/>
                </a:solidFill>
                <a:latin typeface="Arial" pitchFamily="34" charset="0"/>
                <a:cs typeface="Arial" pitchFamily="34" charset="0"/>
              </a:rPr>
              <a:t>ham </a:t>
            </a:r>
            <a:r>
              <a:rPr lang="en-US" sz="1800" dirty="0" smtClean="0">
                <a:ln>
                  <a:solidFill>
                    <a:srgbClr val="00B0F0"/>
                  </a:solidFill>
                </a:ln>
                <a:solidFill>
                  <a:schemeClr val="tx1"/>
                </a:solidFill>
                <a:effectLst>
                  <a:glow rad="139700">
                    <a:schemeClr val="accent6">
                      <a:satMod val="175000"/>
                      <a:alpha val="40000"/>
                    </a:schemeClr>
                  </a:glow>
                </a:effectLst>
                <a:latin typeface="Arial" pitchFamily="34" charset="0"/>
                <a:cs typeface="Arial" pitchFamily="34" charset="0"/>
              </a:rPr>
              <a:t>“</a:t>
            </a:r>
            <a:r>
              <a:rPr lang="uz-Cyrl-UZ" sz="1800" dirty="0" smtClean="0">
                <a:ln>
                  <a:solidFill>
                    <a:srgbClr val="00B0F0"/>
                  </a:solidFill>
                </a:ln>
                <a:solidFill>
                  <a:schemeClr val="tx1"/>
                </a:solidFill>
                <a:effectLst>
                  <a:glow rad="139700">
                    <a:schemeClr val="accent6">
                      <a:satMod val="175000"/>
                      <a:alpha val="40000"/>
                    </a:schemeClr>
                  </a:glow>
                </a:effectLst>
                <a:latin typeface="Arial" pitchFamily="34" charset="0"/>
                <a:cs typeface="Arial" pitchFamily="34" charset="0"/>
              </a:rPr>
              <a:t>xalq dushmani</a:t>
            </a:r>
            <a:r>
              <a:rPr lang="en-US" sz="1800" dirty="0" smtClean="0">
                <a:ln>
                  <a:solidFill>
                    <a:srgbClr val="00B0F0"/>
                  </a:solidFill>
                </a:ln>
                <a:solidFill>
                  <a:schemeClr val="tx1"/>
                </a:solidFill>
                <a:effectLst>
                  <a:glow rad="139700">
                    <a:schemeClr val="accent6">
                      <a:satMod val="175000"/>
                      <a:alpha val="40000"/>
                    </a:schemeClr>
                  </a:glow>
                </a:effectLst>
                <a:latin typeface="Arial" pitchFamily="34" charset="0"/>
                <a:cs typeface="Arial" pitchFamily="34" charset="0"/>
              </a:rPr>
              <a:t>”</a:t>
            </a:r>
            <a:r>
              <a:rPr lang="uz-Cyrl-UZ" sz="1800" dirty="0" smtClean="0">
                <a:solidFill>
                  <a:schemeClr val="tx1"/>
                </a:solidFill>
                <a:latin typeface="Arial" pitchFamily="34" charset="0"/>
                <a:cs typeface="Arial" pitchFamily="34" charset="0"/>
              </a:rPr>
              <a:t> </a:t>
            </a:r>
            <a:r>
              <a:rPr lang="uz-Cyrl-UZ" sz="1800" dirty="0">
                <a:solidFill>
                  <a:schemeClr val="tx1"/>
                </a:solidFill>
                <a:latin typeface="Arial" pitchFamily="34" charset="0"/>
                <a:cs typeface="Arial" pitchFamily="34" charset="0"/>
              </a:rPr>
              <a:t>degan tuhmat bilan qamoqqa olinib, uzoq qiynoq va so‘roqlardan so‘ng </a:t>
            </a:r>
            <a:r>
              <a:rPr lang="uz-Cyrl-UZ" sz="1800" b="1" dirty="0">
                <a:ln>
                  <a:solidFill>
                    <a:schemeClr val="tx1"/>
                  </a:solidFill>
                </a:ln>
                <a:solidFill>
                  <a:schemeClr val="tx1"/>
                </a:solidFill>
                <a:latin typeface="Arial" pitchFamily="34" charset="0"/>
                <a:cs typeface="Arial" pitchFamily="34" charset="0"/>
              </a:rPr>
              <a:t>1938-yil 4-oktabrda otib </a:t>
            </a:r>
            <a:r>
              <a:rPr lang="uz-Cyrl-UZ" sz="1800" b="1" dirty="0" smtClean="0">
                <a:ln>
                  <a:solidFill>
                    <a:schemeClr val="tx1"/>
                  </a:solidFill>
                </a:ln>
                <a:solidFill>
                  <a:schemeClr val="tx1"/>
                </a:solidFill>
                <a:latin typeface="Arial" pitchFamily="34" charset="0"/>
                <a:cs typeface="Arial" pitchFamily="34" charset="0"/>
              </a:rPr>
              <a:t>o‘ldiriladi</a:t>
            </a:r>
            <a:r>
              <a:rPr lang="en-US" sz="1800" b="1" dirty="0" smtClean="0">
                <a:ln>
                  <a:solidFill>
                    <a:schemeClr val="tx1"/>
                  </a:solidFill>
                </a:ln>
                <a:solidFill>
                  <a:schemeClr val="tx1"/>
                </a:solidFill>
                <a:latin typeface="Arial" pitchFamily="34" charset="0"/>
                <a:cs typeface="Arial" pitchFamily="34" charset="0"/>
              </a:rPr>
              <a:t>.</a:t>
            </a:r>
            <a:endParaRPr lang="uz-Cyrl-UZ" sz="1800" dirty="0">
              <a:latin typeface="Arial" pitchFamily="34" charset="0"/>
              <a:cs typeface="Arial" pitchFamily="34" charset="0"/>
            </a:endParaRPr>
          </a:p>
        </p:txBody>
      </p:sp>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0844" y="631825"/>
            <a:ext cx="3024398"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9142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500" y="63182"/>
            <a:ext cx="5638800" cy="492443"/>
          </a:xfrm>
        </p:spPr>
        <p:txBody>
          <a:bodyPr/>
          <a:lstStyle/>
          <a:p>
            <a:pPr algn="ctr"/>
            <a:r>
              <a:rPr lang="en-US" sz="3200" dirty="0" smtClean="0"/>
              <a:t>Ilk roman </a:t>
            </a:r>
            <a:endParaRPr lang="uz-Cyrl-UZ" sz="3200" dirty="0"/>
          </a:p>
        </p:txBody>
      </p:sp>
      <p:sp>
        <p:nvSpPr>
          <p:cNvPr id="3" name="Текст 2"/>
          <p:cNvSpPr>
            <a:spLocks noGrp="1"/>
          </p:cNvSpPr>
          <p:nvPr>
            <p:ph type="body" idx="1"/>
          </p:nvPr>
        </p:nvSpPr>
        <p:spPr>
          <a:xfrm>
            <a:off x="292101" y="631826"/>
            <a:ext cx="2895600" cy="246221"/>
          </a:xfrm>
        </p:spPr>
        <p:txBody>
          <a:bodyPr/>
          <a:lstStyle/>
          <a:p>
            <a:r>
              <a:rPr lang="en-US" sz="1600" dirty="0" smtClean="0"/>
              <a:t> </a:t>
            </a:r>
            <a:endParaRPr lang="uz-Cyrl-UZ" sz="1600" dirty="0"/>
          </a:p>
        </p:txBody>
      </p:sp>
      <p:sp>
        <p:nvSpPr>
          <p:cNvPr id="4" name="TextBox 3"/>
          <p:cNvSpPr txBox="1"/>
          <p:nvPr/>
        </p:nvSpPr>
        <p:spPr>
          <a:xfrm>
            <a:off x="139700" y="564559"/>
            <a:ext cx="3505200" cy="2554545"/>
          </a:xfrm>
          <a:prstGeom prst="rect">
            <a:avLst/>
          </a:prstGeom>
          <a:noFill/>
        </p:spPr>
        <p:txBody>
          <a:bodyPr wrap="square" rtlCol="0">
            <a:spAutoFit/>
          </a:bodyPr>
          <a:lstStyle/>
          <a:p>
            <a:pPr algn="just"/>
            <a:r>
              <a:rPr lang="en-US" sz="1600" dirty="0" smtClean="0">
                <a:latin typeface="Arial" pitchFamily="34" charset="0"/>
                <a:cs typeface="Arial" pitchFamily="34" charset="0"/>
              </a:rPr>
              <a:t>       </a:t>
            </a:r>
            <a:r>
              <a:rPr lang="az-Latn-AZ" sz="1600" dirty="0" smtClean="0">
                <a:latin typeface="Arial" pitchFamily="34" charset="0"/>
                <a:cs typeface="Arial" pitchFamily="34" charset="0"/>
              </a:rPr>
              <a:t>Abdulla </a:t>
            </a:r>
            <a:r>
              <a:rPr lang="az-Latn-AZ" sz="1600" dirty="0">
                <a:latin typeface="Arial" pitchFamily="34" charset="0"/>
                <a:cs typeface="Arial" pitchFamily="34" charset="0"/>
              </a:rPr>
              <a:t>Qodiriy shoʻro hokimiyatining dastlabki yillarida qizgʻin jurnalistik faoliyati bilan barobar </a:t>
            </a:r>
            <a:r>
              <a:rPr lang="az-Latn-AZ" sz="1600" dirty="0" smtClean="0">
                <a:latin typeface="Arial" pitchFamily="34" charset="0"/>
                <a:cs typeface="Arial" pitchFamily="34" charset="0"/>
              </a:rPr>
              <a:t>oʻzbek</a:t>
            </a:r>
            <a:r>
              <a:rPr lang="en-US" sz="1600" dirty="0" smtClean="0">
                <a:latin typeface="Arial" pitchFamily="34" charset="0"/>
                <a:cs typeface="Arial" pitchFamily="34" charset="0"/>
              </a:rPr>
              <a:t> </a:t>
            </a:r>
            <a:r>
              <a:rPr lang="az-Latn-AZ" sz="1600" dirty="0" smtClean="0">
                <a:latin typeface="Arial" pitchFamily="34" charset="0"/>
                <a:cs typeface="Arial" pitchFamily="34" charset="0"/>
              </a:rPr>
              <a:t>adabiyotidagi </a:t>
            </a:r>
            <a:r>
              <a:rPr lang="az-Latn-AZ" sz="1600" dirty="0">
                <a:latin typeface="Arial" pitchFamily="34" charset="0"/>
                <a:cs typeface="Arial" pitchFamily="34" charset="0"/>
              </a:rPr>
              <a:t>birinchi roman – </a:t>
            </a:r>
            <a:r>
              <a:rPr lang="en-US" sz="1600" dirty="0" smtClean="0">
                <a:latin typeface="Arial" pitchFamily="34" charset="0"/>
                <a:cs typeface="Arial" pitchFamily="34" charset="0"/>
              </a:rPr>
              <a:t>“</a:t>
            </a:r>
            <a:r>
              <a:rPr lang="az-Latn-AZ" sz="1600" dirty="0" smtClean="0">
                <a:latin typeface="Arial" pitchFamily="34" charset="0"/>
                <a:cs typeface="Arial" pitchFamily="34" charset="0"/>
              </a:rPr>
              <a:t>Oʻtkan kunlar</a:t>
            </a:r>
            <a:r>
              <a:rPr lang="en-US" sz="1600" dirty="0" smtClean="0">
                <a:latin typeface="Arial" pitchFamily="34" charset="0"/>
                <a:cs typeface="Arial" pitchFamily="34" charset="0"/>
              </a:rPr>
              <a:t>”</a:t>
            </a:r>
            <a:r>
              <a:rPr lang="az-Latn-AZ" sz="1600" dirty="0" smtClean="0">
                <a:latin typeface="Arial" pitchFamily="34" charset="0"/>
                <a:cs typeface="Arial" pitchFamily="34" charset="0"/>
              </a:rPr>
              <a:t>ni </a:t>
            </a:r>
            <a:r>
              <a:rPr lang="az-Latn-AZ" sz="1600" dirty="0">
                <a:latin typeface="Arial" pitchFamily="34" charset="0"/>
                <a:cs typeface="Arial" pitchFamily="34" charset="0"/>
              </a:rPr>
              <a:t>yaratdi </a:t>
            </a:r>
            <a:r>
              <a:rPr lang="az-Latn-AZ" sz="1600" dirty="0" smtClean="0">
                <a:latin typeface="Arial" pitchFamily="34" charset="0"/>
                <a:cs typeface="Arial" pitchFamily="34" charset="0"/>
              </a:rPr>
              <a:t>(</a:t>
            </a:r>
            <a:r>
              <a:rPr lang="az-Latn-AZ" sz="1600" dirty="0">
                <a:latin typeface="Arial" pitchFamily="34" charset="0"/>
                <a:cs typeface="Arial" pitchFamily="34" charset="0"/>
              </a:rPr>
              <a:t>1919–1920). Romandan </a:t>
            </a:r>
            <a:r>
              <a:rPr lang="az-Latn-AZ" sz="1600" dirty="0" smtClean="0">
                <a:latin typeface="Arial" pitchFamily="34" charset="0"/>
                <a:cs typeface="Arial" pitchFamily="34" charset="0"/>
              </a:rPr>
              <a:t>boblar</a:t>
            </a:r>
            <a:r>
              <a:rPr lang="en-US" sz="1600" dirty="0" smtClean="0">
                <a:latin typeface="Arial" pitchFamily="34" charset="0"/>
                <a:cs typeface="Arial" pitchFamily="34" charset="0"/>
              </a:rPr>
              <a:t> </a:t>
            </a:r>
            <a:r>
              <a:rPr lang="az-Latn-AZ" sz="1600" dirty="0" smtClean="0">
                <a:latin typeface="Arial" pitchFamily="34" charset="0"/>
                <a:cs typeface="Arial" pitchFamily="34" charset="0"/>
              </a:rPr>
              <a:t>1922</a:t>
            </a:r>
            <a:r>
              <a:rPr lang="en-US" sz="1600" dirty="0" smtClean="0">
                <a:latin typeface="Arial" pitchFamily="34" charset="0"/>
                <a:cs typeface="Arial" pitchFamily="34" charset="0"/>
              </a:rPr>
              <a:t>-</a:t>
            </a:r>
            <a:r>
              <a:rPr lang="az-Latn-AZ" sz="1600" dirty="0" smtClean="0">
                <a:latin typeface="Arial" pitchFamily="34" charset="0"/>
                <a:cs typeface="Arial" pitchFamily="34" charset="0"/>
              </a:rPr>
              <a:t>yil</a:t>
            </a:r>
            <a:r>
              <a:rPr lang="az-Latn-AZ" sz="1600" dirty="0">
                <a:latin typeface="Arial" pitchFamily="34" charset="0"/>
                <a:cs typeface="Arial" pitchFamily="34" charset="0"/>
              </a:rPr>
              <a:t> </a:t>
            </a:r>
            <a:r>
              <a:rPr lang="en-US" sz="1600" dirty="0">
                <a:latin typeface="Arial" pitchFamily="34" charset="0"/>
                <a:cs typeface="Arial" pitchFamily="34" charset="0"/>
              </a:rPr>
              <a:t> </a:t>
            </a:r>
            <a:r>
              <a:rPr lang="en-US" sz="1600" dirty="0" smtClean="0">
                <a:latin typeface="Arial" pitchFamily="34" charset="0"/>
                <a:cs typeface="Arial" pitchFamily="34" charset="0"/>
              </a:rPr>
              <a:t>“</a:t>
            </a:r>
            <a:r>
              <a:rPr lang="az-Latn-AZ" sz="1600" dirty="0" smtClean="0">
                <a:latin typeface="Arial" pitchFamily="34" charset="0"/>
                <a:cs typeface="Arial" pitchFamily="34" charset="0"/>
              </a:rPr>
              <a:t>Inqilob</a:t>
            </a:r>
            <a:r>
              <a:rPr lang="en-US" sz="1600" dirty="0" smtClean="0">
                <a:latin typeface="Arial" pitchFamily="34" charset="0"/>
                <a:cs typeface="Arial" pitchFamily="34" charset="0"/>
              </a:rPr>
              <a:t>”</a:t>
            </a:r>
            <a:r>
              <a:rPr lang="az-Latn-AZ" sz="1600" dirty="0">
                <a:latin typeface="Arial" pitchFamily="34" charset="0"/>
                <a:cs typeface="Arial" pitchFamily="34" charset="0"/>
              </a:rPr>
              <a:t> jurnalida eʼlon etildi. 1924–1926-yillari har bir boʻlimi alohida-alohida kitob holida bosildi.</a:t>
            </a:r>
            <a:r>
              <a:rPr lang="en-US" sz="1600" b="1" dirty="0" smtClean="0">
                <a:latin typeface="Arial" pitchFamily="34" charset="0"/>
                <a:cs typeface="Arial" pitchFamily="34" charset="0"/>
              </a:rPr>
              <a:t> </a:t>
            </a:r>
          </a:p>
        </p:txBody>
      </p:sp>
      <p:pic>
        <p:nvPicPr>
          <p:cNvPr id="5" name="Рисунок 4" descr="Вырезка экрана"/>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13281" y1="4750" x2="13477" y2="96500"/>
                      </a14:backgroundRemoval>
                    </a14:imgEffect>
                  </a14:imgLayer>
                </a14:imgProps>
              </a:ext>
              <a:ext uri="{28A0092B-C50C-407E-A947-70E740481C1C}">
                <a14:useLocalDpi xmlns:a14="http://schemas.microsoft.com/office/drawing/2010/main" val="0"/>
              </a:ext>
            </a:extLst>
          </a:blip>
          <a:stretch>
            <a:fillRect/>
          </a:stretch>
        </p:blipFill>
        <p:spPr>
          <a:xfrm>
            <a:off x="3492500" y="698832"/>
            <a:ext cx="2545080" cy="2286000"/>
          </a:xfrm>
          <a:prstGeom prst="rect">
            <a:avLst/>
          </a:prstGeom>
        </p:spPr>
      </p:pic>
    </p:spTree>
    <p:extLst>
      <p:ext uri="{BB962C8B-B14F-4D97-AF65-F5344CB8AC3E}">
        <p14:creationId xmlns:p14="http://schemas.microsoft.com/office/powerpoint/2010/main" val="8327498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700" y="22225"/>
            <a:ext cx="5164295" cy="492443"/>
          </a:xfrm>
        </p:spPr>
        <p:txBody>
          <a:bodyPr/>
          <a:lstStyle/>
          <a:p>
            <a:pPr algn="ctr"/>
            <a:r>
              <a:rPr lang="en-US" sz="3200" dirty="0" smtClean="0"/>
              <a:t>Film</a:t>
            </a:r>
            <a:endParaRPr lang="uz-Cyrl-UZ" sz="3200" dirty="0"/>
          </a:p>
        </p:txBody>
      </p:sp>
      <p:sp>
        <p:nvSpPr>
          <p:cNvPr id="3" name="Текст 2"/>
          <p:cNvSpPr>
            <a:spLocks noGrp="1"/>
          </p:cNvSpPr>
          <p:nvPr>
            <p:ph type="body" idx="1"/>
          </p:nvPr>
        </p:nvSpPr>
        <p:spPr>
          <a:xfrm>
            <a:off x="139700" y="631825"/>
            <a:ext cx="3505200" cy="1938992"/>
          </a:xfrm>
        </p:spPr>
        <p:txBody>
          <a:bodyPr/>
          <a:lstStyle/>
          <a:p>
            <a:pPr algn="just"/>
            <a:r>
              <a:rPr lang="az-Latn-AZ" sz="1800" dirty="0">
                <a:latin typeface="Arial" pitchFamily="34" charset="0"/>
                <a:cs typeface="Arial" pitchFamily="34" charset="0"/>
              </a:rPr>
              <a:t>Oʻtgan kunlar — 1969-yilda oʻzbek yozuvchisi Abdulla </a:t>
            </a:r>
            <a:r>
              <a:rPr lang="az-Latn-AZ" sz="1800" dirty="0" smtClean="0">
                <a:latin typeface="Arial" pitchFamily="34" charset="0"/>
                <a:cs typeface="Arial" pitchFamily="34" charset="0"/>
              </a:rPr>
              <a:t>Qodiriyning</a:t>
            </a:r>
            <a:r>
              <a:rPr lang="en-US" sz="1800" dirty="0">
                <a:latin typeface="Arial" pitchFamily="34" charset="0"/>
                <a:cs typeface="Arial" pitchFamily="34" charset="0"/>
              </a:rPr>
              <a:t> </a:t>
            </a:r>
            <a:r>
              <a:rPr lang="az-Latn-AZ" sz="1800" dirty="0" smtClean="0">
                <a:latin typeface="Arial" pitchFamily="34" charset="0"/>
                <a:cs typeface="Arial" pitchFamily="34" charset="0"/>
              </a:rPr>
              <a:t>shu </a:t>
            </a:r>
            <a:r>
              <a:rPr lang="az-Latn-AZ" sz="1800" dirty="0">
                <a:latin typeface="Arial" pitchFamily="34" charset="0"/>
                <a:cs typeface="Arial" pitchFamily="34" charset="0"/>
              </a:rPr>
              <a:t>nomli </a:t>
            </a:r>
            <a:r>
              <a:rPr lang="az-Latn-AZ" sz="1800" dirty="0">
                <a:solidFill>
                  <a:schemeClr val="tx1"/>
                </a:solidFill>
                <a:latin typeface="Arial" pitchFamily="34" charset="0"/>
                <a:cs typeface="Arial" pitchFamily="34" charset="0"/>
                <a:hlinkClick r:id="rId2" tooltip="Oʻtkan kunlar"/>
              </a:rPr>
              <a:t>romani</a:t>
            </a:r>
            <a:r>
              <a:rPr lang="az-Latn-AZ" sz="1800" dirty="0">
                <a:solidFill>
                  <a:schemeClr val="tx1"/>
                </a:solidFill>
                <a:latin typeface="Arial" pitchFamily="34" charset="0"/>
                <a:cs typeface="Arial" pitchFamily="34" charset="0"/>
              </a:rPr>
              <a:t> </a:t>
            </a:r>
            <a:r>
              <a:rPr lang="az-Latn-AZ" sz="1800" dirty="0" smtClean="0">
                <a:latin typeface="Arial" pitchFamily="34" charset="0"/>
                <a:cs typeface="Arial" pitchFamily="34" charset="0"/>
              </a:rPr>
              <a:t>asosida</a:t>
            </a:r>
            <a:r>
              <a:rPr lang="en-US" sz="1800" dirty="0" smtClean="0">
                <a:latin typeface="Arial" pitchFamily="34" charset="0"/>
                <a:cs typeface="Arial" pitchFamily="34" charset="0"/>
              </a:rPr>
              <a:t> </a:t>
            </a:r>
            <a:r>
              <a:rPr lang="az-Latn-AZ" sz="1800" dirty="0" smtClean="0">
                <a:latin typeface="Arial" pitchFamily="34" charset="0"/>
                <a:cs typeface="Arial" pitchFamily="34" charset="0"/>
              </a:rPr>
              <a:t>rejissor</a:t>
            </a:r>
            <a:r>
              <a:rPr lang="az-Latn-AZ" sz="1800" dirty="0">
                <a:latin typeface="Arial" pitchFamily="34" charset="0"/>
                <a:cs typeface="Arial" pitchFamily="34" charset="0"/>
              </a:rPr>
              <a:t> </a:t>
            </a:r>
            <a:endParaRPr lang="en-US" sz="1800" dirty="0" smtClean="0">
              <a:latin typeface="Arial" pitchFamily="34" charset="0"/>
              <a:cs typeface="Arial" pitchFamily="34" charset="0"/>
            </a:endParaRPr>
          </a:p>
          <a:p>
            <a:pPr algn="just"/>
            <a:r>
              <a:rPr lang="az-Latn-AZ" sz="1800" dirty="0" smtClean="0">
                <a:latin typeface="Arial" pitchFamily="34" charset="0"/>
                <a:cs typeface="Arial" pitchFamily="34" charset="0"/>
                <a:hlinkClick r:id="rId3" tooltip="Yoʻldosh Aʼzamov"/>
              </a:rPr>
              <a:t>Yoʻldosh Aʼzamov</a:t>
            </a:r>
            <a:r>
              <a:rPr lang="az-Latn-AZ" sz="1800" dirty="0" smtClean="0">
                <a:latin typeface="Arial" pitchFamily="34" charset="0"/>
                <a:cs typeface="Arial" pitchFamily="34" charset="0"/>
              </a:rPr>
              <a:t> tomonidan ishlangan </a:t>
            </a:r>
            <a:r>
              <a:rPr lang="az-Latn-AZ" sz="1800" dirty="0" smtClean="0">
                <a:solidFill>
                  <a:schemeClr val="tx1"/>
                </a:solidFill>
                <a:latin typeface="Arial" pitchFamily="34" charset="0"/>
                <a:cs typeface="Arial" pitchFamily="34" charset="0"/>
                <a:hlinkClick r:id="rId4" tooltip="Film"/>
              </a:rPr>
              <a:t>film</a:t>
            </a:r>
            <a:r>
              <a:rPr lang="az-Latn-AZ" sz="1800" dirty="0" smtClean="0">
                <a:latin typeface="Arial" pitchFamily="34" charset="0"/>
                <a:cs typeface="Arial" pitchFamily="34" charset="0"/>
              </a:rPr>
              <a:t>.</a:t>
            </a:r>
            <a:r>
              <a:rPr lang="az-Latn-AZ" sz="1800" dirty="0" smtClean="0"/>
              <a:t>  Filmda bosh</a:t>
            </a:r>
            <a:r>
              <a:rPr lang="en-US" sz="1800" dirty="0" smtClean="0"/>
              <a:t> </a:t>
            </a:r>
            <a:r>
              <a:rPr lang="az-Latn-AZ" sz="1800" dirty="0" smtClean="0"/>
              <a:t>rollarni </a:t>
            </a:r>
            <a:r>
              <a:rPr lang="az-Latn-AZ" sz="1800" dirty="0" smtClean="0">
                <a:hlinkClick r:id="rId5" tooltip="Oʻlmas Alixoʻjayev"/>
              </a:rPr>
              <a:t>Oʻlmas</a:t>
            </a:r>
            <a:r>
              <a:rPr lang="en-US" sz="1800" dirty="0" smtClean="0">
                <a:hlinkClick r:id="rId5" tooltip="Oʻlmas Alixoʻjayev"/>
              </a:rPr>
              <a:t> </a:t>
            </a:r>
            <a:r>
              <a:rPr lang="az-Latn-AZ" sz="1800" dirty="0" smtClean="0">
                <a:hlinkClick r:id="rId5" tooltip="Oʻlmas Alixoʻjayev"/>
              </a:rPr>
              <a:t>Alixoʻjayev</a:t>
            </a:r>
            <a:r>
              <a:rPr lang="az-Latn-AZ" sz="1800" dirty="0" smtClean="0"/>
              <a:t> </a:t>
            </a:r>
            <a:r>
              <a:rPr lang="en-US" sz="1800" dirty="0" smtClean="0"/>
              <a:t> </a:t>
            </a:r>
            <a:r>
              <a:rPr lang="az-Latn-AZ" sz="1800" dirty="0" smtClean="0"/>
              <a:t>va</a:t>
            </a:r>
            <a:r>
              <a:rPr lang="az-Latn-AZ" sz="1800" dirty="0"/>
              <a:t> </a:t>
            </a:r>
            <a:endParaRPr lang="en-US" sz="1800" dirty="0" smtClean="0"/>
          </a:p>
          <a:p>
            <a:pPr algn="just"/>
            <a:r>
              <a:rPr lang="az-Latn-AZ" sz="1800" dirty="0" smtClean="0">
                <a:hlinkClick r:id="rId6" tooltip="Gulchehra Jamilova"/>
              </a:rPr>
              <a:t>Gulchehra </a:t>
            </a:r>
            <a:r>
              <a:rPr lang="az-Latn-AZ" sz="1800" dirty="0">
                <a:hlinkClick r:id="rId6" tooltip="Gulchehra Jamilova"/>
              </a:rPr>
              <a:t>Jamilova</a:t>
            </a:r>
            <a:r>
              <a:rPr lang="az-Latn-AZ" sz="1800" dirty="0"/>
              <a:t> ijro etishgan. </a:t>
            </a:r>
            <a:endParaRPr lang="uz-Cyrl-UZ" sz="1800" dirty="0">
              <a:latin typeface="Arial" pitchFamily="34" charset="0"/>
              <a:cs typeface="Arial" pitchFamily="34" charset="0"/>
            </a:endParaRPr>
          </a:p>
        </p:txBody>
      </p:sp>
      <p:pic>
        <p:nvPicPr>
          <p:cNvPr id="4" name="Рисунок 3" descr="Вырезка экрана"/>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4900" y="751544"/>
            <a:ext cx="1981200" cy="1963971"/>
          </a:xfrm>
          <a:prstGeom prst="rect">
            <a:avLst/>
          </a:prstGeom>
          <a:ln>
            <a:noFill/>
          </a:ln>
          <a:effectLst>
            <a:softEdge rad="112500"/>
          </a:effectLst>
        </p:spPr>
      </p:pic>
    </p:spTree>
    <p:extLst>
      <p:ext uri="{BB962C8B-B14F-4D97-AF65-F5344CB8AC3E}">
        <p14:creationId xmlns:p14="http://schemas.microsoft.com/office/powerpoint/2010/main" val="581263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12065"/>
            <a:ext cx="5164295" cy="492443"/>
          </a:xfrm>
        </p:spPr>
        <p:txBody>
          <a:bodyPr/>
          <a:lstStyle/>
          <a:p>
            <a:r>
              <a:rPr lang="en-US" sz="3200" dirty="0">
                <a:ln>
                  <a:solidFill>
                    <a:sysClr val="windowText" lastClr="000000"/>
                  </a:solidFill>
                </a:ln>
                <a:latin typeface="Arial" pitchFamily="34" charset="0"/>
                <a:cs typeface="Arial" pitchFamily="34" charset="0"/>
              </a:rPr>
              <a:t>Roman </a:t>
            </a:r>
            <a:r>
              <a:rPr lang="en-US" sz="3200" dirty="0" err="1">
                <a:ln>
                  <a:solidFill>
                    <a:sysClr val="windowText" lastClr="000000"/>
                  </a:solidFill>
                </a:ln>
                <a:latin typeface="Arial" pitchFamily="34" charset="0"/>
                <a:cs typeface="Arial" pitchFamily="34" charset="0"/>
              </a:rPr>
              <a:t>uchun</a:t>
            </a:r>
            <a:r>
              <a:rPr lang="en-US" sz="3200" dirty="0">
                <a:ln>
                  <a:solidFill>
                    <a:sysClr val="windowText" lastClr="000000"/>
                  </a:solidFill>
                </a:ln>
                <a:latin typeface="Arial" pitchFamily="34" charset="0"/>
                <a:cs typeface="Arial" pitchFamily="34" charset="0"/>
              </a:rPr>
              <a:t> </a:t>
            </a:r>
            <a:r>
              <a:rPr lang="en-US" sz="3200" dirty="0" err="1">
                <a:ln>
                  <a:solidFill>
                    <a:sysClr val="windowText" lastClr="000000"/>
                  </a:solidFill>
                </a:ln>
                <a:latin typeface="Arial" pitchFamily="34" charset="0"/>
                <a:cs typeface="Arial" pitchFamily="34" charset="0"/>
              </a:rPr>
              <a:t>tayyorgarlik</a:t>
            </a:r>
            <a:endParaRPr lang="uz-Cyrl-UZ" sz="2800" dirty="0">
              <a:latin typeface="Arial" pitchFamily="34" charset="0"/>
              <a:cs typeface="Arial" pitchFamily="34" charset="0"/>
            </a:endParaRPr>
          </a:p>
        </p:txBody>
      </p:sp>
      <p:sp>
        <p:nvSpPr>
          <p:cNvPr id="3" name="Текст 2"/>
          <p:cNvSpPr>
            <a:spLocks noGrp="1"/>
          </p:cNvSpPr>
          <p:nvPr>
            <p:ph type="body" idx="1"/>
          </p:nvPr>
        </p:nvSpPr>
        <p:spPr>
          <a:xfrm>
            <a:off x="139070" y="589614"/>
            <a:ext cx="3509040" cy="2462213"/>
          </a:xfrm>
        </p:spPr>
        <p:txBody>
          <a:bodyPr/>
          <a:lstStyle/>
          <a:p>
            <a:pPr algn="just"/>
            <a:r>
              <a:rPr lang="es-MX" sz="2000" dirty="0" smtClean="0">
                <a:solidFill>
                  <a:schemeClr val="tx1"/>
                </a:solidFill>
                <a:latin typeface="Arial" pitchFamily="34" charset="0"/>
                <a:cs typeface="Arial" pitchFamily="34" charset="0"/>
              </a:rPr>
              <a:t>     Har </a:t>
            </a:r>
            <a:r>
              <a:rPr lang="es-MX" sz="2000" dirty="0">
                <a:solidFill>
                  <a:schemeClr val="tx1"/>
                </a:solidFill>
                <a:latin typeface="Arial" pitchFamily="34" charset="0"/>
                <a:cs typeface="Arial" pitchFamily="34" charset="0"/>
              </a:rPr>
              <a:t>qanday ishda </a:t>
            </a:r>
            <a:r>
              <a:rPr lang="es-MX" sz="2000" dirty="0" smtClean="0">
                <a:solidFill>
                  <a:schemeClr val="tx1"/>
                </a:solidFill>
                <a:latin typeface="Arial" pitchFamily="34" charset="0"/>
                <a:cs typeface="Arial" pitchFamily="34" charset="0"/>
              </a:rPr>
              <a:t>bo‘lgani </a:t>
            </a:r>
            <a:r>
              <a:rPr lang="es-MX" sz="2000" dirty="0">
                <a:solidFill>
                  <a:schemeClr val="tx1"/>
                </a:solidFill>
                <a:latin typeface="Arial" pitchFamily="34" charset="0"/>
                <a:cs typeface="Arial" pitchFamily="34" charset="0"/>
              </a:rPr>
              <a:t>singari asarlarini yozishga ham </a:t>
            </a:r>
            <a:r>
              <a:rPr lang="es-MX" sz="2000" dirty="0" smtClean="0">
                <a:solidFill>
                  <a:schemeClr val="tx1"/>
                </a:solidFill>
                <a:latin typeface="Arial" pitchFamily="34" charset="0"/>
                <a:cs typeface="Arial" pitchFamily="34" charset="0"/>
              </a:rPr>
              <a:t>g‘oyat </a:t>
            </a:r>
            <a:r>
              <a:rPr lang="es-MX" sz="2000" dirty="0">
                <a:solidFill>
                  <a:schemeClr val="tx1"/>
                </a:solidFill>
                <a:latin typeface="Arial" pitchFamily="34" charset="0"/>
                <a:cs typeface="Arial" pitchFamily="34" charset="0"/>
              </a:rPr>
              <a:t>puxta tayyorgarlik </a:t>
            </a:r>
            <a:r>
              <a:rPr lang="es-MX" sz="2000" dirty="0" smtClean="0">
                <a:solidFill>
                  <a:schemeClr val="tx1"/>
                </a:solidFill>
                <a:latin typeface="Arial" pitchFamily="34" charset="0"/>
                <a:cs typeface="Arial" pitchFamily="34" charset="0"/>
              </a:rPr>
              <a:t>ko‘radigan </a:t>
            </a:r>
            <a:r>
              <a:rPr lang="es-MX" sz="2000" dirty="0">
                <a:solidFill>
                  <a:schemeClr val="tx1"/>
                </a:solidFill>
                <a:latin typeface="Arial" pitchFamily="34" charset="0"/>
                <a:cs typeface="Arial" pitchFamily="34" charset="0"/>
              </a:rPr>
              <a:t>yozuvchi </a:t>
            </a:r>
            <a:r>
              <a:rPr lang="es-MX" sz="2000" dirty="0" smtClean="0">
                <a:solidFill>
                  <a:schemeClr val="tx1"/>
                </a:solidFill>
                <a:latin typeface="Arial" pitchFamily="34" charset="0"/>
                <a:cs typeface="Arial" pitchFamily="34" charset="0"/>
              </a:rPr>
              <a:t>           1917- </a:t>
            </a:r>
            <a:r>
              <a:rPr lang="es-MX" sz="2000" dirty="0">
                <a:solidFill>
                  <a:schemeClr val="tx1"/>
                </a:solidFill>
                <a:latin typeface="Arial" pitchFamily="34" charset="0"/>
                <a:cs typeface="Arial" pitchFamily="34" charset="0"/>
              </a:rPr>
              <a:t>1918- yillardan boshlab asosiy asari </a:t>
            </a:r>
            <a:r>
              <a:rPr lang="es-MX" sz="2000" dirty="0" smtClean="0">
                <a:solidFill>
                  <a:schemeClr val="tx1"/>
                </a:solidFill>
                <a:latin typeface="Arial" pitchFamily="34" charset="0"/>
                <a:cs typeface="Arial" pitchFamily="34" charset="0"/>
              </a:rPr>
              <a:t>bo‘lmish ‘‘O‘tkan kunlar’’ </a:t>
            </a:r>
            <a:r>
              <a:rPr lang="es-MX" sz="2000" dirty="0">
                <a:solidFill>
                  <a:schemeClr val="tx1"/>
                </a:solidFill>
                <a:latin typeface="Arial" pitchFamily="34" charset="0"/>
                <a:cs typeface="Arial" pitchFamily="34" charset="0"/>
              </a:rPr>
              <a:t>romani uchun material </a:t>
            </a:r>
            <a:r>
              <a:rPr lang="es-MX" sz="2000" dirty="0" smtClean="0">
                <a:solidFill>
                  <a:schemeClr val="tx1"/>
                </a:solidFill>
                <a:latin typeface="Arial" pitchFamily="34" charset="0"/>
                <a:cs typeface="Arial" pitchFamily="34" charset="0"/>
              </a:rPr>
              <a:t>yig‘ishga </a:t>
            </a:r>
            <a:r>
              <a:rPr lang="es-MX" sz="2000" dirty="0">
                <a:solidFill>
                  <a:schemeClr val="tx1"/>
                </a:solidFill>
                <a:latin typeface="Arial" pitchFamily="34" charset="0"/>
                <a:cs typeface="Arial" pitchFamily="34" charset="0"/>
              </a:rPr>
              <a:t>kirishdi. </a:t>
            </a:r>
            <a:endParaRPr lang="ru-RU" sz="2000" dirty="0">
              <a:solidFill>
                <a:schemeClr val="tx1"/>
              </a:solidFill>
              <a:latin typeface="Arial" pitchFamily="34" charset="0"/>
              <a:cs typeface="Arial"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9082" y="589614"/>
            <a:ext cx="1895481" cy="14635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Вырезка экрана"/>
          <p:cNvPicPr>
            <a:picLocks noChangeAspect="1"/>
          </p:cNvPicPr>
          <p:nvPr/>
        </p:nvPicPr>
        <p:blipFill>
          <a:blip r:embed="rId3" cstate="print">
            <a:extLst>
              <a:ext uri="{BEBA8EAE-BF5A-486C-A8C5-ECC9F3942E4B}">
                <a14:imgProps xmlns:a14="http://schemas.microsoft.com/office/drawing/2010/main">
                  <a14:imgLayer r:embed="rId4">
                    <a14:imgEffect>
                      <a14:backgroundRemoval t="0" b="98189" l="1091" r="97818">
                        <a14:foregroundMark x1="67273" y1="94165" x2="67273" y2="94165"/>
                      </a14:backgroundRemoval>
                    </a14:imgEffect>
                  </a14:imgLayer>
                </a14:imgProps>
              </a:ext>
              <a:ext uri="{28A0092B-C50C-407E-A947-70E740481C1C}">
                <a14:useLocalDpi xmlns:a14="http://schemas.microsoft.com/office/drawing/2010/main" val="0"/>
              </a:ext>
            </a:extLst>
          </a:blip>
          <a:stretch>
            <a:fillRect/>
          </a:stretch>
        </p:blipFill>
        <p:spPr>
          <a:xfrm>
            <a:off x="4102100" y="1658002"/>
            <a:ext cx="1542463" cy="1393825"/>
          </a:xfrm>
          <a:prstGeom prst="rect">
            <a:avLst/>
          </a:prstGeom>
        </p:spPr>
      </p:pic>
    </p:spTree>
    <p:extLst>
      <p:ext uri="{BB962C8B-B14F-4D97-AF65-F5344CB8AC3E}">
        <p14:creationId xmlns:p14="http://schemas.microsoft.com/office/powerpoint/2010/main" val="2080369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92100" y="617957"/>
            <a:ext cx="2895600" cy="246221"/>
          </a:xfrm>
        </p:spPr>
        <p:txBody>
          <a:bodyPr/>
          <a:lstStyle/>
          <a:p>
            <a:r>
              <a:rPr lang="en-US" sz="1600" dirty="0" smtClean="0"/>
              <a:t> </a:t>
            </a:r>
            <a:endParaRPr lang="uz-Cyrl-UZ" sz="1600" dirty="0"/>
          </a:p>
        </p:txBody>
      </p:sp>
      <p:sp>
        <p:nvSpPr>
          <p:cNvPr id="8" name="TextBox 7"/>
          <p:cNvSpPr txBox="1"/>
          <p:nvPr/>
        </p:nvSpPr>
        <p:spPr>
          <a:xfrm>
            <a:off x="139700" y="555625"/>
            <a:ext cx="2971800" cy="1815882"/>
          </a:xfrm>
          <a:prstGeom prst="rect">
            <a:avLst/>
          </a:prstGeom>
          <a:noFill/>
        </p:spPr>
        <p:txBody>
          <a:bodyPr wrap="square" rtlCol="0">
            <a:spAutoFit/>
          </a:bodyPr>
          <a:lstStyle/>
          <a:p>
            <a:r>
              <a:rPr lang="en-US" sz="1600" b="1" dirty="0">
                <a:latin typeface="Arial" pitchFamily="34" charset="0"/>
                <a:cs typeface="Arial" pitchFamily="34" charset="0"/>
              </a:rPr>
              <a:t> </a:t>
            </a:r>
            <a:r>
              <a:rPr lang="en-US" sz="1600" b="1" dirty="0" smtClean="0">
                <a:latin typeface="Arial" pitchFamily="34" charset="0"/>
                <a:cs typeface="Arial" pitchFamily="34" charset="0"/>
              </a:rPr>
              <a:t>  </a:t>
            </a:r>
            <a:r>
              <a:rPr lang="az-Latn-AZ" sz="1600" b="1" dirty="0" smtClean="0">
                <a:latin typeface="Arial" pitchFamily="34" charset="0"/>
                <a:cs typeface="Arial" pitchFamily="34" charset="0"/>
              </a:rPr>
              <a:t>Adib </a:t>
            </a:r>
            <a:r>
              <a:rPr lang="en-US" sz="1600" b="1" dirty="0" smtClean="0">
                <a:latin typeface="Arial" pitchFamily="34" charset="0"/>
                <a:cs typeface="Arial" pitchFamily="34" charset="0"/>
              </a:rPr>
              <a:t>“O</a:t>
            </a:r>
            <a:r>
              <a:rPr lang="az-Latn-AZ" sz="1600" b="1" dirty="0" smtClean="0">
                <a:latin typeface="Arial" pitchFamily="34" charset="0"/>
                <a:cs typeface="Arial" pitchFamily="34" charset="0"/>
              </a:rPr>
              <a:t>ʻtkan kunlar</a:t>
            </a:r>
            <a:r>
              <a:rPr lang="en-US" sz="1600" b="1" dirty="0" smtClean="0">
                <a:latin typeface="Arial" pitchFamily="34" charset="0"/>
                <a:cs typeface="Arial" pitchFamily="34" charset="0"/>
              </a:rPr>
              <a:t>”</a:t>
            </a:r>
            <a:r>
              <a:rPr lang="az-Latn-AZ" sz="1600" b="1" dirty="0" smtClean="0">
                <a:latin typeface="Arial" pitchFamily="34" charset="0"/>
                <a:cs typeface="Arial" pitchFamily="34" charset="0"/>
              </a:rPr>
              <a:t> </a:t>
            </a:r>
            <a:r>
              <a:rPr lang="az-Latn-AZ" sz="1600" b="1" dirty="0">
                <a:latin typeface="Arial" pitchFamily="34" charset="0"/>
                <a:cs typeface="Arial" pitchFamily="34" charset="0"/>
              </a:rPr>
              <a:t>romani orqali xalqning milliy ongini uygʻotmoqchi boʻldi, </a:t>
            </a:r>
            <a:r>
              <a:rPr lang="en-US" sz="1600" b="1" dirty="0" smtClean="0">
                <a:latin typeface="Arial" pitchFamily="34" charset="0"/>
                <a:cs typeface="Arial" pitchFamily="34" charset="0"/>
              </a:rPr>
              <a:t>“</a:t>
            </a:r>
            <a:r>
              <a:rPr lang="az-Latn-AZ" sz="1500" b="1" dirty="0" smtClean="0">
                <a:latin typeface="Arial" pitchFamily="34" charset="0"/>
                <a:cs typeface="Arial" pitchFamily="34" charset="0"/>
              </a:rPr>
              <a:t>tariximizning</a:t>
            </a:r>
            <a:r>
              <a:rPr lang="az-Latn-AZ" sz="1600" b="1" dirty="0" smtClean="0">
                <a:latin typeface="Arial" pitchFamily="34" charset="0"/>
                <a:cs typeface="Arial" pitchFamily="34" charset="0"/>
              </a:rPr>
              <a:t> </a:t>
            </a:r>
            <a:r>
              <a:rPr lang="az-Latn-AZ" sz="1600" b="1" dirty="0">
                <a:latin typeface="Arial" pitchFamily="34" charset="0"/>
                <a:cs typeface="Arial" pitchFamily="34" charset="0"/>
              </a:rPr>
              <a:t>eng kir, qora </a:t>
            </a:r>
            <a:r>
              <a:rPr lang="az-Latn-AZ" sz="1600" b="1" dirty="0" smtClean="0">
                <a:latin typeface="Arial" pitchFamily="34" charset="0"/>
                <a:cs typeface="Arial" pitchFamily="34" charset="0"/>
              </a:rPr>
              <a:t>kunlari</a:t>
            </a:r>
            <a:r>
              <a:rPr lang="en-US" sz="1600" b="1" dirty="0" smtClean="0">
                <a:latin typeface="Arial" pitchFamily="34" charset="0"/>
                <a:cs typeface="Arial" pitchFamily="34" charset="0"/>
              </a:rPr>
              <a:t>”</a:t>
            </a:r>
            <a:r>
              <a:rPr lang="az-Latn-AZ" sz="1600" b="1" dirty="0">
                <a:latin typeface="Arial" pitchFamily="34" charset="0"/>
                <a:cs typeface="Arial" pitchFamily="34" charset="0"/>
              </a:rPr>
              <a:t> – yurtni mustamlaka balosiga </a:t>
            </a:r>
            <a:endParaRPr lang="en-US" sz="1600" b="1" dirty="0" smtClean="0">
              <a:latin typeface="Arial" pitchFamily="34" charset="0"/>
              <a:cs typeface="Arial" pitchFamily="34" charset="0"/>
            </a:endParaRPr>
          </a:p>
          <a:p>
            <a:r>
              <a:rPr lang="az-Latn-AZ" sz="1600" b="1" dirty="0" smtClean="0">
                <a:latin typeface="Arial" pitchFamily="34" charset="0"/>
                <a:cs typeface="Arial" pitchFamily="34" charset="0"/>
              </a:rPr>
              <a:t>giriftor </a:t>
            </a:r>
            <a:r>
              <a:rPr lang="az-Latn-AZ" sz="1600" b="1" dirty="0">
                <a:latin typeface="Arial" pitchFamily="34" charset="0"/>
                <a:cs typeface="Arial" pitchFamily="34" charset="0"/>
              </a:rPr>
              <a:t>etgan </a:t>
            </a:r>
            <a:r>
              <a:rPr lang="az-Latn-AZ" sz="1600" b="1" dirty="0" smtClean="0">
                <a:latin typeface="Arial" pitchFamily="34" charset="0"/>
                <a:cs typeface="Arial" pitchFamily="34" charset="0"/>
              </a:rPr>
              <a:t>keyingi</a:t>
            </a:r>
            <a:endParaRPr lang="en-US" sz="1600" b="1" dirty="0" smtClean="0">
              <a:latin typeface="Arial" pitchFamily="34" charset="0"/>
              <a:cs typeface="Arial" pitchFamily="34" charset="0"/>
            </a:endParaRPr>
          </a:p>
        </p:txBody>
      </p:sp>
      <p:sp>
        <p:nvSpPr>
          <p:cNvPr id="12" name="Заголовок 1"/>
          <p:cNvSpPr>
            <a:spLocks noGrp="1"/>
          </p:cNvSpPr>
          <p:nvPr>
            <p:ph type="title"/>
          </p:nvPr>
        </p:nvSpPr>
        <p:spPr>
          <a:xfrm>
            <a:off x="63500" y="63182"/>
            <a:ext cx="5638800" cy="492443"/>
          </a:xfrm>
        </p:spPr>
        <p:txBody>
          <a:bodyPr/>
          <a:lstStyle/>
          <a:p>
            <a:pPr algn="ctr"/>
            <a:r>
              <a:rPr lang="en-US" sz="3200" dirty="0" smtClean="0"/>
              <a:t>“</a:t>
            </a:r>
            <a:r>
              <a:rPr lang="en-US" sz="3200" dirty="0" err="1" smtClean="0"/>
              <a:t>Qora</a:t>
            </a:r>
            <a:r>
              <a:rPr lang="en-US" sz="3200" dirty="0" smtClean="0"/>
              <a:t> </a:t>
            </a:r>
            <a:r>
              <a:rPr lang="en-US" sz="3200" dirty="0" err="1" smtClean="0"/>
              <a:t>kunlar</a:t>
            </a:r>
            <a:r>
              <a:rPr lang="en-US" sz="3200" dirty="0" smtClean="0"/>
              <a:t>” </a:t>
            </a:r>
            <a:endParaRPr lang="uz-Cyrl-UZ" sz="3200" dirty="0"/>
          </a:p>
        </p:txBody>
      </p:sp>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5300" y="663465"/>
            <a:ext cx="2676236" cy="1708041"/>
          </a:xfrm>
          <a:prstGeom prst="rect">
            <a:avLst/>
          </a:prstGeom>
          <a:ln>
            <a:noFill/>
          </a:ln>
          <a:effectLst>
            <a:softEdge rad="112500"/>
          </a:effectLst>
        </p:spPr>
      </p:pic>
      <p:sp>
        <p:nvSpPr>
          <p:cNvPr id="5" name="TextBox 4"/>
          <p:cNvSpPr txBox="1"/>
          <p:nvPr/>
        </p:nvSpPr>
        <p:spPr>
          <a:xfrm>
            <a:off x="235125" y="2309952"/>
            <a:ext cx="5495636" cy="1107996"/>
          </a:xfrm>
          <a:prstGeom prst="rect">
            <a:avLst/>
          </a:prstGeom>
          <a:noFill/>
        </p:spPr>
        <p:txBody>
          <a:bodyPr wrap="square" rtlCol="0">
            <a:spAutoFit/>
          </a:bodyPr>
          <a:lstStyle/>
          <a:p>
            <a:r>
              <a:rPr lang="en-US" sz="1600" dirty="0" smtClean="0"/>
              <a:t> </a:t>
            </a:r>
            <a:r>
              <a:rPr lang="az-Latn-AZ" sz="1600" b="1" dirty="0">
                <a:latin typeface="Arial" pitchFamily="34" charset="0"/>
                <a:cs typeface="Arial" pitchFamily="34" charset="0"/>
              </a:rPr>
              <a:t> </a:t>
            </a:r>
            <a:r>
              <a:rPr lang="en-US" sz="1600" b="1" dirty="0" smtClean="0">
                <a:latin typeface="Arial" pitchFamily="34" charset="0"/>
                <a:cs typeface="Arial" pitchFamily="34" charset="0"/>
              </a:rPr>
              <a:t>“</a:t>
            </a:r>
            <a:r>
              <a:rPr lang="az-Latn-AZ" sz="1600" b="1" dirty="0" smtClean="0">
                <a:latin typeface="Arial" pitchFamily="34" charset="0"/>
                <a:cs typeface="Arial" pitchFamily="34" charset="0"/>
              </a:rPr>
              <a:t>xon zamonlari</a:t>
            </a:r>
            <a:r>
              <a:rPr lang="en-US" sz="1600" b="1" dirty="0" smtClean="0">
                <a:latin typeface="Arial" pitchFamily="34" charset="0"/>
                <a:cs typeface="Arial" pitchFamily="34" charset="0"/>
              </a:rPr>
              <a:t>”</a:t>
            </a:r>
            <a:r>
              <a:rPr lang="az-Latn-AZ" sz="1600" b="1" dirty="0">
                <a:latin typeface="Arial" pitchFamily="34" charset="0"/>
                <a:cs typeface="Arial" pitchFamily="34" charset="0"/>
              </a:rPr>
              <a:t> – XIX </a:t>
            </a:r>
            <a:r>
              <a:rPr lang="az-Latn-AZ" sz="1600" b="1" dirty="0" smtClean="0">
                <a:latin typeface="Arial" pitchFamily="34" charset="0"/>
                <a:cs typeface="Arial" pitchFamily="34" charset="0"/>
              </a:rPr>
              <a:t>a</a:t>
            </a:r>
            <a:r>
              <a:rPr lang="en-US" sz="1600" b="1" dirty="0" err="1" smtClean="0">
                <a:latin typeface="Arial" pitchFamily="34" charset="0"/>
                <a:cs typeface="Arial" pitchFamily="34" charset="0"/>
              </a:rPr>
              <a:t>sr</a:t>
            </a:r>
            <a:r>
              <a:rPr lang="az-Latn-AZ" sz="1600" b="1" dirty="0" smtClean="0">
                <a:latin typeface="Arial" pitchFamily="34" charset="0"/>
                <a:cs typeface="Arial" pitchFamily="34" charset="0"/>
              </a:rPr>
              <a:t> </a:t>
            </a:r>
            <a:r>
              <a:rPr lang="az-Latn-AZ" sz="1600" b="1" dirty="0">
                <a:latin typeface="Arial" pitchFamily="34" charset="0"/>
                <a:cs typeface="Arial" pitchFamily="34" charset="0"/>
              </a:rPr>
              <a:t>oʻrtasidagi mudhish tarixiy jarayonlar haqida soʻz ochib, bu ayanchli haqiqatdan xalqqa saboq bermoqchi boʻldi.</a:t>
            </a:r>
            <a:endParaRPr lang="uz-Cyrl-UZ" sz="1600" b="1" dirty="0">
              <a:latin typeface="Arial" pitchFamily="34" charset="0"/>
              <a:cs typeface="Arial" pitchFamily="34" charset="0"/>
            </a:endParaRPr>
          </a:p>
          <a:p>
            <a:endParaRPr lang="uz-Cyrl-UZ" dirty="0"/>
          </a:p>
        </p:txBody>
      </p:sp>
    </p:spTree>
    <p:extLst>
      <p:ext uri="{BB962C8B-B14F-4D97-AF65-F5344CB8AC3E}">
        <p14:creationId xmlns:p14="http://schemas.microsoft.com/office/powerpoint/2010/main" val="15210688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p:cNvSpPr txBox="1">
            <a:spLocks/>
          </p:cNvSpPr>
          <p:nvPr/>
        </p:nvSpPr>
        <p:spPr>
          <a:xfrm>
            <a:off x="215900" y="0"/>
            <a:ext cx="5638800" cy="553998"/>
          </a:xfrm>
          <a:prstGeom prst="rect">
            <a:avLst/>
          </a:prstGeom>
        </p:spPr>
        <p:txBody>
          <a:bodyPr wrap="square" lIns="0" tIns="0" rIns="0" bIns="0">
            <a:spAutoFit/>
          </a:bodyPr>
          <a:lstStyle>
            <a:lvl1pPr>
              <a:defRPr sz="2050" b="1" i="0">
                <a:solidFill>
                  <a:schemeClr val="bg1"/>
                </a:solidFill>
                <a:latin typeface="Arial"/>
                <a:ea typeface="+mj-ea"/>
                <a:cs typeface="Arial"/>
              </a:defRPr>
            </a:lvl1pPr>
          </a:lstStyle>
          <a:p>
            <a:pPr algn="ctr"/>
            <a:r>
              <a:rPr lang="es-MX" sz="3600" dirty="0" smtClean="0">
                <a:latin typeface="Arial" pitchFamily="34" charset="0"/>
                <a:cs typeface="Arial" pitchFamily="34" charset="0"/>
              </a:rPr>
              <a:t> </a:t>
            </a:r>
            <a:endParaRPr lang="uz-Cyrl-UZ" sz="3600" dirty="0">
              <a:latin typeface="Arial" pitchFamily="34" charset="0"/>
              <a:cs typeface="Arial" pitchFamily="34" charset="0"/>
            </a:endParaRPr>
          </a:p>
        </p:txBody>
      </p:sp>
      <p:sp>
        <p:nvSpPr>
          <p:cNvPr id="8" name="Заголовок 1"/>
          <p:cNvSpPr>
            <a:spLocks noGrp="1"/>
          </p:cNvSpPr>
          <p:nvPr>
            <p:ph type="title"/>
          </p:nvPr>
        </p:nvSpPr>
        <p:spPr>
          <a:xfrm>
            <a:off x="70709" y="-3317"/>
            <a:ext cx="5638800" cy="492443"/>
          </a:xfrm>
        </p:spPr>
        <p:txBody>
          <a:bodyPr/>
          <a:lstStyle/>
          <a:p>
            <a:pPr algn="ctr"/>
            <a:r>
              <a:rPr lang="en-US" sz="3200" dirty="0" err="1" smtClean="0"/>
              <a:t>Bek</a:t>
            </a:r>
            <a:r>
              <a:rPr lang="en-US" sz="3200" dirty="0" smtClean="0"/>
              <a:t> </a:t>
            </a:r>
            <a:r>
              <a:rPr lang="en-US" sz="3200" dirty="0" err="1" smtClean="0"/>
              <a:t>yigit</a:t>
            </a:r>
            <a:r>
              <a:rPr lang="en-US" sz="3200" dirty="0" smtClean="0"/>
              <a:t> </a:t>
            </a:r>
            <a:endParaRPr lang="uz-Cyrl-UZ" sz="3200" dirty="0"/>
          </a:p>
        </p:txBody>
      </p:sp>
      <p:sp>
        <p:nvSpPr>
          <p:cNvPr id="9" name="TextBox 8"/>
          <p:cNvSpPr txBox="1"/>
          <p:nvPr/>
        </p:nvSpPr>
        <p:spPr>
          <a:xfrm>
            <a:off x="63500" y="540597"/>
            <a:ext cx="3581400" cy="2631490"/>
          </a:xfrm>
          <a:prstGeom prst="rect">
            <a:avLst/>
          </a:prstGeom>
          <a:noFill/>
        </p:spPr>
        <p:txBody>
          <a:bodyPr wrap="square" rtlCol="0">
            <a:spAutoFit/>
          </a:bodyPr>
          <a:lstStyle/>
          <a:p>
            <a:r>
              <a:rPr lang="en-US" sz="1500" b="1" dirty="0">
                <a:latin typeface="Arial" pitchFamily="34" charset="0"/>
                <a:cs typeface="Arial" pitchFamily="34" charset="0"/>
              </a:rPr>
              <a:t> </a:t>
            </a:r>
            <a:r>
              <a:rPr lang="en-US" sz="1500" b="1" dirty="0" smtClean="0">
                <a:latin typeface="Arial" pitchFamily="34" charset="0"/>
                <a:cs typeface="Arial" pitchFamily="34" charset="0"/>
              </a:rPr>
              <a:t> </a:t>
            </a:r>
            <a:r>
              <a:rPr lang="az-Latn-AZ" sz="1500" b="1" dirty="0" smtClean="0">
                <a:latin typeface="Arial" pitchFamily="34" charset="0"/>
                <a:cs typeface="Arial" pitchFamily="34" charset="0"/>
              </a:rPr>
              <a:t>Asarning </a:t>
            </a:r>
            <a:r>
              <a:rPr lang="az-Latn-AZ" sz="1500" b="1" dirty="0">
                <a:latin typeface="Arial" pitchFamily="34" charset="0"/>
                <a:cs typeface="Arial" pitchFamily="34" charset="0"/>
              </a:rPr>
              <a:t>bosh qahramonlari Otabek va Yusufbek hojilar shu yurt istiqloli, faravonligi, osoyishtaligi yoʻliga hayotini, jonini tikkan fidoyi kishilardir. </a:t>
            </a:r>
            <a:r>
              <a:rPr lang="en-US" sz="1500" b="1" dirty="0" smtClean="0">
                <a:latin typeface="Arial" pitchFamily="34" charset="0"/>
                <a:cs typeface="Arial" pitchFamily="34" charset="0"/>
              </a:rPr>
              <a:t>“</a:t>
            </a:r>
            <a:r>
              <a:rPr lang="az-Latn-AZ" sz="1500" b="1" dirty="0" smtClean="0">
                <a:latin typeface="Arial" pitchFamily="34" charset="0"/>
                <a:cs typeface="Arial" pitchFamily="34" charset="0"/>
              </a:rPr>
              <a:t>Oʻtkan kunlar</a:t>
            </a:r>
            <a:r>
              <a:rPr lang="en-US" sz="1500" b="1" dirty="0" smtClean="0">
                <a:latin typeface="Arial" pitchFamily="34" charset="0"/>
                <a:cs typeface="Arial" pitchFamily="34" charset="0"/>
              </a:rPr>
              <a:t>”</a:t>
            </a:r>
            <a:r>
              <a:rPr lang="az-Latn-AZ" sz="1500" b="1" dirty="0" smtClean="0">
                <a:latin typeface="Arial" pitchFamily="34" charset="0"/>
                <a:cs typeface="Arial" pitchFamily="34" charset="0"/>
              </a:rPr>
              <a:t> </a:t>
            </a:r>
            <a:r>
              <a:rPr lang="az-Latn-AZ" sz="1500" b="1" dirty="0">
                <a:latin typeface="Arial" pitchFamily="34" charset="0"/>
                <a:cs typeface="Arial" pitchFamily="34" charset="0"/>
              </a:rPr>
              <a:t>bamisoli ulkan va tiniq koʻzgu, unda oʻzbek millatining muayyan tarixiy sharoit, vaziyatdagi turmushi, urf-odatlari, ruhiy-maʼnaviy dunyosi, boʻy-basti, qiyofasi keng koʻlamda aniq-ravshan gavdalantirilgan.</a:t>
            </a:r>
            <a:endParaRPr lang="uz-Cyrl-UZ" sz="1500" b="1" dirty="0">
              <a:latin typeface="Arial" pitchFamily="34" charset="0"/>
              <a:cs typeface="Arial" pitchFamily="34" charset="0"/>
            </a:endParaRPr>
          </a:p>
        </p:txBody>
      </p:sp>
      <p:pic>
        <p:nvPicPr>
          <p:cNvPr id="5" name="Рисунок 4" descr="Вырезка экрана"/>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2500" y="820096"/>
            <a:ext cx="2192495" cy="1918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9549916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9700" y="544969"/>
            <a:ext cx="3343487" cy="2646878"/>
          </a:xfrm>
          <a:prstGeom prst="rect">
            <a:avLst/>
          </a:prstGeom>
          <a:noFill/>
        </p:spPr>
        <p:txBody>
          <a:bodyPr wrap="square" rtlCol="0">
            <a:spAutoFit/>
          </a:bodyPr>
          <a:lstStyle/>
          <a:p>
            <a:r>
              <a:rPr lang="az-Latn-AZ" sz="1600" b="1" dirty="0" smtClean="0">
                <a:latin typeface="Arial" pitchFamily="34" charset="0"/>
                <a:cs typeface="Arial" pitchFamily="34" charset="0"/>
              </a:rPr>
              <a:t> </a:t>
            </a:r>
            <a:r>
              <a:rPr lang="az-Latn-AZ" sz="1500" b="1" dirty="0">
                <a:latin typeface="Arial" pitchFamily="34" charset="0"/>
                <a:cs typeface="Arial" pitchFamily="34" charset="0"/>
              </a:rPr>
              <a:t> </a:t>
            </a:r>
            <a:r>
              <a:rPr lang="en-US" sz="1500" b="1" dirty="0">
                <a:latin typeface="Arial" pitchFamily="34" charset="0"/>
                <a:cs typeface="Arial" pitchFamily="34" charset="0"/>
              </a:rPr>
              <a:t> </a:t>
            </a:r>
            <a:r>
              <a:rPr lang="en-US" sz="1500" b="1" dirty="0" smtClean="0">
                <a:latin typeface="Arial" pitchFamily="34" charset="0"/>
                <a:cs typeface="Arial" pitchFamily="34" charset="0"/>
              </a:rPr>
              <a:t>“</a:t>
            </a:r>
            <a:r>
              <a:rPr lang="az-Latn-AZ" sz="1500" b="1" dirty="0" smtClean="0">
                <a:latin typeface="Arial" pitchFamily="34" charset="0"/>
                <a:cs typeface="Arial" pitchFamily="34" charset="0"/>
              </a:rPr>
              <a:t>Oʻtkan kunlar</a:t>
            </a:r>
            <a:r>
              <a:rPr lang="en-US" sz="1500" b="1" dirty="0" smtClean="0">
                <a:latin typeface="Arial" pitchFamily="34" charset="0"/>
                <a:cs typeface="Arial" pitchFamily="34" charset="0"/>
              </a:rPr>
              <a:t>”</a:t>
            </a:r>
            <a:r>
              <a:rPr lang="az-Latn-AZ" sz="1500" b="1" dirty="0" smtClean="0">
                <a:latin typeface="Arial" pitchFamily="34" charset="0"/>
                <a:cs typeface="Arial" pitchFamily="34" charset="0"/>
              </a:rPr>
              <a:t>, </a:t>
            </a:r>
            <a:r>
              <a:rPr lang="az-Latn-AZ" sz="1500" b="1" dirty="0">
                <a:latin typeface="Arial" pitchFamily="34" charset="0"/>
                <a:cs typeface="Arial" pitchFamily="34" charset="0"/>
              </a:rPr>
              <a:t>bir qarashda, anʼanaviy ishq dostonlarini ham eslatadi. Unda Otabek bilan Kumushning ishqiy sarguzashtlari, fojiasi juda katta mahorat bilan tasvir etilgan. Asardagi ishqiy sarguzashtlar kitobxonni hayajonga soladi, Otabek bilan Kumushning goʻzal baxtini barbod etgan omillar kishini chuqur oʻyga </a:t>
            </a:r>
            <a:r>
              <a:rPr lang="az-Latn-AZ" sz="1500" b="1" dirty="0" smtClean="0">
                <a:latin typeface="Arial" pitchFamily="34" charset="0"/>
                <a:cs typeface="Arial" pitchFamily="34" charset="0"/>
              </a:rPr>
              <a:t>toldiradi</a:t>
            </a:r>
            <a:r>
              <a:rPr lang="en-US" sz="1500" b="1" dirty="0" smtClean="0">
                <a:latin typeface="Arial" pitchFamily="34" charset="0"/>
                <a:cs typeface="Arial" pitchFamily="34" charset="0"/>
              </a:rPr>
              <a:t>.</a:t>
            </a:r>
          </a:p>
        </p:txBody>
      </p:sp>
      <p:sp>
        <p:nvSpPr>
          <p:cNvPr id="8" name="Заголовок 1"/>
          <p:cNvSpPr>
            <a:spLocks noGrp="1"/>
          </p:cNvSpPr>
          <p:nvPr>
            <p:ph type="title"/>
          </p:nvPr>
        </p:nvSpPr>
        <p:spPr>
          <a:xfrm>
            <a:off x="24357" y="11433"/>
            <a:ext cx="5638800" cy="492125"/>
          </a:xfrm>
        </p:spPr>
        <p:txBody>
          <a:bodyPr/>
          <a:lstStyle/>
          <a:p>
            <a:pPr algn="ctr"/>
            <a:r>
              <a:rPr lang="en-US" sz="3200" dirty="0" err="1" smtClean="0"/>
              <a:t>Otabek</a:t>
            </a:r>
            <a:r>
              <a:rPr lang="en-US" sz="3200" dirty="0" smtClean="0"/>
              <a:t> </a:t>
            </a:r>
            <a:r>
              <a:rPr lang="en-US" sz="3200" dirty="0" err="1" smtClean="0"/>
              <a:t>va</a:t>
            </a:r>
            <a:r>
              <a:rPr lang="en-US" sz="3200" dirty="0" smtClean="0"/>
              <a:t> </a:t>
            </a:r>
            <a:r>
              <a:rPr lang="en-US" sz="3200" dirty="0" err="1" smtClean="0"/>
              <a:t>Kumush</a:t>
            </a:r>
            <a:r>
              <a:rPr lang="en-US" sz="3200" dirty="0" smtClean="0"/>
              <a:t> </a:t>
            </a:r>
            <a:endParaRPr lang="uz-Cyrl-UZ" sz="3200" dirty="0"/>
          </a:p>
        </p:txBody>
      </p:sp>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700" y="708025"/>
            <a:ext cx="2454487"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502561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f831a3c1cdbce13dd7dd4ab442522346322c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23837</TotalTime>
  <Words>386</Words>
  <Application>Microsoft Office PowerPoint</Application>
  <PresentationFormat>Произвольный</PresentationFormat>
  <Paragraphs>54</Paragraphs>
  <Slides>17</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Arial Black</vt:lpstr>
      <vt:lpstr>Calibri</vt:lpstr>
      <vt:lpstr>Times New Roman</vt:lpstr>
      <vt:lpstr>Wingdings</vt:lpstr>
      <vt:lpstr>Office Theme</vt:lpstr>
      <vt:lpstr>     Adabiyot</vt:lpstr>
      <vt:lpstr>Abdulla Qodiriy  </vt:lpstr>
      <vt:lpstr>Mudhish kun</vt:lpstr>
      <vt:lpstr>Ilk roman </vt:lpstr>
      <vt:lpstr>Film</vt:lpstr>
      <vt:lpstr>Roman uchun tayyorgarlik</vt:lpstr>
      <vt:lpstr>“Qora kunlar” </vt:lpstr>
      <vt:lpstr>Bek yigit </vt:lpstr>
      <vt:lpstr>Otabek va Kumush </vt:lpstr>
      <vt:lpstr>Uchlik</vt:lpstr>
      <vt:lpstr>Zaynab timsoli </vt:lpstr>
      <vt:lpstr>Fojea</vt:lpstr>
      <vt:lpstr>O‘zbek oyim timsoli </vt:lpstr>
      <vt:lpstr> </vt:lpstr>
      <vt:lpstr>E’tirof</vt:lpstr>
      <vt:lpstr>E’tirof </vt:lpstr>
      <vt:lpstr>Mustaqil bajarish uchun topshiriq</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Ona tili</dc:title>
  <dc:creator>ARM</dc:creator>
  <cp:lastModifiedBy>Учетная запись Майкрософт</cp:lastModifiedBy>
  <cp:revision>1242</cp:revision>
  <dcterms:created xsi:type="dcterms:W3CDTF">2020-04-13T08:06:06Z</dcterms:created>
  <dcterms:modified xsi:type="dcterms:W3CDTF">2020-11-17T09:32:05Z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2020-04-13T00:00:00Z</vt:filetime>
  </property>
</Properties>
</file>