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430" r:id="rId3"/>
    <p:sldId id="401" r:id="rId4"/>
    <p:sldId id="421" r:id="rId5"/>
    <p:sldId id="400" r:id="rId6"/>
    <p:sldId id="412" r:id="rId7"/>
    <p:sldId id="431" r:id="rId8"/>
    <p:sldId id="432" r:id="rId9"/>
    <p:sldId id="433" r:id="rId10"/>
    <p:sldId id="434" r:id="rId11"/>
    <p:sldId id="435" r:id="rId12"/>
    <p:sldId id="436" r:id="rId13"/>
    <p:sldId id="437" r:id="rId14"/>
    <p:sldId id="438" r:id="rId15"/>
    <p:sldId id="439" r:id="rId16"/>
    <p:sldId id="440" r:id="rId17"/>
    <p:sldId id="441" r:id="rId18"/>
  </p:sldIdLst>
  <p:sldSz cx="5765800" cy="3244850"/>
  <p:notesSz cx="5765800" cy="3244850"/>
  <p:custDataLst>
    <p:tags r:id="rId20"/>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FF696D"/>
    <a:srgbClr val="00E266"/>
    <a:srgbClr val="FFFF66"/>
    <a:srgbClr val="FF3F44"/>
    <a:srgbClr val="FF575B"/>
    <a:srgbClr val="FFFF15"/>
    <a:srgbClr val="F4EE00"/>
    <a:srgbClr val="400239"/>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27102A9-8310-4765-A935-A1911B00CA55}" styleName="Светлый стиль 1 - акцент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9" autoAdjust="0"/>
    <p:restoredTop sz="93601" autoAdjust="0"/>
  </p:normalViewPr>
  <p:slideViewPr>
    <p:cSldViewPr>
      <p:cViewPr varScale="1">
        <p:scale>
          <a:sx n="135" d="100"/>
          <a:sy n="135" d="100"/>
        </p:scale>
        <p:origin x="918" y="12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498725" cy="1619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265488" y="0"/>
            <a:ext cx="2498725" cy="161925"/>
          </a:xfrm>
          <a:prstGeom prst="rect">
            <a:avLst/>
          </a:prstGeom>
        </p:spPr>
        <p:txBody>
          <a:bodyPr vert="horz" lIns="91440" tIns="45720" rIns="91440" bIns="45720" rtlCol="0"/>
          <a:lstStyle>
            <a:lvl1pPr algn="r">
              <a:defRPr sz="1200"/>
            </a:lvl1pPr>
          </a:lstStyle>
          <a:p>
            <a:fld id="{BABC7B9F-CF58-4E55-B55B-710E01FEC8D9}" type="datetimeFigureOut">
              <a:rPr lang="ru-RU" smtClean="0"/>
              <a:t>07.11.2020</a:t>
            </a:fld>
            <a:endParaRPr lang="ru-RU"/>
          </a:p>
        </p:txBody>
      </p:sp>
      <p:sp>
        <p:nvSpPr>
          <p:cNvPr id="4" name="Образ слайда 3"/>
          <p:cNvSpPr>
            <a:spLocks noGrp="1" noRot="1" noChangeAspect="1"/>
          </p:cNvSpPr>
          <p:nvPr>
            <p:ph type="sldImg" idx="2"/>
          </p:nvPr>
        </p:nvSpPr>
        <p:spPr>
          <a:xfrm>
            <a:off x="1911350" y="406400"/>
            <a:ext cx="1943100" cy="109378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576263" y="1562100"/>
            <a:ext cx="4613275" cy="1277938"/>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3082925"/>
            <a:ext cx="2498725" cy="16192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265488" y="3082925"/>
            <a:ext cx="2498725" cy="161925"/>
          </a:xfrm>
          <a:prstGeom prst="rect">
            <a:avLst/>
          </a:prstGeom>
        </p:spPr>
        <p:txBody>
          <a:bodyPr vert="horz" lIns="91440" tIns="45720" rIns="91440" bIns="45720" rtlCol="0" anchor="b"/>
          <a:lstStyle>
            <a:lvl1pPr algn="r">
              <a:defRPr sz="1200"/>
            </a:lvl1pPr>
          </a:lstStyle>
          <a:p>
            <a:fld id="{B9474D3D-D129-4517-98CF-316D724B133F}" type="slidenum">
              <a:rPr lang="ru-RU" smtClean="0"/>
              <a:t>‹#›</a:t>
            </a:fld>
            <a:endParaRPr lang="ru-RU"/>
          </a:p>
        </p:txBody>
      </p:sp>
    </p:spTree>
    <p:extLst>
      <p:ext uri="{BB962C8B-B14F-4D97-AF65-F5344CB8AC3E}">
        <p14:creationId xmlns:p14="http://schemas.microsoft.com/office/powerpoint/2010/main" val="548864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z-Cyrl-UZ" dirty="0"/>
          </a:p>
        </p:txBody>
      </p:sp>
      <p:sp>
        <p:nvSpPr>
          <p:cNvPr id="4" name="Номер слайда 3"/>
          <p:cNvSpPr>
            <a:spLocks noGrp="1"/>
          </p:cNvSpPr>
          <p:nvPr>
            <p:ph type="sldNum" sz="quarter" idx="10"/>
          </p:nvPr>
        </p:nvSpPr>
        <p:spPr/>
        <p:txBody>
          <a:bodyPr/>
          <a:lstStyle/>
          <a:p>
            <a:fld id="{B9474D3D-D129-4517-98CF-316D724B133F}" type="slidenum">
              <a:rPr lang="ru-RU" smtClean="0"/>
              <a:t>2</a:t>
            </a:fld>
            <a:endParaRPr lang="ru-RU"/>
          </a:p>
        </p:txBody>
      </p:sp>
    </p:spTree>
    <p:extLst>
      <p:ext uri="{BB962C8B-B14F-4D97-AF65-F5344CB8AC3E}">
        <p14:creationId xmlns:p14="http://schemas.microsoft.com/office/powerpoint/2010/main" val="706582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32435" y="1005903"/>
            <a:ext cx="4900930" cy="68141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864870" y="1817116"/>
            <a:ext cx="4036060" cy="8112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11/7/2020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5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200" b="0" i="0">
                <a:solidFill>
                  <a:srgbClr val="231F2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11/7/2020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50" b="1" i="0">
                <a:solidFill>
                  <a:schemeClr val="bg1"/>
                </a:solidFill>
                <a:latin typeface="Arial"/>
                <a:cs typeface="Arial"/>
              </a:defRPr>
            </a:lvl1pPr>
          </a:lstStyle>
          <a:p>
            <a:endParaRPr/>
          </a:p>
        </p:txBody>
      </p:sp>
      <p:sp>
        <p:nvSpPr>
          <p:cNvPr id="3" name="Holder 3"/>
          <p:cNvSpPr>
            <a:spLocks noGrp="1"/>
          </p:cNvSpPr>
          <p:nvPr>
            <p:ph sz="half" idx="2"/>
          </p:nvPr>
        </p:nvSpPr>
        <p:spPr>
          <a:xfrm>
            <a:off x="288290" y="746315"/>
            <a:ext cx="2508123" cy="214160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2969387" y="746315"/>
            <a:ext cx="2508123" cy="214160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11/7/2020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5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11/7/2020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11/7/2020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840" y="536168"/>
            <a:ext cx="5650865" cy="2649220"/>
          </a:xfrm>
          <a:custGeom>
            <a:avLst/>
            <a:gdLst/>
            <a:ahLst/>
            <a:cxnLst/>
            <a:rect l="l" t="t" r="r" b="b"/>
            <a:pathLst>
              <a:path w="5650865" h="2649220">
                <a:moveTo>
                  <a:pt x="5650712" y="24434"/>
                </a:moveTo>
                <a:lnTo>
                  <a:pt x="5626328" y="24434"/>
                </a:lnTo>
                <a:lnTo>
                  <a:pt x="5626328"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650"/>
          </a:solidFill>
        </p:spPr>
        <p:txBody>
          <a:bodyPr wrap="square" lIns="0" tIns="0" rIns="0" bIns="0" rtlCol="0"/>
          <a:lstStyle/>
          <a:p>
            <a:endParaRPr/>
          </a:p>
        </p:txBody>
      </p:sp>
      <p:sp>
        <p:nvSpPr>
          <p:cNvPr id="17" name="bg object 17"/>
          <p:cNvSpPr/>
          <p:nvPr/>
        </p:nvSpPr>
        <p:spPr>
          <a:xfrm>
            <a:off x="66848" y="71163"/>
            <a:ext cx="5650865" cy="429259"/>
          </a:xfrm>
          <a:custGeom>
            <a:avLst/>
            <a:gdLst/>
            <a:ahLst/>
            <a:cxnLst/>
            <a:rect l="l" t="t" r="r" b="b"/>
            <a:pathLst>
              <a:path w="5650865" h="429259">
                <a:moveTo>
                  <a:pt x="5650710" y="0"/>
                </a:moveTo>
                <a:lnTo>
                  <a:pt x="0" y="0"/>
                </a:lnTo>
                <a:lnTo>
                  <a:pt x="0" y="428871"/>
                </a:lnTo>
                <a:lnTo>
                  <a:pt x="5650710" y="428871"/>
                </a:lnTo>
                <a:lnTo>
                  <a:pt x="5650710" y="0"/>
                </a:lnTo>
                <a:close/>
              </a:path>
            </a:pathLst>
          </a:custGeom>
          <a:solidFill>
            <a:srgbClr val="2365C7"/>
          </a:solidFill>
        </p:spPr>
        <p:txBody>
          <a:bodyPr wrap="square" lIns="0" tIns="0" rIns="0" bIns="0" rtlCol="0"/>
          <a:lstStyle/>
          <a:p>
            <a:endParaRPr/>
          </a:p>
        </p:txBody>
      </p:sp>
      <p:sp>
        <p:nvSpPr>
          <p:cNvPr id="2" name="Holder 2"/>
          <p:cNvSpPr>
            <a:spLocks noGrp="1"/>
          </p:cNvSpPr>
          <p:nvPr>
            <p:ph type="title"/>
          </p:nvPr>
        </p:nvSpPr>
        <p:spPr>
          <a:xfrm>
            <a:off x="300752" y="102424"/>
            <a:ext cx="5164295" cy="638810"/>
          </a:xfrm>
          <a:prstGeom prst="rect">
            <a:avLst/>
          </a:prstGeom>
        </p:spPr>
        <p:txBody>
          <a:bodyPr wrap="square" lIns="0" tIns="0" rIns="0" bIns="0">
            <a:spAutoFit/>
          </a:bodyPr>
          <a:lstStyle>
            <a:lvl1pPr>
              <a:defRPr sz="2050" b="1" i="0">
                <a:solidFill>
                  <a:schemeClr val="bg1"/>
                </a:solidFill>
                <a:latin typeface="Arial"/>
                <a:cs typeface="Arial"/>
              </a:defRPr>
            </a:lvl1pPr>
          </a:lstStyle>
          <a:p>
            <a:endParaRPr/>
          </a:p>
        </p:txBody>
      </p:sp>
      <p:sp>
        <p:nvSpPr>
          <p:cNvPr id="3" name="Holder 3"/>
          <p:cNvSpPr>
            <a:spLocks noGrp="1"/>
          </p:cNvSpPr>
          <p:nvPr>
            <p:ph type="body" idx="1"/>
          </p:nvPr>
        </p:nvSpPr>
        <p:spPr>
          <a:xfrm>
            <a:off x="415278" y="1083504"/>
            <a:ext cx="4935243" cy="1424939"/>
          </a:xfrm>
          <a:prstGeom prst="rect">
            <a:avLst/>
          </a:prstGeom>
        </p:spPr>
        <p:txBody>
          <a:bodyPr wrap="square" lIns="0" tIns="0" rIns="0" bIns="0">
            <a:spAutoFit/>
          </a:bodyPr>
          <a:lstStyle>
            <a:lvl1pPr>
              <a:defRPr sz="1200" b="0" i="0">
                <a:solidFill>
                  <a:srgbClr val="231F20"/>
                </a:solidFill>
                <a:latin typeface="Arial"/>
                <a:cs typeface="Arial"/>
              </a:defRPr>
            </a:lvl1pPr>
          </a:lstStyle>
          <a:p>
            <a:endParaRPr/>
          </a:p>
        </p:txBody>
      </p:sp>
      <p:sp>
        <p:nvSpPr>
          <p:cNvPr id="4" name="Holder 4"/>
          <p:cNvSpPr>
            <a:spLocks noGrp="1"/>
          </p:cNvSpPr>
          <p:nvPr>
            <p:ph type="ftr" sz="quarter" idx="5"/>
          </p:nvPr>
        </p:nvSpPr>
        <p:spPr>
          <a:xfrm>
            <a:off x="1960372" y="3017710"/>
            <a:ext cx="1845056" cy="1622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288290" y="3017710"/>
            <a:ext cx="1326134" cy="1622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11/7/2020</a:t>
            </a:fld>
            <a:endParaRPr lang="en-US"/>
          </a:p>
        </p:txBody>
      </p:sp>
      <p:sp>
        <p:nvSpPr>
          <p:cNvPr id="6" name="Holder 6"/>
          <p:cNvSpPr>
            <a:spLocks noGrp="1"/>
          </p:cNvSpPr>
          <p:nvPr>
            <p:ph type="sldNum" sz="quarter" idx="7"/>
          </p:nvPr>
        </p:nvSpPr>
        <p:spPr>
          <a:xfrm>
            <a:off x="4151376" y="3017710"/>
            <a:ext cx="1326134" cy="1622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gif"/><Relationship Id="rId5" Type="http://schemas.microsoft.com/office/2007/relationships/hdphoto" Target="../media/hdphoto5.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1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535"/>
            <a:ext cx="5760085" cy="882685"/>
          </a:xfrm>
          <a:custGeom>
            <a:avLst/>
            <a:gdLst/>
            <a:ahLst/>
            <a:cxnLst/>
            <a:rect l="l" t="t" r="r" b="b"/>
            <a:pathLst>
              <a:path w="5760085" h="1021080">
                <a:moveTo>
                  <a:pt x="5759640" y="0"/>
                </a:moveTo>
                <a:lnTo>
                  <a:pt x="0" y="0"/>
                </a:lnTo>
                <a:lnTo>
                  <a:pt x="0" y="1020952"/>
                </a:lnTo>
                <a:lnTo>
                  <a:pt x="5759640" y="1020952"/>
                </a:lnTo>
                <a:lnTo>
                  <a:pt x="5759640" y="0"/>
                </a:lnTo>
                <a:close/>
              </a:path>
            </a:pathLst>
          </a:custGeom>
          <a:solidFill>
            <a:srgbClr val="2365C7"/>
          </a:solidFill>
        </p:spPr>
        <p:txBody>
          <a:bodyPr wrap="square" lIns="0" tIns="0" rIns="0" bIns="0" rtlCol="0"/>
          <a:lstStyle/>
          <a:p>
            <a:endParaRPr/>
          </a:p>
        </p:txBody>
      </p:sp>
      <p:sp>
        <p:nvSpPr>
          <p:cNvPr id="3" name="object 3"/>
          <p:cNvSpPr txBox="1">
            <a:spLocks noGrp="1"/>
          </p:cNvSpPr>
          <p:nvPr>
            <p:ph type="title"/>
          </p:nvPr>
        </p:nvSpPr>
        <p:spPr>
          <a:xfrm>
            <a:off x="967816" y="222930"/>
            <a:ext cx="3553385" cy="568744"/>
          </a:xfrm>
          <a:prstGeom prst="rect">
            <a:avLst/>
          </a:prstGeom>
        </p:spPr>
        <p:txBody>
          <a:bodyPr vert="horz" wrap="square" lIns="0" tIns="14604" rIns="0" bIns="0" rtlCol="0">
            <a:spAutoFit/>
          </a:bodyPr>
          <a:lstStyle/>
          <a:p>
            <a:pPr marL="12700">
              <a:lnSpc>
                <a:spcPct val="100000"/>
              </a:lnSpc>
              <a:spcBef>
                <a:spcPts val="114"/>
              </a:spcBef>
            </a:pPr>
            <a:r>
              <a:rPr lang="uz-Cyrl-UZ" sz="3600" spc="10" dirty="0" smtClean="0">
                <a:latin typeface="Arial Black" pitchFamily="34" charset="0"/>
                <a:cs typeface="Times New Roman" pitchFamily="18" charset="0"/>
              </a:rPr>
              <a:t>    </a:t>
            </a:r>
            <a:r>
              <a:rPr lang="en-US" sz="3600" spc="10" dirty="0" err="1" smtClean="0">
                <a:latin typeface="Arial Black" pitchFamily="34" charset="0"/>
                <a:cs typeface="Times New Roman" pitchFamily="18" charset="0"/>
              </a:rPr>
              <a:t>Adabiyot</a:t>
            </a:r>
            <a:endParaRPr sz="3600" dirty="0">
              <a:latin typeface="Arial Black" pitchFamily="34" charset="0"/>
              <a:cs typeface="Times New Roman" pitchFamily="18" charset="0"/>
            </a:endParaRPr>
          </a:p>
        </p:txBody>
      </p:sp>
      <p:sp>
        <p:nvSpPr>
          <p:cNvPr id="4" name="object 4"/>
          <p:cNvSpPr txBox="1"/>
          <p:nvPr/>
        </p:nvSpPr>
        <p:spPr>
          <a:xfrm>
            <a:off x="596900" y="1123011"/>
            <a:ext cx="3866185" cy="809196"/>
          </a:xfrm>
          <a:prstGeom prst="rect">
            <a:avLst/>
          </a:prstGeom>
        </p:spPr>
        <p:txBody>
          <a:bodyPr vert="horz" wrap="square" lIns="0" tIns="13970" rIns="0" bIns="0" rtlCol="0">
            <a:spAutoFit/>
          </a:bodyPr>
          <a:lstStyle/>
          <a:p>
            <a:pPr marL="18415">
              <a:lnSpc>
                <a:spcPts val="1950"/>
              </a:lnSpc>
              <a:spcBef>
                <a:spcPts val="110"/>
              </a:spcBef>
            </a:pPr>
            <a:r>
              <a:rPr sz="2800" b="1" dirty="0" err="1" smtClean="0">
                <a:solidFill>
                  <a:srgbClr val="2365C7"/>
                </a:solidFill>
                <a:latin typeface="Arial Black" pitchFamily="34" charset="0"/>
                <a:cs typeface="Arial" pitchFamily="34" charset="0"/>
              </a:rPr>
              <a:t>Mavzu</a:t>
            </a:r>
            <a:r>
              <a:rPr sz="2800" b="1" dirty="0" smtClean="0">
                <a:solidFill>
                  <a:srgbClr val="2365C7"/>
                </a:solidFill>
                <a:latin typeface="Arial Black" pitchFamily="34" charset="0"/>
                <a:cs typeface="Arial" pitchFamily="34" charset="0"/>
              </a:rPr>
              <a:t>:</a:t>
            </a:r>
            <a:r>
              <a:rPr lang="ru-RU" sz="2800" b="1" dirty="0" smtClean="0">
                <a:solidFill>
                  <a:srgbClr val="2365C7"/>
                </a:solidFill>
                <a:latin typeface="Arial Black" pitchFamily="34" charset="0"/>
                <a:cs typeface="Arial" pitchFamily="34" charset="0"/>
              </a:rPr>
              <a:t> </a:t>
            </a:r>
            <a:r>
              <a:rPr lang="en-US" sz="2800" b="1" dirty="0" err="1" smtClean="0">
                <a:solidFill>
                  <a:srgbClr val="2365C7"/>
                </a:solidFill>
                <a:latin typeface="Arial" pitchFamily="34" charset="0"/>
                <a:cs typeface="Arial" pitchFamily="34" charset="0"/>
              </a:rPr>
              <a:t>Oybekning</a:t>
            </a:r>
            <a:r>
              <a:rPr lang="en-US" sz="2800" b="1" dirty="0" smtClean="0">
                <a:solidFill>
                  <a:srgbClr val="2365C7"/>
                </a:solidFill>
                <a:latin typeface="Arial" pitchFamily="34" charset="0"/>
                <a:cs typeface="Arial" pitchFamily="34" charset="0"/>
              </a:rPr>
              <a:t> </a:t>
            </a:r>
            <a:endParaRPr lang="en-US" sz="2800" b="1" dirty="0" smtClean="0">
              <a:solidFill>
                <a:srgbClr val="2365C7"/>
              </a:solidFill>
              <a:latin typeface="Arial" pitchFamily="34" charset="0"/>
              <a:cs typeface="Arial" pitchFamily="34" charset="0"/>
            </a:endParaRPr>
          </a:p>
          <a:p>
            <a:pPr marL="18415">
              <a:lnSpc>
                <a:spcPts val="1950"/>
              </a:lnSpc>
              <a:spcBef>
                <a:spcPts val="110"/>
              </a:spcBef>
            </a:pPr>
            <a:r>
              <a:rPr lang="en-US" sz="2800" b="1" dirty="0">
                <a:solidFill>
                  <a:srgbClr val="2365C7"/>
                </a:solidFill>
                <a:latin typeface="Arial" pitchFamily="34" charset="0"/>
                <a:cs typeface="Arial" pitchFamily="34" charset="0"/>
              </a:rPr>
              <a:t> </a:t>
            </a:r>
          </a:p>
          <a:p>
            <a:pPr marL="18415">
              <a:lnSpc>
                <a:spcPts val="1950"/>
              </a:lnSpc>
              <a:spcBef>
                <a:spcPts val="110"/>
              </a:spcBef>
            </a:pPr>
            <a:r>
              <a:rPr lang="en-US" sz="2800" b="1" dirty="0" smtClean="0">
                <a:solidFill>
                  <a:srgbClr val="2365C7"/>
                </a:solidFill>
                <a:latin typeface="Arial" pitchFamily="34" charset="0"/>
                <a:cs typeface="Arial" pitchFamily="34" charset="0"/>
              </a:rPr>
              <a:t>“</a:t>
            </a:r>
            <a:r>
              <a:rPr lang="en-US" sz="2800" b="1" dirty="0" err="1" smtClean="0">
                <a:solidFill>
                  <a:srgbClr val="2365C7"/>
                </a:solidFill>
                <a:latin typeface="Arial" pitchFamily="34" charset="0"/>
                <a:cs typeface="Arial" pitchFamily="34" charset="0"/>
              </a:rPr>
              <a:t>Navoiy</a:t>
            </a:r>
            <a:r>
              <a:rPr lang="en-US" sz="2800" b="1" dirty="0" smtClean="0">
                <a:solidFill>
                  <a:srgbClr val="2365C7"/>
                </a:solidFill>
                <a:latin typeface="Arial" pitchFamily="34" charset="0"/>
                <a:cs typeface="Arial" pitchFamily="34" charset="0"/>
              </a:rPr>
              <a:t>” </a:t>
            </a:r>
            <a:r>
              <a:rPr lang="en-US" sz="2800" b="1" dirty="0" err="1" smtClean="0">
                <a:solidFill>
                  <a:srgbClr val="2365C7"/>
                </a:solidFill>
                <a:latin typeface="Arial" pitchFamily="34" charset="0"/>
                <a:cs typeface="Arial" pitchFamily="34" charset="0"/>
              </a:rPr>
              <a:t>romani</a:t>
            </a:r>
            <a:r>
              <a:rPr lang="en-US" sz="2800" b="1" dirty="0" smtClean="0">
                <a:solidFill>
                  <a:srgbClr val="2365C7"/>
                </a:solidFill>
                <a:latin typeface="Arial" pitchFamily="34" charset="0"/>
                <a:cs typeface="Arial" pitchFamily="34" charset="0"/>
              </a:rPr>
              <a:t> </a:t>
            </a:r>
          </a:p>
        </p:txBody>
      </p:sp>
      <p:sp>
        <p:nvSpPr>
          <p:cNvPr id="6" name="object 6"/>
          <p:cNvSpPr/>
          <p:nvPr/>
        </p:nvSpPr>
        <p:spPr>
          <a:xfrm>
            <a:off x="63500" y="1003201"/>
            <a:ext cx="385012" cy="929006"/>
          </a:xfrm>
          <a:custGeom>
            <a:avLst/>
            <a:gdLst/>
            <a:ahLst/>
            <a:cxnLst/>
            <a:rect l="l" t="t" r="r" b="b"/>
            <a:pathLst>
              <a:path w="344170" h="740410">
                <a:moveTo>
                  <a:pt x="343828" y="0"/>
                </a:moveTo>
                <a:lnTo>
                  <a:pt x="0" y="0"/>
                </a:lnTo>
                <a:lnTo>
                  <a:pt x="0" y="740144"/>
                </a:lnTo>
                <a:lnTo>
                  <a:pt x="343828" y="740144"/>
                </a:lnTo>
                <a:lnTo>
                  <a:pt x="343828" y="0"/>
                </a:lnTo>
                <a:close/>
              </a:path>
            </a:pathLst>
          </a:custGeom>
          <a:solidFill>
            <a:srgbClr val="2365C7"/>
          </a:solidFill>
        </p:spPr>
        <p:txBody>
          <a:bodyPr wrap="square" lIns="0" tIns="0" rIns="0" bIns="0" rtlCol="0"/>
          <a:lstStyle/>
          <a:p>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809" t="10852" r="16259" b="24287"/>
          <a:stretch/>
        </p:blipFill>
        <p:spPr bwMode="auto">
          <a:xfrm>
            <a:off x="3645841" y="1698625"/>
            <a:ext cx="1940988" cy="140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object 27"/>
          <p:cNvGrpSpPr/>
          <p:nvPr/>
        </p:nvGrpSpPr>
        <p:grpSpPr>
          <a:xfrm>
            <a:off x="4376612" y="250826"/>
            <a:ext cx="944511" cy="533400"/>
            <a:chOff x="4686759" y="212868"/>
            <a:chExt cx="634365" cy="634365"/>
          </a:xfrm>
        </p:grpSpPr>
        <p:sp>
          <p:nvSpPr>
            <p:cNvPr id="18" name="object 28"/>
            <p:cNvSpPr/>
            <p:nvPr/>
          </p:nvSpPr>
          <p:spPr>
            <a:xfrm>
              <a:off x="4701999" y="228108"/>
              <a:ext cx="603885" cy="603885"/>
            </a:xfrm>
            <a:custGeom>
              <a:avLst/>
              <a:gdLst/>
              <a:ahLst/>
              <a:cxnLst/>
              <a:rect l="l" t="t" r="r" b="b"/>
              <a:pathLst>
                <a:path w="603885" h="603885">
                  <a:moveTo>
                    <a:pt x="603608" y="0"/>
                  </a:moveTo>
                  <a:lnTo>
                    <a:pt x="0" y="0"/>
                  </a:lnTo>
                  <a:lnTo>
                    <a:pt x="0" y="603609"/>
                  </a:lnTo>
                  <a:lnTo>
                    <a:pt x="603608" y="603609"/>
                  </a:lnTo>
                  <a:lnTo>
                    <a:pt x="603608" y="0"/>
                  </a:lnTo>
                  <a:close/>
                </a:path>
              </a:pathLst>
            </a:custGeom>
            <a:solidFill>
              <a:srgbClr val="00A650"/>
            </a:solidFill>
          </p:spPr>
          <p:txBody>
            <a:bodyPr wrap="square" lIns="0" tIns="0" rIns="0" bIns="0" rtlCol="0"/>
            <a:lstStyle/>
            <a:p>
              <a:endParaRPr/>
            </a:p>
          </p:txBody>
        </p:sp>
        <p:sp>
          <p:nvSpPr>
            <p:cNvPr id="19" name="object 29"/>
            <p:cNvSpPr/>
            <p:nvPr/>
          </p:nvSpPr>
          <p:spPr>
            <a:xfrm>
              <a:off x="4701999" y="228108"/>
              <a:ext cx="603885" cy="603885"/>
            </a:xfrm>
            <a:custGeom>
              <a:avLst/>
              <a:gdLst/>
              <a:ahLst/>
              <a:cxnLst/>
              <a:rect l="l" t="t" r="r" b="b"/>
              <a:pathLst>
                <a:path w="603885" h="603885">
                  <a:moveTo>
                    <a:pt x="0" y="0"/>
                  </a:moveTo>
                  <a:lnTo>
                    <a:pt x="603608" y="0"/>
                  </a:lnTo>
                  <a:lnTo>
                    <a:pt x="603608" y="603609"/>
                  </a:lnTo>
                  <a:lnTo>
                    <a:pt x="0" y="603609"/>
                  </a:lnTo>
                  <a:lnTo>
                    <a:pt x="0" y="0"/>
                  </a:lnTo>
                  <a:close/>
                </a:path>
              </a:pathLst>
            </a:custGeom>
            <a:ln w="30481">
              <a:solidFill>
                <a:srgbClr val="FFFFFF"/>
              </a:solidFill>
            </a:ln>
          </p:spPr>
          <p:txBody>
            <a:bodyPr wrap="square" lIns="0" tIns="0" rIns="0" bIns="0" rtlCol="0"/>
            <a:lstStyle/>
            <a:p>
              <a:endParaRPr/>
            </a:p>
          </p:txBody>
        </p:sp>
      </p:grpSp>
      <p:sp>
        <p:nvSpPr>
          <p:cNvPr id="20" name="object 30"/>
          <p:cNvSpPr txBox="1"/>
          <p:nvPr/>
        </p:nvSpPr>
        <p:spPr>
          <a:xfrm>
            <a:off x="4463085" y="332872"/>
            <a:ext cx="1123744" cy="323807"/>
          </a:xfrm>
          <a:prstGeom prst="rect">
            <a:avLst/>
          </a:prstGeom>
        </p:spPr>
        <p:txBody>
          <a:bodyPr vert="horz" wrap="square" lIns="0" tIns="15875" rIns="0" bIns="0" rtlCol="0">
            <a:spAutoFit/>
          </a:bodyPr>
          <a:lstStyle/>
          <a:p>
            <a:pPr>
              <a:spcBef>
                <a:spcPts val="125"/>
              </a:spcBef>
            </a:pPr>
            <a:r>
              <a:rPr lang="en-US" sz="2000" b="1" spc="10" dirty="0" smtClean="0">
                <a:solidFill>
                  <a:srgbClr val="FFFFFF"/>
                </a:solidFill>
                <a:latin typeface="Arial" pitchFamily="34" charset="0"/>
                <a:cs typeface="Arial" pitchFamily="34" charset="0"/>
              </a:rPr>
              <a:t>9</a:t>
            </a:r>
            <a:r>
              <a:rPr lang="ru-RU" sz="2000" b="1" spc="10" dirty="0" smtClean="0">
                <a:solidFill>
                  <a:srgbClr val="FFFFFF"/>
                </a:solidFill>
                <a:latin typeface="Arial" pitchFamily="34" charset="0"/>
                <a:cs typeface="Arial" pitchFamily="34" charset="0"/>
              </a:rPr>
              <a:t>- </a:t>
            </a:r>
            <a:r>
              <a:rPr lang="en-US" sz="2000" b="1" spc="-5" dirty="0" err="1" smtClean="0">
                <a:solidFill>
                  <a:srgbClr val="FFFFFF"/>
                </a:solidFill>
                <a:latin typeface="Arial" pitchFamily="34" charset="0"/>
                <a:cs typeface="Arial" pitchFamily="34" charset="0"/>
              </a:rPr>
              <a:t>sinf</a:t>
            </a:r>
            <a:endParaRPr lang="en-US" sz="2000" b="1" dirty="0">
              <a:latin typeface="Arial" pitchFamily="34" charset="0"/>
              <a:cs typeface="Arial" pitchFamily="34" charset="0"/>
            </a:endParaRPr>
          </a:p>
        </p:txBody>
      </p:sp>
      <p:sp>
        <p:nvSpPr>
          <p:cNvPr id="22" name="object 6"/>
          <p:cNvSpPr/>
          <p:nvPr/>
        </p:nvSpPr>
        <p:spPr>
          <a:xfrm>
            <a:off x="63500" y="2155825"/>
            <a:ext cx="385012" cy="842086"/>
          </a:xfrm>
          <a:custGeom>
            <a:avLst/>
            <a:gdLst/>
            <a:ahLst/>
            <a:cxnLst/>
            <a:rect l="l" t="t" r="r" b="b"/>
            <a:pathLst>
              <a:path w="344170" h="740410">
                <a:moveTo>
                  <a:pt x="343828" y="0"/>
                </a:moveTo>
                <a:lnTo>
                  <a:pt x="0" y="0"/>
                </a:lnTo>
                <a:lnTo>
                  <a:pt x="0" y="740144"/>
                </a:lnTo>
                <a:lnTo>
                  <a:pt x="343828" y="740144"/>
                </a:lnTo>
                <a:lnTo>
                  <a:pt x="343828" y="0"/>
                </a:lnTo>
                <a:close/>
              </a:path>
            </a:pathLst>
          </a:custGeom>
          <a:solidFill>
            <a:schemeClr val="bg1">
              <a:lumMod val="75000"/>
            </a:schemeClr>
          </a:solidFill>
        </p:spPr>
        <p:txBody>
          <a:bodyPr wrap="square" lIns="0" tIns="0" rIns="0" bIns="0" rtlCol="0"/>
          <a:lstStyle/>
          <a:p>
            <a:endParaRPr/>
          </a:p>
        </p:txBody>
      </p:sp>
      <p:sp>
        <p:nvSpPr>
          <p:cNvPr id="23" name="object 11">
            <a:extLst>
              <a:ext uri="{FF2B5EF4-FFF2-40B4-BE49-F238E27FC236}">
                <a16:creationId xmlns:a16="http://schemas.microsoft.com/office/drawing/2014/main" xmlns="" id="{38127922-7F66-46DD-B48F-9CFEFAEAC55F}"/>
              </a:ext>
            </a:extLst>
          </p:cNvPr>
          <p:cNvSpPr/>
          <p:nvPr/>
        </p:nvSpPr>
        <p:spPr>
          <a:xfrm>
            <a:off x="332676" y="290278"/>
            <a:ext cx="442595" cy="424180"/>
          </a:xfrm>
          <a:custGeom>
            <a:avLst/>
            <a:gdLst/>
            <a:ahLst/>
            <a:cxnLst/>
            <a:rect l="l" t="t" r="r" b="b"/>
            <a:pathLst>
              <a:path w="442595" h="424180">
                <a:moveTo>
                  <a:pt x="439548" y="319402"/>
                </a:moveTo>
                <a:lnTo>
                  <a:pt x="52138" y="319402"/>
                </a:lnTo>
                <a:lnTo>
                  <a:pt x="31861" y="323505"/>
                </a:lnTo>
                <a:lnTo>
                  <a:pt x="15286" y="334689"/>
                </a:lnTo>
                <a:lnTo>
                  <a:pt x="4103" y="351264"/>
                </a:lnTo>
                <a:lnTo>
                  <a:pt x="0" y="371541"/>
                </a:lnTo>
                <a:lnTo>
                  <a:pt x="4103" y="391814"/>
                </a:lnTo>
                <a:lnTo>
                  <a:pt x="15286" y="408387"/>
                </a:lnTo>
                <a:lnTo>
                  <a:pt x="31861" y="419570"/>
                </a:lnTo>
                <a:lnTo>
                  <a:pt x="52138" y="423673"/>
                </a:lnTo>
                <a:lnTo>
                  <a:pt x="328301" y="423673"/>
                </a:lnTo>
                <a:lnTo>
                  <a:pt x="331199" y="420775"/>
                </a:lnTo>
                <a:lnTo>
                  <a:pt x="331199" y="413618"/>
                </a:lnTo>
                <a:lnTo>
                  <a:pt x="328301" y="410716"/>
                </a:lnTo>
                <a:lnTo>
                  <a:pt x="52138" y="410716"/>
                </a:lnTo>
                <a:lnTo>
                  <a:pt x="36902" y="407633"/>
                </a:lnTo>
                <a:lnTo>
                  <a:pt x="24445" y="399230"/>
                </a:lnTo>
                <a:lnTo>
                  <a:pt x="16039" y="386776"/>
                </a:lnTo>
                <a:lnTo>
                  <a:pt x="12955" y="371541"/>
                </a:lnTo>
                <a:lnTo>
                  <a:pt x="16039" y="356305"/>
                </a:lnTo>
                <a:lnTo>
                  <a:pt x="24445" y="343850"/>
                </a:lnTo>
                <a:lnTo>
                  <a:pt x="36902" y="335446"/>
                </a:lnTo>
                <a:lnTo>
                  <a:pt x="52138" y="332362"/>
                </a:lnTo>
                <a:lnTo>
                  <a:pt x="439548" y="332362"/>
                </a:lnTo>
                <a:lnTo>
                  <a:pt x="442446" y="329457"/>
                </a:lnTo>
                <a:lnTo>
                  <a:pt x="442446" y="322300"/>
                </a:lnTo>
                <a:lnTo>
                  <a:pt x="439548" y="319402"/>
                </a:lnTo>
                <a:close/>
              </a:path>
              <a:path w="442595" h="424180">
                <a:moveTo>
                  <a:pt x="439548" y="410716"/>
                </a:moveTo>
                <a:lnTo>
                  <a:pt x="354347" y="410716"/>
                </a:lnTo>
                <a:lnTo>
                  <a:pt x="351445" y="413618"/>
                </a:lnTo>
                <a:lnTo>
                  <a:pt x="351445" y="420775"/>
                </a:lnTo>
                <a:lnTo>
                  <a:pt x="354347" y="423673"/>
                </a:lnTo>
                <a:lnTo>
                  <a:pt x="439548" y="423673"/>
                </a:lnTo>
                <a:lnTo>
                  <a:pt x="442446" y="420775"/>
                </a:lnTo>
                <a:lnTo>
                  <a:pt x="442446" y="413618"/>
                </a:lnTo>
                <a:lnTo>
                  <a:pt x="439548" y="410716"/>
                </a:lnTo>
                <a:close/>
              </a:path>
              <a:path w="442595" h="424180">
                <a:moveTo>
                  <a:pt x="432503" y="332362"/>
                </a:moveTo>
                <a:lnTo>
                  <a:pt x="418830" y="332362"/>
                </a:lnTo>
                <a:lnTo>
                  <a:pt x="416437" y="340457"/>
                </a:lnTo>
                <a:lnTo>
                  <a:pt x="414121" y="350137"/>
                </a:lnTo>
                <a:lnTo>
                  <a:pt x="412372" y="360724"/>
                </a:lnTo>
                <a:lnTo>
                  <a:pt x="411680" y="371541"/>
                </a:lnTo>
                <a:lnTo>
                  <a:pt x="412372" y="382354"/>
                </a:lnTo>
                <a:lnTo>
                  <a:pt x="414121" y="392940"/>
                </a:lnTo>
                <a:lnTo>
                  <a:pt x="416437" y="402620"/>
                </a:lnTo>
                <a:lnTo>
                  <a:pt x="418830" y="410716"/>
                </a:lnTo>
                <a:lnTo>
                  <a:pt x="432503" y="410716"/>
                </a:lnTo>
                <a:lnTo>
                  <a:pt x="430159" y="403448"/>
                </a:lnTo>
                <a:lnTo>
                  <a:pt x="427579" y="393776"/>
                </a:lnTo>
                <a:lnTo>
                  <a:pt x="425494" y="382780"/>
                </a:lnTo>
                <a:lnTo>
                  <a:pt x="424637" y="371541"/>
                </a:lnTo>
                <a:lnTo>
                  <a:pt x="425494" y="360297"/>
                </a:lnTo>
                <a:lnTo>
                  <a:pt x="427579" y="349299"/>
                </a:lnTo>
                <a:lnTo>
                  <a:pt x="430159" y="339627"/>
                </a:lnTo>
                <a:lnTo>
                  <a:pt x="432503" y="332362"/>
                </a:lnTo>
                <a:close/>
              </a:path>
              <a:path w="442595" h="424180">
                <a:moveTo>
                  <a:pt x="437324" y="60998"/>
                </a:moveTo>
                <a:lnTo>
                  <a:pt x="91180" y="60998"/>
                </a:lnTo>
                <a:lnTo>
                  <a:pt x="72562" y="64766"/>
                </a:lnTo>
                <a:lnTo>
                  <a:pt x="57340" y="75038"/>
                </a:lnTo>
                <a:lnTo>
                  <a:pt x="47069" y="90259"/>
                </a:lnTo>
                <a:lnTo>
                  <a:pt x="43300" y="108878"/>
                </a:lnTo>
                <a:lnTo>
                  <a:pt x="47069" y="127498"/>
                </a:lnTo>
                <a:lnTo>
                  <a:pt x="57340" y="142719"/>
                </a:lnTo>
                <a:lnTo>
                  <a:pt x="72562" y="152990"/>
                </a:lnTo>
                <a:lnTo>
                  <a:pt x="91180" y="156758"/>
                </a:lnTo>
                <a:lnTo>
                  <a:pt x="69324" y="156758"/>
                </a:lnTo>
                <a:lnTo>
                  <a:pt x="27786" y="184311"/>
                </a:lnTo>
                <a:lnTo>
                  <a:pt x="24237" y="274312"/>
                </a:lnTo>
                <a:lnTo>
                  <a:pt x="27786" y="291847"/>
                </a:lnTo>
                <a:lnTo>
                  <a:pt x="37458" y="306181"/>
                </a:lnTo>
                <a:lnTo>
                  <a:pt x="51791" y="315853"/>
                </a:lnTo>
                <a:lnTo>
                  <a:pt x="69324" y="319402"/>
                </a:lnTo>
                <a:lnTo>
                  <a:pt x="390660" y="319402"/>
                </a:lnTo>
                <a:lnTo>
                  <a:pt x="393559" y="316500"/>
                </a:lnTo>
                <a:lnTo>
                  <a:pt x="393559" y="309347"/>
                </a:lnTo>
                <a:lnTo>
                  <a:pt x="390660" y="306445"/>
                </a:lnTo>
                <a:lnTo>
                  <a:pt x="69324" y="306445"/>
                </a:lnTo>
                <a:lnTo>
                  <a:pt x="56828" y="303917"/>
                </a:lnTo>
                <a:lnTo>
                  <a:pt x="46614" y="297025"/>
                </a:lnTo>
                <a:lnTo>
                  <a:pt x="39723" y="286810"/>
                </a:lnTo>
                <a:lnTo>
                  <a:pt x="37194" y="274312"/>
                </a:lnTo>
                <a:lnTo>
                  <a:pt x="37311" y="201264"/>
                </a:lnTo>
                <a:lnTo>
                  <a:pt x="39723" y="189349"/>
                </a:lnTo>
                <a:lnTo>
                  <a:pt x="46614" y="179135"/>
                </a:lnTo>
                <a:lnTo>
                  <a:pt x="56828" y="172243"/>
                </a:lnTo>
                <a:lnTo>
                  <a:pt x="69324" y="169715"/>
                </a:lnTo>
                <a:lnTo>
                  <a:pt x="272069" y="169715"/>
                </a:lnTo>
                <a:lnTo>
                  <a:pt x="272069" y="143798"/>
                </a:lnTo>
                <a:lnTo>
                  <a:pt x="91180" y="143798"/>
                </a:lnTo>
                <a:lnTo>
                  <a:pt x="77602" y="141049"/>
                </a:lnTo>
                <a:lnTo>
                  <a:pt x="66500" y="133558"/>
                </a:lnTo>
                <a:lnTo>
                  <a:pt x="59008" y="122457"/>
                </a:lnTo>
                <a:lnTo>
                  <a:pt x="56259" y="108878"/>
                </a:lnTo>
                <a:lnTo>
                  <a:pt x="59008" y="95299"/>
                </a:lnTo>
                <a:lnTo>
                  <a:pt x="66500" y="84196"/>
                </a:lnTo>
                <a:lnTo>
                  <a:pt x="77602" y="76703"/>
                </a:lnTo>
                <a:lnTo>
                  <a:pt x="91180" y="73954"/>
                </a:lnTo>
                <a:lnTo>
                  <a:pt x="437324" y="73954"/>
                </a:lnTo>
                <a:lnTo>
                  <a:pt x="440228" y="71056"/>
                </a:lnTo>
                <a:lnTo>
                  <a:pt x="440228" y="63900"/>
                </a:lnTo>
                <a:lnTo>
                  <a:pt x="437324" y="60998"/>
                </a:lnTo>
                <a:close/>
              </a:path>
              <a:path w="442595" h="424180">
                <a:moveTo>
                  <a:pt x="364773" y="279319"/>
                </a:moveTo>
                <a:lnTo>
                  <a:pt x="358407" y="282596"/>
                </a:lnTo>
                <a:lnTo>
                  <a:pt x="357159" y="286501"/>
                </a:lnTo>
                <a:lnTo>
                  <a:pt x="361878" y="295652"/>
                </a:lnTo>
                <a:lnTo>
                  <a:pt x="365412" y="301195"/>
                </a:lnTo>
                <a:lnTo>
                  <a:pt x="369417" y="306445"/>
                </a:lnTo>
                <a:lnTo>
                  <a:pt x="386379" y="306445"/>
                </a:lnTo>
                <a:lnTo>
                  <a:pt x="381764" y="301183"/>
                </a:lnTo>
                <a:lnTo>
                  <a:pt x="377507" y="295584"/>
                </a:lnTo>
                <a:lnTo>
                  <a:pt x="373727" y="289832"/>
                </a:lnTo>
                <a:lnTo>
                  <a:pt x="370316" y="283748"/>
                </a:lnTo>
                <a:lnTo>
                  <a:pt x="368679" y="280569"/>
                </a:lnTo>
                <a:lnTo>
                  <a:pt x="364773" y="279319"/>
                </a:lnTo>
                <a:close/>
              </a:path>
              <a:path w="442595" h="424180">
                <a:moveTo>
                  <a:pt x="386358" y="169715"/>
                </a:moveTo>
                <a:lnTo>
                  <a:pt x="369388" y="169715"/>
                </a:lnTo>
                <a:lnTo>
                  <a:pt x="359477" y="185128"/>
                </a:lnTo>
                <a:lnTo>
                  <a:pt x="352251" y="201849"/>
                </a:lnTo>
                <a:lnTo>
                  <a:pt x="347827" y="219594"/>
                </a:lnTo>
                <a:lnTo>
                  <a:pt x="346326" y="238079"/>
                </a:lnTo>
                <a:lnTo>
                  <a:pt x="346326" y="244717"/>
                </a:lnTo>
                <a:lnTo>
                  <a:pt x="346913" y="251369"/>
                </a:lnTo>
                <a:lnTo>
                  <a:pt x="348612" y="260992"/>
                </a:lnTo>
                <a:lnTo>
                  <a:pt x="351345" y="263199"/>
                </a:lnTo>
                <a:lnTo>
                  <a:pt x="354804" y="263199"/>
                </a:lnTo>
                <a:lnTo>
                  <a:pt x="355185" y="263170"/>
                </a:lnTo>
                <a:lnTo>
                  <a:pt x="359088" y="262475"/>
                </a:lnTo>
                <a:lnTo>
                  <a:pt x="361439" y="259113"/>
                </a:lnTo>
                <a:lnTo>
                  <a:pt x="359801" y="249850"/>
                </a:lnTo>
                <a:lnTo>
                  <a:pt x="359352" y="244717"/>
                </a:lnTo>
                <a:lnTo>
                  <a:pt x="359286" y="238079"/>
                </a:lnTo>
                <a:lnTo>
                  <a:pt x="361058" y="219208"/>
                </a:lnTo>
                <a:lnTo>
                  <a:pt x="366268" y="201264"/>
                </a:lnTo>
                <a:lnTo>
                  <a:pt x="374754" y="184637"/>
                </a:lnTo>
                <a:lnTo>
                  <a:pt x="386358" y="169715"/>
                </a:lnTo>
                <a:close/>
              </a:path>
              <a:path w="442595" h="424180">
                <a:moveTo>
                  <a:pt x="305304" y="191105"/>
                </a:moveTo>
                <a:lnTo>
                  <a:pt x="282202" y="191105"/>
                </a:lnTo>
                <a:lnTo>
                  <a:pt x="291815" y="202039"/>
                </a:lnTo>
                <a:lnTo>
                  <a:pt x="295783" y="203028"/>
                </a:lnTo>
                <a:lnTo>
                  <a:pt x="302975" y="200322"/>
                </a:lnTo>
                <a:lnTo>
                  <a:pt x="305304" y="196959"/>
                </a:lnTo>
                <a:lnTo>
                  <a:pt x="305304" y="191105"/>
                </a:lnTo>
                <a:close/>
              </a:path>
              <a:path w="442595" h="424180">
                <a:moveTo>
                  <a:pt x="272069" y="169715"/>
                </a:moveTo>
                <a:lnTo>
                  <a:pt x="259105" y="169715"/>
                </a:lnTo>
                <a:lnTo>
                  <a:pt x="259105" y="196959"/>
                </a:lnTo>
                <a:lnTo>
                  <a:pt x="261432" y="200322"/>
                </a:lnTo>
                <a:lnTo>
                  <a:pt x="265035" y="201676"/>
                </a:lnTo>
                <a:lnTo>
                  <a:pt x="267544" y="202759"/>
                </a:lnTo>
                <a:lnTo>
                  <a:pt x="272141" y="202359"/>
                </a:lnTo>
                <a:lnTo>
                  <a:pt x="275132" y="199155"/>
                </a:lnTo>
                <a:lnTo>
                  <a:pt x="282202" y="191105"/>
                </a:lnTo>
                <a:lnTo>
                  <a:pt x="305304" y="191105"/>
                </a:lnTo>
                <a:lnTo>
                  <a:pt x="305304" y="183017"/>
                </a:lnTo>
                <a:lnTo>
                  <a:pt x="272069" y="183017"/>
                </a:lnTo>
                <a:lnTo>
                  <a:pt x="272069" y="169715"/>
                </a:lnTo>
                <a:close/>
              </a:path>
              <a:path w="442595" h="424180">
                <a:moveTo>
                  <a:pt x="284565" y="175701"/>
                </a:moveTo>
                <a:lnTo>
                  <a:pt x="279845" y="175701"/>
                </a:lnTo>
                <a:lnTo>
                  <a:pt x="277606" y="176712"/>
                </a:lnTo>
                <a:lnTo>
                  <a:pt x="272069" y="183017"/>
                </a:lnTo>
                <a:lnTo>
                  <a:pt x="292345" y="183017"/>
                </a:lnTo>
                <a:lnTo>
                  <a:pt x="286804" y="176712"/>
                </a:lnTo>
                <a:lnTo>
                  <a:pt x="284565" y="175701"/>
                </a:lnTo>
                <a:close/>
              </a:path>
              <a:path w="442595" h="424180">
                <a:moveTo>
                  <a:pt x="367595" y="104612"/>
                </a:moveTo>
                <a:lnTo>
                  <a:pt x="292345" y="104612"/>
                </a:lnTo>
                <a:lnTo>
                  <a:pt x="292345" y="183017"/>
                </a:lnTo>
                <a:lnTo>
                  <a:pt x="305304" y="183017"/>
                </a:lnTo>
                <a:lnTo>
                  <a:pt x="305304" y="169715"/>
                </a:lnTo>
                <a:lnTo>
                  <a:pt x="390660" y="169715"/>
                </a:lnTo>
                <a:lnTo>
                  <a:pt x="393559" y="166813"/>
                </a:lnTo>
                <a:lnTo>
                  <a:pt x="393559" y="159656"/>
                </a:lnTo>
                <a:lnTo>
                  <a:pt x="390660" y="156758"/>
                </a:lnTo>
                <a:lnTo>
                  <a:pt x="437324" y="156758"/>
                </a:lnTo>
                <a:lnTo>
                  <a:pt x="440228" y="153860"/>
                </a:lnTo>
                <a:lnTo>
                  <a:pt x="440228" y="146704"/>
                </a:lnTo>
                <a:lnTo>
                  <a:pt x="437324" y="143798"/>
                </a:lnTo>
                <a:lnTo>
                  <a:pt x="305297" y="143798"/>
                </a:lnTo>
                <a:lnTo>
                  <a:pt x="305297" y="104616"/>
                </a:lnTo>
                <a:lnTo>
                  <a:pt x="367595" y="104612"/>
                </a:lnTo>
                <a:close/>
              </a:path>
              <a:path w="442595" h="424180">
                <a:moveTo>
                  <a:pt x="367591" y="91659"/>
                </a:moveTo>
                <a:lnTo>
                  <a:pt x="253306" y="91659"/>
                </a:lnTo>
                <a:lnTo>
                  <a:pt x="250404" y="94557"/>
                </a:lnTo>
                <a:lnTo>
                  <a:pt x="250404" y="101714"/>
                </a:lnTo>
                <a:lnTo>
                  <a:pt x="253306" y="104616"/>
                </a:lnTo>
                <a:lnTo>
                  <a:pt x="259105" y="104616"/>
                </a:lnTo>
                <a:lnTo>
                  <a:pt x="259105" y="143798"/>
                </a:lnTo>
                <a:lnTo>
                  <a:pt x="272069" y="143798"/>
                </a:lnTo>
                <a:lnTo>
                  <a:pt x="272069" y="104612"/>
                </a:lnTo>
                <a:lnTo>
                  <a:pt x="367595" y="104612"/>
                </a:lnTo>
                <a:lnTo>
                  <a:pt x="370493" y="101714"/>
                </a:lnTo>
                <a:lnTo>
                  <a:pt x="370493" y="94557"/>
                </a:lnTo>
                <a:lnTo>
                  <a:pt x="367591" y="91659"/>
                </a:lnTo>
                <a:close/>
              </a:path>
              <a:path w="442595" h="424180">
                <a:moveTo>
                  <a:pt x="431038" y="73954"/>
                </a:moveTo>
                <a:lnTo>
                  <a:pt x="417382" y="73954"/>
                </a:lnTo>
                <a:lnTo>
                  <a:pt x="415252" y="81289"/>
                </a:lnTo>
                <a:lnTo>
                  <a:pt x="413226" y="89930"/>
                </a:lnTo>
                <a:lnTo>
                  <a:pt x="411711" y="99314"/>
                </a:lnTo>
                <a:lnTo>
                  <a:pt x="411115" y="108878"/>
                </a:lnTo>
                <a:lnTo>
                  <a:pt x="411711" y="118442"/>
                </a:lnTo>
                <a:lnTo>
                  <a:pt x="413226" y="127825"/>
                </a:lnTo>
                <a:lnTo>
                  <a:pt x="415252" y="136465"/>
                </a:lnTo>
                <a:lnTo>
                  <a:pt x="417382" y="143798"/>
                </a:lnTo>
                <a:lnTo>
                  <a:pt x="431038" y="143798"/>
                </a:lnTo>
                <a:lnTo>
                  <a:pt x="428929" y="137197"/>
                </a:lnTo>
                <a:lnTo>
                  <a:pt x="426650" y="128562"/>
                </a:lnTo>
                <a:lnTo>
                  <a:pt x="424826" y="118815"/>
                </a:lnTo>
                <a:lnTo>
                  <a:pt x="424079" y="108878"/>
                </a:lnTo>
                <a:lnTo>
                  <a:pt x="424826" y="98940"/>
                </a:lnTo>
                <a:lnTo>
                  <a:pt x="426650" y="89193"/>
                </a:lnTo>
                <a:lnTo>
                  <a:pt x="428929" y="80557"/>
                </a:lnTo>
                <a:lnTo>
                  <a:pt x="431038" y="73954"/>
                </a:lnTo>
                <a:close/>
              </a:path>
              <a:path w="442595" h="424180">
                <a:moveTo>
                  <a:pt x="64557" y="118"/>
                </a:moveTo>
                <a:lnTo>
                  <a:pt x="30742" y="118"/>
                </a:lnTo>
                <a:lnTo>
                  <a:pt x="18905" y="2514"/>
                </a:lnTo>
                <a:lnTo>
                  <a:pt x="9229" y="9045"/>
                </a:lnTo>
                <a:lnTo>
                  <a:pt x="2701" y="18723"/>
                </a:lnTo>
                <a:lnTo>
                  <a:pt x="306" y="30560"/>
                </a:lnTo>
                <a:lnTo>
                  <a:pt x="2701" y="42397"/>
                </a:lnTo>
                <a:lnTo>
                  <a:pt x="9229" y="52074"/>
                </a:lnTo>
                <a:lnTo>
                  <a:pt x="18905" y="58602"/>
                </a:lnTo>
                <a:lnTo>
                  <a:pt x="30742" y="60998"/>
                </a:lnTo>
                <a:lnTo>
                  <a:pt x="388849" y="60998"/>
                </a:lnTo>
                <a:lnTo>
                  <a:pt x="391222" y="59400"/>
                </a:lnTo>
                <a:lnTo>
                  <a:pt x="393209" y="54518"/>
                </a:lnTo>
                <a:lnTo>
                  <a:pt x="392619" y="51714"/>
                </a:lnTo>
                <a:lnTo>
                  <a:pt x="388842" y="48041"/>
                </a:lnTo>
                <a:lnTo>
                  <a:pt x="21102" y="48041"/>
                </a:lnTo>
                <a:lnTo>
                  <a:pt x="13265" y="40200"/>
                </a:lnTo>
                <a:lnTo>
                  <a:pt x="13265" y="20923"/>
                </a:lnTo>
                <a:lnTo>
                  <a:pt x="21102" y="13078"/>
                </a:lnTo>
                <a:lnTo>
                  <a:pt x="64557" y="13078"/>
                </a:lnTo>
                <a:lnTo>
                  <a:pt x="67456" y="10180"/>
                </a:lnTo>
                <a:lnTo>
                  <a:pt x="67456" y="3023"/>
                </a:lnTo>
                <a:lnTo>
                  <a:pt x="64557" y="118"/>
                </a:lnTo>
                <a:close/>
              </a:path>
              <a:path w="442595" h="424180">
                <a:moveTo>
                  <a:pt x="392421" y="0"/>
                </a:moveTo>
                <a:lnTo>
                  <a:pt x="386206" y="118"/>
                </a:lnTo>
                <a:lnTo>
                  <a:pt x="90333" y="118"/>
                </a:lnTo>
                <a:lnTo>
                  <a:pt x="87435" y="3023"/>
                </a:lnTo>
                <a:lnTo>
                  <a:pt x="87435" y="10180"/>
                </a:lnTo>
                <a:lnTo>
                  <a:pt x="90333" y="13078"/>
                </a:lnTo>
                <a:lnTo>
                  <a:pt x="373614" y="13078"/>
                </a:lnTo>
                <a:lnTo>
                  <a:pt x="370989" y="18453"/>
                </a:lnTo>
                <a:lnTo>
                  <a:pt x="369600" y="24392"/>
                </a:lnTo>
                <a:lnTo>
                  <a:pt x="369600" y="36730"/>
                </a:lnTo>
                <a:lnTo>
                  <a:pt x="370987" y="42670"/>
                </a:lnTo>
                <a:lnTo>
                  <a:pt x="373611" y="48041"/>
                </a:lnTo>
                <a:lnTo>
                  <a:pt x="388842" y="48041"/>
                </a:lnTo>
                <a:lnTo>
                  <a:pt x="385462" y="44754"/>
                </a:lnTo>
                <a:lnTo>
                  <a:pt x="382557" y="37890"/>
                </a:lnTo>
                <a:lnTo>
                  <a:pt x="382557" y="23227"/>
                </a:lnTo>
                <a:lnTo>
                  <a:pt x="385462" y="16369"/>
                </a:lnTo>
                <a:lnTo>
                  <a:pt x="390729" y="11245"/>
                </a:lnTo>
                <a:lnTo>
                  <a:pt x="394487" y="7793"/>
                </a:lnTo>
                <a:lnTo>
                  <a:pt x="392421" y="0"/>
                </a:lnTo>
                <a:close/>
              </a:path>
            </a:pathLst>
          </a:custGeom>
          <a:solidFill>
            <a:srgbClr val="00AEEF"/>
          </a:solidFill>
        </p:spPr>
        <p:txBody>
          <a:bodyPr wrap="square" lIns="0" tIns="0" rIns="0" bIns="0" rtlCol="0"/>
          <a:lstStyle/>
          <a:p>
            <a:pPr defTabSz="914400"/>
            <a:endParaRPr sz="1800">
              <a:solidFill>
                <a:prstClr val="black"/>
              </a:solidFill>
              <a:latin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92101" y="631826"/>
            <a:ext cx="2895600" cy="246221"/>
          </a:xfrm>
        </p:spPr>
        <p:txBody>
          <a:bodyPr/>
          <a:lstStyle/>
          <a:p>
            <a:r>
              <a:rPr lang="en-US" sz="1600" dirty="0" smtClean="0"/>
              <a:t> </a:t>
            </a:r>
            <a:endParaRPr lang="uz-Cyrl-UZ" sz="1600" dirty="0"/>
          </a:p>
        </p:txBody>
      </p:sp>
      <p:sp>
        <p:nvSpPr>
          <p:cNvPr id="18" name="Заголовок 1"/>
          <p:cNvSpPr>
            <a:spLocks noGrp="1"/>
          </p:cNvSpPr>
          <p:nvPr>
            <p:ph type="title"/>
          </p:nvPr>
        </p:nvSpPr>
        <p:spPr>
          <a:xfrm>
            <a:off x="63500" y="63182"/>
            <a:ext cx="5638800" cy="492443"/>
          </a:xfrm>
        </p:spPr>
        <p:txBody>
          <a:bodyPr/>
          <a:lstStyle/>
          <a:p>
            <a:pPr algn="ctr"/>
            <a:r>
              <a:rPr lang="es-MX" sz="3200" dirty="0" smtClean="0">
                <a:latin typeface="Arial" pitchFamily="34" charset="0"/>
                <a:cs typeface="Arial" pitchFamily="34" charset="0"/>
              </a:rPr>
              <a:t>El baxti</a:t>
            </a:r>
            <a:endParaRPr lang="uz-Cyrl-UZ" sz="3200" dirty="0">
              <a:latin typeface="Arial" pitchFamily="34" charset="0"/>
              <a:cs typeface="Arial" pitchFamily="34" charset="0"/>
            </a:endParaRPr>
          </a:p>
        </p:txBody>
      </p:sp>
      <p:sp>
        <p:nvSpPr>
          <p:cNvPr id="2" name="Прямоугольник 1"/>
          <p:cNvSpPr/>
          <p:nvPr/>
        </p:nvSpPr>
        <p:spPr>
          <a:xfrm>
            <a:off x="3187700" y="609501"/>
            <a:ext cx="2438400" cy="2308324"/>
          </a:xfrm>
          <a:prstGeom prst="rect">
            <a:avLst/>
          </a:prstGeom>
        </p:spPr>
        <p:txBody>
          <a:bodyPr wrap="square">
            <a:spAutoFit/>
          </a:bodyPr>
          <a:lstStyle/>
          <a:p>
            <a:r>
              <a:rPr lang="az-Latn-AZ" b="1" dirty="0" smtClean="0">
                <a:latin typeface="Arial" pitchFamily="34" charset="0"/>
                <a:cs typeface="Arial" pitchFamily="34" charset="0"/>
              </a:rPr>
              <a:t>Pahlavon </a:t>
            </a:r>
            <a:r>
              <a:rPr lang="az-Latn-AZ" b="1" dirty="0">
                <a:latin typeface="Arial" pitchFamily="34" charset="0"/>
                <a:cs typeface="Arial" pitchFamily="34" charset="0"/>
              </a:rPr>
              <a:t>hayajon bilan d</a:t>
            </a:r>
            <a:r>
              <a:rPr lang="uz-Cyrl-UZ" b="1" dirty="0">
                <a:latin typeface="Arial" pitchFamily="34" charset="0"/>
                <a:cs typeface="Arial" pitchFamily="34" charset="0"/>
              </a:rPr>
              <a:t>е</a:t>
            </a:r>
            <a:r>
              <a:rPr lang="az-Latn-AZ" b="1" dirty="0">
                <a:latin typeface="Arial" pitchFamily="34" charset="0"/>
                <a:cs typeface="Arial" pitchFamily="34" charset="0"/>
              </a:rPr>
              <a:t>di: </a:t>
            </a:r>
            <a:endParaRPr lang="en-US" b="1" dirty="0" smtClean="0">
              <a:latin typeface="Arial" pitchFamily="34" charset="0"/>
              <a:cs typeface="Arial" pitchFamily="34" charset="0"/>
            </a:endParaRPr>
          </a:p>
          <a:p>
            <a:r>
              <a:rPr lang="az-Latn-AZ" b="1" dirty="0" smtClean="0">
                <a:latin typeface="Arial" pitchFamily="34" charset="0"/>
                <a:cs typeface="Arial" pitchFamily="34" charset="0"/>
              </a:rPr>
              <a:t>— </a:t>
            </a:r>
            <a:r>
              <a:rPr lang="az-Latn-AZ" b="1" dirty="0">
                <a:latin typeface="Arial" pitchFamily="34" charset="0"/>
                <a:cs typeface="Arial" pitchFamily="34" charset="0"/>
              </a:rPr>
              <a:t>Bu — ko‘hna Xuroson tarixining oltin sahifasidir! </a:t>
            </a:r>
            <a:endParaRPr lang="en-US" b="1" dirty="0" smtClean="0">
              <a:latin typeface="Arial" pitchFamily="34" charset="0"/>
              <a:cs typeface="Arial" pitchFamily="34" charset="0"/>
            </a:endParaRPr>
          </a:p>
          <a:p>
            <a:r>
              <a:rPr lang="az-Latn-AZ" b="1" dirty="0" smtClean="0">
                <a:latin typeface="Arial" pitchFamily="34" charset="0"/>
                <a:cs typeface="Arial" pitchFamily="34" charset="0"/>
              </a:rPr>
              <a:t>— </a:t>
            </a:r>
            <a:r>
              <a:rPr lang="az-Latn-AZ" b="1" dirty="0">
                <a:latin typeface="Arial" pitchFamily="34" charset="0"/>
                <a:cs typeface="Arial" pitchFamily="34" charset="0"/>
              </a:rPr>
              <a:t>El baxtining tug‘ilgan kuni, — d</a:t>
            </a:r>
            <a:r>
              <a:rPr lang="uz-Cyrl-UZ" b="1" dirty="0">
                <a:latin typeface="Arial" pitchFamily="34" charset="0"/>
                <a:cs typeface="Arial" pitchFamily="34" charset="0"/>
              </a:rPr>
              <a:t>е</a:t>
            </a:r>
            <a:r>
              <a:rPr lang="az-Latn-AZ" b="1" dirty="0">
                <a:latin typeface="Arial" pitchFamily="34" charset="0"/>
                <a:cs typeface="Arial" pitchFamily="34" charset="0"/>
              </a:rPr>
              <a:t>di Xo‘ja Afzal. </a:t>
            </a:r>
            <a:endParaRPr lang="uz-Cyrl-UZ" b="1" dirty="0">
              <a:latin typeface="Arial" pitchFamily="34" charset="0"/>
              <a:cs typeface="Arial" pitchFamily="34" charset="0"/>
            </a:endParaRPr>
          </a:p>
        </p:txBody>
      </p:sp>
      <p:pic>
        <p:nvPicPr>
          <p:cNvPr id="4" name="Рисунок 3" descr="Вырезка экрана"/>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331" y="1792141"/>
            <a:ext cx="1629669" cy="1355462"/>
          </a:xfrm>
          <a:prstGeom prst="rect">
            <a:avLst/>
          </a:prstGeom>
          <a:ln>
            <a:noFill/>
          </a:ln>
          <a:effectLst>
            <a:outerShdw blurRad="292100" dist="139700" dir="2700000" algn="tl" rotWithShape="0">
              <a:srgbClr val="333333">
                <a:alpha val="65000"/>
              </a:srgbClr>
            </a:outerShdw>
          </a:effectLst>
        </p:spPr>
      </p:pic>
      <p:pic>
        <p:nvPicPr>
          <p:cNvPr id="5" name="Рисунок 4" descr="Вырезка экрана"/>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300" y="551242"/>
            <a:ext cx="2057400" cy="1240899"/>
          </a:xfrm>
          <a:prstGeom prst="rect">
            <a:avLst/>
          </a:prstGeom>
          <a:ln>
            <a:noFill/>
          </a:ln>
          <a:effectLst>
            <a:softEdge rad="112500"/>
          </a:effectLst>
        </p:spPr>
      </p:pic>
      <p:pic>
        <p:nvPicPr>
          <p:cNvPr id="6" name="Рисунок 5" descr="Вырезка экрана"/>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9722" y1="74939" x2="18056" y2="91484"/>
                        <a14:foregroundMark x1="22685" y1="90998" x2="92593" y2="93674"/>
                        <a14:foregroundMark x1="71296" y1="82725" x2="64352" y2="56204"/>
                        <a14:foregroundMark x1="89352" y1="56204" x2="83796" y2="82238"/>
                        <a14:foregroundMark x1="3241" y1="67640" x2="6481" y2="96837"/>
                      </a14:backgroundRemoval>
                    </a14:imgEffect>
                  </a14:imgLayer>
                </a14:imgProps>
              </a:ext>
              <a:ext uri="{28A0092B-C50C-407E-A947-70E740481C1C}">
                <a14:useLocalDpi xmlns:a14="http://schemas.microsoft.com/office/drawing/2010/main" val="0"/>
              </a:ext>
            </a:extLst>
          </a:blip>
          <a:stretch>
            <a:fillRect/>
          </a:stretch>
        </p:blipFill>
        <p:spPr>
          <a:xfrm>
            <a:off x="139700" y="1546225"/>
            <a:ext cx="1126428" cy="15363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2085411"/>
      </p:ext>
    </p:extLst>
  </p:cSld>
  <p:clrMapOvr>
    <a:masterClrMapping/>
  </p:clrMapOvr>
  <p:transition spd="slow">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92101" y="631826"/>
            <a:ext cx="2895600" cy="246221"/>
          </a:xfrm>
        </p:spPr>
        <p:txBody>
          <a:bodyPr/>
          <a:lstStyle/>
          <a:p>
            <a:r>
              <a:rPr lang="en-US" sz="1600" dirty="0" smtClean="0"/>
              <a:t> </a:t>
            </a:r>
            <a:endParaRPr lang="uz-Cyrl-UZ" sz="1600" dirty="0"/>
          </a:p>
        </p:txBody>
      </p:sp>
      <p:sp>
        <p:nvSpPr>
          <p:cNvPr id="18" name="Заголовок 1"/>
          <p:cNvSpPr>
            <a:spLocks noGrp="1"/>
          </p:cNvSpPr>
          <p:nvPr>
            <p:ph type="title"/>
          </p:nvPr>
        </p:nvSpPr>
        <p:spPr>
          <a:xfrm>
            <a:off x="63500" y="63182"/>
            <a:ext cx="5638800" cy="492443"/>
          </a:xfrm>
        </p:spPr>
        <p:txBody>
          <a:bodyPr/>
          <a:lstStyle/>
          <a:p>
            <a:pPr algn="ctr"/>
            <a:r>
              <a:rPr lang="es-MX" sz="3200" dirty="0" smtClean="0">
                <a:latin typeface="Arial" pitchFamily="34" charset="0"/>
                <a:cs typeface="Arial" pitchFamily="34" charset="0"/>
              </a:rPr>
              <a:t>Munajjim</a:t>
            </a:r>
            <a:endParaRPr lang="uz-Cyrl-UZ" sz="3200" dirty="0">
              <a:latin typeface="Arial" pitchFamily="34" charset="0"/>
              <a:cs typeface="Arial" pitchFamily="34" charset="0"/>
            </a:endParaRPr>
          </a:p>
        </p:txBody>
      </p:sp>
      <p:sp>
        <p:nvSpPr>
          <p:cNvPr id="2" name="Прямоугольник 1"/>
          <p:cNvSpPr/>
          <p:nvPr/>
        </p:nvSpPr>
        <p:spPr>
          <a:xfrm>
            <a:off x="63500" y="561102"/>
            <a:ext cx="4343400" cy="2585323"/>
          </a:xfrm>
          <a:prstGeom prst="rect">
            <a:avLst/>
          </a:prstGeom>
        </p:spPr>
        <p:txBody>
          <a:bodyPr wrap="square">
            <a:spAutoFit/>
          </a:bodyPr>
          <a:lstStyle/>
          <a:p>
            <a:r>
              <a:rPr lang="en-US" b="1" dirty="0" smtClean="0">
                <a:latin typeface="Arial" pitchFamily="34" charset="0"/>
                <a:cs typeface="Arial" pitchFamily="34" charset="0"/>
              </a:rPr>
              <a:t>  </a:t>
            </a:r>
            <a:r>
              <a:rPr lang="az-Latn-AZ" b="1" dirty="0" smtClean="0">
                <a:latin typeface="Arial" pitchFamily="34" charset="0"/>
                <a:cs typeface="Arial" pitchFamily="34" charset="0"/>
              </a:rPr>
              <a:t>Kambag‘al </a:t>
            </a:r>
            <a:r>
              <a:rPr lang="az-Latn-AZ" b="1" dirty="0">
                <a:latin typeface="Arial" pitchFamily="34" charset="0"/>
                <a:cs typeface="Arial" pitchFamily="34" charset="0"/>
              </a:rPr>
              <a:t>bo‘z ishtonini qay soatda bichishi, qay soatda kiyishi kerak? Podshoh oltin taxtga qay kun, qay soatda o‘tirishi kerak, sevikli qizga qay soatda muhabbatnoma yozmoq kerak? Dushmanni o‘ldirmoq uchun qay soatda zahar tayyorlamoq kerak? Chol bularning hammasiga yulduzlarning javobini olib beradi. </a:t>
            </a:r>
            <a:endParaRPr lang="uz-Cyrl-UZ" b="1" dirty="0">
              <a:latin typeface="Arial" pitchFamily="34" charset="0"/>
              <a:cs typeface="Arial" pitchFamily="34" charset="0"/>
            </a:endParaRPr>
          </a:p>
        </p:txBody>
      </p:sp>
      <p:pic>
        <p:nvPicPr>
          <p:cNvPr id="5" name="Рисунок 4" descr="Вырезка экрана"/>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675" b="100000" l="0" r="98423">
                        <a14:foregroundMark x1="36278" y1="94498" x2="47319" y2="73206"/>
                        <a14:foregroundMark x1="94637" y1="98804" x2="89274" y2="4545"/>
                        <a14:foregroundMark x1="13565" y1="21770" x2="1893" y2="38278"/>
                        <a14:foregroundMark x1="21451" y1="14354" x2="32177" y2="4067"/>
                      </a14:backgroundRemoval>
                    </a14:imgEffect>
                  </a14:imgLayer>
                </a14:imgProps>
              </a:ext>
              <a:ext uri="{28A0092B-C50C-407E-A947-70E740481C1C}">
                <a14:useLocalDpi xmlns:a14="http://schemas.microsoft.com/office/drawing/2010/main" val="0"/>
              </a:ext>
            </a:extLst>
          </a:blip>
          <a:srcRect t="3328"/>
          <a:stretch/>
        </p:blipFill>
        <p:spPr>
          <a:xfrm>
            <a:off x="4483100" y="663710"/>
            <a:ext cx="1154204" cy="1471291"/>
          </a:xfrm>
          <a:prstGeom prst="rect">
            <a:avLst/>
          </a:prstGeom>
          <a:ln>
            <a:noFill/>
          </a:ln>
          <a:effectLst>
            <a:outerShdw blurRad="292100" dist="139700" dir="2700000" algn="tl" rotWithShape="0">
              <a:srgbClr val="333333">
                <a:alpha val="65000"/>
              </a:srgbClr>
            </a:outerShdw>
          </a:effectLst>
        </p:spPr>
      </p:pic>
      <p:pic>
        <p:nvPicPr>
          <p:cNvPr id="6" name="Рисунок 5" descr="Вырезка экрана"/>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99740">
                        <a14:foregroundMark x1="33810" y1="70281" x2="52406" y2="49799"/>
                        <a14:foregroundMark x1="44343" y1="44578" x2="16125" y2="47992"/>
                        <a14:foregroundMark x1="35891" y1="39960" x2="7412" y2="49799"/>
                        <a14:foregroundMark x1="59038" y1="49799" x2="39012" y2="74699"/>
                        <a14:foregroundMark x1="52666" y1="54016" x2="36671" y2="74900"/>
                        <a14:backgroundMark x1="33810" y1="72490" x2="53576" y2="47791"/>
                        <a14:backgroundMark x1="33160" y1="69679" x2="51105" y2="51406"/>
                        <a14:backgroundMark x1="43433" y1="61044" x2="34980" y2="69076"/>
                        <a14:backgroundMark x1="33550" y1="70482" x2="43953" y2="59237"/>
                        <a14:backgroundMark x1="40052" y1="97791" x2="65930" y2="96586"/>
                        <a14:backgroundMark x1="15735" y1="61245" x2="26398" y2="53213"/>
                      </a14:backgroundRemoval>
                    </a14:imgEffect>
                  </a14:imgLayer>
                </a14:imgProps>
              </a:ext>
              <a:ext uri="{28A0092B-C50C-407E-A947-70E740481C1C}">
                <a14:useLocalDpi xmlns:a14="http://schemas.microsoft.com/office/drawing/2010/main" val="0"/>
              </a:ext>
            </a:extLst>
          </a:blip>
          <a:stretch>
            <a:fillRect/>
          </a:stretch>
        </p:blipFill>
        <p:spPr>
          <a:xfrm rot="9379363" flipV="1">
            <a:off x="4349939" y="687594"/>
            <a:ext cx="759884" cy="492096"/>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6916" y="2204487"/>
            <a:ext cx="1010388" cy="1010388"/>
          </a:xfrm>
          <a:prstGeom prst="rect">
            <a:avLst/>
          </a:prstGeom>
        </p:spPr>
      </p:pic>
    </p:spTree>
    <p:extLst>
      <p:ext uri="{BB962C8B-B14F-4D97-AF65-F5344CB8AC3E}">
        <p14:creationId xmlns:p14="http://schemas.microsoft.com/office/powerpoint/2010/main" val="587032518"/>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92101" y="631826"/>
            <a:ext cx="2895600" cy="246221"/>
          </a:xfrm>
        </p:spPr>
        <p:txBody>
          <a:bodyPr/>
          <a:lstStyle/>
          <a:p>
            <a:r>
              <a:rPr lang="en-US" sz="1600" dirty="0" smtClean="0"/>
              <a:t> </a:t>
            </a:r>
            <a:endParaRPr lang="uz-Cyrl-UZ" sz="1600" dirty="0"/>
          </a:p>
        </p:txBody>
      </p:sp>
      <p:sp>
        <p:nvSpPr>
          <p:cNvPr id="18" name="Заголовок 1"/>
          <p:cNvSpPr>
            <a:spLocks noGrp="1"/>
          </p:cNvSpPr>
          <p:nvPr>
            <p:ph type="title"/>
          </p:nvPr>
        </p:nvSpPr>
        <p:spPr>
          <a:xfrm>
            <a:off x="63500" y="63182"/>
            <a:ext cx="5638800" cy="492443"/>
          </a:xfrm>
        </p:spPr>
        <p:txBody>
          <a:bodyPr/>
          <a:lstStyle/>
          <a:p>
            <a:pPr algn="ctr"/>
            <a:r>
              <a:rPr lang="en-US" sz="3200" dirty="0" err="1" smtClean="0">
                <a:latin typeface="Arial" pitchFamily="34" charset="0"/>
                <a:cs typeface="Arial" pitchFamily="34" charset="0"/>
              </a:rPr>
              <a:t>Muhrdor</a:t>
            </a:r>
            <a:endParaRPr lang="uz-Cyrl-UZ" sz="3200" dirty="0">
              <a:latin typeface="Arial" pitchFamily="34" charset="0"/>
              <a:cs typeface="Arial" pitchFamily="34" charset="0"/>
            </a:endParaRPr>
          </a:p>
        </p:txBody>
      </p:sp>
      <p:sp>
        <p:nvSpPr>
          <p:cNvPr id="2" name="Прямоугольник 1"/>
          <p:cNvSpPr/>
          <p:nvPr/>
        </p:nvSpPr>
        <p:spPr>
          <a:xfrm>
            <a:off x="2425700" y="555625"/>
            <a:ext cx="3187700" cy="2585323"/>
          </a:xfrm>
          <a:prstGeom prst="rect">
            <a:avLst/>
          </a:prstGeom>
        </p:spPr>
        <p:txBody>
          <a:bodyPr wrap="square">
            <a:spAutoFit/>
          </a:bodyPr>
          <a:lstStyle/>
          <a:p>
            <a:pPr algn="just"/>
            <a:r>
              <a:rPr lang="en-US" b="1" dirty="0" smtClean="0">
                <a:latin typeface="Arial" pitchFamily="34" charset="0"/>
                <a:cs typeface="Arial" pitchFamily="34" charset="0"/>
              </a:rPr>
              <a:t>  </a:t>
            </a:r>
            <a:r>
              <a:rPr lang="az-Latn-AZ" b="1" dirty="0" smtClean="0">
                <a:latin typeface="Arial" pitchFamily="34" charset="0"/>
                <a:cs typeface="Arial" pitchFamily="34" charset="0"/>
              </a:rPr>
              <a:t>Tillar </a:t>
            </a:r>
            <a:r>
              <a:rPr lang="az-Latn-AZ" b="1" dirty="0">
                <a:latin typeface="Arial" pitchFamily="34" charset="0"/>
                <a:cs typeface="Arial" pitchFamily="34" charset="0"/>
              </a:rPr>
              <a:t>go‘yo so‘zlashdan ojiz edi. Hamma bir-biriga qaraydi, xolos. Navoiy </a:t>
            </a:r>
            <a:r>
              <a:rPr lang="uz-Cyrl-UZ" b="1" dirty="0" smtClean="0">
                <a:latin typeface="Arial" pitchFamily="34" charset="0"/>
                <a:cs typeface="Arial" pitchFamily="34" charset="0"/>
              </a:rPr>
              <a:t>     </a:t>
            </a:r>
            <a:r>
              <a:rPr lang="az-Latn-AZ" b="1" dirty="0" smtClean="0">
                <a:latin typeface="Arial" pitchFamily="34" charset="0"/>
                <a:cs typeface="Arial" pitchFamily="34" charset="0"/>
              </a:rPr>
              <a:t>o‘z </a:t>
            </a:r>
            <a:r>
              <a:rPr lang="az-Latn-AZ" b="1" dirty="0">
                <a:latin typeface="Arial" pitchFamily="34" charset="0"/>
                <a:cs typeface="Arial" pitchFamily="34" charset="0"/>
              </a:rPr>
              <a:t>muhrini yorliqning shunday bir joyiga bosgan ediki, hech bir amir Navoiy muhridan pastga muhr bosishga imkon topolmas edi! </a:t>
            </a:r>
            <a:endParaRPr lang="uz-Cyrl-UZ" b="1" dirty="0">
              <a:latin typeface="Arial" pitchFamily="34" charset="0"/>
              <a:cs typeface="Arial" pitchFamily="34" charset="0"/>
            </a:endParaRPr>
          </a:p>
        </p:txBody>
      </p:sp>
      <p:pic>
        <p:nvPicPr>
          <p:cNvPr id="5" name="Рисунок 4" descr="Вырезка экрана"/>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118" r="100000"/>
                    </a14:imgEffect>
                  </a14:imgLayer>
                </a14:imgProps>
              </a:ext>
              <a:ext uri="{28A0092B-C50C-407E-A947-70E740481C1C}">
                <a14:useLocalDpi xmlns:a14="http://schemas.microsoft.com/office/drawing/2010/main" val="0"/>
              </a:ext>
            </a:extLst>
          </a:blip>
          <a:stretch>
            <a:fillRect/>
          </a:stretch>
        </p:blipFill>
        <p:spPr>
          <a:xfrm>
            <a:off x="63500" y="860425"/>
            <a:ext cx="2485836" cy="1447765"/>
          </a:xfrm>
          <a:prstGeom prst="rect">
            <a:avLst/>
          </a:prstGeom>
          <a:ln>
            <a:noFill/>
          </a:ln>
          <a:effectLst>
            <a:outerShdw blurRad="292100" dist="139700" dir="2700000" algn="tl" rotWithShape="0">
              <a:srgbClr val="333333">
                <a:alpha val="65000"/>
              </a:srgbClr>
            </a:outerShdw>
          </a:effectLst>
        </p:spPr>
      </p:pic>
      <p:pic>
        <p:nvPicPr>
          <p:cNvPr id="4" name="Рисунок 3" descr="Вырезка экрана"/>
          <p:cNvPicPr>
            <a:picLocks noChangeAspect="1"/>
          </p:cNvPicPr>
          <p:nvPr/>
        </p:nvPicPr>
        <p:blipFill>
          <a:blip r:embed="rId4" cstate="print">
            <a:extLst>
              <a:ext uri="{BEBA8EAE-BF5A-486C-A8C5-ECC9F3942E4B}">
                <a14:imgProps xmlns:a14="http://schemas.microsoft.com/office/drawing/2010/main">
                  <a14:imgLayer r:embed="rId5">
                    <a14:imgEffect>
                      <a14:backgroundRemoval t="0" b="89899" l="0" r="99014">
                        <a14:backgroundMark x1="38462" y1="70909" x2="36884" y2="55758"/>
                        <a14:backgroundMark x1="6114" y1="78586" x2="10848" y2="33333"/>
                        <a14:backgroundMark x1="79290" y1="61212" x2="76134" y2="23636"/>
                        <a14:backgroundMark x1="76134" y1="25253" x2="53846" y2="808"/>
                      </a14:backgroundRemoval>
                    </a14:imgEffect>
                  </a14:imgLayer>
                </a14:imgProps>
              </a:ext>
              <a:ext uri="{28A0092B-C50C-407E-A947-70E740481C1C}">
                <a14:useLocalDpi xmlns:a14="http://schemas.microsoft.com/office/drawing/2010/main" val="0"/>
              </a:ext>
            </a:extLst>
          </a:blip>
          <a:stretch>
            <a:fillRect/>
          </a:stretch>
        </p:blipFill>
        <p:spPr>
          <a:xfrm>
            <a:off x="292099" y="1599952"/>
            <a:ext cx="888673" cy="867640"/>
          </a:xfrm>
          <a:prstGeom prst="rect">
            <a:avLst/>
          </a:prstGeom>
        </p:spPr>
      </p:pic>
    </p:spTree>
    <p:extLst>
      <p:ext uri="{BB962C8B-B14F-4D97-AF65-F5344CB8AC3E}">
        <p14:creationId xmlns:p14="http://schemas.microsoft.com/office/powerpoint/2010/main" val="1442830398"/>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92101" y="631826"/>
            <a:ext cx="2895600" cy="246221"/>
          </a:xfrm>
        </p:spPr>
        <p:txBody>
          <a:bodyPr/>
          <a:lstStyle/>
          <a:p>
            <a:r>
              <a:rPr lang="en-US" sz="1600" dirty="0" smtClean="0"/>
              <a:t> </a:t>
            </a:r>
            <a:endParaRPr lang="uz-Cyrl-UZ" sz="1600" dirty="0"/>
          </a:p>
        </p:txBody>
      </p:sp>
      <p:sp>
        <p:nvSpPr>
          <p:cNvPr id="18" name="Заголовок 1"/>
          <p:cNvSpPr>
            <a:spLocks noGrp="1"/>
          </p:cNvSpPr>
          <p:nvPr>
            <p:ph type="title"/>
          </p:nvPr>
        </p:nvSpPr>
        <p:spPr>
          <a:xfrm>
            <a:off x="63500" y="63182"/>
            <a:ext cx="5638800" cy="492443"/>
          </a:xfrm>
        </p:spPr>
        <p:txBody>
          <a:bodyPr/>
          <a:lstStyle/>
          <a:p>
            <a:pPr algn="ctr"/>
            <a:r>
              <a:rPr lang="en-US" sz="3200" dirty="0" err="1" smtClean="0">
                <a:latin typeface="Arial" pitchFamily="34" charset="0"/>
                <a:cs typeface="Arial" pitchFamily="34" charset="0"/>
              </a:rPr>
              <a:t>Majlis</a:t>
            </a:r>
            <a:endParaRPr lang="uz-Cyrl-UZ" sz="3200" dirty="0">
              <a:latin typeface="Arial" pitchFamily="34" charset="0"/>
              <a:cs typeface="Arial" pitchFamily="34" charset="0"/>
            </a:endParaRPr>
          </a:p>
        </p:txBody>
      </p:sp>
      <p:sp>
        <p:nvSpPr>
          <p:cNvPr id="4" name="Прямоугольник 3"/>
          <p:cNvSpPr/>
          <p:nvPr/>
        </p:nvSpPr>
        <p:spPr>
          <a:xfrm>
            <a:off x="27949" y="555522"/>
            <a:ext cx="3352800" cy="2416046"/>
          </a:xfrm>
          <a:prstGeom prst="rect">
            <a:avLst/>
          </a:prstGeom>
        </p:spPr>
        <p:txBody>
          <a:bodyPr wrap="square">
            <a:spAutoFit/>
          </a:bodyPr>
          <a:lstStyle/>
          <a:p>
            <a:pPr algn="just"/>
            <a:r>
              <a:rPr lang="en-US" sz="1600" b="1" dirty="0" smtClean="0">
                <a:latin typeface="Arial" pitchFamily="34" charset="0"/>
                <a:cs typeface="Arial" pitchFamily="34" charset="0"/>
              </a:rPr>
              <a:t>  </a:t>
            </a:r>
            <a:r>
              <a:rPr lang="az-Latn-AZ" sz="1500" b="1" dirty="0" smtClean="0">
                <a:latin typeface="Arial" pitchFamily="34" charset="0"/>
                <a:cs typeface="Arial" pitchFamily="34" charset="0"/>
              </a:rPr>
              <a:t>Majlisda </a:t>
            </a:r>
            <a:r>
              <a:rPr lang="az-Latn-AZ" sz="1500" b="1" dirty="0">
                <a:latin typeface="Arial" pitchFamily="34" charset="0"/>
                <a:cs typeface="Arial" pitchFamily="34" charset="0"/>
              </a:rPr>
              <a:t>butun Xuroson va o‘zga mamlakatlarga dong‘i ketgan bir necha ulug‘ olimlar ham ko‘p vaqt shoir bilan birga bo‘ladigan shoir </a:t>
            </a:r>
            <a:r>
              <a:rPr lang="uz-Cyrl-UZ" sz="1500" b="1" dirty="0" smtClean="0">
                <a:latin typeface="Arial" pitchFamily="34" charset="0"/>
                <a:cs typeface="Arial" pitchFamily="34" charset="0"/>
              </a:rPr>
              <a:t> </a:t>
            </a:r>
            <a:r>
              <a:rPr lang="az-Latn-AZ" sz="1500" b="1" dirty="0" smtClean="0">
                <a:latin typeface="Arial" pitchFamily="34" charset="0"/>
                <a:cs typeface="Arial" pitchFamily="34" charset="0"/>
              </a:rPr>
              <a:t>Shayxim </a:t>
            </a:r>
            <a:r>
              <a:rPr lang="az-Latn-AZ" sz="1500" b="1" dirty="0">
                <a:latin typeface="Arial" pitchFamily="34" charset="0"/>
                <a:cs typeface="Arial" pitchFamily="34" charset="0"/>
              </a:rPr>
              <a:t>Suhayliy, shoir Hofiz Yoriy, Hiloliy, </a:t>
            </a:r>
            <a:r>
              <a:rPr lang="en-US" sz="1500" b="1" dirty="0" smtClean="0">
                <a:latin typeface="Arial" pitchFamily="34" charset="0"/>
                <a:cs typeface="Arial" pitchFamily="34" charset="0"/>
              </a:rPr>
              <a:t> </a:t>
            </a:r>
            <a:r>
              <a:rPr lang="en-US" sz="1500" b="1" dirty="0" err="1" smtClean="0">
                <a:latin typeface="Arial" pitchFamily="34" charset="0"/>
                <a:cs typeface="Arial" pitchFamily="34" charset="0"/>
              </a:rPr>
              <a:t>Binoiy</a:t>
            </a:r>
            <a:r>
              <a:rPr lang="en-US" sz="1500" b="1" dirty="0" smtClean="0">
                <a:latin typeface="Arial" pitchFamily="34" charset="0"/>
                <a:cs typeface="Arial" pitchFamily="34" charset="0"/>
              </a:rPr>
              <a:t>, </a:t>
            </a:r>
            <a:r>
              <a:rPr lang="en-US" sz="1500" b="1" dirty="0" err="1" smtClean="0">
                <a:latin typeface="Arial" pitchFamily="34" charset="0"/>
                <a:cs typeface="Arial" pitchFamily="34" charset="0"/>
              </a:rPr>
              <a:t>mavlono</a:t>
            </a:r>
            <a:r>
              <a:rPr lang="en-US" sz="1500" b="1" dirty="0" smtClean="0">
                <a:latin typeface="Arial" pitchFamily="34" charset="0"/>
                <a:cs typeface="Arial" pitchFamily="34" charset="0"/>
              </a:rPr>
              <a:t> </a:t>
            </a:r>
            <a:r>
              <a:rPr lang="en-US" sz="1500" b="1" dirty="0" err="1" smtClean="0">
                <a:latin typeface="Arial" pitchFamily="34" charset="0"/>
                <a:cs typeface="Arial" pitchFamily="34" charset="0"/>
              </a:rPr>
              <a:t>Shahobiddin</a:t>
            </a:r>
            <a:r>
              <a:rPr lang="en-US" sz="1500" b="1" dirty="0" smtClean="0">
                <a:latin typeface="Arial" pitchFamily="34" charset="0"/>
                <a:cs typeface="Arial" pitchFamily="34" charset="0"/>
              </a:rPr>
              <a:t> </a:t>
            </a:r>
            <a:r>
              <a:rPr lang="az-Latn-AZ" sz="1500" b="1" dirty="0" smtClean="0">
                <a:latin typeface="Arial" pitchFamily="34" charset="0"/>
                <a:cs typeface="Arial" pitchFamily="34" charset="0"/>
              </a:rPr>
              <a:t>darvesh </a:t>
            </a:r>
            <a:r>
              <a:rPr lang="az-Latn-AZ" sz="1500" b="1" dirty="0" smtClean="0">
                <a:latin typeface="Arial" pitchFamily="34" charset="0"/>
                <a:cs typeface="Arial" pitchFamily="34" charset="0"/>
              </a:rPr>
              <a:t>tabiatli</a:t>
            </a:r>
            <a:endParaRPr lang="uz-Cyrl-UZ" sz="1500" b="1" dirty="0" smtClean="0">
              <a:latin typeface="Arial" pitchFamily="34" charset="0"/>
              <a:cs typeface="Arial" pitchFamily="34" charset="0"/>
            </a:endParaRPr>
          </a:p>
          <a:p>
            <a:pPr algn="just"/>
            <a:r>
              <a:rPr lang="az-Latn-AZ" sz="1500" b="1" dirty="0" smtClean="0">
                <a:latin typeface="Arial" pitchFamily="34" charset="0"/>
                <a:cs typeface="Arial" pitchFamily="34" charset="0"/>
              </a:rPr>
              <a:t> </a:t>
            </a:r>
            <a:r>
              <a:rPr lang="az-Latn-AZ" sz="1500" b="1" dirty="0">
                <a:latin typeface="Arial" pitchFamily="34" charset="0"/>
                <a:cs typeface="Arial" pitchFamily="34" charset="0"/>
              </a:rPr>
              <a:t>qari Hasan Ardasher va Navoiy xizmatida bo‘lgan fazilatli ba’zi mulozimlar bor edi.</a:t>
            </a:r>
            <a:endParaRPr lang="uz-Cyrl-UZ" sz="1500" b="1" dirty="0">
              <a:latin typeface="Arial" pitchFamily="34" charset="0"/>
              <a:cs typeface="Arial" pitchFamily="34" charset="0"/>
            </a:endParaRPr>
          </a:p>
        </p:txBody>
      </p:sp>
      <p:pic>
        <p:nvPicPr>
          <p:cNvPr id="6" name="Рисунок 5"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3300" y="555522"/>
            <a:ext cx="1447800" cy="2625344"/>
          </a:xfrm>
          <a:prstGeom prst="rect">
            <a:avLst/>
          </a:prstGeom>
          <a:ln>
            <a:noFill/>
          </a:ln>
          <a:effectLst>
            <a:softEdge rad="112500"/>
          </a:effectLst>
        </p:spPr>
      </p:pic>
      <p:pic>
        <p:nvPicPr>
          <p:cNvPr id="2" name="Рисунок 1"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3900" y="555625"/>
            <a:ext cx="1295400" cy="2640033"/>
          </a:xfrm>
          <a:prstGeom prst="rect">
            <a:avLst/>
          </a:prstGeom>
          <a:ln>
            <a:noFill/>
          </a:ln>
          <a:effectLst>
            <a:softEdge rad="112500"/>
          </a:effectLst>
        </p:spPr>
      </p:pic>
    </p:spTree>
    <p:extLst>
      <p:ext uri="{BB962C8B-B14F-4D97-AF65-F5344CB8AC3E}">
        <p14:creationId xmlns:p14="http://schemas.microsoft.com/office/powerpoint/2010/main" val="4854206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92101" y="631826"/>
            <a:ext cx="2895600" cy="246221"/>
          </a:xfrm>
        </p:spPr>
        <p:txBody>
          <a:bodyPr/>
          <a:lstStyle/>
          <a:p>
            <a:r>
              <a:rPr lang="en-US" sz="1600" dirty="0" smtClean="0"/>
              <a:t> </a:t>
            </a:r>
            <a:endParaRPr lang="uz-Cyrl-UZ" sz="1600" dirty="0"/>
          </a:p>
        </p:txBody>
      </p:sp>
      <p:sp>
        <p:nvSpPr>
          <p:cNvPr id="18" name="Заголовок 1"/>
          <p:cNvSpPr>
            <a:spLocks noGrp="1"/>
          </p:cNvSpPr>
          <p:nvPr>
            <p:ph type="title"/>
          </p:nvPr>
        </p:nvSpPr>
        <p:spPr>
          <a:xfrm>
            <a:off x="63500" y="63182"/>
            <a:ext cx="5638800" cy="492443"/>
          </a:xfrm>
        </p:spPr>
        <p:txBody>
          <a:bodyPr/>
          <a:lstStyle/>
          <a:p>
            <a:pPr algn="ctr"/>
            <a:r>
              <a:rPr lang="en-US" sz="3200" dirty="0" err="1" smtClean="0">
                <a:latin typeface="Arial" pitchFamily="34" charset="0"/>
                <a:cs typeface="Arial" pitchFamily="34" charset="0"/>
              </a:rPr>
              <a:t>Ikki</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til</a:t>
            </a:r>
            <a:endParaRPr lang="uz-Cyrl-UZ" sz="3200" dirty="0">
              <a:latin typeface="Arial" pitchFamily="34" charset="0"/>
              <a:cs typeface="Arial" pitchFamily="34" charset="0"/>
            </a:endParaRPr>
          </a:p>
        </p:txBody>
      </p:sp>
      <p:sp>
        <p:nvSpPr>
          <p:cNvPr id="2" name="Прямоугольник 1"/>
          <p:cNvSpPr/>
          <p:nvPr/>
        </p:nvSpPr>
        <p:spPr>
          <a:xfrm>
            <a:off x="1578344" y="641645"/>
            <a:ext cx="4114800" cy="2308324"/>
          </a:xfrm>
          <a:prstGeom prst="rect">
            <a:avLst/>
          </a:prstGeom>
        </p:spPr>
        <p:txBody>
          <a:bodyPr wrap="square">
            <a:spAutoFit/>
          </a:bodyPr>
          <a:lstStyle/>
          <a:p>
            <a:pPr algn="just"/>
            <a:r>
              <a:rPr lang="az-Latn-AZ" b="1" dirty="0">
                <a:latin typeface="Arial" pitchFamily="34" charset="0"/>
                <a:cs typeface="Arial" pitchFamily="34" charset="0"/>
              </a:rPr>
              <a:t>— Bilmadik, turkiy sh</a:t>
            </a:r>
            <a:r>
              <a:rPr lang="uz-Cyrl-UZ" b="1" dirty="0">
                <a:latin typeface="Arial" pitchFamily="34" charset="0"/>
                <a:cs typeface="Arial" pitchFamily="34" charset="0"/>
              </a:rPr>
              <a:t>е’</a:t>
            </a:r>
            <a:r>
              <a:rPr lang="az-Latn-AZ" b="1" dirty="0">
                <a:latin typeface="Arial" pitchFamily="34" charset="0"/>
                <a:cs typeface="Arial" pitchFamily="34" charset="0"/>
              </a:rPr>
              <a:t>rning istiqboli ne bo‘lur ekan? — d</a:t>
            </a:r>
            <a:r>
              <a:rPr lang="uz-Cyrl-UZ" b="1" dirty="0">
                <a:latin typeface="Arial" pitchFamily="34" charset="0"/>
                <a:cs typeface="Arial" pitchFamily="34" charset="0"/>
              </a:rPr>
              <a:t>е</a:t>
            </a:r>
            <a:r>
              <a:rPr lang="az-Latn-AZ" b="1" dirty="0">
                <a:latin typeface="Arial" pitchFamily="34" charset="0"/>
                <a:cs typeface="Arial" pitchFamily="34" charset="0"/>
              </a:rPr>
              <a:t>di u endi oq tusha boshlagan ko‘rkam soqolini selkillatib, kulib. — Har holda ba’zi shuaroning bu boradagi harakatlarida oz ma’no ko‘rurmen... Sopalak tosh bilan Badaxshon la’li va aqiqi boshqa-boshqa </a:t>
            </a:r>
            <a:r>
              <a:rPr lang="az-Latn-AZ" b="1" dirty="0" smtClean="0">
                <a:latin typeface="Arial" pitchFamily="34" charset="0"/>
                <a:cs typeface="Arial" pitchFamily="34" charset="0"/>
              </a:rPr>
              <a:t>narsadir.</a:t>
            </a:r>
            <a:endParaRPr lang="uz-Cyrl-UZ" b="1" dirty="0">
              <a:latin typeface="Arial" pitchFamily="34" charset="0"/>
              <a:cs typeface="Arial" pitchFamily="34" charset="0"/>
            </a:endParaRPr>
          </a:p>
        </p:txBody>
      </p:sp>
      <p:pic>
        <p:nvPicPr>
          <p:cNvPr id="4" name="Рисунок 3" descr="Вырезка экрана"/>
          <p:cNvPicPr>
            <a:picLocks noChangeAspect="1"/>
          </p:cNvPicPr>
          <p:nvPr/>
        </p:nvPicPr>
        <p:blipFill>
          <a:blip r:embed="rId2" cstate="print">
            <a:extLst>
              <a:ext uri="{BEBA8EAE-BF5A-486C-A8C5-ECC9F3942E4B}">
                <a14:imgProps xmlns:a14="http://schemas.microsoft.com/office/drawing/2010/main">
                  <a14:imgLayer r:embed="rId3">
                    <a14:imgEffect>
                      <a14:backgroundRemoval t="1528" b="98472" l="0" r="99209"/>
                    </a14:imgEffect>
                  </a14:imgLayer>
                </a14:imgProps>
              </a:ext>
              <a:ext uri="{28A0092B-C50C-407E-A947-70E740481C1C}">
                <a14:useLocalDpi xmlns:a14="http://schemas.microsoft.com/office/drawing/2010/main" val="0"/>
              </a:ext>
            </a:extLst>
          </a:blip>
          <a:stretch>
            <a:fillRect/>
          </a:stretch>
        </p:blipFill>
        <p:spPr>
          <a:xfrm>
            <a:off x="-67762" y="569948"/>
            <a:ext cx="1887601" cy="1447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Рисунок 5" descr="Вырезка экрана"/>
          <p:cNvPicPr>
            <a:picLocks noChangeAspect="1"/>
          </p:cNvPicPr>
          <p:nvPr/>
        </p:nvPicPr>
        <p:blipFill>
          <a:blip r:embed="rId4" cstate="print">
            <a:extLst>
              <a:ext uri="{BEBA8EAE-BF5A-486C-A8C5-ECC9F3942E4B}">
                <a14:imgProps xmlns:a14="http://schemas.microsoft.com/office/drawing/2010/main">
                  <a14:imgLayer r:embed="rId5">
                    <a14:imgEffect>
                      <a14:backgroundRemoval t="279" b="96379" l="172" r="100000">
                        <a14:foregroundMark x1="23842" y1="27855" x2="28130" y2="37604"/>
                        <a14:foregroundMark x1="22813" y1="25905" x2="21784" y2="19220"/>
                        <a14:foregroundMark x1="25043" y1="12535" x2="29331" y2="10028"/>
                      </a14:backgroundRemoval>
                    </a14:imgEffect>
                  </a14:imgLayer>
                </a14:imgProps>
              </a:ext>
              <a:ext uri="{28A0092B-C50C-407E-A947-70E740481C1C}">
                <a14:useLocalDpi xmlns:a14="http://schemas.microsoft.com/office/drawing/2010/main" val="0"/>
              </a:ext>
            </a:extLst>
          </a:blip>
          <a:stretch>
            <a:fillRect/>
          </a:stretch>
        </p:blipFill>
        <p:spPr>
          <a:xfrm rot="20727225">
            <a:off x="69894" y="2189987"/>
            <a:ext cx="1612290" cy="9928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3756036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92101" y="631826"/>
            <a:ext cx="2895600" cy="246221"/>
          </a:xfrm>
        </p:spPr>
        <p:txBody>
          <a:bodyPr/>
          <a:lstStyle/>
          <a:p>
            <a:r>
              <a:rPr lang="en-US" sz="1600" dirty="0" smtClean="0"/>
              <a:t> </a:t>
            </a:r>
            <a:endParaRPr lang="uz-Cyrl-UZ" sz="1600" dirty="0"/>
          </a:p>
        </p:txBody>
      </p:sp>
      <p:sp>
        <p:nvSpPr>
          <p:cNvPr id="18" name="Заголовок 1"/>
          <p:cNvSpPr>
            <a:spLocks noGrp="1"/>
          </p:cNvSpPr>
          <p:nvPr>
            <p:ph type="title"/>
          </p:nvPr>
        </p:nvSpPr>
        <p:spPr>
          <a:xfrm>
            <a:off x="63500" y="63182"/>
            <a:ext cx="5638800" cy="492443"/>
          </a:xfrm>
        </p:spPr>
        <p:txBody>
          <a:bodyPr/>
          <a:lstStyle/>
          <a:p>
            <a:pPr algn="ctr"/>
            <a:r>
              <a:rPr lang="en-US" sz="3200" dirty="0" err="1" smtClean="0">
                <a:latin typeface="Arial" pitchFamily="34" charset="0"/>
                <a:cs typeface="Arial" pitchFamily="34" charset="0"/>
              </a:rPr>
              <a:t>Navoiy</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va</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Foniy</a:t>
            </a:r>
            <a:endParaRPr lang="uz-Cyrl-UZ" sz="3200" dirty="0">
              <a:latin typeface="Arial" pitchFamily="34" charset="0"/>
              <a:cs typeface="Arial" pitchFamily="34" charset="0"/>
            </a:endParaRPr>
          </a:p>
        </p:txBody>
      </p:sp>
      <p:sp>
        <p:nvSpPr>
          <p:cNvPr id="2" name="Прямоугольник 1"/>
          <p:cNvSpPr/>
          <p:nvPr/>
        </p:nvSpPr>
        <p:spPr>
          <a:xfrm>
            <a:off x="63500" y="561102"/>
            <a:ext cx="3422650" cy="2585323"/>
          </a:xfrm>
          <a:prstGeom prst="rect">
            <a:avLst/>
          </a:prstGeom>
        </p:spPr>
        <p:txBody>
          <a:bodyPr wrap="square">
            <a:spAutoFit/>
          </a:bodyPr>
          <a:lstStyle/>
          <a:p>
            <a:r>
              <a:rPr lang="az-Latn-AZ" b="1" dirty="0">
                <a:latin typeface="Arial" pitchFamily="34" charset="0"/>
                <a:cs typeface="Arial" pitchFamily="34" charset="0"/>
              </a:rPr>
              <a:t>— Alisher janoblari, siz zullisonaynsiz, siz uchun “Foniy”mi, “Navoiy”mi dilbardir? — Haq so‘zni aytsak, — d</a:t>
            </a:r>
            <a:r>
              <a:rPr lang="uz-Cyrl-UZ" b="1" dirty="0">
                <a:latin typeface="Arial" pitchFamily="34" charset="0"/>
                <a:cs typeface="Arial" pitchFamily="34" charset="0"/>
              </a:rPr>
              <a:t>е</a:t>
            </a:r>
            <a:r>
              <a:rPr lang="az-Latn-AZ" b="1" dirty="0">
                <a:latin typeface="Arial" pitchFamily="34" charset="0"/>
                <a:cs typeface="Arial" pitchFamily="34" charset="0"/>
              </a:rPr>
              <a:t>di Navoiy jiddiy, lekin ingichka tabassum bilan, — biz uchun o‘z tilimiz dilbardir, demak, “Navoiy” dilbardir. </a:t>
            </a:r>
            <a:endParaRPr lang="uz-Cyrl-UZ" b="1" dirty="0">
              <a:latin typeface="Arial" pitchFamily="34" charset="0"/>
              <a:cs typeface="Arial" pitchFamily="34" charset="0"/>
            </a:endParaRPr>
          </a:p>
        </p:txBody>
      </p:sp>
      <p:pic>
        <p:nvPicPr>
          <p:cNvPr id="4" name="Рисунок 3" descr="Вырезка экрана"/>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6150" y="708025"/>
            <a:ext cx="2133600" cy="16610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3333750" y="2308225"/>
            <a:ext cx="2438400" cy="584775"/>
          </a:xfrm>
          <a:prstGeom prst="rect">
            <a:avLst/>
          </a:prstGeom>
          <a:noFill/>
        </p:spPr>
        <p:txBody>
          <a:bodyPr wrap="square" rtlCol="0">
            <a:spAutoFit/>
          </a:bodyPr>
          <a:lstStyle/>
          <a:p>
            <a:r>
              <a:rPr lang="en-US" sz="1600" b="1" dirty="0" err="1" smtClean="0">
                <a:solidFill>
                  <a:srgbClr val="002060"/>
                </a:solidFill>
                <a:latin typeface="Algerian" pitchFamily="82" charset="0"/>
              </a:rPr>
              <a:t>Turkiy</a:t>
            </a:r>
            <a:r>
              <a:rPr lang="en-US" sz="1600" b="1" dirty="0" smtClean="0">
                <a:solidFill>
                  <a:srgbClr val="002060"/>
                </a:solidFill>
                <a:latin typeface="Algerian" pitchFamily="82" charset="0"/>
              </a:rPr>
              <a:t>               </a:t>
            </a:r>
          </a:p>
          <a:p>
            <a:r>
              <a:rPr lang="en-US" sz="1600" b="1" dirty="0">
                <a:solidFill>
                  <a:srgbClr val="002060"/>
                </a:solidFill>
                <a:latin typeface="Algerian" pitchFamily="82" charset="0"/>
              </a:rPr>
              <a:t>	 </a:t>
            </a:r>
            <a:r>
              <a:rPr lang="en-US" sz="1600" b="1" dirty="0" smtClean="0">
                <a:solidFill>
                  <a:srgbClr val="002060"/>
                </a:solidFill>
                <a:latin typeface="Algerian" pitchFamily="82" charset="0"/>
              </a:rPr>
              <a:t>         </a:t>
            </a:r>
            <a:r>
              <a:rPr lang="en-US" sz="1600" b="1" dirty="0" err="1" smtClean="0">
                <a:solidFill>
                  <a:srgbClr val="002060"/>
                </a:solidFill>
                <a:latin typeface="Algerian" pitchFamily="82" charset="0"/>
              </a:rPr>
              <a:t>Forsiy</a:t>
            </a:r>
            <a:endParaRPr lang="uz-Cyrl-UZ" sz="1600" b="1" dirty="0">
              <a:solidFill>
                <a:srgbClr val="002060"/>
              </a:solidFill>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428943" y="1241425"/>
            <a:ext cx="1039213" cy="782826"/>
          </a:xfrm>
          <a:prstGeom prst="rect">
            <a:avLst/>
          </a:prstGeom>
        </p:spPr>
      </p:pic>
    </p:spTree>
    <p:extLst>
      <p:ext uri="{BB962C8B-B14F-4D97-AF65-F5344CB8AC3E}">
        <p14:creationId xmlns:p14="http://schemas.microsoft.com/office/powerpoint/2010/main" val="3797587711"/>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92101" y="631826"/>
            <a:ext cx="2895600" cy="246221"/>
          </a:xfrm>
        </p:spPr>
        <p:txBody>
          <a:bodyPr/>
          <a:lstStyle/>
          <a:p>
            <a:r>
              <a:rPr lang="en-US" sz="1600" dirty="0" smtClean="0"/>
              <a:t> </a:t>
            </a:r>
            <a:endParaRPr lang="uz-Cyrl-UZ" sz="1600" dirty="0"/>
          </a:p>
        </p:txBody>
      </p:sp>
      <p:sp>
        <p:nvSpPr>
          <p:cNvPr id="18" name="Заголовок 1"/>
          <p:cNvSpPr>
            <a:spLocks noGrp="1"/>
          </p:cNvSpPr>
          <p:nvPr>
            <p:ph type="title"/>
          </p:nvPr>
        </p:nvSpPr>
        <p:spPr>
          <a:xfrm>
            <a:off x="63500" y="63182"/>
            <a:ext cx="5638800" cy="492443"/>
          </a:xfrm>
        </p:spPr>
        <p:txBody>
          <a:bodyPr/>
          <a:lstStyle/>
          <a:p>
            <a:pPr algn="ctr"/>
            <a:r>
              <a:rPr lang="en-US" sz="3200" dirty="0" err="1" smtClean="0">
                <a:latin typeface="Arial" pitchFamily="34" charset="0"/>
                <a:cs typeface="Arial" pitchFamily="34" charset="0"/>
              </a:rPr>
              <a:t>Ilm</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haqida</a:t>
            </a:r>
            <a:endParaRPr lang="uz-Cyrl-UZ" sz="3200" dirty="0">
              <a:latin typeface="Arial" pitchFamily="34" charset="0"/>
              <a:cs typeface="Arial" pitchFamily="34" charset="0"/>
            </a:endParaRPr>
          </a:p>
        </p:txBody>
      </p:sp>
      <p:sp>
        <p:nvSpPr>
          <p:cNvPr id="2" name="Прямоугольник 1"/>
          <p:cNvSpPr/>
          <p:nvPr/>
        </p:nvSpPr>
        <p:spPr>
          <a:xfrm>
            <a:off x="2432050" y="555625"/>
            <a:ext cx="3194050" cy="2585323"/>
          </a:xfrm>
          <a:prstGeom prst="rect">
            <a:avLst/>
          </a:prstGeom>
        </p:spPr>
        <p:txBody>
          <a:bodyPr wrap="square">
            <a:spAutoFit/>
          </a:bodyPr>
          <a:lstStyle/>
          <a:p>
            <a:pPr algn="just"/>
            <a:r>
              <a:rPr lang="en-US" b="1" dirty="0" smtClean="0">
                <a:latin typeface="Arial" pitchFamily="34" charset="0"/>
                <a:cs typeface="Arial" pitchFamily="34" charset="0"/>
              </a:rPr>
              <a:t>   </a:t>
            </a:r>
            <a:r>
              <a:rPr lang="az-Latn-AZ" b="1" dirty="0" smtClean="0">
                <a:latin typeface="Arial" pitchFamily="34" charset="0"/>
                <a:cs typeface="Arial" pitchFamily="34" charset="0"/>
              </a:rPr>
              <a:t>Gulning </a:t>
            </a:r>
            <a:r>
              <a:rPr lang="az-Latn-AZ" b="1" dirty="0">
                <a:latin typeface="Arial" pitchFamily="34" charset="0"/>
                <a:cs typeface="Arial" pitchFamily="34" charset="0"/>
              </a:rPr>
              <a:t>to‘ni qirq parcha bo‘lsa ham, u guldir! Ilmni xalqqa beringiz va tafakkur bilan </a:t>
            </a:r>
            <a:r>
              <a:rPr lang="az-Latn-AZ" b="1" dirty="0" smtClean="0">
                <a:latin typeface="Arial" pitchFamily="34" charset="0"/>
                <a:cs typeface="Arial" pitchFamily="34" charset="0"/>
              </a:rPr>
              <a:t>ilmni</a:t>
            </a:r>
            <a:r>
              <a:rPr lang="uz-Cyrl-UZ" b="1" dirty="0" smtClean="0">
                <a:latin typeface="Arial" pitchFamily="34" charset="0"/>
                <a:cs typeface="Arial" pitchFamily="34" charset="0"/>
              </a:rPr>
              <a:t> </a:t>
            </a:r>
            <a:r>
              <a:rPr lang="az-Latn-AZ" b="1" dirty="0" smtClean="0">
                <a:latin typeface="Arial" pitchFamily="34" charset="0"/>
                <a:cs typeface="Arial" pitchFamily="34" charset="0"/>
              </a:rPr>
              <a:t>k</a:t>
            </a:r>
            <a:r>
              <a:rPr lang="uz-Cyrl-UZ" b="1" dirty="0">
                <a:latin typeface="Arial" pitchFamily="34" charset="0"/>
                <a:cs typeface="Arial" pitchFamily="34" charset="0"/>
              </a:rPr>
              <a:t>е</a:t>
            </a:r>
            <a:r>
              <a:rPr lang="az-Latn-AZ" b="1" dirty="0">
                <a:latin typeface="Arial" pitchFamily="34" charset="0"/>
                <a:cs typeface="Arial" pitchFamily="34" charset="0"/>
              </a:rPr>
              <a:t>ngaytirmoqqa harakat qilingiz</a:t>
            </a:r>
            <a:r>
              <a:rPr lang="az-Latn-AZ" b="1" dirty="0" smtClean="0">
                <a:latin typeface="Arial" pitchFamily="34" charset="0"/>
                <a:cs typeface="Arial" pitchFamily="34" charset="0"/>
              </a:rPr>
              <a:t>!</a:t>
            </a:r>
            <a:r>
              <a:rPr lang="en-US" b="1" dirty="0" smtClean="0">
                <a:latin typeface="Arial" pitchFamily="34" charset="0"/>
                <a:cs typeface="Arial" pitchFamily="34" charset="0"/>
              </a:rPr>
              <a:t> </a:t>
            </a:r>
            <a:r>
              <a:rPr lang="en-US" b="1" dirty="0" err="1" smtClean="0">
                <a:latin typeface="Arial" pitchFamily="34" charset="0"/>
                <a:cs typeface="Arial" pitchFamily="34" charset="0"/>
              </a:rPr>
              <a:t>Ilm</a:t>
            </a:r>
            <a:r>
              <a:rPr lang="en-US" b="1" dirty="0">
                <a:latin typeface="Arial" pitchFamily="34" charset="0"/>
                <a:cs typeface="Arial" pitchFamily="34" charset="0"/>
              </a:rPr>
              <a:t> </a:t>
            </a:r>
            <a:r>
              <a:rPr lang="en-US" b="1" dirty="0" smtClean="0">
                <a:latin typeface="Arial" pitchFamily="34" charset="0"/>
                <a:cs typeface="Arial" pitchFamily="34" charset="0"/>
              </a:rPr>
              <a:t> </a:t>
            </a:r>
            <a:r>
              <a:rPr lang="sv-SE" b="1" dirty="0" smtClean="0">
                <a:latin typeface="Arial" pitchFamily="34" charset="0"/>
                <a:cs typeface="Arial" pitchFamily="34" charset="0"/>
              </a:rPr>
              <a:t>ko‘mig‘liq </a:t>
            </a:r>
            <a:r>
              <a:rPr lang="sv-SE" b="1" dirty="0">
                <a:latin typeface="Arial" pitchFamily="34" charset="0"/>
                <a:cs typeface="Arial" pitchFamily="34" charset="0"/>
              </a:rPr>
              <a:t>xazina emas, </a:t>
            </a:r>
            <a:r>
              <a:rPr lang="uz-Cyrl-UZ" b="1" dirty="0" smtClean="0">
                <a:latin typeface="Arial" pitchFamily="34" charset="0"/>
                <a:cs typeface="Arial" pitchFamily="34" charset="0"/>
              </a:rPr>
              <a:t>     </a:t>
            </a:r>
            <a:r>
              <a:rPr lang="sv-SE" b="1" dirty="0" smtClean="0">
                <a:latin typeface="Arial" pitchFamily="34" charset="0"/>
                <a:cs typeface="Arial" pitchFamily="34" charset="0"/>
              </a:rPr>
              <a:t>jonli </a:t>
            </a:r>
            <a:r>
              <a:rPr lang="sv-SE" b="1" dirty="0">
                <a:latin typeface="Arial" pitchFamily="34" charset="0"/>
                <a:cs typeface="Arial" pitchFamily="34" charset="0"/>
              </a:rPr>
              <a:t>daraxtdir, o‘smog‘i, gullamog‘i, meva bermog‘i </a:t>
            </a:r>
            <a:r>
              <a:rPr lang="sv-SE" b="1" dirty="0" smtClean="0">
                <a:latin typeface="Arial" pitchFamily="34" charset="0"/>
                <a:cs typeface="Arial" pitchFamily="34" charset="0"/>
              </a:rPr>
              <a:t>kerak!</a:t>
            </a:r>
            <a:endParaRPr lang="uz-Cyrl-UZ" b="1" dirty="0">
              <a:latin typeface="Arial" pitchFamily="34" charset="0"/>
              <a:cs typeface="Arial"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898" y="551325"/>
            <a:ext cx="1813789" cy="1021450"/>
          </a:xfrm>
          <a:prstGeom prst="rect">
            <a:avLst/>
          </a:prstGeom>
          <a:ln>
            <a:noFill/>
          </a:ln>
          <a:effectLst>
            <a:softEdge rad="112500"/>
          </a:effectLst>
        </p:spPr>
      </p:pic>
      <p:pic>
        <p:nvPicPr>
          <p:cNvPr id="1028" name="Picture 4" descr="https://i.gifer.com/K4vj.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301" y="2232025"/>
            <a:ext cx="1312799" cy="985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201" y="1470025"/>
            <a:ext cx="1663700" cy="935831"/>
          </a:xfrm>
          <a:prstGeom prst="rect">
            <a:avLst/>
          </a:prstGeom>
          <a:ln>
            <a:noFill/>
          </a:ln>
          <a:effectLst>
            <a:softEdge rad="112500"/>
          </a:effectLst>
        </p:spPr>
      </p:pic>
    </p:spTree>
    <p:extLst>
      <p:ext uri="{BB962C8B-B14F-4D97-AF65-F5344CB8AC3E}">
        <p14:creationId xmlns:p14="http://schemas.microsoft.com/office/powerpoint/2010/main" val="32656424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92101" y="631826"/>
            <a:ext cx="2895600" cy="246221"/>
          </a:xfrm>
        </p:spPr>
        <p:txBody>
          <a:bodyPr/>
          <a:lstStyle/>
          <a:p>
            <a:r>
              <a:rPr lang="en-US" sz="1600" dirty="0" smtClean="0"/>
              <a:t> </a:t>
            </a:r>
            <a:endParaRPr lang="uz-Cyrl-UZ" sz="1600" dirty="0"/>
          </a:p>
        </p:txBody>
      </p:sp>
      <p:sp>
        <p:nvSpPr>
          <p:cNvPr id="5" name="Заголовок 1"/>
          <p:cNvSpPr txBox="1">
            <a:spLocks noGrp="1"/>
          </p:cNvSpPr>
          <p:nvPr>
            <p:ph type="title"/>
          </p:nvPr>
        </p:nvSpPr>
        <p:spPr>
          <a:xfrm>
            <a:off x="63500" y="63500"/>
            <a:ext cx="5638800" cy="400110"/>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s-MX" sz="2600" dirty="0" smtClean="0">
                <a:latin typeface="Arial" pitchFamily="34" charset="0"/>
                <a:cs typeface="Arial" pitchFamily="34" charset="0"/>
              </a:rPr>
              <a:t>Mustaqil bajarish uchun topshiriq  </a:t>
            </a:r>
            <a:endParaRPr lang="uz-Cyrl-UZ" sz="2600" dirty="0">
              <a:latin typeface="Arial" pitchFamily="34" charset="0"/>
              <a:cs typeface="Arial" pitchFamily="34" charset="0"/>
            </a:endParaRPr>
          </a:p>
        </p:txBody>
      </p:sp>
      <p:pic>
        <p:nvPicPr>
          <p:cNvPr id="1026" name="Picture 2" descr="C:\Users\Админ\Desktop\Рабочий стол\Telegram X\old-school-room.jpg"/>
          <p:cNvPicPr>
            <a:picLocks noChangeAspect="1" noChangeArrowheads="1"/>
          </p:cNvPicPr>
          <p:nvPr/>
        </p:nvPicPr>
        <p:blipFill rotWithShape="1">
          <a:blip r:embed="rId2">
            <a:extLst>
              <a:ext uri="{28A0092B-C50C-407E-A947-70E740481C1C}">
                <a14:useLocalDpi xmlns:a14="http://schemas.microsoft.com/office/drawing/2010/main" val="0"/>
              </a:ext>
            </a:extLst>
          </a:blip>
          <a:srcRect t="22595" r="53632" b="32536"/>
          <a:stretch/>
        </p:blipFill>
        <p:spPr bwMode="auto">
          <a:xfrm>
            <a:off x="3517901" y="613307"/>
            <a:ext cx="2138199" cy="159540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0" y="727543"/>
            <a:ext cx="3657600" cy="2031325"/>
          </a:xfrm>
          <a:prstGeom prst="rect">
            <a:avLst/>
          </a:prstGeom>
        </p:spPr>
        <p:txBody>
          <a:bodyPr wrap="square">
            <a:spAutoFit/>
          </a:bodyPr>
          <a:lstStyle/>
          <a:p>
            <a:pPr marL="285750" indent="-285750">
              <a:buFont typeface="Wingdings" pitchFamily="2" charset="2"/>
              <a:buChar char="Ø"/>
            </a:pPr>
            <a:r>
              <a:rPr lang="en-US" b="1" dirty="0" smtClean="0">
                <a:latin typeface="Arial" pitchFamily="34" charset="0"/>
                <a:cs typeface="Arial" pitchFamily="34" charset="0"/>
              </a:rPr>
              <a:t>“</a:t>
            </a:r>
            <a:r>
              <a:rPr lang="en-US" b="1" dirty="0" err="1" smtClean="0">
                <a:latin typeface="Arial" pitchFamily="34" charset="0"/>
                <a:cs typeface="Arial" pitchFamily="34" charset="0"/>
              </a:rPr>
              <a:t>Yo‘qolgan</a:t>
            </a:r>
            <a:r>
              <a:rPr lang="en-US" b="1" dirty="0" smtClean="0">
                <a:latin typeface="Arial" pitchFamily="34" charset="0"/>
                <a:cs typeface="Arial" pitchFamily="34" charset="0"/>
              </a:rPr>
              <a:t> </a:t>
            </a:r>
            <a:r>
              <a:rPr lang="en-US" b="1" dirty="0" err="1" smtClean="0">
                <a:latin typeface="Arial" pitchFamily="34" charset="0"/>
                <a:cs typeface="Arial" pitchFamily="34" charset="0"/>
              </a:rPr>
              <a:t>ot</a:t>
            </a:r>
            <a:r>
              <a:rPr lang="en-US" b="1" dirty="0" smtClean="0">
                <a:latin typeface="Arial" pitchFamily="34" charset="0"/>
                <a:cs typeface="Arial" pitchFamily="34" charset="0"/>
              </a:rPr>
              <a:t> </a:t>
            </a:r>
            <a:r>
              <a:rPr lang="en-US" b="1" dirty="0" err="1" smtClean="0">
                <a:latin typeface="Arial" pitchFamily="34" charset="0"/>
                <a:cs typeface="Arial" pitchFamily="34" charset="0"/>
              </a:rPr>
              <a:t>va</a:t>
            </a:r>
            <a:r>
              <a:rPr lang="en-US" b="1" dirty="0" smtClean="0">
                <a:latin typeface="Arial" pitchFamily="34" charset="0"/>
                <a:cs typeface="Arial" pitchFamily="34" charset="0"/>
              </a:rPr>
              <a:t> </a:t>
            </a:r>
            <a:r>
              <a:rPr lang="en-US" b="1" dirty="0" err="1" smtClean="0">
                <a:latin typeface="Arial" pitchFamily="34" charset="0"/>
                <a:cs typeface="Arial" pitchFamily="34" charset="0"/>
              </a:rPr>
              <a:t>eshak</a:t>
            </a:r>
            <a:r>
              <a:rPr lang="en-US" b="1" dirty="0" smtClean="0">
                <a:latin typeface="Arial" pitchFamily="34" charset="0"/>
                <a:cs typeface="Arial" pitchFamily="34" charset="0"/>
              </a:rPr>
              <a:t>” </a:t>
            </a:r>
            <a:r>
              <a:rPr lang="en-US" b="1" dirty="0" err="1" smtClean="0">
                <a:latin typeface="Arial" pitchFamily="34" charset="0"/>
                <a:cs typeface="Arial" pitchFamily="34" charset="0"/>
              </a:rPr>
              <a:t>voqeasiga</a:t>
            </a:r>
            <a:r>
              <a:rPr lang="en-US" b="1" dirty="0" smtClean="0">
                <a:latin typeface="Arial" pitchFamily="34" charset="0"/>
                <a:cs typeface="Arial" pitchFamily="34" charset="0"/>
              </a:rPr>
              <a:t> </a:t>
            </a:r>
            <a:r>
              <a:rPr lang="en-US" b="1" dirty="0" err="1" smtClean="0">
                <a:latin typeface="Arial" pitchFamily="34" charset="0"/>
                <a:cs typeface="Arial" pitchFamily="34" charset="0"/>
              </a:rPr>
              <a:t>munosabatingizni</a:t>
            </a:r>
            <a:r>
              <a:rPr lang="en-US" b="1" dirty="0" smtClean="0">
                <a:latin typeface="Arial" pitchFamily="34" charset="0"/>
                <a:cs typeface="Arial" pitchFamily="34" charset="0"/>
              </a:rPr>
              <a:t> </a:t>
            </a:r>
            <a:r>
              <a:rPr lang="en-US" b="1" dirty="0" err="1" smtClean="0">
                <a:latin typeface="Arial" pitchFamily="34" charset="0"/>
                <a:cs typeface="Arial" pitchFamily="34" charset="0"/>
              </a:rPr>
              <a:t>yozing</a:t>
            </a:r>
            <a:r>
              <a:rPr lang="en-US" b="1" dirty="0" smtClean="0">
                <a:latin typeface="Arial" pitchFamily="34" charset="0"/>
                <a:cs typeface="Arial" pitchFamily="34" charset="0"/>
              </a:rPr>
              <a:t>.</a:t>
            </a:r>
          </a:p>
          <a:p>
            <a:pPr marL="285750" indent="-285750">
              <a:buFont typeface="Wingdings" pitchFamily="2" charset="2"/>
              <a:buChar char="Ø"/>
            </a:pPr>
            <a:r>
              <a:rPr lang="en-US" b="1" dirty="0" err="1" smtClean="0">
                <a:latin typeface="Arial" pitchFamily="34" charset="0"/>
                <a:cs typeface="Arial" pitchFamily="34" charset="0"/>
              </a:rPr>
              <a:t>Darslikdagi</a:t>
            </a:r>
            <a:r>
              <a:rPr lang="en-US" b="1" dirty="0" smtClean="0">
                <a:latin typeface="Arial" pitchFamily="34" charset="0"/>
                <a:cs typeface="Arial" pitchFamily="34" charset="0"/>
              </a:rPr>
              <a:t> </a:t>
            </a:r>
            <a:r>
              <a:rPr lang="en-US" b="1" dirty="0" err="1" smtClean="0">
                <a:latin typeface="Arial" pitchFamily="34" charset="0"/>
                <a:cs typeface="Arial" pitchFamily="34" charset="0"/>
              </a:rPr>
              <a:t>savol</a:t>
            </a:r>
            <a:r>
              <a:rPr lang="en-US" b="1" dirty="0" smtClean="0">
                <a:latin typeface="Arial" pitchFamily="34" charset="0"/>
                <a:cs typeface="Arial" pitchFamily="34" charset="0"/>
              </a:rPr>
              <a:t> </a:t>
            </a:r>
            <a:r>
              <a:rPr lang="en-US" b="1" dirty="0" err="1" smtClean="0">
                <a:latin typeface="Arial" pitchFamily="34" charset="0"/>
                <a:cs typeface="Arial" pitchFamily="34" charset="0"/>
              </a:rPr>
              <a:t>va</a:t>
            </a:r>
            <a:r>
              <a:rPr lang="en-US" b="1" dirty="0" smtClean="0">
                <a:latin typeface="Arial" pitchFamily="34" charset="0"/>
                <a:cs typeface="Arial" pitchFamily="34" charset="0"/>
              </a:rPr>
              <a:t> </a:t>
            </a:r>
            <a:r>
              <a:rPr lang="en-US" b="1" dirty="0" err="1" smtClean="0">
                <a:latin typeface="Arial" pitchFamily="34" charset="0"/>
                <a:cs typeface="Arial" pitchFamily="34" charset="0"/>
              </a:rPr>
              <a:t>topshiriqlarni</a:t>
            </a:r>
            <a:r>
              <a:rPr lang="en-US" b="1" dirty="0" smtClean="0">
                <a:latin typeface="Arial" pitchFamily="34" charset="0"/>
                <a:cs typeface="Arial" pitchFamily="34" charset="0"/>
              </a:rPr>
              <a:t> </a:t>
            </a:r>
            <a:r>
              <a:rPr lang="en-US" b="1" dirty="0" err="1" smtClean="0">
                <a:latin typeface="Arial" pitchFamily="34" charset="0"/>
                <a:cs typeface="Arial" pitchFamily="34" charset="0"/>
              </a:rPr>
              <a:t>bajaring</a:t>
            </a:r>
            <a:r>
              <a:rPr lang="en-US" b="1" dirty="0" smtClean="0">
                <a:latin typeface="Arial" pitchFamily="34" charset="0"/>
                <a:cs typeface="Arial" pitchFamily="34" charset="0"/>
              </a:rPr>
              <a:t>.</a:t>
            </a:r>
          </a:p>
          <a:p>
            <a:pPr marL="285750" indent="-285750">
              <a:buFont typeface="Wingdings" pitchFamily="2" charset="2"/>
              <a:buChar char="Ø"/>
            </a:pPr>
            <a:r>
              <a:rPr lang="en-US" b="1" dirty="0" err="1" smtClean="0">
                <a:latin typeface="Arial" pitchFamily="34" charset="0"/>
                <a:cs typeface="Arial" pitchFamily="34" charset="0"/>
              </a:rPr>
              <a:t>Asarning</a:t>
            </a:r>
            <a:r>
              <a:rPr lang="en-US" b="1" dirty="0" smtClean="0">
                <a:latin typeface="Arial" pitchFamily="34" charset="0"/>
                <a:cs typeface="Arial" pitchFamily="34" charset="0"/>
              </a:rPr>
              <a:t> </a:t>
            </a:r>
            <a:r>
              <a:rPr lang="en-US" b="1" dirty="0" err="1" smtClean="0">
                <a:latin typeface="Arial" pitchFamily="34" charset="0"/>
                <a:cs typeface="Arial" pitchFamily="34" charset="0"/>
              </a:rPr>
              <a:t>to‘liq</a:t>
            </a:r>
            <a:r>
              <a:rPr lang="en-US" b="1" dirty="0" smtClean="0">
                <a:latin typeface="Arial" pitchFamily="34" charset="0"/>
                <a:cs typeface="Arial" pitchFamily="34" charset="0"/>
              </a:rPr>
              <a:t> </a:t>
            </a:r>
            <a:r>
              <a:rPr lang="en-US" b="1" dirty="0" err="1" smtClean="0">
                <a:latin typeface="Arial" pitchFamily="34" charset="0"/>
                <a:cs typeface="Arial" pitchFamily="34" charset="0"/>
              </a:rPr>
              <a:t>matnini</a:t>
            </a:r>
            <a:r>
              <a:rPr lang="en-US" b="1" dirty="0" smtClean="0">
                <a:latin typeface="Arial" pitchFamily="34" charset="0"/>
                <a:cs typeface="Arial" pitchFamily="34" charset="0"/>
              </a:rPr>
              <a:t> </a:t>
            </a:r>
            <a:r>
              <a:rPr lang="en-US" b="1" dirty="0" err="1" smtClean="0">
                <a:latin typeface="Arial" pitchFamily="34" charset="0"/>
                <a:cs typeface="Arial" pitchFamily="34" charset="0"/>
              </a:rPr>
              <a:t>o‘qib</a:t>
            </a:r>
            <a:r>
              <a:rPr lang="en-US" b="1" dirty="0" smtClean="0">
                <a:latin typeface="Arial" pitchFamily="34" charset="0"/>
                <a:cs typeface="Arial" pitchFamily="34" charset="0"/>
              </a:rPr>
              <a:t> </a:t>
            </a:r>
            <a:r>
              <a:rPr lang="en-US" b="1" dirty="0" err="1" smtClean="0">
                <a:latin typeface="Arial" pitchFamily="34" charset="0"/>
                <a:cs typeface="Arial" pitchFamily="34" charset="0"/>
              </a:rPr>
              <a:t>chiqing</a:t>
            </a:r>
            <a:r>
              <a:rPr lang="en-US" b="1" dirty="0" smtClean="0">
                <a:latin typeface="Arial" pitchFamily="34" charset="0"/>
                <a:cs typeface="Arial" pitchFamily="34" charset="0"/>
              </a:rPr>
              <a:t>.</a:t>
            </a:r>
            <a:endParaRPr lang="en-US" b="1" dirty="0" smtClean="0">
              <a:latin typeface="Arial" pitchFamily="34" charset="0"/>
              <a:cs typeface="Arial" pitchFamily="34" charset="0"/>
            </a:endParaRPr>
          </a:p>
        </p:txBody>
      </p:sp>
      <p:pic>
        <p:nvPicPr>
          <p:cNvPr id="1027" name="Picture 3" descr="C:\Users\Админ\Desktop\Рабочий стол\Telegram X\old-school-room.jpg"/>
          <p:cNvPicPr>
            <a:picLocks noChangeAspect="1" noChangeArrowheads="1"/>
          </p:cNvPicPr>
          <p:nvPr/>
        </p:nvPicPr>
        <p:blipFill rotWithShape="1">
          <a:blip r:embed="rId2">
            <a:extLst>
              <a:ext uri="{28A0092B-C50C-407E-A947-70E740481C1C}">
                <a14:useLocalDpi xmlns:a14="http://schemas.microsoft.com/office/drawing/2010/main" val="0"/>
              </a:ext>
            </a:extLst>
          </a:blip>
          <a:srcRect l="33864" t="61008" r="46824"/>
          <a:stretch/>
        </p:blipFill>
        <p:spPr bwMode="auto">
          <a:xfrm>
            <a:off x="3517900" y="1778873"/>
            <a:ext cx="2138199" cy="135933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201" y="1386803"/>
            <a:ext cx="2195793" cy="1643822"/>
          </a:xfrm>
          <a:prstGeom prst="rect">
            <a:avLst/>
          </a:prstGeom>
        </p:spPr>
      </p:pic>
    </p:spTree>
    <p:extLst>
      <p:ext uri="{BB962C8B-B14F-4D97-AF65-F5344CB8AC3E}">
        <p14:creationId xmlns:p14="http://schemas.microsoft.com/office/powerpoint/2010/main" val="15870784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870">
                                          <p:stCondLst>
                                            <p:cond delay="0"/>
                                          </p:stCondLst>
                                        </p:cTn>
                                        <p:tgtEl>
                                          <p:spTgt spid="8">
                                            <p:txEl>
                                              <p:pRg st="0" end="0"/>
                                            </p:txEl>
                                          </p:spTgt>
                                        </p:tgtEl>
                                      </p:cBhvr>
                                    </p:animEffect>
                                    <p:anim calcmode="lin" valueType="num">
                                      <p:cBhvr>
                                        <p:cTn id="8" dur="2733"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8">
                                            <p:txEl>
                                              <p:pRg st="0" end="0"/>
                                            </p:txEl>
                                          </p:spTgt>
                                        </p:tgtEl>
                                        <p:attrNameLst>
                                          <p:attrName>ppt_y</p:attrName>
                                        </p:attrNameLst>
                                      </p:cBhvr>
                                      <p:tavLst>
                                        <p:tav tm="0" fmla="#ppt_y-sin(pi*$)/81">
                                          <p:val>
                                            <p:fltVal val="0"/>
                                          </p:val>
                                        </p:tav>
                                        <p:tav tm="100000">
                                          <p:val>
                                            <p:fltVal val="1"/>
                                          </p:val>
                                        </p:tav>
                                      </p:tavLst>
                                    </p:anim>
                                    <p:animScale>
                                      <p:cBhvr>
                                        <p:cTn id="13" dur="39">
                                          <p:stCondLst>
                                            <p:cond delay="975"/>
                                          </p:stCondLst>
                                        </p:cTn>
                                        <p:tgtEl>
                                          <p:spTgt spid="8">
                                            <p:txEl>
                                              <p:pRg st="0" end="0"/>
                                            </p:txEl>
                                          </p:spTgt>
                                        </p:tgtEl>
                                      </p:cBhvr>
                                      <p:to x="100000" y="60000"/>
                                    </p:animScale>
                                    <p:animScale>
                                      <p:cBhvr>
                                        <p:cTn id="14" dur="249" decel="50000">
                                          <p:stCondLst>
                                            <p:cond delay="1014"/>
                                          </p:stCondLst>
                                        </p:cTn>
                                        <p:tgtEl>
                                          <p:spTgt spid="8">
                                            <p:txEl>
                                              <p:pRg st="0" end="0"/>
                                            </p:txEl>
                                          </p:spTgt>
                                        </p:tgtEl>
                                      </p:cBhvr>
                                      <p:to x="100000" y="100000"/>
                                    </p:animScale>
                                    <p:animScale>
                                      <p:cBhvr>
                                        <p:cTn id="15" dur="39">
                                          <p:stCondLst>
                                            <p:cond delay="1968"/>
                                          </p:stCondLst>
                                        </p:cTn>
                                        <p:tgtEl>
                                          <p:spTgt spid="8">
                                            <p:txEl>
                                              <p:pRg st="0" end="0"/>
                                            </p:txEl>
                                          </p:spTgt>
                                        </p:tgtEl>
                                      </p:cBhvr>
                                      <p:to x="100000" y="80000"/>
                                    </p:animScale>
                                    <p:animScale>
                                      <p:cBhvr>
                                        <p:cTn id="16" dur="249" decel="50000">
                                          <p:stCondLst>
                                            <p:cond delay="2007"/>
                                          </p:stCondLst>
                                        </p:cTn>
                                        <p:tgtEl>
                                          <p:spTgt spid="8">
                                            <p:txEl>
                                              <p:pRg st="0" end="0"/>
                                            </p:txEl>
                                          </p:spTgt>
                                        </p:tgtEl>
                                      </p:cBhvr>
                                      <p:to x="100000" y="100000"/>
                                    </p:animScale>
                                    <p:animScale>
                                      <p:cBhvr>
                                        <p:cTn id="17" dur="39">
                                          <p:stCondLst>
                                            <p:cond delay="2463"/>
                                          </p:stCondLst>
                                        </p:cTn>
                                        <p:tgtEl>
                                          <p:spTgt spid="8">
                                            <p:txEl>
                                              <p:pRg st="0" end="0"/>
                                            </p:txEl>
                                          </p:spTgt>
                                        </p:tgtEl>
                                      </p:cBhvr>
                                      <p:to x="100000" y="90000"/>
                                    </p:animScale>
                                    <p:animScale>
                                      <p:cBhvr>
                                        <p:cTn id="18" dur="249" decel="50000">
                                          <p:stCondLst>
                                            <p:cond delay="2502"/>
                                          </p:stCondLst>
                                        </p:cTn>
                                        <p:tgtEl>
                                          <p:spTgt spid="8">
                                            <p:txEl>
                                              <p:pRg st="0" end="0"/>
                                            </p:txEl>
                                          </p:spTgt>
                                        </p:tgtEl>
                                      </p:cBhvr>
                                      <p:to x="100000" y="100000"/>
                                    </p:animScale>
                                    <p:animScale>
                                      <p:cBhvr>
                                        <p:cTn id="19" dur="39">
                                          <p:stCondLst>
                                            <p:cond delay="2712"/>
                                          </p:stCondLst>
                                        </p:cTn>
                                        <p:tgtEl>
                                          <p:spTgt spid="8">
                                            <p:txEl>
                                              <p:pRg st="0" end="0"/>
                                            </p:txEl>
                                          </p:spTgt>
                                        </p:tgtEl>
                                      </p:cBhvr>
                                      <p:to x="100000" y="95000"/>
                                    </p:animScale>
                                    <p:animScale>
                                      <p:cBhvr>
                                        <p:cTn id="20" dur="249" decel="50000">
                                          <p:stCondLst>
                                            <p:cond delay="2751"/>
                                          </p:stCondLst>
                                        </p:cTn>
                                        <p:tgtEl>
                                          <p:spTgt spid="8">
                                            <p:txEl>
                                              <p:pRg st="0" end="0"/>
                                            </p:txEl>
                                          </p:spTgt>
                                        </p:tgtEl>
                                      </p:cBhvr>
                                      <p:to x="100000" y="100000"/>
                                    </p:animScale>
                                  </p:childTnLst>
                                </p:cTn>
                              </p:par>
                            </p:childTnLst>
                          </p:cTn>
                        </p:par>
                        <p:par>
                          <p:cTn id="21" fill="hold">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wipe(down)">
                                      <p:cBhvr>
                                        <p:cTn id="24" dur="870">
                                          <p:stCondLst>
                                            <p:cond delay="0"/>
                                          </p:stCondLst>
                                        </p:cTn>
                                        <p:tgtEl>
                                          <p:spTgt spid="8">
                                            <p:txEl>
                                              <p:pRg st="1" end="1"/>
                                            </p:txEl>
                                          </p:spTgt>
                                        </p:tgtEl>
                                      </p:cBhvr>
                                    </p:animEffect>
                                    <p:anim calcmode="lin" valueType="num">
                                      <p:cBhvr>
                                        <p:cTn id="25" dur="2733" tmFilter="0,0; 0.14,0.36; 0.43,0.73; 0.71,0.91; 1.0,1.0">
                                          <p:stCondLst>
                                            <p:cond delay="0"/>
                                          </p:stCondLst>
                                        </p:cTn>
                                        <p:tgtEl>
                                          <p:spTgt spid="8">
                                            <p:txEl>
                                              <p:pRg st="1" end="1"/>
                                            </p:txEl>
                                          </p:spTgt>
                                        </p:tgtEl>
                                        <p:attrNameLst>
                                          <p:attrName>ppt_x</p:attrName>
                                        </p:attrNameLst>
                                      </p:cBhvr>
                                      <p:tavLst>
                                        <p:tav tm="0">
                                          <p:val>
                                            <p:strVal val="#ppt_x-0.25"/>
                                          </p:val>
                                        </p:tav>
                                        <p:tav tm="100000">
                                          <p:val>
                                            <p:strVal val="#ppt_x"/>
                                          </p:val>
                                        </p:tav>
                                      </p:tavLst>
                                    </p:anim>
                                    <p:anim calcmode="lin" valueType="num">
                                      <p:cBhvr>
                                        <p:cTn id="26" dur="996" tmFilter="0.0,0.0; 0.25,0.07; 0.50,0.2; 0.75,0.467; 1.0,1.0">
                                          <p:stCondLst>
                                            <p:cond delay="0"/>
                                          </p:stCondLst>
                                        </p:cTn>
                                        <p:tgtEl>
                                          <p:spTgt spid="8">
                                            <p:txEl>
                                              <p:pRg st="1" end="1"/>
                                            </p:txEl>
                                          </p:spTgt>
                                        </p:tgtEl>
                                        <p:attrNameLst>
                                          <p:attrName>ppt_y</p:attrName>
                                        </p:attrNameLst>
                                      </p:cBhvr>
                                      <p:tavLst>
                                        <p:tav tm="0" fmla="#ppt_y-sin(pi*$)/3">
                                          <p:val>
                                            <p:fltVal val="0.5"/>
                                          </p:val>
                                        </p:tav>
                                        <p:tav tm="100000">
                                          <p:val>
                                            <p:fltVal val="1"/>
                                          </p:val>
                                        </p:tav>
                                      </p:tavLst>
                                    </p:anim>
                                    <p:anim calcmode="lin" valueType="num">
                                      <p:cBhvr>
                                        <p:cTn id="27" dur="996" tmFilter="0, 0; 0.125,0.2665; 0.25,0.4; 0.375,0.465; 0.5,0.5;  0.625,0.535; 0.75,0.6; 0.875,0.7335; 1,1">
                                          <p:stCondLst>
                                            <p:cond delay="996"/>
                                          </p:stCondLst>
                                        </p:cTn>
                                        <p:tgtEl>
                                          <p:spTgt spid="8">
                                            <p:txEl>
                                              <p:pRg st="1" end="1"/>
                                            </p:txEl>
                                          </p:spTgt>
                                        </p:tgtEl>
                                        <p:attrNameLst>
                                          <p:attrName>ppt_y</p:attrName>
                                        </p:attrNameLst>
                                      </p:cBhvr>
                                      <p:tavLst>
                                        <p:tav tm="0" fmla="#ppt_y-sin(pi*$)/9">
                                          <p:val>
                                            <p:fltVal val="0"/>
                                          </p:val>
                                        </p:tav>
                                        <p:tav tm="100000">
                                          <p:val>
                                            <p:fltVal val="1"/>
                                          </p:val>
                                        </p:tav>
                                      </p:tavLst>
                                    </p:anim>
                                    <p:anim calcmode="lin" valueType="num">
                                      <p:cBhvr>
                                        <p:cTn id="28" dur="498" tmFilter="0, 0; 0.125,0.2665; 0.25,0.4; 0.375,0.465; 0.5,0.5;  0.625,0.535; 0.75,0.6; 0.875,0.7335; 1,1">
                                          <p:stCondLst>
                                            <p:cond delay="1986"/>
                                          </p:stCondLst>
                                        </p:cTn>
                                        <p:tgtEl>
                                          <p:spTgt spid="8">
                                            <p:txEl>
                                              <p:pRg st="1" end="1"/>
                                            </p:txEl>
                                          </p:spTgt>
                                        </p:tgtEl>
                                        <p:attrNameLst>
                                          <p:attrName>ppt_y</p:attrName>
                                        </p:attrNameLst>
                                      </p:cBhvr>
                                      <p:tavLst>
                                        <p:tav tm="0" fmla="#ppt_y-sin(pi*$)/27">
                                          <p:val>
                                            <p:fltVal val="0"/>
                                          </p:val>
                                        </p:tav>
                                        <p:tav tm="100000">
                                          <p:val>
                                            <p:fltVal val="1"/>
                                          </p:val>
                                        </p:tav>
                                      </p:tavLst>
                                    </p:anim>
                                    <p:anim calcmode="lin" valueType="num">
                                      <p:cBhvr>
                                        <p:cTn id="29" dur="246" tmFilter="0, 0; 0.125,0.2665; 0.25,0.4; 0.375,0.465; 0.5,0.5;  0.625,0.535; 0.75,0.6; 0.875,0.7335; 1,1">
                                          <p:stCondLst>
                                            <p:cond delay="2484"/>
                                          </p:stCondLst>
                                        </p:cTn>
                                        <p:tgtEl>
                                          <p:spTgt spid="8">
                                            <p:txEl>
                                              <p:pRg st="1" end="1"/>
                                            </p:txEl>
                                          </p:spTgt>
                                        </p:tgtEl>
                                        <p:attrNameLst>
                                          <p:attrName>ppt_y</p:attrName>
                                        </p:attrNameLst>
                                      </p:cBhvr>
                                      <p:tavLst>
                                        <p:tav tm="0" fmla="#ppt_y-sin(pi*$)/81">
                                          <p:val>
                                            <p:fltVal val="0"/>
                                          </p:val>
                                        </p:tav>
                                        <p:tav tm="100000">
                                          <p:val>
                                            <p:fltVal val="1"/>
                                          </p:val>
                                        </p:tav>
                                      </p:tavLst>
                                    </p:anim>
                                    <p:animScale>
                                      <p:cBhvr>
                                        <p:cTn id="30" dur="39">
                                          <p:stCondLst>
                                            <p:cond delay="975"/>
                                          </p:stCondLst>
                                        </p:cTn>
                                        <p:tgtEl>
                                          <p:spTgt spid="8">
                                            <p:txEl>
                                              <p:pRg st="1" end="1"/>
                                            </p:txEl>
                                          </p:spTgt>
                                        </p:tgtEl>
                                      </p:cBhvr>
                                      <p:to x="100000" y="60000"/>
                                    </p:animScale>
                                    <p:animScale>
                                      <p:cBhvr>
                                        <p:cTn id="31" dur="249" decel="50000">
                                          <p:stCondLst>
                                            <p:cond delay="1014"/>
                                          </p:stCondLst>
                                        </p:cTn>
                                        <p:tgtEl>
                                          <p:spTgt spid="8">
                                            <p:txEl>
                                              <p:pRg st="1" end="1"/>
                                            </p:txEl>
                                          </p:spTgt>
                                        </p:tgtEl>
                                      </p:cBhvr>
                                      <p:to x="100000" y="100000"/>
                                    </p:animScale>
                                    <p:animScale>
                                      <p:cBhvr>
                                        <p:cTn id="32" dur="39">
                                          <p:stCondLst>
                                            <p:cond delay="1968"/>
                                          </p:stCondLst>
                                        </p:cTn>
                                        <p:tgtEl>
                                          <p:spTgt spid="8">
                                            <p:txEl>
                                              <p:pRg st="1" end="1"/>
                                            </p:txEl>
                                          </p:spTgt>
                                        </p:tgtEl>
                                      </p:cBhvr>
                                      <p:to x="100000" y="80000"/>
                                    </p:animScale>
                                    <p:animScale>
                                      <p:cBhvr>
                                        <p:cTn id="33" dur="249" decel="50000">
                                          <p:stCondLst>
                                            <p:cond delay="2007"/>
                                          </p:stCondLst>
                                        </p:cTn>
                                        <p:tgtEl>
                                          <p:spTgt spid="8">
                                            <p:txEl>
                                              <p:pRg st="1" end="1"/>
                                            </p:txEl>
                                          </p:spTgt>
                                        </p:tgtEl>
                                      </p:cBhvr>
                                      <p:to x="100000" y="100000"/>
                                    </p:animScale>
                                    <p:animScale>
                                      <p:cBhvr>
                                        <p:cTn id="34" dur="39">
                                          <p:stCondLst>
                                            <p:cond delay="2463"/>
                                          </p:stCondLst>
                                        </p:cTn>
                                        <p:tgtEl>
                                          <p:spTgt spid="8">
                                            <p:txEl>
                                              <p:pRg st="1" end="1"/>
                                            </p:txEl>
                                          </p:spTgt>
                                        </p:tgtEl>
                                      </p:cBhvr>
                                      <p:to x="100000" y="90000"/>
                                    </p:animScale>
                                    <p:animScale>
                                      <p:cBhvr>
                                        <p:cTn id="35" dur="249" decel="50000">
                                          <p:stCondLst>
                                            <p:cond delay="2502"/>
                                          </p:stCondLst>
                                        </p:cTn>
                                        <p:tgtEl>
                                          <p:spTgt spid="8">
                                            <p:txEl>
                                              <p:pRg st="1" end="1"/>
                                            </p:txEl>
                                          </p:spTgt>
                                        </p:tgtEl>
                                      </p:cBhvr>
                                      <p:to x="100000" y="100000"/>
                                    </p:animScale>
                                    <p:animScale>
                                      <p:cBhvr>
                                        <p:cTn id="36" dur="39">
                                          <p:stCondLst>
                                            <p:cond delay="2712"/>
                                          </p:stCondLst>
                                        </p:cTn>
                                        <p:tgtEl>
                                          <p:spTgt spid="8">
                                            <p:txEl>
                                              <p:pRg st="1" end="1"/>
                                            </p:txEl>
                                          </p:spTgt>
                                        </p:tgtEl>
                                      </p:cBhvr>
                                      <p:to x="100000" y="95000"/>
                                    </p:animScale>
                                    <p:animScale>
                                      <p:cBhvr>
                                        <p:cTn id="37" dur="249" decel="50000">
                                          <p:stCondLst>
                                            <p:cond delay="2751"/>
                                          </p:stCondLst>
                                        </p:cTn>
                                        <p:tgtEl>
                                          <p:spTgt spid="8">
                                            <p:txEl>
                                              <p:pRg st="1" end="1"/>
                                            </p:txEl>
                                          </p:spTgt>
                                        </p:tgtEl>
                                      </p:cBhvr>
                                      <p:to x="100000" y="100000"/>
                                    </p:animScale>
                                  </p:childTnLst>
                                </p:cTn>
                              </p:par>
                            </p:childTnLst>
                          </p:cTn>
                        </p:par>
                        <p:par>
                          <p:cTn id="38" fill="hold">
                            <p:stCondLst>
                              <p:cond delay="6000"/>
                            </p:stCondLst>
                            <p:childTnLst>
                              <p:par>
                                <p:cTn id="39" presetID="26" presetClass="entr" presetSubtype="0" fill="hold" grpId="0" nodeType="after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animEffect transition="in" filter="wipe(down)">
                                      <p:cBhvr>
                                        <p:cTn id="41" dur="870">
                                          <p:stCondLst>
                                            <p:cond delay="0"/>
                                          </p:stCondLst>
                                        </p:cTn>
                                        <p:tgtEl>
                                          <p:spTgt spid="8">
                                            <p:txEl>
                                              <p:pRg st="2" end="2"/>
                                            </p:txEl>
                                          </p:spTgt>
                                        </p:tgtEl>
                                      </p:cBhvr>
                                    </p:animEffect>
                                    <p:anim calcmode="lin" valueType="num">
                                      <p:cBhvr>
                                        <p:cTn id="42" dur="2733" tmFilter="0,0; 0.14,0.36; 0.43,0.73; 0.71,0.91; 1.0,1.0">
                                          <p:stCondLst>
                                            <p:cond delay="0"/>
                                          </p:stCondLst>
                                        </p:cTn>
                                        <p:tgtEl>
                                          <p:spTgt spid="8">
                                            <p:txEl>
                                              <p:pRg st="2" end="2"/>
                                            </p:txEl>
                                          </p:spTgt>
                                        </p:tgtEl>
                                        <p:attrNameLst>
                                          <p:attrName>ppt_x</p:attrName>
                                        </p:attrNameLst>
                                      </p:cBhvr>
                                      <p:tavLst>
                                        <p:tav tm="0">
                                          <p:val>
                                            <p:strVal val="#ppt_x-0.25"/>
                                          </p:val>
                                        </p:tav>
                                        <p:tav tm="100000">
                                          <p:val>
                                            <p:strVal val="#ppt_x"/>
                                          </p:val>
                                        </p:tav>
                                      </p:tavLst>
                                    </p:anim>
                                    <p:anim calcmode="lin" valueType="num">
                                      <p:cBhvr>
                                        <p:cTn id="43" dur="996" tmFilter="0.0,0.0; 0.25,0.07; 0.50,0.2; 0.75,0.467; 1.0,1.0">
                                          <p:stCondLst>
                                            <p:cond delay="0"/>
                                          </p:stCondLst>
                                        </p:cTn>
                                        <p:tgtEl>
                                          <p:spTgt spid="8">
                                            <p:txEl>
                                              <p:pRg st="2" end="2"/>
                                            </p:txEl>
                                          </p:spTgt>
                                        </p:tgtEl>
                                        <p:attrNameLst>
                                          <p:attrName>ppt_y</p:attrName>
                                        </p:attrNameLst>
                                      </p:cBhvr>
                                      <p:tavLst>
                                        <p:tav tm="0" fmla="#ppt_y-sin(pi*$)/3">
                                          <p:val>
                                            <p:fltVal val="0.5"/>
                                          </p:val>
                                        </p:tav>
                                        <p:tav tm="100000">
                                          <p:val>
                                            <p:fltVal val="1"/>
                                          </p:val>
                                        </p:tav>
                                      </p:tavLst>
                                    </p:anim>
                                    <p:anim calcmode="lin" valueType="num">
                                      <p:cBhvr>
                                        <p:cTn id="44" dur="996" tmFilter="0, 0; 0.125,0.2665; 0.25,0.4; 0.375,0.465; 0.5,0.5;  0.625,0.535; 0.75,0.6; 0.875,0.7335; 1,1">
                                          <p:stCondLst>
                                            <p:cond delay="996"/>
                                          </p:stCondLst>
                                        </p:cTn>
                                        <p:tgtEl>
                                          <p:spTgt spid="8">
                                            <p:txEl>
                                              <p:pRg st="2" end="2"/>
                                            </p:txEl>
                                          </p:spTgt>
                                        </p:tgtEl>
                                        <p:attrNameLst>
                                          <p:attrName>ppt_y</p:attrName>
                                        </p:attrNameLst>
                                      </p:cBhvr>
                                      <p:tavLst>
                                        <p:tav tm="0" fmla="#ppt_y-sin(pi*$)/9">
                                          <p:val>
                                            <p:fltVal val="0"/>
                                          </p:val>
                                        </p:tav>
                                        <p:tav tm="100000">
                                          <p:val>
                                            <p:fltVal val="1"/>
                                          </p:val>
                                        </p:tav>
                                      </p:tavLst>
                                    </p:anim>
                                    <p:anim calcmode="lin" valueType="num">
                                      <p:cBhvr>
                                        <p:cTn id="45" dur="498" tmFilter="0, 0; 0.125,0.2665; 0.25,0.4; 0.375,0.465; 0.5,0.5;  0.625,0.535; 0.75,0.6; 0.875,0.7335; 1,1">
                                          <p:stCondLst>
                                            <p:cond delay="1986"/>
                                          </p:stCondLst>
                                        </p:cTn>
                                        <p:tgtEl>
                                          <p:spTgt spid="8">
                                            <p:txEl>
                                              <p:pRg st="2" end="2"/>
                                            </p:txEl>
                                          </p:spTgt>
                                        </p:tgtEl>
                                        <p:attrNameLst>
                                          <p:attrName>ppt_y</p:attrName>
                                        </p:attrNameLst>
                                      </p:cBhvr>
                                      <p:tavLst>
                                        <p:tav tm="0" fmla="#ppt_y-sin(pi*$)/27">
                                          <p:val>
                                            <p:fltVal val="0"/>
                                          </p:val>
                                        </p:tav>
                                        <p:tav tm="100000">
                                          <p:val>
                                            <p:fltVal val="1"/>
                                          </p:val>
                                        </p:tav>
                                      </p:tavLst>
                                    </p:anim>
                                    <p:anim calcmode="lin" valueType="num">
                                      <p:cBhvr>
                                        <p:cTn id="46" dur="246" tmFilter="0, 0; 0.125,0.2665; 0.25,0.4; 0.375,0.465; 0.5,0.5;  0.625,0.535; 0.75,0.6; 0.875,0.7335; 1,1">
                                          <p:stCondLst>
                                            <p:cond delay="2484"/>
                                          </p:stCondLst>
                                        </p:cTn>
                                        <p:tgtEl>
                                          <p:spTgt spid="8">
                                            <p:txEl>
                                              <p:pRg st="2" end="2"/>
                                            </p:txEl>
                                          </p:spTgt>
                                        </p:tgtEl>
                                        <p:attrNameLst>
                                          <p:attrName>ppt_y</p:attrName>
                                        </p:attrNameLst>
                                      </p:cBhvr>
                                      <p:tavLst>
                                        <p:tav tm="0" fmla="#ppt_y-sin(pi*$)/81">
                                          <p:val>
                                            <p:fltVal val="0"/>
                                          </p:val>
                                        </p:tav>
                                        <p:tav tm="100000">
                                          <p:val>
                                            <p:fltVal val="1"/>
                                          </p:val>
                                        </p:tav>
                                      </p:tavLst>
                                    </p:anim>
                                    <p:animScale>
                                      <p:cBhvr>
                                        <p:cTn id="47" dur="39">
                                          <p:stCondLst>
                                            <p:cond delay="975"/>
                                          </p:stCondLst>
                                        </p:cTn>
                                        <p:tgtEl>
                                          <p:spTgt spid="8">
                                            <p:txEl>
                                              <p:pRg st="2" end="2"/>
                                            </p:txEl>
                                          </p:spTgt>
                                        </p:tgtEl>
                                      </p:cBhvr>
                                      <p:to x="100000" y="60000"/>
                                    </p:animScale>
                                    <p:animScale>
                                      <p:cBhvr>
                                        <p:cTn id="48" dur="249" decel="50000">
                                          <p:stCondLst>
                                            <p:cond delay="1014"/>
                                          </p:stCondLst>
                                        </p:cTn>
                                        <p:tgtEl>
                                          <p:spTgt spid="8">
                                            <p:txEl>
                                              <p:pRg st="2" end="2"/>
                                            </p:txEl>
                                          </p:spTgt>
                                        </p:tgtEl>
                                      </p:cBhvr>
                                      <p:to x="100000" y="100000"/>
                                    </p:animScale>
                                    <p:animScale>
                                      <p:cBhvr>
                                        <p:cTn id="49" dur="39">
                                          <p:stCondLst>
                                            <p:cond delay="1968"/>
                                          </p:stCondLst>
                                        </p:cTn>
                                        <p:tgtEl>
                                          <p:spTgt spid="8">
                                            <p:txEl>
                                              <p:pRg st="2" end="2"/>
                                            </p:txEl>
                                          </p:spTgt>
                                        </p:tgtEl>
                                      </p:cBhvr>
                                      <p:to x="100000" y="80000"/>
                                    </p:animScale>
                                    <p:animScale>
                                      <p:cBhvr>
                                        <p:cTn id="50" dur="249" decel="50000">
                                          <p:stCondLst>
                                            <p:cond delay="2007"/>
                                          </p:stCondLst>
                                        </p:cTn>
                                        <p:tgtEl>
                                          <p:spTgt spid="8">
                                            <p:txEl>
                                              <p:pRg st="2" end="2"/>
                                            </p:txEl>
                                          </p:spTgt>
                                        </p:tgtEl>
                                      </p:cBhvr>
                                      <p:to x="100000" y="100000"/>
                                    </p:animScale>
                                    <p:animScale>
                                      <p:cBhvr>
                                        <p:cTn id="51" dur="39">
                                          <p:stCondLst>
                                            <p:cond delay="2463"/>
                                          </p:stCondLst>
                                        </p:cTn>
                                        <p:tgtEl>
                                          <p:spTgt spid="8">
                                            <p:txEl>
                                              <p:pRg st="2" end="2"/>
                                            </p:txEl>
                                          </p:spTgt>
                                        </p:tgtEl>
                                      </p:cBhvr>
                                      <p:to x="100000" y="90000"/>
                                    </p:animScale>
                                    <p:animScale>
                                      <p:cBhvr>
                                        <p:cTn id="52" dur="249" decel="50000">
                                          <p:stCondLst>
                                            <p:cond delay="2502"/>
                                          </p:stCondLst>
                                        </p:cTn>
                                        <p:tgtEl>
                                          <p:spTgt spid="8">
                                            <p:txEl>
                                              <p:pRg st="2" end="2"/>
                                            </p:txEl>
                                          </p:spTgt>
                                        </p:tgtEl>
                                      </p:cBhvr>
                                      <p:to x="100000" y="100000"/>
                                    </p:animScale>
                                    <p:animScale>
                                      <p:cBhvr>
                                        <p:cTn id="53" dur="39">
                                          <p:stCondLst>
                                            <p:cond delay="2712"/>
                                          </p:stCondLst>
                                        </p:cTn>
                                        <p:tgtEl>
                                          <p:spTgt spid="8">
                                            <p:txEl>
                                              <p:pRg st="2" end="2"/>
                                            </p:txEl>
                                          </p:spTgt>
                                        </p:tgtEl>
                                      </p:cBhvr>
                                      <p:to x="100000" y="95000"/>
                                    </p:animScale>
                                    <p:animScale>
                                      <p:cBhvr>
                                        <p:cTn id="54" dur="249" decel="50000">
                                          <p:stCondLst>
                                            <p:cond delay="2751"/>
                                          </p:stCondLst>
                                        </p:cTn>
                                        <p:tgtEl>
                                          <p:spTgt spid="8">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570291"/>
            <a:ext cx="5510959" cy="2576134"/>
          </a:xfrm>
          <a:prstGeom prst="rect">
            <a:avLst/>
          </a:prstGeom>
        </p:spPr>
      </p:pic>
      <p:sp>
        <p:nvSpPr>
          <p:cNvPr id="16" name="Заголовок 1"/>
          <p:cNvSpPr txBox="1">
            <a:spLocks/>
          </p:cNvSpPr>
          <p:nvPr/>
        </p:nvSpPr>
        <p:spPr>
          <a:xfrm>
            <a:off x="1334341" y="555625"/>
            <a:ext cx="4596559" cy="2585323"/>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r>
              <a:rPr lang="es-MX" sz="2400" dirty="0" smtClean="0">
                <a:latin typeface="Arial" pitchFamily="34" charset="0"/>
                <a:cs typeface="Arial" pitchFamily="34" charset="0"/>
              </a:rPr>
              <a:t>Rusumoti jang – jang usullari</a:t>
            </a:r>
            <a:endParaRPr lang="es-MX" sz="2400" dirty="0">
              <a:latin typeface="Arial" pitchFamily="34" charset="0"/>
              <a:cs typeface="Arial" pitchFamily="34" charset="0"/>
            </a:endParaRPr>
          </a:p>
          <a:p>
            <a:r>
              <a:rPr lang="es-MX" sz="2400" dirty="0" smtClean="0">
                <a:latin typeface="Arial" pitchFamily="34" charset="0"/>
                <a:cs typeface="Arial" pitchFamily="34" charset="0"/>
              </a:rPr>
              <a:t>Burong‘or – qo‘shin o‘ng   				   tomoni</a:t>
            </a:r>
          </a:p>
          <a:p>
            <a:r>
              <a:rPr lang="es-MX" sz="2400" dirty="0" smtClean="0">
                <a:latin typeface="Arial" pitchFamily="34" charset="0"/>
                <a:cs typeface="Arial" pitchFamily="34" charset="0"/>
              </a:rPr>
              <a:t>G‘o‘l – qo‘shin o‘rta qismi</a:t>
            </a:r>
          </a:p>
          <a:p>
            <a:r>
              <a:rPr lang="es-MX" sz="2400" dirty="0" smtClean="0">
                <a:latin typeface="Arial" pitchFamily="34" charset="0"/>
                <a:cs typeface="Arial" pitchFamily="34" charset="0"/>
              </a:rPr>
              <a:t>E’timodli – ishonchli</a:t>
            </a:r>
          </a:p>
          <a:p>
            <a:r>
              <a:rPr lang="es-MX" sz="2400" dirty="0" smtClean="0">
                <a:latin typeface="Arial" pitchFamily="34" charset="0"/>
                <a:cs typeface="Arial" pitchFamily="34" charset="0"/>
              </a:rPr>
              <a:t> </a:t>
            </a:r>
          </a:p>
          <a:p>
            <a:r>
              <a:rPr lang="es-MX" sz="2400" dirty="0" smtClean="0">
                <a:latin typeface="Arial" pitchFamily="34" charset="0"/>
                <a:cs typeface="Arial" pitchFamily="34" charset="0"/>
              </a:rPr>
              <a:t> </a:t>
            </a:r>
            <a:endParaRPr lang="uz-Cyrl-UZ" sz="2400" dirty="0">
              <a:latin typeface="Arial" pitchFamily="34" charset="0"/>
              <a:cs typeface="Arial" pitchFamily="34" charset="0"/>
            </a:endParaRPr>
          </a:p>
        </p:txBody>
      </p:sp>
      <p:sp>
        <p:nvSpPr>
          <p:cNvPr id="17" name="Заголовок 1"/>
          <p:cNvSpPr txBox="1">
            <a:spLocks/>
          </p:cNvSpPr>
          <p:nvPr/>
        </p:nvSpPr>
        <p:spPr>
          <a:xfrm>
            <a:off x="1358900" y="555625"/>
            <a:ext cx="4011518" cy="1846659"/>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r>
              <a:rPr lang="es-MX" sz="2400" dirty="0" smtClean="0">
                <a:latin typeface="Arial" pitchFamily="34" charset="0"/>
                <a:cs typeface="Arial" pitchFamily="34" charset="0"/>
              </a:rPr>
              <a:t>Kordon – ish biladigan </a:t>
            </a:r>
          </a:p>
          <a:p>
            <a:r>
              <a:rPr lang="es-MX" sz="2400" dirty="0" smtClean="0">
                <a:latin typeface="Arial" pitchFamily="34" charset="0"/>
                <a:cs typeface="Arial" pitchFamily="34" charset="0"/>
              </a:rPr>
              <a:t>Dorilxalofat – poytaxt</a:t>
            </a:r>
          </a:p>
          <a:p>
            <a:r>
              <a:rPr lang="es-MX" sz="2400" dirty="0" smtClean="0">
                <a:latin typeface="Arial" pitchFamily="34" charset="0"/>
                <a:cs typeface="Arial" pitchFamily="34" charset="0"/>
              </a:rPr>
              <a:t>Sobihi tadbir – tadbirli</a:t>
            </a:r>
          </a:p>
          <a:p>
            <a:r>
              <a:rPr lang="es-MX" sz="2400" dirty="0" smtClean="0">
                <a:latin typeface="Arial" pitchFamily="34" charset="0"/>
                <a:cs typeface="Arial" pitchFamily="34" charset="0"/>
              </a:rPr>
              <a:t>Barq – Chaqmoq, yashin</a:t>
            </a:r>
          </a:p>
          <a:p>
            <a:r>
              <a:rPr lang="es-MX" sz="2400" dirty="0" smtClean="0">
                <a:latin typeface="Arial" pitchFamily="34" charset="0"/>
                <a:cs typeface="Arial" pitchFamily="34" charset="0"/>
              </a:rPr>
              <a:t> </a:t>
            </a:r>
            <a:endParaRPr lang="uz-Cyrl-UZ" sz="2400" dirty="0">
              <a:latin typeface="Arial" pitchFamily="34" charset="0"/>
              <a:cs typeface="Arial" pitchFamily="34" charset="0"/>
            </a:endParaRPr>
          </a:p>
        </p:txBody>
      </p:sp>
      <p:sp>
        <p:nvSpPr>
          <p:cNvPr id="8" name="Заголовок 1"/>
          <p:cNvSpPr txBox="1">
            <a:spLocks/>
          </p:cNvSpPr>
          <p:nvPr/>
        </p:nvSpPr>
        <p:spPr>
          <a:xfrm>
            <a:off x="0" y="98425"/>
            <a:ext cx="5765800" cy="400110"/>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s-MX" sz="2600" dirty="0" smtClean="0">
                <a:latin typeface="Arial" pitchFamily="34" charset="0"/>
                <a:cs typeface="Arial" pitchFamily="34" charset="0"/>
              </a:rPr>
              <a:t>Topshiriqni tekshirish</a:t>
            </a:r>
          </a:p>
        </p:txBody>
      </p:sp>
      <p:sp>
        <p:nvSpPr>
          <p:cNvPr id="2" name="Заголовок 1"/>
          <p:cNvSpPr>
            <a:spLocks noGrp="1"/>
          </p:cNvSpPr>
          <p:nvPr>
            <p:ph type="title"/>
          </p:nvPr>
        </p:nvSpPr>
        <p:spPr>
          <a:xfrm>
            <a:off x="0" y="0"/>
            <a:ext cx="5638800" cy="553998"/>
          </a:xfrm>
        </p:spPr>
        <p:txBody>
          <a:bodyPr/>
          <a:lstStyle/>
          <a:p>
            <a:pPr algn="ctr"/>
            <a:r>
              <a:rPr lang="en-US" sz="3600" dirty="0" smtClean="0">
                <a:latin typeface="Arial" pitchFamily="34" charset="0"/>
                <a:cs typeface="Arial" pitchFamily="34" charset="0"/>
              </a:rPr>
              <a:t> </a:t>
            </a:r>
            <a:endParaRPr lang="uz-Cyrl-UZ" sz="3600" dirty="0">
              <a:latin typeface="Arial" pitchFamily="34" charset="0"/>
              <a:cs typeface="Arial" pitchFamily="34" charset="0"/>
            </a:endParaRPr>
          </a:p>
        </p:txBody>
      </p:sp>
      <p:sp>
        <p:nvSpPr>
          <p:cNvPr id="3" name="Текст 2"/>
          <p:cNvSpPr>
            <a:spLocks noGrp="1"/>
          </p:cNvSpPr>
          <p:nvPr>
            <p:ph type="body" idx="1"/>
          </p:nvPr>
        </p:nvSpPr>
        <p:spPr>
          <a:xfrm>
            <a:off x="292101" y="631826"/>
            <a:ext cx="2895600" cy="246221"/>
          </a:xfrm>
        </p:spPr>
        <p:txBody>
          <a:bodyPr/>
          <a:lstStyle/>
          <a:p>
            <a:r>
              <a:rPr lang="en-US" sz="1600" dirty="0" smtClean="0"/>
              <a:t> </a:t>
            </a:r>
            <a:endParaRPr lang="uz-Cyrl-UZ" sz="1600" dirty="0"/>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699" y="555534"/>
            <a:ext cx="2006600" cy="2895691"/>
          </a:xfrm>
          <a:prstGeom prst="rect">
            <a:avLst/>
          </a:prstGeom>
        </p:spPr>
      </p:pic>
      <p:pic>
        <p:nvPicPr>
          <p:cNvPr id="14" name="Рисунок 13" descr="Вырезка экрана"/>
          <p:cNvPicPr>
            <a:picLocks noChangeAspect="1"/>
          </p:cNvPicPr>
          <p:nvPr/>
        </p:nvPicPr>
        <p:blipFill>
          <a:blip r:embed="rId5" cstate="print">
            <a:extLst>
              <a:ext uri="{BEBA8EAE-BF5A-486C-A8C5-ECC9F3942E4B}">
                <a14:imgProps xmlns:a14="http://schemas.microsoft.com/office/drawing/2010/main">
                  <a14:imgLayer r:embed="rId6">
                    <a14:imgEffect>
                      <a14:backgroundRemoval t="0" b="96495" l="0" r="100000">
                        <a14:foregroundMark x1="21455" y1="32371" x2="20099" y2="77732"/>
                        <a14:foregroundMark x1="85573" y1="47010" x2="83354" y2="77526"/>
                        <a14:foregroundMark x1="30826" y1="49072" x2="32429" y2="45567"/>
                        <a14:foregroundMark x1="32799" y1="44330" x2="35388" y2="38969"/>
                        <a14:backgroundMark x1="55610" y1="39588" x2="55610" y2="39588"/>
                        <a14:backgroundMark x1="56350" y1="32165" x2="56473" y2="30722"/>
                        <a14:backgroundMark x1="49445" y1="37320" x2="49075" y2="38763"/>
                        <a14:backgroundMark x1="48829" y1="39588" x2="48089" y2="41443"/>
                        <a14:backgroundMark x1="47719" y1="43711" x2="47965" y2="44330"/>
                        <a14:backgroundMark x1="81628" y1="53196" x2="79038" y2="52577"/>
                      </a14:backgroundRemoval>
                    </a14:imgEffect>
                  </a14:imgLayer>
                </a14:imgProps>
              </a:ext>
              <a:ext uri="{28A0092B-C50C-407E-A947-70E740481C1C}">
                <a14:useLocalDpi xmlns:a14="http://schemas.microsoft.com/office/drawing/2010/main" val="0"/>
              </a:ext>
            </a:extLst>
          </a:blip>
          <a:stretch>
            <a:fillRect/>
          </a:stretch>
        </p:blipFill>
        <p:spPr>
          <a:xfrm>
            <a:off x="3492500" y="2098322"/>
            <a:ext cx="1752600" cy="1048103"/>
          </a:xfrm>
          <a:prstGeom prst="rect">
            <a:avLst/>
          </a:prstGeom>
        </p:spPr>
      </p:pic>
      <p:pic>
        <p:nvPicPr>
          <p:cNvPr id="15" name="Рисунок 14" descr="Вырезка экрана"/>
          <p:cNvPicPr>
            <a:picLocks noChangeAspect="1"/>
          </p:cNvPicPr>
          <p:nvPr/>
        </p:nvPicPr>
        <p:blipFill>
          <a:blip r:embed="rId5" cstate="print">
            <a:extLst>
              <a:ext uri="{BEBA8EAE-BF5A-486C-A8C5-ECC9F3942E4B}">
                <a14:imgProps xmlns:a14="http://schemas.microsoft.com/office/drawing/2010/main">
                  <a14:imgLayer r:embed="rId6">
                    <a14:imgEffect>
                      <a14:backgroundRemoval t="0" b="96495" l="0" r="100000">
                        <a14:foregroundMark x1="21455" y1="32371" x2="20099" y2="77732"/>
                        <a14:foregroundMark x1="85573" y1="47010" x2="83354" y2="77526"/>
                        <a14:foregroundMark x1="30826" y1="49072" x2="32429" y2="45567"/>
                        <a14:foregroundMark x1="32799" y1="44330" x2="35388" y2="38969"/>
                        <a14:backgroundMark x1="55610" y1="39588" x2="55610" y2="39588"/>
                        <a14:backgroundMark x1="56350" y1="32165" x2="56473" y2="30722"/>
                        <a14:backgroundMark x1="49445" y1="37320" x2="49075" y2="38763"/>
                        <a14:backgroundMark x1="48829" y1="39588" x2="48089" y2="41443"/>
                        <a14:backgroundMark x1="47719" y1="43711" x2="47965" y2="44330"/>
                        <a14:backgroundMark x1="81628" y1="53196" x2="79038" y2="52577"/>
                      </a14:backgroundRemoval>
                    </a14:imgEffect>
                  </a14:imgLayer>
                </a14:imgProps>
              </a:ext>
              <a:ext uri="{28A0092B-C50C-407E-A947-70E740481C1C}">
                <a14:useLocalDpi xmlns:a14="http://schemas.microsoft.com/office/drawing/2010/main" val="0"/>
              </a:ext>
            </a:extLst>
          </a:blip>
          <a:stretch>
            <a:fillRect/>
          </a:stretch>
        </p:blipFill>
        <p:spPr>
          <a:xfrm>
            <a:off x="1739900" y="2098322"/>
            <a:ext cx="1752600" cy="1048103"/>
          </a:xfrm>
          <a:prstGeom prst="rect">
            <a:avLst/>
          </a:prstGeom>
        </p:spPr>
      </p:pic>
    </p:spTree>
    <p:extLst>
      <p:ext uri="{BB962C8B-B14F-4D97-AF65-F5344CB8AC3E}">
        <p14:creationId xmlns:p14="http://schemas.microsoft.com/office/powerpoint/2010/main" val="2528801028"/>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500" y="63182"/>
            <a:ext cx="5638800" cy="492443"/>
          </a:xfrm>
        </p:spPr>
        <p:txBody>
          <a:bodyPr/>
          <a:lstStyle/>
          <a:p>
            <a:pPr algn="ctr"/>
            <a:r>
              <a:rPr lang="es-MX" sz="3200" dirty="0" smtClean="0">
                <a:latin typeface="Arial" pitchFamily="34" charset="0"/>
                <a:cs typeface="Arial" pitchFamily="34" charset="0"/>
              </a:rPr>
              <a:t>Bobo Xokiy</a:t>
            </a:r>
            <a:endParaRPr lang="uz-Cyrl-UZ" sz="3200" dirty="0">
              <a:latin typeface="Arial" pitchFamily="34" charset="0"/>
              <a:cs typeface="Arial" pitchFamily="34" charset="0"/>
            </a:endParaRPr>
          </a:p>
        </p:txBody>
      </p:sp>
      <p:sp>
        <p:nvSpPr>
          <p:cNvPr id="4" name="Прямоугольник 3"/>
          <p:cNvSpPr/>
          <p:nvPr/>
        </p:nvSpPr>
        <p:spPr>
          <a:xfrm>
            <a:off x="63500" y="561102"/>
            <a:ext cx="4191000" cy="2585323"/>
          </a:xfrm>
          <a:prstGeom prst="rect">
            <a:avLst/>
          </a:prstGeom>
        </p:spPr>
        <p:txBody>
          <a:bodyPr wrap="square">
            <a:spAutoFit/>
          </a:bodyPr>
          <a:lstStyle/>
          <a:p>
            <a:r>
              <a:rPr lang="az-Latn-AZ" b="1" dirty="0" smtClean="0">
                <a:latin typeface="Arial" pitchFamily="34" charset="0"/>
                <a:cs typeface="Arial" pitchFamily="34" charset="0"/>
              </a:rPr>
              <a:t>Boyqaro </a:t>
            </a:r>
            <a:r>
              <a:rPr lang="az-Latn-AZ" b="1" dirty="0">
                <a:latin typeface="Arial" pitchFamily="34" charset="0"/>
                <a:cs typeface="Arial" pitchFamily="34" charset="0"/>
              </a:rPr>
              <a:t>Murg‘ob suvi bo‘ylab, o‘zining sakkiz yuz ellik suvorisi bilan kechalab ham yurib </a:t>
            </a:r>
            <a:r>
              <a:rPr lang="az-Latn-AZ" b="1" dirty="0" smtClean="0">
                <a:latin typeface="Arial" pitchFamily="34" charset="0"/>
                <a:cs typeface="Arial" pitchFamily="34" charset="0"/>
              </a:rPr>
              <a:t>ketdi.</a:t>
            </a:r>
            <a:r>
              <a:rPr lang="en-US" b="1" dirty="0" smtClean="0">
                <a:latin typeface="Arial" pitchFamily="34" charset="0"/>
                <a:cs typeface="Arial" pitchFamily="34" charset="0"/>
              </a:rPr>
              <a:t> </a:t>
            </a:r>
            <a:r>
              <a:rPr lang="az-Latn-AZ" b="1" dirty="0" smtClean="0">
                <a:latin typeface="Arial" pitchFamily="34" charset="0"/>
                <a:cs typeface="Arial" pitchFamily="34" charset="0"/>
              </a:rPr>
              <a:t>Bobo </a:t>
            </a:r>
            <a:r>
              <a:rPr lang="az-Latn-AZ" b="1" dirty="0">
                <a:latin typeface="Arial" pitchFamily="34" charset="0"/>
                <a:cs typeface="Arial" pitchFamily="34" charset="0"/>
              </a:rPr>
              <a:t>Xokiy degan mashhur darvesh shu atrofda bir tog‘ning g‘ori ichida yashar edi. U yoshligidan boshlab dunyodan etak silkib odamlardan uzoqda, vahshiy tosh maskanida ibodat bilan mashg‘ul edi. </a:t>
            </a:r>
            <a:endParaRPr lang="uz-Cyrl-UZ" b="1" dirty="0">
              <a:latin typeface="Arial" pitchFamily="34" charset="0"/>
              <a:cs typeface="Arial" pitchFamily="34" charset="0"/>
            </a:endParaRPr>
          </a:p>
        </p:txBody>
      </p:sp>
      <p:pic>
        <p:nvPicPr>
          <p:cNvPr id="5" name="Рисунок 4"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5900" y="479424"/>
            <a:ext cx="1736764" cy="2765425"/>
          </a:xfrm>
          <a:prstGeom prst="rect">
            <a:avLst/>
          </a:prstGeom>
          <a:ln>
            <a:noFill/>
          </a:ln>
          <a:effectLst>
            <a:softEdge rad="112500"/>
          </a:effectLst>
        </p:spPr>
      </p:pic>
    </p:spTree>
    <p:extLst>
      <p:ext uri="{BB962C8B-B14F-4D97-AF65-F5344CB8AC3E}">
        <p14:creationId xmlns:p14="http://schemas.microsoft.com/office/powerpoint/2010/main" val="4999692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500" y="63182"/>
            <a:ext cx="5638800" cy="492443"/>
          </a:xfrm>
        </p:spPr>
        <p:txBody>
          <a:bodyPr/>
          <a:lstStyle/>
          <a:p>
            <a:pPr algn="ctr"/>
            <a:r>
              <a:rPr lang="es-MX" sz="3200" dirty="0" smtClean="0">
                <a:latin typeface="Arial" pitchFamily="34" charset="0"/>
                <a:cs typeface="Arial" pitchFamily="34" charset="0"/>
              </a:rPr>
              <a:t>Pok inson duosi</a:t>
            </a:r>
            <a:endParaRPr lang="uz-Cyrl-UZ" sz="3200" dirty="0">
              <a:latin typeface="Arial" pitchFamily="34" charset="0"/>
              <a:cs typeface="Arial" pitchFamily="34" charset="0"/>
            </a:endParaRPr>
          </a:p>
        </p:txBody>
      </p:sp>
      <p:sp>
        <p:nvSpPr>
          <p:cNvPr id="6" name="TextBox 5"/>
          <p:cNvSpPr txBox="1"/>
          <p:nvPr/>
        </p:nvSpPr>
        <p:spPr>
          <a:xfrm>
            <a:off x="63500" y="562250"/>
            <a:ext cx="4648200" cy="2554545"/>
          </a:xfrm>
          <a:prstGeom prst="rect">
            <a:avLst/>
          </a:prstGeom>
          <a:noFill/>
        </p:spPr>
        <p:txBody>
          <a:bodyPr wrap="square" rtlCol="0">
            <a:spAutoFit/>
          </a:bodyPr>
          <a:lstStyle/>
          <a:p>
            <a:r>
              <a:rPr lang="az-Latn-AZ" sz="1600" b="1" dirty="0">
                <a:latin typeface="Arial" pitchFamily="34" charset="0"/>
                <a:cs typeface="Arial" pitchFamily="34" charset="0"/>
              </a:rPr>
              <a:t>Bu maskanning ichi men gunohkor bandaning ko‘ngli yanglig‘ qora </a:t>
            </a:r>
            <a:r>
              <a:rPr lang="az-Latn-AZ" sz="1600" b="1" dirty="0" smtClean="0">
                <a:latin typeface="Arial" pitchFamily="34" charset="0"/>
                <a:cs typeface="Arial" pitchFamily="34" charset="0"/>
              </a:rPr>
              <a:t>bo‘lsa</a:t>
            </a:r>
            <a:r>
              <a:rPr lang="en-US" sz="1600" b="1" dirty="0" smtClean="0">
                <a:latin typeface="Arial" pitchFamily="34" charset="0"/>
                <a:cs typeface="Arial" pitchFamily="34" charset="0"/>
              </a:rPr>
              <a:t>    </a:t>
            </a:r>
            <a:r>
              <a:rPr lang="az-Latn-AZ" sz="1600" b="1" dirty="0" smtClean="0">
                <a:latin typeface="Arial" pitchFamily="34" charset="0"/>
                <a:cs typeface="Arial" pitchFamily="34" charset="0"/>
              </a:rPr>
              <a:t> ham</a:t>
            </a:r>
            <a:r>
              <a:rPr lang="az-Latn-AZ" sz="1600" b="1" dirty="0">
                <a:latin typeface="Arial" pitchFamily="34" charset="0"/>
                <a:cs typeface="Arial" pitchFamily="34" charset="0"/>
              </a:rPr>
              <a:t>, uni shahanshohlarning oltin </a:t>
            </a:r>
            <a:r>
              <a:rPr lang="en-US" sz="1600" b="1" dirty="0" smtClean="0">
                <a:latin typeface="Arial" pitchFamily="34" charset="0"/>
                <a:cs typeface="Arial" pitchFamily="34" charset="0"/>
              </a:rPr>
              <a:t>   </a:t>
            </a:r>
            <a:r>
              <a:rPr lang="az-Latn-AZ" sz="1600" b="1" dirty="0" smtClean="0">
                <a:latin typeface="Arial" pitchFamily="34" charset="0"/>
                <a:cs typeface="Arial" pitchFamily="34" charset="0"/>
              </a:rPr>
              <a:t>qasrlaridan </a:t>
            </a:r>
            <a:r>
              <a:rPr lang="az-Latn-AZ" sz="1600" b="1" dirty="0">
                <a:latin typeface="Arial" pitchFamily="34" charset="0"/>
                <a:cs typeface="Arial" pitchFamily="34" charset="0"/>
              </a:rPr>
              <a:t>afzal ko‘ramen. Bu yerda qushlar bilan hamrohmen, toshlar bilan dardkashmen. </a:t>
            </a:r>
            <a:r>
              <a:rPr lang="en-US" sz="1600" b="1" dirty="0" smtClean="0">
                <a:latin typeface="Arial" pitchFamily="34" charset="0"/>
                <a:cs typeface="Arial" pitchFamily="34" charset="0"/>
              </a:rPr>
              <a:t> </a:t>
            </a:r>
            <a:r>
              <a:rPr lang="az-Latn-AZ" sz="1600" b="1" dirty="0" smtClean="0">
                <a:latin typeface="Arial" pitchFamily="34" charset="0"/>
                <a:cs typeface="Arial" pitchFamily="34" charset="0"/>
              </a:rPr>
              <a:t>Yo</a:t>
            </a:r>
            <a:r>
              <a:rPr lang="az-Latn-AZ" sz="1600" b="1" dirty="0">
                <a:latin typeface="Arial" pitchFamily="34" charset="0"/>
                <a:cs typeface="Arial" pitchFamily="34" charset="0"/>
              </a:rPr>
              <a:t>, Ollo! Jamoling tug‘yoni bo‘lgan bahor sellari sening shafqat daryoyingga meni sudramadi. Qishning bo‘ronlari vujudimdagi zang bosgan zanjirlarni uzib, meni sening aslingga qaytarmadi... Yohu! </a:t>
            </a:r>
            <a:endParaRPr lang="en-US" sz="1600" b="1" dirty="0" smtClean="0">
              <a:latin typeface="Arial" pitchFamily="34" charset="0"/>
              <a:cs typeface="Arial" pitchFamily="34" charset="0"/>
            </a:endParaRPr>
          </a:p>
        </p:txBody>
      </p:sp>
      <p:pic>
        <p:nvPicPr>
          <p:cNvPr id="3" name="Рисунок 2" descr="Вырезка экрана"/>
          <p:cNvPicPr>
            <a:picLocks noChangeAspect="1"/>
          </p:cNvPicPr>
          <p:nvPr/>
        </p:nvPicPr>
        <p:blipFill>
          <a:blip r:embed="rId2" cstate="print">
            <a:extLst>
              <a:ext uri="{BEBA8EAE-BF5A-486C-A8C5-ECC9F3942E4B}">
                <a14:imgProps xmlns:a14="http://schemas.microsoft.com/office/drawing/2010/main">
                  <a14:imgLayer r:embed="rId3">
                    <a14:imgEffect>
                      <a14:backgroundRemoval t="789" b="100000" l="646" r="100000"/>
                    </a14:imgEffect>
                  </a14:imgLayer>
                </a14:imgProps>
              </a:ext>
              <a:ext uri="{28A0092B-C50C-407E-A947-70E740481C1C}">
                <a14:useLocalDpi xmlns:a14="http://schemas.microsoft.com/office/drawing/2010/main" val="0"/>
              </a:ext>
            </a:extLst>
          </a:blip>
          <a:stretch>
            <a:fillRect/>
          </a:stretch>
        </p:blipFill>
        <p:spPr>
          <a:xfrm>
            <a:off x="4285000" y="1622425"/>
            <a:ext cx="1341100" cy="838200"/>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7300" y="439928"/>
            <a:ext cx="1968500" cy="1106297"/>
          </a:xfrm>
          <a:prstGeom prst="ellipse">
            <a:avLst/>
          </a:prstGeom>
          <a:ln>
            <a:noFill/>
          </a:ln>
          <a:effectLst>
            <a:softEdge rad="1125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5300" y="2744458"/>
            <a:ext cx="2667000" cy="401967"/>
          </a:xfrm>
          <a:prstGeom prst="rect">
            <a:avLst/>
          </a:prstGeom>
        </p:spPr>
      </p:pic>
    </p:spTree>
    <p:extLst>
      <p:ext uri="{BB962C8B-B14F-4D97-AF65-F5344CB8AC3E}">
        <p14:creationId xmlns:p14="http://schemas.microsoft.com/office/powerpoint/2010/main" val="34940864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500" y="1627"/>
            <a:ext cx="5638800" cy="492443"/>
          </a:xfrm>
        </p:spPr>
        <p:txBody>
          <a:bodyPr/>
          <a:lstStyle/>
          <a:p>
            <a:pPr algn="ctr"/>
            <a:r>
              <a:rPr lang="en-US" sz="3200" dirty="0" err="1" smtClean="0"/>
              <a:t>Navoiy</a:t>
            </a:r>
            <a:r>
              <a:rPr lang="en-US" sz="3200" dirty="0" smtClean="0"/>
              <a:t> </a:t>
            </a:r>
            <a:r>
              <a:rPr lang="en-US" sz="3200" dirty="0" err="1" smtClean="0"/>
              <a:t>jasorati</a:t>
            </a:r>
            <a:r>
              <a:rPr lang="en-US" sz="3200" dirty="0" smtClean="0"/>
              <a:t> </a:t>
            </a:r>
            <a:endParaRPr lang="uz-Cyrl-UZ" sz="3200" dirty="0"/>
          </a:p>
        </p:txBody>
      </p:sp>
      <p:sp>
        <p:nvSpPr>
          <p:cNvPr id="4" name="Текст 3"/>
          <p:cNvSpPr>
            <a:spLocks noGrp="1"/>
          </p:cNvSpPr>
          <p:nvPr>
            <p:ph type="body" idx="1"/>
          </p:nvPr>
        </p:nvSpPr>
        <p:spPr>
          <a:xfrm>
            <a:off x="139700" y="555625"/>
            <a:ext cx="3657600" cy="2462213"/>
          </a:xfrm>
        </p:spPr>
        <p:txBody>
          <a:bodyPr/>
          <a:lstStyle/>
          <a:p>
            <a:r>
              <a:rPr lang="az-Latn-AZ" sz="1600" b="1" dirty="0">
                <a:solidFill>
                  <a:schemeClr val="tx1"/>
                </a:solidFill>
              </a:rPr>
              <a:t>Navoiy qilichni hassa kabi tutib</a:t>
            </a:r>
            <a:r>
              <a:rPr lang="az-Latn-AZ" sz="1600" b="1" dirty="0" smtClean="0">
                <a:solidFill>
                  <a:schemeClr val="tx1"/>
                </a:solidFill>
              </a:rPr>
              <a:t>,</a:t>
            </a:r>
            <a:r>
              <a:rPr lang="en-US" sz="1600" b="1" dirty="0" smtClean="0">
                <a:solidFill>
                  <a:schemeClr val="tx1"/>
                </a:solidFill>
              </a:rPr>
              <a:t> </a:t>
            </a:r>
            <a:r>
              <a:rPr lang="az-Latn-AZ" sz="1600" b="1" dirty="0" smtClean="0">
                <a:solidFill>
                  <a:schemeClr val="tx1"/>
                </a:solidFill>
              </a:rPr>
              <a:t> </a:t>
            </a:r>
            <a:r>
              <a:rPr lang="az-Latn-AZ" sz="1600" b="1" dirty="0">
                <a:solidFill>
                  <a:schemeClr val="tx1"/>
                </a:solidFill>
              </a:rPr>
              <a:t>yotiq tepadan ildam pastga tushdi. </a:t>
            </a:r>
            <a:r>
              <a:rPr lang="en-US" sz="1600" b="1" dirty="0">
                <a:solidFill>
                  <a:schemeClr val="tx1"/>
                </a:solidFill>
              </a:rPr>
              <a:t>Q</a:t>
            </a:r>
            <a:r>
              <a:rPr lang="az-Latn-AZ" sz="1600" b="1" dirty="0" smtClean="0">
                <a:solidFill>
                  <a:schemeClr val="tx1"/>
                </a:solidFill>
              </a:rPr>
              <a:t>urolli </a:t>
            </a:r>
            <a:r>
              <a:rPr lang="az-Latn-AZ" sz="1600" b="1" dirty="0">
                <a:solidFill>
                  <a:schemeClr val="tx1"/>
                </a:solidFill>
              </a:rPr>
              <a:t>navkar </a:t>
            </a:r>
            <a:r>
              <a:rPr lang="az-Latn-AZ" sz="1600" b="1" dirty="0" smtClean="0">
                <a:solidFill>
                  <a:schemeClr val="tx1"/>
                </a:solidFill>
              </a:rPr>
              <a:t>qichqirdi</a:t>
            </a:r>
            <a:r>
              <a:rPr lang="az-Latn-AZ" sz="1600" b="1" dirty="0">
                <a:solidFill>
                  <a:schemeClr val="tx1"/>
                </a:solidFill>
              </a:rPr>
              <a:t>: “Kim? </a:t>
            </a:r>
            <a:r>
              <a:rPr lang="az-Latn-AZ" sz="1600" b="1" dirty="0" smtClean="0">
                <a:solidFill>
                  <a:schemeClr val="tx1"/>
                </a:solidFill>
              </a:rPr>
              <a:t>Hozir </a:t>
            </a:r>
            <a:r>
              <a:rPr lang="az-Latn-AZ" sz="1600" b="1" dirty="0">
                <a:solidFill>
                  <a:schemeClr val="tx1"/>
                </a:solidFill>
              </a:rPr>
              <a:t>bo‘l!” </a:t>
            </a:r>
            <a:r>
              <a:rPr lang="az-Latn-AZ" sz="1600" b="1" dirty="0" smtClean="0">
                <a:solidFill>
                  <a:schemeClr val="tx1"/>
                </a:solidFill>
              </a:rPr>
              <a:t>Navoiy </a:t>
            </a:r>
            <a:r>
              <a:rPr lang="az-Latn-AZ" sz="1600" b="1" dirty="0">
                <a:solidFill>
                  <a:schemeClr val="tx1"/>
                </a:solidFill>
              </a:rPr>
              <a:t>qilichni </a:t>
            </a:r>
            <a:r>
              <a:rPr lang="az-Latn-AZ" sz="1600" b="1" dirty="0" smtClean="0">
                <a:solidFill>
                  <a:schemeClr val="tx1"/>
                </a:solidFill>
              </a:rPr>
              <a:t>ko‘tarmasdan,</a:t>
            </a:r>
            <a:r>
              <a:rPr lang="en-US" sz="1600" b="1" dirty="0" smtClean="0">
                <a:solidFill>
                  <a:schemeClr val="tx1"/>
                </a:solidFill>
              </a:rPr>
              <a:t> </a:t>
            </a:r>
            <a:r>
              <a:rPr lang="az-Latn-AZ" sz="1600" b="1" dirty="0" smtClean="0">
                <a:solidFill>
                  <a:schemeClr val="tx1"/>
                </a:solidFill>
              </a:rPr>
              <a:t>buyuruvchi </a:t>
            </a:r>
            <a:r>
              <a:rPr lang="az-Latn-AZ" sz="1600" b="1" dirty="0">
                <a:solidFill>
                  <a:schemeClr val="tx1"/>
                </a:solidFill>
              </a:rPr>
              <a:t>k</a:t>
            </a:r>
            <a:r>
              <a:rPr lang="uz-Cyrl-UZ" sz="1600" b="1" dirty="0">
                <a:solidFill>
                  <a:schemeClr val="tx1"/>
                </a:solidFill>
              </a:rPr>
              <a:t>е</a:t>
            </a:r>
            <a:r>
              <a:rPr lang="az-Latn-AZ" sz="1600" b="1" dirty="0">
                <a:solidFill>
                  <a:schemeClr val="tx1"/>
                </a:solidFill>
              </a:rPr>
              <a:t>skin tusda so‘zladi: “Qilichlarni qinga joylangiz, shu lahzada taslim bo‘lingiz!” Ikkinchi </a:t>
            </a:r>
            <a:r>
              <a:rPr lang="az-Latn-AZ" sz="1600" b="1" dirty="0" smtClean="0">
                <a:solidFill>
                  <a:schemeClr val="tx1"/>
                </a:solidFill>
              </a:rPr>
              <a:t>navkar</a:t>
            </a:r>
            <a:r>
              <a:rPr lang="en-US" sz="1600" b="1" dirty="0" smtClean="0">
                <a:solidFill>
                  <a:schemeClr val="tx1"/>
                </a:solidFill>
              </a:rPr>
              <a:t>:  </a:t>
            </a:r>
            <a:r>
              <a:rPr lang="az-Latn-AZ" sz="1600" b="1" dirty="0" smtClean="0">
                <a:solidFill>
                  <a:schemeClr val="tx1"/>
                </a:solidFill>
              </a:rPr>
              <a:t>“Siz </a:t>
            </a:r>
            <a:r>
              <a:rPr lang="az-Latn-AZ" sz="1600" b="1" dirty="0">
                <a:solidFill>
                  <a:schemeClr val="tx1"/>
                </a:solidFill>
              </a:rPr>
              <a:t>kimsiz? Nega taslim bo‘lamiz</a:t>
            </a:r>
            <a:r>
              <a:rPr lang="az-Latn-AZ" sz="1600" b="1" dirty="0" smtClean="0">
                <a:solidFill>
                  <a:schemeClr val="tx1"/>
                </a:solidFill>
              </a:rPr>
              <a:t>?”. Shoir</a:t>
            </a:r>
            <a:r>
              <a:rPr lang="az-Latn-AZ" sz="1600" b="1" smtClean="0">
                <a:solidFill>
                  <a:schemeClr val="tx1"/>
                </a:solidFill>
              </a:rPr>
              <a:t>: “</a:t>
            </a:r>
            <a:r>
              <a:rPr lang="az-Latn-AZ" sz="1600" b="1" dirty="0">
                <a:solidFill>
                  <a:schemeClr val="tx1"/>
                </a:solidFill>
              </a:rPr>
              <a:t>Men — Alisher </a:t>
            </a:r>
            <a:r>
              <a:rPr lang="az-Latn-AZ" sz="1600" b="1" dirty="0" smtClean="0">
                <a:solidFill>
                  <a:schemeClr val="tx1"/>
                </a:solidFill>
              </a:rPr>
              <a:t>Navoiy</a:t>
            </a:r>
            <a:r>
              <a:rPr lang="en-US" sz="1600" b="1" dirty="0" smtClean="0">
                <a:solidFill>
                  <a:schemeClr val="tx1"/>
                </a:solidFill>
              </a:rPr>
              <a:t>!”</a:t>
            </a:r>
            <a:endParaRPr lang="uz-Cyrl-UZ" sz="1600" b="1" dirty="0">
              <a:solidFill>
                <a:schemeClr val="tx1"/>
              </a:solidFill>
            </a:endParaRPr>
          </a:p>
        </p:txBody>
      </p:sp>
      <p:pic>
        <p:nvPicPr>
          <p:cNvPr id="5" name="Рисунок 4"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4900" y="502606"/>
            <a:ext cx="2052609" cy="2742243"/>
          </a:xfrm>
          <a:prstGeom prst="rect">
            <a:avLst/>
          </a:prstGeom>
          <a:ln>
            <a:noFill/>
          </a:ln>
          <a:effectLst>
            <a:softEdge rad="112500"/>
          </a:effectLst>
        </p:spPr>
      </p:pic>
    </p:spTree>
    <p:extLst>
      <p:ext uri="{BB962C8B-B14F-4D97-AF65-F5344CB8AC3E}">
        <p14:creationId xmlns:p14="http://schemas.microsoft.com/office/powerpoint/2010/main" val="32915881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92101" y="631826"/>
            <a:ext cx="2895600" cy="246221"/>
          </a:xfrm>
        </p:spPr>
        <p:txBody>
          <a:bodyPr/>
          <a:lstStyle/>
          <a:p>
            <a:r>
              <a:rPr lang="en-US" sz="1600" dirty="0" smtClean="0"/>
              <a:t> </a:t>
            </a:r>
            <a:endParaRPr lang="uz-Cyrl-UZ" sz="1600" dirty="0"/>
          </a:p>
        </p:txBody>
      </p:sp>
      <p:sp>
        <p:nvSpPr>
          <p:cNvPr id="18" name="Заголовок 1"/>
          <p:cNvSpPr>
            <a:spLocks noGrp="1"/>
          </p:cNvSpPr>
          <p:nvPr>
            <p:ph type="title"/>
          </p:nvPr>
        </p:nvSpPr>
        <p:spPr>
          <a:xfrm>
            <a:off x="63500" y="63182"/>
            <a:ext cx="5638800" cy="492443"/>
          </a:xfrm>
        </p:spPr>
        <p:txBody>
          <a:bodyPr/>
          <a:lstStyle/>
          <a:p>
            <a:pPr algn="ctr"/>
            <a:r>
              <a:rPr lang="es-MX" sz="3200" dirty="0" smtClean="0">
                <a:latin typeface="Arial" pitchFamily="34" charset="0"/>
                <a:cs typeface="Arial" pitchFamily="34" charset="0"/>
              </a:rPr>
              <a:t>Jazo</a:t>
            </a:r>
            <a:endParaRPr lang="uz-Cyrl-UZ" sz="3200" dirty="0">
              <a:latin typeface="Arial" pitchFamily="34" charset="0"/>
              <a:cs typeface="Arial" pitchFamily="34" charset="0"/>
            </a:endParaRPr>
          </a:p>
        </p:txBody>
      </p:sp>
      <p:sp>
        <p:nvSpPr>
          <p:cNvPr id="2" name="Прямоугольник 1"/>
          <p:cNvSpPr/>
          <p:nvPr/>
        </p:nvSpPr>
        <p:spPr>
          <a:xfrm>
            <a:off x="2563923" y="754936"/>
            <a:ext cx="3111500" cy="2031325"/>
          </a:xfrm>
          <a:prstGeom prst="rect">
            <a:avLst/>
          </a:prstGeom>
        </p:spPr>
        <p:txBody>
          <a:bodyPr wrap="square">
            <a:spAutoFit/>
          </a:bodyPr>
          <a:lstStyle/>
          <a:p>
            <a:r>
              <a:rPr lang="en-US" b="1" dirty="0" smtClean="0">
                <a:latin typeface="Arial" pitchFamily="34" charset="0"/>
                <a:cs typeface="Arial" pitchFamily="34" charset="0"/>
              </a:rPr>
              <a:t>    </a:t>
            </a:r>
            <a:r>
              <a:rPr lang="az-Latn-AZ" b="1" dirty="0" smtClean="0">
                <a:latin typeface="Arial" pitchFamily="34" charset="0"/>
                <a:cs typeface="Arial" pitchFamily="34" charset="0"/>
              </a:rPr>
              <a:t>Hirot </a:t>
            </a:r>
            <a:r>
              <a:rPr lang="az-Latn-AZ" b="1" dirty="0">
                <a:latin typeface="Arial" pitchFamily="34" charset="0"/>
                <a:cs typeface="Arial" pitchFamily="34" charset="0"/>
              </a:rPr>
              <a:t>qal’alardan, arklardan yangragan karnay, nog‘ora sadolari bilan uyg‘ondi. Mirzo Yodgorning boshi kesildi. Uning tarafdorlari jonlarini hovuchlab, in-iniga kirdi... </a:t>
            </a:r>
            <a:endParaRPr lang="uz-Cyrl-UZ" b="1" dirty="0">
              <a:latin typeface="Arial" pitchFamily="34" charset="0"/>
              <a:cs typeface="Arial" pitchFamily="34"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00" y="672663"/>
            <a:ext cx="2149348"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50255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92101" y="631826"/>
            <a:ext cx="2895600" cy="246221"/>
          </a:xfrm>
        </p:spPr>
        <p:txBody>
          <a:bodyPr/>
          <a:lstStyle/>
          <a:p>
            <a:r>
              <a:rPr lang="en-US" sz="1600" dirty="0" smtClean="0"/>
              <a:t> </a:t>
            </a:r>
            <a:endParaRPr lang="uz-Cyrl-UZ" sz="1600" dirty="0"/>
          </a:p>
        </p:txBody>
      </p:sp>
      <p:sp>
        <p:nvSpPr>
          <p:cNvPr id="18" name="Заголовок 1"/>
          <p:cNvSpPr>
            <a:spLocks noGrp="1"/>
          </p:cNvSpPr>
          <p:nvPr>
            <p:ph type="title"/>
          </p:nvPr>
        </p:nvSpPr>
        <p:spPr>
          <a:xfrm>
            <a:off x="63500" y="63182"/>
            <a:ext cx="5638800" cy="492443"/>
          </a:xfrm>
        </p:spPr>
        <p:txBody>
          <a:bodyPr/>
          <a:lstStyle/>
          <a:p>
            <a:pPr algn="ctr"/>
            <a:r>
              <a:rPr lang="es-MX" sz="3200" dirty="0" smtClean="0">
                <a:latin typeface="Arial" pitchFamily="34" charset="0"/>
                <a:cs typeface="Arial" pitchFamily="34" charset="0"/>
              </a:rPr>
              <a:t>Ijod</a:t>
            </a:r>
            <a:endParaRPr lang="uz-Cyrl-UZ" sz="3200" dirty="0">
              <a:latin typeface="Arial" pitchFamily="34" charset="0"/>
              <a:cs typeface="Arial" pitchFamily="34" charset="0"/>
            </a:endParaRPr>
          </a:p>
        </p:txBody>
      </p:sp>
      <p:sp>
        <p:nvSpPr>
          <p:cNvPr id="4" name="Прямоугольник 3"/>
          <p:cNvSpPr/>
          <p:nvPr/>
        </p:nvSpPr>
        <p:spPr>
          <a:xfrm>
            <a:off x="63500" y="569356"/>
            <a:ext cx="3505662" cy="2308324"/>
          </a:xfrm>
          <a:prstGeom prst="rect">
            <a:avLst/>
          </a:prstGeom>
        </p:spPr>
        <p:txBody>
          <a:bodyPr wrap="square">
            <a:spAutoFit/>
          </a:bodyPr>
          <a:lstStyle/>
          <a:p>
            <a:pPr algn="just"/>
            <a:r>
              <a:rPr lang="az-Latn-AZ" sz="1600" b="1" dirty="0">
                <a:latin typeface="Arial" pitchFamily="34" charset="0"/>
                <a:cs typeface="Arial" pitchFamily="34" charset="0"/>
              </a:rPr>
              <a:t>Sovuqdan badani jimirlashdi. Manqal oldiga o‘tirdi. Ustini yupqa kul bosa boshlagan cho‘g‘ni mis kurakcha bilan yengilgina titib, qo‘llarini tutdi. Yana shoirona xayolga, tafakkurga berildi. U o‘z ona tilining qudratini, go‘zalligini namoyishlantira bilajak katta dostonlar yaratmoqni orzu qilardi. </a:t>
            </a:r>
            <a:endParaRPr lang="uz-Cyrl-UZ" sz="1600" b="1" dirty="0">
              <a:latin typeface="Arial" pitchFamily="34" charset="0"/>
              <a:cs typeface="Arial" pitchFamily="34" charset="0"/>
            </a:endParaRPr>
          </a:p>
        </p:txBody>
      </p:sp>
      <p:pic>
        <p:nvPicPr>
          <p:cNvPr id="5" name="Picture 5" descr="fgh"/>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69162" y="569356"/>
            <a:ext cx="2133138" cy="26468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325499"/>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92101" y="631826"/>
            <a:ext cx="2895600" cy="246221"/>
          </a:xfrm>
        </p:spPr>
        <p:txBody>
          <a:bodyPr/>
          <a:lstStyle/>
          <a:p>
            <a:r>
              <a:rPr lang="en-US" sz="1600" dirty="0" smtClean="0"/>
              <a:t> </a:t>
            </a:r>
            <a:endParaRPr lang="uz-Cyrl-UZ" sz="1600" dirty="0"/>
          </a:p>
        </p:txBody>
      </p:sp>
      <p:sp>
        <p:nvSpPr>
          <p:cNvPr id="18" name="Заголовок 1"/>
          <p:cNvSpPr>
            <a:spLocks noGrp="1"/>
          </p:cNvSpPr>
          <p:nvPr>
            <p:ph type="title"/>
          </p:nvPr>
        </p:nvSpPr>
        <p:spPr>
          <a:xfrm>
            <a:off x="63500" y="63182"/>
            <a:ext cx="5638800" cy="492443"/>
          </a:xfrm>
        </p:spPr>
        <p:txBody>
          <a:bodyPr/>
          <a:lstStyle/>
          <a:p>
            <a:pPr algn="ctr"/>
            <a:r>
              <a:rPr lang="es-MX" sz="3200" dirty="0" smtClean="0">
                <a:latin typeface="Arial" pitchFamily="34" charset="0"/>
                <a:cs typeface="Arial" pitchFamily="34" charset="0"/>
              </a:rPr>
              <a:t>Yangi lavozim</a:t>
            </a:r>
            <a:endParaRPr lang="uz-Cyrl-UZ" sz="3200" dirty="0">
              <a:latin typeface="Arial" pitchFamily="34" charset="0"/>
              <a:cs typeface="Arial" pitchFamily="34" charset="0"/>
            </a:endParaRPr>
          </a:p>
        </p:txBody>
      </p:sp>
      <p:sp>
        <p:nvSpPr>
          <p:cNvPr id="2" name="Прямоугольник 1"/>
          <p:cNvSpPr/>
          <p:nvPr/>
        </p:nvSpPr>
        <p:spPr>
          <a:xfrm>
            <a:off x="2317011" y="631826"/>
            <a:ext cx="3360184" cy="2554545"/>
          </a:xfrm>
          <a:prstGeom prst="rect">
            <a:avLst/>
          </a:prstGeom>
        </p:spPr>
        <p:txBody>
          <a:bodyPr wrap="square">
            <a:spAutoFit/>
          </a:bodyPr>
          <a:lstStyle/>
          <a:p>
            <a:pPr algn="just"/>
            <a:r>
              <a:rPr lang="en-US" sz="1600" b="1" dirty="0" smtClean="0">
                <a:latin typeface="Arial" pitchFamily="34" charset="0"/>
                <a:cs typeface="Arial" pitchFamily="34" charset="0"/>
              </a:rPr>
              <a:t>   </a:t>
            </a:r>
            <a:r>
              <a:rPr lang="az-Latn-AZ" sz="1600" b="1" dirty="0" smtClean="0">
                <a:latin typeface="Arial" pitchFamily="34" charset="0"/>
                <a:cs typeface="Arial" pitchFamily="34" charset="0"/>
              </a:rPr>
              <a:t>Husayn </a:t>
            </a:r>
            <a:r>
              <a:rPr lang="az-Latn-AZ" sz="1600" b="1" dirty="0">
                <a:latin typeface="Arial" pitchFamily="34" charset="0"/>
                <a:cs typeface="Arial" pitchFamily="34" charset="0"/>
              </a:rPr>
              <a:t>Boyqaro Navoiyni uning qarshiligiga qaramay, muhrdorlik lavozimiga tayinlaydi. Ko‘ngli ijodga moyil shoir shohning taklifiga ko‘nishga majbur bo‘ladi. </a:t>
            </a:r>
            <a:r>
              <a:rPr lang="uz-Cyrl-UZ" sz="1600" b="1" dirty="0" smtClean="0">
                <a:latin typeface="Arial" pitchFamily="34" charset="0"/>
                <a:cs typeface="Arial" pitchFamily="34" charset="0"/>
              </a:rPr>
              <a:t>         </a:t>
            </a:r>
            <a:r>
              <a:rPr lang="az-Latn-AZ" sz="1600" b="1" dirty="0" smtClean="0">
                <a:latin typeface="Arial" pitchFamily="34" charset="0"/>
                <a:cs typeface="Arial" pitchFamily="34" charset="0"/>
              </a:rPr>
              <a:t>El-ulus </a:t>
            </a:r>
            <a:r>
              <a:rPr lang="az-Latn-AZ" sz="1600" b="1" dirty="0">
                <a:latin typeface="Arial" pitchFamily="34" charset="0"/>
                <a:cs typeface="Arial" pitchFamily="34" charset="0"/>
              </a:rPr>
              <a:t>ishlari bilan band bo‘lishiga qaramay, ijod ahliga homiylik qilish, ularga imkoniyat yaratishga e’tibor qaratadi.</a:t>
            </a:r>
            <a:endParaRPr lang="uz-Cyrl-UZ" sz="1600" b="1" dirty="0">
              <a:latin typeface="Arial" pitchFamily="34" charset="0"/>
              <a:cs typeface="Arial" pitchFamily="34" charset="0"/>
            </a:endParaRPr>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17648" t="38830" r="17449" b="6585"/>
          <a:stretch/>
        </p:blipFill>
        <p:spPr>
          <a:xfrm>
            <a:off x="132316" y="914449"/>
            <a:ext cx="2209800" cy="1393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06155588"/>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92101" y="631826"/>
            <a:ext cx="2895600" cy="246221"/>
          </a:xfrm>
        </p:spPr>
        <p:txBody>
          <a:bodyPr/>
          <a:lstStyle/>
          <a:p>
            <a:r>
              <a:rPr lang="en-US" sz="1600" dirty="0" smtClean="0"/>
              <a:t> </a:t>
            </a:r>
            <a:endParaRPr lang="uz-Cyrl-UZ" sz="1600" dirty="0"/>
          </a:p>
        </p:txBody>
      </p:sp>
      <p:sp>
        <p:nvSpPr>
          <p:cNvPr id="18" name="Заголовок 1"/>
          <p:cNvSpPr>
            <a:spLocks noGrp="1"/>
          </p:cNvSpPr>
          <p:nvPr>
            <p:ph type="title"/>
          </p:nvPr>
        </p:nvSpPr>
        <p:spPr>
          <a:xfrm>
            <a:off x="63500" y="63182"/>
            <a:ext cx="5638800" cy="492443"/>
          </a:xfrm>
        </p:spPr>
        <p:txBody>
          <a:bodyPr/>
          <a:lstStyle/>
          <a:p>
            <a:pPr algn="ctr"/>
            <a:r>
              <a:rPr lang="es-MX" sz="3200" dirty="0" smtClean="0">
                <a:latin typeface="Arial" pitchFamily="34" charset="0"/>
                <a:cs typeface="Arial" pitchFamily="34" charset="0"/>
              </a:rPr>
              <a:t>Pahlavon</a:t>
            </a:r>
            <a:endParaRPr lang="uz-Cyrl-UZ" sz="3200" dirty="0">
              <a:latin typeface="Arial" pitchFamily="34" charset="0"/>
              <a:cs typeface="Arial" pitchFamily="34" charset="0"/>
            </a:endParaRPr>
          </a:p>
        </p:txBody>
      </p:sp>
      <p:sp>
        <p:nvSpPr>
          <p:cNvPr id="2" name="Прямоугольник 1"/>
          <p:cNvSpPr/>
          <p:nvPr/>
        </p:nvSpPr>
        <p:spPr>
          <a:xfrm>
            <a:off x="139700" y="555625"/>
            <a:ext cx="2882900" cy="2585323"/>
          </a:xfrm>
          <a:prstGeom prst="rect">
            <a:avLst/>
          </a:prstGeom>
        </p:spPr>
        <p:txBody>
          <a:bodyPr>
            <a:spAutoFit/>
          </a:bodyPr>
          <a:lstStyle/>
          <a:p>
            <a:pPr algn="just"/>
            <a:r>
              <a:rPr lang="en-US" b="1" dirty="0" smtClean="0">
                <a:latin typeface="Arial" pitchFamily="34" charset="0"/>
                <a:cs typeface="Arial" pitchFamily="34" charset="0"/>
              </a:rPr>
              <a:t>  </a:t>
            </a:r>
            <a:r>
              <a:rPr lang="az-Latn-AZ" b="1" dirty="0" smtClean="0">
                <a:latin typeface="Arial" pitchFamily="34" charset="0"/>
                <a:cs typeface="Arial" pitchFamily="34" charset="0"/>
              </a:rPr>
              <a:t>Muhammad </a:t>
            </a:r>
            <a:r>
              <a:rPr lang="az-Latn-AZ" b="1" dirty="0">
                <a:latin typeface="Arial" pitchFamily="34" charset="0"/>
                <a:cs typeface="Arial" pitchFamily="34" charset="0"/>
              </a:rPr>
              <a:t>Sayid saroy pahlavonlarining eng zo‘ri va mohiri edi. U k</a:t>
            </a:r>
            <a:r>
              <a:rPr lang="uz-Cyrl-UZ" b="1" dirty="0">
                <a:latin typeface="Arial" pitchFamily="34" charset="0"/>
                <a:cs typeface="Arial" pitchFamily="34" charset="0"/>
              </a:rPr>
              <a:t>е</a:t>
            </a:r>
            <a:r>
              <a:rPr lang="az-Latn-AZ" b="1" dirty="0">
                <a:latin typeface="Arial" pitchFamily="34" charset="0"/>
                <a:cs typeface="Arial" pitchFamily="34" charset="0"/>
              </a:rPr>
              <a:t>ng yag‘rinli, quloch ko‘krakli, butun dov jussasidan quvvat barq urardi. Husayn Boyqaro unga “Pahlavoni olam”, degan laqab bergan. </a:t>
            </a:r>
            <a:endParaRPr lang="uz-Cyrl-UZ" b="1" dirty="0">
              <a:latin typeface="Arial" pitchFamily="34" charset="0"/>
              <a:cs typeface="Arial" pitchFamily="34" charset="0"/>
            </a:endParaRPr>
          </a:p>
        </p:txBody>
      </p:sp>
      <p:pic>
        <p:nvPicPr>
          <p:cNvPr id="4" name="Рисунок 3"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700" y="593608"/>
            <a:ext cx="2209800" cy="25093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71592705"/>
      </p:ext>
    </p:extLst>
  </p:cSld>
  <p:clrMapOvr>
    <a:masterClrMapping/>
  </p:clrMapOvr>
  <p:transition spd="slow">
    <p:pull/>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8f831a3c1cdbce13dd7dd4ab442522346322c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23236</TotalTime>
  <Words>726</Words>
  <Application>Microsoft Office PowerPoint</Application>
  <PresentationFormat>Произвольный</PresentationFormat>
  <Paragraphs>69</Paragraphs>
  <Slides>17</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17</vt:i4>
      </vt:variant>
    </vt:vector>
  </HeadingPairs>
  <TitlesOfParts>
    <vt:vector size="24" baseType="lpstr">
      <vt:lpstr>Algerian</vt:lpstr>
      <vt:lpstr>Arial</vt:lpstr>
      <vt:lpstr>Arial Black</vt:lpstr>
      <vt:lpstr>Calibri</vt:lpstr>
      <vt:lpstr>Times New Roman</vt:lpstr>
      <vt:lpstr>Wingdings</vt:lpstr>
      <vt:lpstr>Office Theme</vt:lpstr>
      <vt:lpstr>    Adabiyot</vt:lpstr>
      <vt:lpstr> </vt:lpstr>
      <vt:lpstr>Bobo Xokiy</vt:lpstr>
      <vt:lpstr>Pok inson duosi</vt:lpstr>
      <vt:lpstr>Navoiy jasorati </vt:lpstr>
      <vt:lpstr>Jazo</vt:lpstr>
      <vt:lpstr>Ijod</vt:lpstr>
      <vt:lpstr>Yangi lavozim</vt:lpstr>
      <vt:lpstr>Pahlavon</vt:lpstr>
      <vt:lpstr>El baxti</vt:lpstr>
      <vt:lpstr>Munajjim</vt:lpstr>
      <vt:lpstr>Muhrdor</vt:lpstr>
      <vt:lpstr>Majlis</vt:lpstr>
      <vt:lpstr>Ikki til</vt:lpstr>
      <vt:lpstr>Navoiy va Foniy</vt:lpstr>
      <vt:lpstr>Ilm haqida</vt:lpstr>
      <vt:lpstr>Mustaqil bajarish uchun topshiriq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Ona tili</dc:title>
  <dc:creator>ARM</dc:creator>
  <cp:lastModifiedBy>Учетная запись Майкрософт</cp:lastModifiedBy>
  <cp:revision>1208</cp:revision>
  <dcterms:created xsi:type="dcterms:W3CDTF">2020-04-13T08:06:06Z</dcterms:created>
  <dcterms:modified xsi:type="dcterms:W3CDTF">2020-11-07T06:25:16Z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2020-04-13T00:00:00Z</vt:filetime>
  </property>
</Properties>
</file>