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338" r:id="rId3"/>
    <p:sldId id="339" r:id="rId4"/>
    <p:sldId id="337" r:id="rId5"/>
    <p:sldId id="340" r:id="rId6"/>
    <p:sldId id="341" r:id="rId7"/>
    <p:sldId id="342" r:id="rId8"/>
    <p:sldId id="315" r:id="rId9"/>
    <p:sldId id="290" r:id="rId10"/>
    <p:sldId id="343" r:id="rId11"/>
    <p:sldId id="321" r:id="rId12"/>
    <p:sldId id="336" r:id="rId13"/>
    <p:sldId id="344" r:id="rId14"/>
    <p:sldId id="345" r:id="rId15"/>
    <p:sldId id="346" r:id="rId16"/>
    <p:sldId id="347" r:id="rId17"/>
  </p:sldIdLst>
  <p:sldSz cx="5765800" cy="3244850"/>
  <p:notesSz cx="5765800" cy="324485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F44"/>
    <a:srgbClr val="FF575B"/>
    <a:srgbClr val="FF696D"/>
    <a:srgbClr val="00E266"/>
    <a:srgbClr val="FFFF15"/>
    <a:srgbClr val="FFFF66"/>
    <a:srgbClr val="F4EE00"/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528" autoAdjust="0"/>
    <p:restoredTop sz="90676" autoAdjust="0"/>
  </p:normalViewPr>
  <p:slideViewPr>
    <p:cSldViewPr>
      <p:cViewPr varScale="1">
        <p:scale>
          <a:sx n="204" d="100"/>
          <a:sy n="204" d="100"/>
        </p:scale>
        <p:origin x="1020" y="13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123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tm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4800" spc="10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8288" y="1470025"/>
            <a:ext cx="3390013" cy="196335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8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8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en-US" sz="28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Doston</a:t>
            </a:r>
            <a:r>
              <a:rPr lang="en-US" sz="2800" b="1" dirty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matni</a:t>
            </a:r>
            <a:endParaRPr lang="en-US" sz="28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8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en-US" sz="28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ustida</a:t>
            </a:r>
            <a:r>
              <a:rPr lang="en-US" sz="2800" b="1" dirty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ishlash</a:t>
            </a:r>
            <a:endParaRPr lang="en-US" sz="28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8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r>
              <a:rPr lang="en-US" sz="2800" b="1" spc="-5" dirty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object 6"/>
          <p:cNvSpPr/>
          <p:nvPr/>
        </p:nvSpPr>
        <p:spPr>
          <a:xfrm>
            <a:off x="347694" y="1393825"/>
            <a:ext cx="385012" cy="13716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610559" y="1051988"/>
            <a:ext cx="1695326" cy="1274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en-US" sz="2800" dirty="0"/>
              <a:t>XUNUK  XABAR</a:t>
            </a:r>
            <a:endParaRPr lang="uz-Cyrl-UZ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257800" cy="1384995"/>
          </a:xfrm>
        </p:spPr>
        <p:txBody>
          <a:bodyPr/>
          <a:lstStyle/>
          <a:p>
            <a:pPr indent="360363" algn="just"/>
            <a:r>
              <a:rPr lang="en-US" sz="1700" b="1" dirty="0"/>
              <a:t> </a:t>
            </a:r>
            <a:r>
              <a:rPr lang="en-US" sz="1800" b="1" dirty="0">
                <a:solidFill>
                  <a:schemeClr val="tx1"/>
                </a:solidFill>
              </a:rPr>
              <a:t>Bu </a:t>
            </a:r>
            <a:r>
              <a:rPr lang="en-US" sz="1800" b="1" dirty="0" err="1">
                <a:solidFill>
                  <a:schemeClr val="tx1"/>
                </a:solidFill>
              </a:rPr>
              <a:t>xunuk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xabar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Farhodning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bag‘riga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go‘yo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o‘tkir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pichoq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urdi</a:t>
            </a:r>
            <a:r>
              <a:rPr lang="en-US" sz="1800" b="1" dirty="0">
                <a:solidFill>
                  <a:schemeClr val="tx1"/>
                </a:solidFill>
              </a:rPr>
              <a:t>. </a:t>
            </a:r>
            <a:r>
              <a:rPr lang="en-US" sz="1800" b="1" dirty="0" err="1">
                <a:solidFill>
                  <a:schemeClr val="tx1"/>
                </a:solidFill>
              </a:rPr>
              <a:t>Fig‘on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tortib</a:t>
            </a:r>
            <a:r>
              <a:rPr lang="en-US" sz="1800" b="1" dirty="0">
                <a:solidFill>
                  <a:schemeClr val="tx1"/>
                </a:solidFill>
              </a:rPr>
              <a:t>, </a:t>
            </a:r>
            <a:r>
              <a:rPr lang="en-US" sz="1800" b="1" dirty="0" err="1">
                <a:solidFill>
                  <a:schemeClr val="tx1"/>
                </a:solidFill>
              </a:rPr>
              <a:t>o‘rnidan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turmoqchi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bo‘ldi</a:t>
            </a:r>
            <a:r>
              <a:rPr lang="en-US" sz="1800" b="1" dirty="0">
                <a:solidFill>
                  <a:schemeClr val="tx1"/>
                </a:solidFill>
              </a:rPr>
              <a:t>, </a:t>
            </a:r>
            <a:r>
              <a:rPr lang="en-US" sz="1800" b="1" dirty="0" err="1">
                <a:solidFill>
                  <a:schemeClr val="tx1"/>
                </a:solidFill>
              </a:rPr>
              <a:t>lekin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holsizlanib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yiqildi.Toshlar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uzra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talpinmoqqa-emaklashga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tushdi</a:t>
            </a:r>
            <a:r>
              <a:rPr lang="en-US" sz="1800" b="1" dirty="0">
                <a:solidFill>
                  <a:schemeClr val="tx1"/>
                </a:solidFill>
              </a:rPr>
              <a:t>, </a:t>
            </a:r>
            <a:r>
              <a:rPr lang="en-US" sz="1800" b="1" dirty="0" err="1">
                <a:solidFill>
                  <a:schemeClr val="tx1"/>
                </a:solidFill>
              </a:rPr>
              <a:t>badanidagi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suyaklar</a:t>
            </a:r>
            <a:endParaRPr lang="uz-Cyrl-UZ" sz="1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1825483"/>
            <a:ext cx="2057400" cy="1316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9700" y="2079625"/>
            <a:ext cx="3276599" cy="1218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>
                <a:latin typeface="Arial" pitchFamily="34" charset="0"/>
                <a:cs typeface="Arial" pitchFamily="34" charset="0"/>
              </a:rPr>
              <a:t>qisirlab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sinmoqqa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tushdi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Boshlarini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toshlarga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urib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yig‘ladi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</a:t>
            </a:r>
            <a:endParaRPr lang="uz-Cyrl-UZ" b="1" dirty="0">
              <a:latin typeface="Arial" pitchFamily="34" charset="0"/>
              <a:cs typeface="Arial" pitchFamily="34" charset="0"/>
            </a:endParaRPr>
          </a:p>
          <a:p>
            <a:endParaRPr lang="uz-Cyrl-UZ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26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592357"/>
            <a:ext cx="4333629" cy="1886128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   </a:t>
            </a:r>
            <a:r>
              <a:rPr lang="en-US" sz="1600" dirty="0" err="1">
                <a:solidFill>
                  <a:schemeClr val="tx1"/>
                </a:solidFill>
              </a:rPr>
              <a:t>Tugagan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fahm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etib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umri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baqosin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  </a:t>
            </a:r>
            <a:r>
              <a:rPr lang="en-US" sz="1600" dirty="0" err="1">
                <a:solidFill>
                  <a:schemeClr val="tx1"/>
                </a:solidFill>
              </a:rPr>
              <a:t>Sovug</a:t>
            </a:r>
            <a:r>
              <a:rPr lang="en-US" sz="1600" dirty="0">
                <a:solidFill>
                  <a:schemeClr val="tx1"/>
                </a:solidFill>
              </a:rPr>
              <a:t>‘ oh </a:t>
            </a:r>
            <a:r>
              <a:rPr lang="en-US" sz="1600" dirty="0" err="1">
                <a:solidFill>
                  <a:schemeClr val="tx1"/>
                </a:solidFill>
              </a:rPr>
              <a:t>urdi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yod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aylab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atosin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  </a:t>
            </a:r>
            <a:r>
              <a:rPr lang="en-US" sz="1600" dirty="0" err="1">
                <a:solidFill>
                  <a:schemeClr val="tx1"/>
                </a:solidFill>
              </a:rPr>
              <a:t>Anosi</a:t>
            </a:r>
            <a:r>
              <a:rPr lang="en-US" sz="1600" dirty="0">
                <a:solidFill>
                  <a:schemeClr val="tx1"/>
                </a:solidFill>
              </a:rPr>
              <a:t> ham </a:t>
            </a:r>
            <a:r>
              <a:rPr lang="en-US" sz="1600" dirty="0" err="1">
                <a:solidFill>
                  <a:schemeClr val="tx1"/>
                </a:solidFill>
              </a:rPr>
              <a:t>ko‘zi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oldig‘a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keldi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  </a:t>
            </a:r>
            <a:r>
              <a:rPr lang="en-US" sz="1600" dirty="0" err="1">
                <a:solidFill>
                  <a:schemeClr val="tx1"/>
                </a:solidFill>
              </a:rPr>
              <a:t>Ko‘zidin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ikki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qonlig</a:t>
            </a:r>
            <a:r>
              <a:rPr lang="en-US" sz="1600" dirty="0">
                <a:solidFill>
                  <a:schemeClr val="tx1"/>
                </a:solidFill>
              </a:rPr>
              <a:t>‘ </a:t>
            </a:r>
            <a:r>
              <a:rPr lang="en-US" sz="1600" dirty="0" err="1">
                <a:solidFill>
                  <a:schemeClr val="tx1"/>
                </a:solidFill>
              </a:rPr>
              <a:t>rud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ochildi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br>
              <a:rPr lang="en-US" sz="1800" dirty="0">
                <a:solidFill>
                  <a:schemeClr val="tx1"/>
                </a:solidFill>
              </a:rPr>
            </a:br>
            <a:br>
              <a:rPr lang="uz-Cyrl-UZ" sz="1800" dirty="0">
                <a:latin typeface="Arial" pitchFamily="34" charset="0"/>
                <a:cs typeface="Arial" pitchFamily="34" charset="0"/>
              </a:rPr>
            </a:br>
            <a:br>
              <a:rPr lang="uz-Cyrl-UZ" sz="1800" dirty="0">
                <a:latin typeface="Arial" pitchFamily="34" charset="0"/>
                <a:cs typeface="Arial" pitchFamily="34" charset="0"/>
              </a:rPr>
            </a:b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-53975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VIDOLASHUV</a:t>
            </a: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00" y="701817"/>
            <a:ext cx="1627723" cy="1038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663700" y="1927225"/>
            <a:ext cx="441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: “Ne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hol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erur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hayhot-hayhot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Netar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jonimni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olsang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ey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ajal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 bot?!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O‘lardin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burna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o‘lmak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nedur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?!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Boshim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yuz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tig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‘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ila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bo‘lmak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nedur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?!”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"/>
          <a:stretch/>
        </p:blipFill>
        <p:spPr>
          <a:xfrm>
            <a:off x="218364" y="1740657"/>
            <a:ext cx="1292935" cy="1405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8298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708025"/>
            <a:ext cx="4724400" cy="1815882"/>
          </a:xfrm>
        </p:spPr>
        <p:txBody>
          <a:bodyPr/>
          <a:lstStyle/>
          <a:p>
            <a:r>
              <a:rPr lang="en-US" sz="1600" dirty="0">
                <a:solidFill>
                  <a:schemeClr val="tx1"/>
                </a:solidFill>
              </a:rPr>
              <a:t>“Kim, </a:t>
            </a:r>
            <a:r>
              <a:rPr lang="en-US" sz="1600" dirty="0" err="1">
                <a:solidFill>
                  <a:schemeClr val="tx1"/>
                </a:solidFill>
              </a:rPr>
              <a:t>ul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ovvorai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bexonumoning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 </a:t>
            </a:r>
            <a:r>
              <a:rPr lang="en-US" sz="1600" dirty="0" err="1">
                <a:solidFill>
                  <a:schemeClr val="tx1"/>
                </a:solidFill>
              </a:rPr>
              <a:t>Bag‘ir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xunobidin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qatra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qoning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 </a:t>
            </a:r>
            <a:r>
              <a:rPr lang="en-US" sz="1600" dirty="0" err="1">
                <a:solidFill>
                  <a:schemeClr val="tx1"/>
                </a:solidFill>
              </a:rPr>
              <a:t>Itib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olamda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hirmon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birla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o‘ldi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 </a:t>
            </a:r>
            <a:r>
              <a:rPr lang="en-US" sz="1600" dirty="0" err="1">
                <a:solidFill>
                  <a:schemeClr val="tx1"/>
                </a:solidFill>
              </a:rPr>
              <a:t>Yuzungni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ko‘rmay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armon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birla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o‘ldi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  <a:br>
              <a:rPr lang="en-US" sz="1800" dirty="0">
                <a:solidFill>
                  <a:schemeClr val="tx1"/>
                </a:solidFill>
              </a:rPr>
            </a:br>
            <a:br>
              <a:rPr lang="uz-Cyrl-UZ" sz="1800" dirty="0">
                <a:latin typeface="Arial" pitchFamily="34" charset="0"/>
                <a:cs typeface="Arial" pitchFamily="34" charset="0"/>
              </a:rPr>
            </a:br>
            <a:br>
              <a:rPr lang="en-US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-53975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 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BODI SABOGA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6021" y="1851025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Ne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qonlar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yuqti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bag‘ridin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yoshig‘a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Ne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ishlar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tushdi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gardundin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boshig‘a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Bo‘lub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afsun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-u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makr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-u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hiylatangez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Anga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ne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zulmlarkim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Parvez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.”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592356"/>
            <a:ext cx="1714887" cy="1236539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705544"/>
            <a:ext cx="1260458" cy="1468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84376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708025"/>
            <a:ext cx="4724400" cy="1846659"/>
          </a:xfrm>
        </p:spPr>
        <p:txBody>
          <a:bodyPr/>
          <a:lstStyle/>
          <a:p>
            <a:r>
              <a:rPr lang="en-US" sz="1600" dirty="0" err="1">
                <a:solidFill>
                  <a:schemeClr val="tx1"/>
                </a:solidFill>
              </a:rPr>
              <a:t>Anomg‘a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xabardin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tushsa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oshub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G‘amimdin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xora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uzra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bo‘lsa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sarko‘b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Jahong‘a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o‘t</a:t>
            </a:r>
            <a:r>
              <a:rPr lang="en-US" sz="1600" dirty="0">
                <a:solidFill>
                  <a:schemeClr val="tx1"/>
                </a:solidFill>
              </a:rPr>
              <a:t>  </a:t>
            </a:r>
            <a:r>
              <a:rPr lang="en-US" sz="1600" dirty="0" err="1">
                <a:solidFill>
                  <a:schemeClr val="tx1"/>
                </a:solidFill>
              </a:rPr>
              <a:t>solib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g‘avg‘osi</a:t>
            </a:r>
            <a:r>
              <a:rPr lang="en-US" sz="1600" dirty="0">
                <a:solidFill>
                  <a:schemeClr val="tx1"/>
                </a:solidFill>
              </a:rPr>
              <a:t> har yon,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Yetardek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bo‘lsa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vovaylosi</a:t>
            </a:r>
            <a:r>
              <a:rPr lang="en-US" sz="1600" dirty="0">
                <a:solidFill>
                  <a:schemeClr val="tx1"/>
                </a:solidFill>
              </a:rPr>
              <a:t> har yon,</a:t>
            </a:r>
            <a:br>
              <a:rPr lang="en-US" sz="1800" dirty="0">
                <a:solidFill>
                  <a:schemeClr val="tx1"/>
                </a:solidFill>
              </a:rPr>
            </a:br>
            <a:br>
              <a:rPr lang="uz-Cyrl-UZ" sz="1800" dirty="0">
                <a:latin typeface="Arial" pitchFamily="34" charset="0"/>
                <a:cs typeface="Arial" pitchFamily="34" charset="0"/>
              </a:rPr>
            </a:br>
            <a:br>
              <a:rPr lang="en-US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-53975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 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87500" y="1851025"/>
            <a:ext cx="434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Bu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vahshiyg‘a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xitob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etsa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qo‘zim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”- deb,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Bu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bekasni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sog‘unsa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yolg‘uzum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”-deb.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Aningdek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sho‘r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-u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iztirobi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Ki,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bartaraf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burqa,hijobi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36" y="659122"/>
            <a:ext cx="1949764" cy="116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851025"/>
            <a:ext cx="15240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1938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592356"/>
            <a:ext cx="4724400" cy="2092881"/>
          </a:xfrm>
        </p:spPr>
        <p:txBody>
          <a:bodyPr/>
          <a:lstStyle/>
          <a:p>
            <a:r>
              <a:rPr lang="en-US" sz="1600" dirty="0" err="1">
                <a:solidFill>
                  <a:schemeClr val="tx1"/>
                </a:solidFill>
              </a:rPr>
              <a:t>Qilibon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yod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g‘am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parvardasidin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Yugursa-chiqsa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to‘qquz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pardasidin</a:t>
            </a:r>
            <a:r>
              <a:rPr lang="en-US" sz="1600" dirty="0">
                <a:solidFill>
                  <a:schemeClr val="tx1"/>
                </a:solidFill>
              </a:rPr>
              <a:t>,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Debon</a:t>
            </a:r>
            <a:r>
              <a:rPr lang="en-US" sz="1600" dirty="0">
                <a:solidFill>
                  <a:schemeClr val="tx1"/>
                </a:solidFill>
              </a:rPr>
              <a:t>: - </a:t>
            </a:r>
            <a:r>
              <a:rPr lang="en-US" sz="1600" dirty="0" err="1">
                <a:solidFill>
                  <a:schemeClr val="tx1"/>
                </a:solidFill>
              </a:rPr>
              <a:t>Ey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rishtayi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jonimg‘a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payvand</a:t>
            </a:r>
            <a:r>
              <a:rPr lang="en-US" sz="1600" dirty="0">
                <a:solidFill>
                  <a:schemeClr val="tx1"/>
                </a:solidFill>
              </a:rPr>
              <a:t>!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Uzorin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aylasa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parkand-parkand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  <a:br>
              <a:rPr lang="en-US" sz="1600" dirty="0">
                <a:solidFill>
                  <a:schemeClr val="tx1"/>
                </a:solidFill>
              </a:rPr>
            </a:br>
            <a:br>
              <a:rPr lang="en-US" sz="1800" dirty="0">
                <a:solidFill>
                  <a:schemeClr val="tx1"/>
                </a:solidFill>
              </a:rPr>
            </a:br>
            <a:br>
              <a:rPr lang="uz-Cyrl-UZ" sz="1800" dirty="0">
                <a:latin typeface="Arial" pitchFamily="34" charset="0"/>
                <a:cs typeface="Arial" pitchFamily="34" charset="0"/>
              </a:rPr>
            </a:br>
            <a:br>
              <a:rPr lang="en-US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-53975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 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87500" y="2030333"/>
            <a:ext cx="434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Sochidin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yulmoq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birla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mahjur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Ki,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Chinda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mushk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o‘rnida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kofur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Damimdin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dud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olib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ketgaysen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oxir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Xaloyiqqa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hijob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etgaysen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oxir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!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0" y="592357"/>
            <a:ext cx="1600200" cy="1290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4" y="1698625"/>
            <a:ext cx="831111" cy="1408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34" y="1647307"/>
            <a:ext cx="914400" cy="1511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890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486400" cy="315471"/>
          </a:xfrm>
        </p:spPr>
        <p:txBody>
          <a:bodyPr/>
          <a:lstStyle/>
          <a:p>
            <a:r>
              <a:rPr lang="en-US" dirty="0"/>
              <a:t>MUSTAQIL  BAJARISH UCHUN TOPSHIRIQ</a:t>
            </a:r>
            <a:endParaRPr lang="uz-Cyrl-UZ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27718"/>
              </p:ext>
            </p:extLst>
          </p:nvPr>
        </p:nvGraphicFramePr>
        <p:xfrm>
          <a:off x="139700" y="555625"/>
          <a:ext cx="5486401" cy="2590800"/>
        </p:xfrm>
        <a:graphic>
          <a:graphicData uri="http://schemas.openxmlformats.org/drawingml/2006/table">
            <a:tbl>
              <a:tblPr firstRow="1" firstCol="1" bandRow="1"/>
              <a:tblGrid>
                <a:gridCol w="685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61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6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61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S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I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P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H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L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R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I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B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O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T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P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E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SH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R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D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M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O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M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U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G</a:t>
                      </a:r>
                      <a:r>
                        <a:rPr lang="en-US" sz="2400" b="1" i="0" baseline="0" dirty="0">
                          <a:latin typeface="Algerian" pitchFamily="82" charset="0"/>
                          <a:cs typeface="Arial" pitchFamily="34" charset="0"/>
                        </a:rPr>
                        <a:t>‘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V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I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K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I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N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K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SH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SH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K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T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O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R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 I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T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J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U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B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E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B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O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K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08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486400" cy="315471"/>
          </a:xfrm>
        </p:spPr>
        <p:txBody>
          <a:bodyPr/>
          <a:lstStyle/>
          <a:p>
            <a:r>
              <a:rPr lang="en-US" dirty="0"/>
              <a:t>MUSTAQIL  BAJARISH UCHUN TOPSHIRIQ</a:t>
            </a:r>
            <a:endParaRPr lang="uz-Cyrl-UZ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634410"/>
              </p:ext>
            </p:extLst>
          </p:nvPr>
        </p:nvGraphicFramePr>
        <p:xfrm>
          <a:off x="139700" y="555625"/>
          <a:ext cx="5486401" cy="2590800"/>
        </p:xfrm>
        <a:graphic>
          <a:graphicData uri="http://schemas.openxmlformats.org/drawingml/2006/table">
            <a:tbl>
              <a:tblPr firstRow="1" firstCol="1" bandRow="1"/>
              <a:tblGrid>
                <a:gridCol w="685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61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6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61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S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I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P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H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L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R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I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B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O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T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P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E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SH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R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D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M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O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M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U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G</a:t>
                      </a:r>
                      <a:r>
                        <a:rPr lang="en-US" sz="2400" b="1" i="0" baseline="0" dirty="0">
                          <a:latin typeface="Algerian" pitchFamily="82" charset="0"/>
                          <a:cs typeface="Arial" pitchFamily="34" charset="0"/>
                        </a:rPr>
                        <a:t>‘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V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I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K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I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N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K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SH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SH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K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T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O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R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latin typeface="Algerian" pitchFamily="82" charset="0"/>
                          <a:cs typeface="Arial" pitchFamily="34" charset="0"/>
                        </a:rPr>
                        <a:t>A</a:t>
                      </a:r>
                      <a:endParaRPr lang="uz-Cyrl-UZ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 I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T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J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U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B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E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B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O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effectLst/>
                          <a:latin typeface="Algerian" pitchFamily="82" charset="0"/>
                          <a:ea typeface="Calibri"/>
                          <a:cs typeface="Arial" pitchFamily="34" charset="0"/>
                        </a:rPr>
                        <a:t>K</a:t>
                      </a:r>
                      <a:endParaRPr lang="uz-Cyrl-UZ" sz="2400" b="1" i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5454" marR="2545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265752" y="479425"/>
            <a:ext cx="5257800" cy="533400"/>
          </a:xfrm>
          <a:prstGeom prst="rightArrow">
            <a:avLst>
              <a:gd name="adj1" fmla="val 50000"/>
              <a:gd name="adj2" fmla="val 51279"/>
            </a:avLst>
          </a:prstGeom>
          <a:noFill/>
          <a:ln w="19050">
            <a:solidFill>
              <a:srgbClr val="FF3F4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  <p:sp>
        <p:nvSpPr>
          <p:cNvPr id="6" name="Стрелка вправо 5"/>
          <p:cNvSpPr/>
          <p:nvPr/>
        </p:nvSpPr>
        <p:spPr>
          <a:xfrm>
            <a:off x="825500" y="1774825"/>
            <a:ext cx="4800600" cy="533400"/>
          </a:xfrm>
          <a:prstGeom prst="rightArrow">
            <a:avLst>
              <a:gd name="adj1" fmla="val 50000"/>
              <a:gd name="adj2" fmla="val 51279"/>
            </a:avLst>
          </a:prstGeom>
          <a:noFill/>
          <a:ln w="19050">
            <a:solidFill>
              <a:srgbClr val="FF3F4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  <p:sp>
        <p:nvSpPr>
          <p:cNvPr id="7" name="Стрелка вправо 6"/>
          <p:cNvSpPr/>
          <p:nvPr/>
        </p:nvSpPr>
        <p:spPr>
          <a:xfrm>
            <a:off x="977900" y="905965"/>
            <a:ext cx="1793544" cy="533400"/>
          </a:xfrm>
          <a:prstGeom prst="rightArrow">
            <a:avLst>
              <a:gd name="adj1" fmla="val 50000"/>
              <a:gd name="adj2" fmla="val 51279"/>
            </a:avLst>
          </a:prstGeom>
          <a:noFill/>
          <a:ln w="19050">
            <a:solidFill>
              <a:srgbClr val="FF3F4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  <p:sp>
        <p:nvSpPr>
          <p:cNvPr id="8" name="Стрелка вправо 7"/>
          <p:cNvSpPr/>
          <p:nvPr/>
        </p:nvSpPr>
        <p:spPr>
          <a:xfrm>
            <a:off x="2959100" y="936626"/>
            <a:ext cx="2640653" cy="518188"/>
          </a:xfrm>
          <a:prstGeom prst="rightArrow">
            <a:avLst>
              <a:gd name="adj1" fmla="val 50000"/>
              <a:gd name="adj2" fmla="val 51279"/>
            </a:avLst>
          </a:prstGeom>
          <a:noFill/>
          <a:ln w="19050">
            <a:solidFill>
              <a:srgbClr val="FF3F4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  <p:sp>
        <p:nvSpPr>
          <p:cNvPr id="9" name="Стрелка вправо 8"/>
          <p:cNvSpPr/>
          <p:nvPr/>
        </p:nvSpPr>
        <p:spPr>
          <a:xfrm>
            <a:off x="1511300" y="1325065"/>
            <a:ext cx="3352800" cy="533400"/>
          </a:xfrm>
          <a:prstGeom prst="rightArrow">
            <a:avLst>
              <a:gd name="adj1" fmla="val 50000"/>
              <a:gd name="adj2" fmla="val 51279"/>
            </a:avLst>
          </a:prstGeom>
          <a:noFill/>
          <a:ln w="19050">
            <a:solidFill>
              <a:srgbClr val="FF3F4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  <p:sp>
        <p:nvSpPr>
          <p:cNvPr id="10" name="Стрелка вправо 9"/>
          <p:cNvSpPr/>
          <p:nvPr/>
        </p:nvSpPr>
        <p:spPr>
          <a:xfrm>
            <a:off x="977900" y="2232025"/>
            <a:ext cx="3886200" cy="533400"/>
          </a:xfrm>
          <a:prstGeom prst="rightArrow">
            <a:avLst>
              <a:gd name="adj1" fmla="val 50000"/>
              <a:gd name="adj2" fmla="val 51279"/>
            </a:avLst>
          </a:prstGeom>
          <a:noFill/>
          <a:ln w="19050">
            <a:solidFill>
              <a:srgbClr val="FF3F4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  <p:sp>
        <p:nvSpPr>
          <p:cNvPr id="11" name="Стрелка вправо 10"/>
          <p:cNvSpPr/>
          <p:nvPr/>
        </p:nvSpPr>
        <p:spPr>
          <a:xfrm>
            <a:off x="2246953" y="2613025"/>
            <a:ext cx="3352800" cy="533400"/>
          </a:xfrm>
          <a:prstGeom prst="rightArrow">
            <a:avLst>
              <a:gd name="adj1" fmla="val 50000"/>
              <a:gd name="adj2" fmla="val 51279"/>
            </a:avLst>
          </a:prstGeom>
          <a:noFill/>
          <a:ln w="19050">
            <a:solidFill>
              <a:srgbClr val="FF3F4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-798518" y="1488109"/>
            <a:ext cx="2562236" cy="685800"/>
          </a:xfrm>
          <a:prstGeom prst="rightArrow">
            <a:avLst>
              <a:gd name="adj1" fmla="val 50000"/>
              <a:gd name="adj2" fmla="val 51279"/>
            </a:avLst>
          </a:prstGeom>
          <a:noFill/>
          <a:ln w="19050">
            <a:solidFill>
              <a:srgbClr val="FF3F4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  <p:sp>
        <p:nvSpPr>
          <p:cNvPr id="13" name="Стрелка вправо 12"/>
          <p:cNvSpPr/>
          <p:nvPr/>
        </p:nvSpPr>
        <p:spPr>
          <a:xfrm rot="16200000">
            <a:off x="4002084" y="1488108"/>
            <a:ext cx="2562236" cy="685801"/>
          </a:xfrm>
          <a:prstGeom prst="rightArrow">
            <a:avLst>
              <a:gd name="adj1" fmla="val 50000"/>
              <a:gd name="adj2" fmla="val 51279"/>
            </a:avLst>
          </a:prstGeom>
          <a:noFill/>
          <a:ln w="19050">
            <a:solidFill>
              <a:srgbClr val="FF3F4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2331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10093"/>
            <a:ext cx="5791200" cy="415498"/>
          </a:xfrm>
        </p:spPr>
        <p:txBody>
          <a:bodyPr/>
          <a:lstStyle/>
          <a:p>
            <a:r>
              <a:rPr lang="en-US" sz="2700" dirty="0" err="1"/>
              <a:t>Mustaqil</a:t>
            </a:r>
            <a:r>
              <a:rPr lang="en-US" sz="2700" dirty="0"/>
              <a:t> </a:t>
            </a:r>
            <a:r>
              <a:rPr lang="en-US" sz="2700" dirty="0" err="1"/>
              <a:t>bajarish</a:t>
            </a:r>
            <a:r>
              <a:rPr lang="en-US" sz="2700" dirty="0"/>
              <a:t> </a:t>
            </a:r>
            <a:r>
              <a:rPr lang="en-US" sz="2700" dirty="0" err="1"/>
              <a:t>uchun</a:t>
            </a:r>
            <a:r>
              <a:rPr lang="en-US" sz="2700" dirty="0"/>
              <a:t> </a:t>
            </a:r>
            <a:r>
              <a:rPr lang="en-US" sz="2700" dirty="0" err="1"/>
              <a:t>topshiriq</a:t>
            </a:r>
            <a:endParaRPr lang="uz-Cyrl-UZ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555625"/>
            <a:ext cx="1524000" cy="276999"/>
          </a:xfrm>
        </p:spPr>
        <p:txBody>
          <a:bodyPr/>
          <a:lstStyle/>
          <a:p>
            <a:r>
              <a:rPr lang="en-US" sz="1800" b="1" dirty="0"/>
              <a:t>“BU MENIKI”</a:t>
            </a:r>
            <a:endParaRPr lang="uz-Cyrl-UZ" sz="1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208944"/>
              </p:ext>
            </p:extLst>
          </p:nvPr>
        </p:nvGraphicFramePr>
        <p:xfrm>
          <a:off x="139700" y="860425"/>
          <a:ext cx="23791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969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‘z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uz-Cyrl-UZ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Na’layn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Hazrat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Mustami</a:t>
                      </a:r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’ </a:t>
                      </a:r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bo‘lmoq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Diydayi</a:t>
                      </a:r>
                      <a:r>
                        <a:rPr lang="en-US" b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Arial" pitchFamily="34" charset="0"/>
                          <a:cs typeface="Arial" pitchFamily="34" charset="0"/>
                        </a:rPr>
                        <a:t>giryon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Nang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74982"/>
              </p:ext>
            </p:extLst>
          </p:nvPr>
        </p:nvGraphicFramePr>
        <p:xfrm>
          <a:off x="3111500" y="860425"/>
          <a:ext cx="25315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1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Arial" pitchFamily="34" charset="0"/>
                          <a:cs typeface="Arial" pitchFamily="34" charset="0"/>
                        </a:rPr>
                        <a:t>Izohlar</a:t>
                      </a:r>
                      <a:endParaRPr lang="uz-Cyrl-UZ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Uyat</a:t>
                      </a:r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nomus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Yig</a:t>
                      </a:r>
                      <a:r>
                        <a:rPr lang="en-US" b="1" baseline="0" dirty="0" err="1">
                          <a:latin typeface="Arial" pitchFamily="34" charset="0"/>
                          <a:cs typeface="Arial" pitchFamily="34" charset="0"/>
                        </a:rPr>
                        <a:t>‘loqi</a:t>
                      </a:r>
                      <a:r>
                        <a:rPr lang="en-US" b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Arial" pitchFamily="34" charset="0"/>
                          <a:cs typeface="Arial" pitchFamily="34" charset="0"/>
                        </a:rPr>
                        <a:t>ko‘z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b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Arial" pitchFamily="34" charset="0"/>
                          <a:cs typeface="Arial" pitchFamily="34" charset="0"/>
                        </a:rPr>
                        <a:t>juft</a:t>
                      </a:r>
                      <a:r>
                        <a:rPr lang="en-US" b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Arial" pitchFamily="34" charset="0"/>
                          <a:cs typeface="Arial" pitchFamily="34" charset="0"/>
                        </a:rPr>
                        <a:t>kovush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Huzur</a:t>
                      </a:r>
                      <a:r>
                        <a:rPr lang="en-US" b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Arial" pitchFamily="34" charset="0"/>
                          <a:cs typeface="Arial" pitchFamily="34" charset="0"/>
                        </a:rPr>
                        <a:t>qilish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Eshitmoq</a:t>
                      </a:r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Соединительная линия уступом 9"/>
          <p:cNvCxnSpPr/>
          <p:nvPr/>
        </p:nvCxnSpPr>
        <p:spPr>
          <a:xfrm>
            <a:off x="2425700" y="1470025"/>
            <a:ext cx="914400" cy="762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>
            <a:off x="2273300" y="1774825"/>
            <a:ext cx="914400" cy="7620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>
            <a:off x="2197100" y="2240803"/>
            <a:ext cx="877794" cy="73977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/>
          <p:nvPr/>
        </p:nvCxnSpPr>
        <p:spPr>
          <a:xfrm flipV="1">
            <a:off x="2425700" y="1851025"/>
            <a:ext cx="762004" cy="75966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/>
          <p:nvPr/>
        </p:nvCxnSpPr>
        <p:spPr>
          <a:xfrm rot="5400000" flipH="1" flipV="1">
            <a:off x="2013329" y="1774824"/>
            <a:ext cx="1586750" cy="762001"/>
          </a:xfrm>
          <a:prstGeom prst="bentConnector3">
            <a:avLst>
              <a:gd name="adj1" fmla="val 1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23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10093"/>
            <a:ext cx="5791200" cy="415498"/>
          </a:xfrm>
        </p:spPr>
        <p:txBody>
          <a:bodyPr/>
          <a:lstStyle/>
          <a:p>
            <a:r>
              <a:rPr lang="en-US" sz="2700" dirty="0" err="1"/>
              <a:t>Mustaqil</a:t>
            </a:r>
            <a:r>
              <a:rPr lang="en-US" sz="2700" dirty="0"/>
              <a:t> </a:t>
            </a:r>
            <a:r>
              <a:rPr lang="en-US" sz="2700" dirty="0" err="1"/>
              <a:t>bajarish</a:t>
            </a:r>
            <a:r>
              <a:rPr lang="en-US" sz="2700" dirty="0"/>
              <a:t> </a:t>
            </a:r>
            <a:r>
              <a:rPr lang="en-US" sz="2700" dirty="0" err="1"/>
              <a:t>uchun</a:t>
            </a:r>
            <a:r>
              <a:rPr lang="en-US" sz="2700" dirty="0"/>
              <a:t> </a:t>
            </a:r>
            <a:r>
              <a:rPr lang="en-US" sz="2700" dirty="0" err="1"/>
              <a:t>topshiriq</a:t>
            </a:r>
            <a:endParaRPr lang="uz-Cyrl-UZ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555625"/>
            <a:ext cx="1524000" cy="276999"/>
          </a:xfrm>
        </p:spPr>
        <p:txBody>
          <a:bodyPr/>
          <a:lstStyle/>
          <a:p>
            <a:r>
              <a:rPr lang="en-US" sz="1800" b="1" dirty="0"/>
              <a:t>“BU MENIKI”</a:t>
            </a:r>
            <a:endParaRPr lang="uz-Cyrl-UZ" sz="1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515477"/>
              </p:ext>
            </p:extLst>
          </p:nvPr>
        </p:nvGraphicFramePr>
        <p:xfrm>
          <a:off x="139700" y="860425"/>
          <a:ext cx="23791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969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en-US" sz="2000" b="1" baseline="0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‘z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uz-Cyrl-UZ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Hamsang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Nigunluq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Sung</a:t>
                      </a:r>
                      <a:r>
                        <a:rPr lang="en-US" b="1" baseline="0" dirty="0" err="1">
                          <a:latin typeface="Arial" pitchFamily="34" charset="0"/>
                          <a:cs typeface="Arial" pitchFamily="34" charset="0"/>
                        </a:rPr>
                        <a:t>‘ur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r>
                        <a:rPr lang="en-US" b="1" baseline="0" dirty="0" err="1">
                          <a:latin typeface="Arial" pitchFamily="34" charset="0"/>
                          <a:cs typeface="Arial" pitchFamily="34" charset="0"/>
                        </a:rPr>
                        <a:t>‘azanfar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Uy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069073"/>
              </p:ext>
            </p:extLst>
          </p:nvPr>
        </p:nvGraphicFramePr>
        <p:xfrm>
          <a:off x="3111500" y="860425"/>
          <a:ext cx="25315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1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atin typeface="Arial" pitchFamily="34" charset="0"/>
                          <a:cs typeface="Arial" pitchFamily="34" charset="0"/>
                        </a:rPr>
                        <a:t>Izohlar</a:t>
                      </a:r>
                      <a:endParaRPr lang="uz-Cyrl-UZ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Sigir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Arslon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Og‘irlikda</a:t>
                      </a:r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barovar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Egiklik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Lochin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Соединительная линия уступом 9"/>
          <p:cNvCxnSpPr/>
          <p:nvPr/>
        </p:nvCxnSpPr>
        <p:spPr>
          <a:xfrm>
            <a:off x="2425700" y="1470025"/>
            <a:ext cx="914400" cy="762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>
            <a:off x="2273300" y="1774825"/>
            <a:ext cx="914400" cy="7620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>
            <a:off x="2197100" y="2240803"/>
            <a:ext cx="877794" cy="73977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/>
          <p:nvPr/>
        </p:nvCxnSpPr>
        <p:spPr>
          <a:xfrm flipV="1">
            <a:off x="2425700" y="1851025"/>
            <a:ext cx="762004" cy="75966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/>
          <p:nvPr/>
        </p:nvCxnSpPr>
        <p:spPr>
          <a:xfrm rot="5400000" flipH="1" flipV="1">
            <a:off x="2013329" y="1774824"/>
            <a:ext cx="1586750" cy="762001"/>
          </a:xfrm>
          <a:prstGeom prst="bentConnector3">
            <a:avLst>
              <a:gd name="adj1" fmla="val 1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45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500" y="-53975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100" y="555625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Dedikim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Dilbaringning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sifotin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!”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Til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g‘ayratidin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tutmon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otin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 ”.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Dedikim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Ishqig‘a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ko‘nglung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o‘rundur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?”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Ko‘nlumda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jondek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yoshurundur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!”.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860425"/>
            <a:ext cx="2514600" cy="19359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338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500" y="-53975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100" y="555625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Joningni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olsa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la’li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yodi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?”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Dedikim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Ushbudir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jonim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murodi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”.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Ko‘ksungni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gar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chok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etsa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bebok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?”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Ko‘nglum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tutay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 ham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ayla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deb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chok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!”.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5"/>
          <a:stretch/>
        </p:blipFill>
        <p:spPr>
          <a:xfrm>
            <a:off x="3492500" y="708025"/>
            <a:ext cx="1905000" cy="2405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030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500" y="-53975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DIALOG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708025"/>
            <a:ext cx="2307950" cy="236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0500" y="708025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“Bu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ishq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tarki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yaxshiroqdur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!”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“Bu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sheva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oshiqdin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yiroqdur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!”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ganj-u,qo‘y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mehrin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nihoni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!”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Tufroqqa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bermon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kimyoni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!”.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3" b="99802" l="0" r="100000">
                        <a14:foregroundMark x1="63014" y1="16996" x2="56621" y2="6719"/>
                        <a14:foregroundMark x1="56621" y1="6719" x2="53881" y2="5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919027"/>
            <a:ext cx="1828800" cy="2112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0693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500" y="-53975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30500" y="708025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Ishq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ichra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qatling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hukm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etgum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Ishqida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maqsudimg‘a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yetgum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! ”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“Bu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ishda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yo‘q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sendin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yiroq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qatl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Dedi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“Bu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so‘zlaringdin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yaxshiroq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qatl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”.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3"/>
          <a:stretch/>
        </p:blipFill>
        <p:spPr>
          <a:xfrm>
            <a:off x="175715" y="860425"/>
            <a:ext cx="2568243" cy="1903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03660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39700" y="634608"/>
            <a:ext cx="3200400" cy="2435618"/>
          </a:xfrm>
        </p:spPr>
        <p:txBody>
          <a:bodyPr/>
          <a:lstStyle/>
          <a:p>
            <a:pPr indent="360363" algn="just"/>
            <a:r>
              <a:rPr lang="en-US" sz="1800" b="1" dirty="0" err="1">
                <a:latin typeface="Arial" pitchFamily="34" charset="0"/>
                <a:cs typeface="Arial" pitchFamily="34" charset="0"/>
              </a:rPr>
              <a:t>Xusrav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Farhodni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yenga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olishiga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ishonolmagach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uni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o‘ldirib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ming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bo‘lakka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bo‘lishni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buyurdi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Bo‘laklarni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yoqib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kulini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dengizga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sochishni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buyurdi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360363" algn="just"/>
            <a:r>
              <a:rPr lang="en-US" sz="1800" b="1" dirty="0" err="1">
                <a:latin typeface="Arial" pitchFamily="34" charset="0"/>
                <a:cs typeface="Arial" pitchFamily="34" charset="0"/>
              </a:rPr>
              <a:t>Shunda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Farhod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shahzoda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aytdi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…</a:t>
            </a:r>
            <a:endParaRPr lang="en-US" sz="1800" b="1" dirty="0"/>
          </a:p>
          <a:p>
            <a:pPr algn="l"/>
            <a:endParaRPr lang="en-US" sz="1800" b="1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496" y="22225"/>
            <a:ext cx="5702300" cy="492443"/>
          </a:xfrm>
        </p:spPr>
        <p:txBody>
          <a:bodyPr/>
          <a:lstStyle/>
          <a:p>
            <a:pPr algn="ctr"/>
            <a:r>
              <a:rPr lang="en-US" sz="3200" dirty="0"/>
              <a:t>VAZIRNING  MASLAHATI</a:t>
            </a:r>
            <a:endParaRPr lang="uz-Cyrl-UZ" sz="3200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231" y="1012825"/>
            <a:ext cx="2160869" cy="1779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009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78100" y="708025"/>
            <a:ext cx="2971800" cy="2462213"/>
          </a:xfrm>
        </p:spPr>
        <p:txBody>
          <a:bodyPr/>
          <a:lstStyle/>
          <a:p>
            <a:pPr indent="360363" algn="just"/>
            <a:r>
              <a:rPr lang="en-US" sz="1600" b="1" dirty="0">
                <a:solidFill>
                  <a:schemeClr val="tx1"/>
                </a:solidFill>
              </a:rPr>
              <a:t>   Bu </a:t>
            </a:r>
            <a:r>
              <a:rPr lang="en-US" sz="1600" b="1" dirty="0" err="1">
                <a:solidFill>
                  <a:schemeClr val="tx1"/>
                </a:solidFill>
              </a:rPr>
              <a:t>hiylagar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Farhodning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oldiga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borib</a:t>
            </a:r>
            <a:r>
              <a:rPr lang="en-US" sz="1600" b="1" dirty="0">
                <a:solidFill>
                  <a:schemeClr val="tx1"/>
                </a:solidFill>
              </a:rPr>
              <a:t>, </a:t>
            </a:r>
            <a:r>
              <a:rPr lang="en-US" sz="1600" b="1" dirty="0" err="1">
                <a:solidFill>
                  <a:schemeClr val="tx1"/>
                </a:solidFill>
              </a:rPr>
              <a:t>uning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ishonchiga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kirdi.So‘ngra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yolg‘on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xabarni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yetkazdi</a:t>
            </a:r>
            <a:r>
              <a:rPr lang="en-US" sz="1600" b="1" dirty="0">
                <a:solidFill>
                  <a:schemeClr val="tx1"/>
                </a:solidFill>
              </a:rPr>
              <a:t>:</a:t>
            </a:r>
          </a:p>
          <a:p>
            <a:pPr indent="360363" algn="just"/>
            <a:r>
              <a:rPr lang="en-US" sz="1600" b="1" dirty="0">
                <a:solidFill>
                  <a:schemeClr val="tx1"/>
                </a:solidFill>
              </a:rPr>
              <a:t>“</a:t>
            </a:r>
            <a:r>
              <a:rPr lang="en-US" sz="1600" b="1" dirty="0" err="1">
                <a:solidFill>
                  <a:schemeClr val="tx1"/>
                </a:solidFill>
              </a:rPr>
              <a:t>Mehinbonu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bilan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Xusrav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yarashdi</a:t>
            </a:r>
            <a:r>
              <a:rPr lang="en-US" sz="1600" b="1" dirty="0">
                <a:solidFill>
                  <a:schemeClr val="tx1"/>
                </a:solidFill>
              </a:rPr>
              <a:t>. </a:t>
            </a:r>
            <a:r>
              <a:rPr lang="en-US" sz="1600" b="1" dirty="0" err="1">
                <a:solidFill>
                  <a:schemeClr val="tx1"/>
                </a:solidFill>
              </a:rPr>
              <a:t>Xusrav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uylanish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haqida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og‘iz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ochgan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edi</a:t>
            </a:r>
            <a:r>
              <a:rPr lang="en-US" sz="1600" b="1" dirty="0">
                <a:solidFill>
                  <a:schemeClr val="tx1"/>
                </a:solidFill>
              </a:rPr>
              <a:t>, </a:t>
            </a:r>
            <a:r>
              <a:rPr lang="en-US" sz="1600" b="1" dirty="0" err="1">
                <a:solidFill>
                  <a:schemeClr val="tx1"/>
                </a:solidFill>
              </a:rPr>
              <a:t>Mehinbonu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jiyanini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unga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berishga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rozi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bo‘ldi.Shirin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esa</a:t>
            </a:r>
            <a:r>
              <a:rPr lang="en-US" sz="1600" b="1" dirty="0">
                <a:solidFill>
                  <a:schemeClr val="tx1"/>
                </a:solidFill>
              </a:rPr>
              <a:t>…”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5900" y="22225"/>
            <a:ext cx="5164295" cy="492443"/>
          </a:xfrm>
        </p:spPr>
        <p:txBody>
          <a:bodyPr/>
          <a:lstStyle/>
          <a:p>
            <a:pPr algn="ctr"/>
            <a:r>
              <a:rPr lang="en-US" sz="3200" dirty="0"/>
              <a:t>MAKKORA</a:t>
            </a:r>
            <a:endParaRPr lang="uz-Cyrl-UZ" sz="32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6"/>
          <a:stretch/>
        </p:blipFill>
        <p:spPr>
          <a:xfrm>
            <a:off x="139700" y="609600"/>
            <a:ext cx="2438400" cy="2635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0865918"/>
      </p:ext>
    </p:extLst>
  </p:cSld>
  <p:clrMapOvr>
    <a:masterClrMapping/>
  </p:clrMapOvr>
  <p:transition spd="slow">
    <p:wheel spokes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10453</TotalTime>
  <Words>693</Words>
  <Application>Microsoft Office PowerPoint</Application>
  <PresentationFormat>Произвольный</PresentationFormat>
  <Paragraphs>193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Algerian</vt:lpstr>
      <vt:lpstr>Arial</vt:lpstr>
      <vt:lpstr>Arial Black</vt:lpstr>
      <vt:lpstr>Calibri</vt:lpstr>
      <vt:lpstr>Times New Roman</vt:lpstr>
      <vt:lpstr>Office Theme</vt:lpstr>
      <vt:lpstr>Adabiyot</vt:lpstr>
      <vt:lpstr>Mustaqil bajarish uchun topshiriq</vt:lpstr>
      <vt:lpstr>Mustaqil bajarish uchun topshiriq</vt:lpstr>
      <vt:lpstr>Презентация PowerPoint</vt:lpstr>
      <vt:lpstr>Презентация PowerPoint</vt:lpstr>
      <vt:lpstr>Презентация PowerPoint</vt:lpstr>
      <vt:lpstr>Презентация PowerPoint</vt:lpstr>
      <vt:lpstr>VAZIRNING  MASLAHATI</vt:lpstr>
      <vt:lpstr>MAKKORA</vt:lpstr>
      <vt:lpstr>XUNUK  XABAR</vt:lpstr>
      <vt:lpstr>   Tugagan fahm etib umri baqosin,    Sovug‘ oh urdi yod aylab atosin.    Anosi ham ko‘zi oldig‘a keldi,    Ko‘zidin ikki qonlig‘ rud ochildi.     </vt:lpstr>
      <vt:lpstr>“Kim, ul ovvorai bexonumoning,   Bag‘ir xunobidin bir qatra qoning,   Itib, olamda hirmon birla o‘ldi,   Yuzungni ko‘rmay armon birla o‘ldi.   </vt:lpstr>
      <vt:lpstr>Anomg‘a bu xabardin tushsa oshub, G‘amimdin xora uzra bo‘lsa sarko‘b, Jahong‘a o‘t  solib g‘avg‘osi har yon, Yetardek bo‘lsa vovaylosi har yon,   </vt:lpstr>
      <vt:lpstr>Qilibon yod g‘am parvardasidin, Yugursa-chiqsa to‘qquz pardasidin, Debon: - Ey, rishtayi jonimg‘a payvand! Uzorin aylasa parkand-parkand.    </vt:lpstr>
      <vt:lpstr>MUSTAQIL  BAJARISH UCHUN TOPSHIRIQ</vt:lpstr>
      <vt:lpstr>MUSTAQIL 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Administrator</cp:lastModifiedBy>
  <cp:revision>633</cp:revision>
  <dcterms:created xsi:type="dcterms:W3CDTF">2020-04-13T08:06:06Z</dcterms:created>
  <dcterms:modified xsi:type="dcterms:W3CDTF">2020-10-02T05:50:48Z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