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93" r:id="rId3"/>
    <p:sldId id="296" r:id="rId4"/>
    <p:sldId id="303" r:id="rId5"/>
    <p:sldId id="295" r:id="rId6"/>
    <p:sldId id="305" r:id="rId7"/>
    <p:sldId id="304" r:id="rId8"/>
    <p:sldId id="309" r:id="rId9"/>
    <p:sldId id="308" r:id="rId10"/>
    <p:sldId id="306" r:id="rId11"/>
    <p:sldId id="307" r:id="rId12"/>
    <p:sldId id="310" r:id="rId13"/>
    <p:sldId id="311" r:id="rId14"/>
    <p:sldId id="312" r:id="rId15"/>
    <p:sldId id="313" r:id="rId16"/>
    <p:sldId id="315" r:id="rId17"/>
    <p:sldId id="314" r:id="rId18"/>
  </p:sldIdLst>
  <p:sldSz cx="5765800" cy="3244850"/>
  <p:notesSz cx="5765800" cy="324485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23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150" autoAdjust="0"/>
  </p:normalViewPr>
  <p:slideViewPr>
    <p:cSldViewPr>
      <p:cViewPr varScale="1">
        <p:scale>
          <a:sx n="136" d="100"/>
          <a:sy n="136" d="100"/>
        </p:scale>
        <p:origin x="894" y="1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4D3D-D129-4517-98CF-316D724B133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72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4D3D-D129-4517-98CF-316D724B133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72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4D3D-D129-4517-98CF-316D724B133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72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4D3D-D129-4517-98CF-316D724B133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72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4D3D-D129-4517-98CF-316D724B133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72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4D3D-D129-4517-98CF-316D724B133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72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err="1" smtClean="0"/>
              <a:t>Toychaxon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Boysarining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barcha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molini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olib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o‘zini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molboqarlarga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boshliq</a:t>
            </a:r>
            <a:r>
              <a:rPr lang="en-US" sz="1200" b="1" dirty="0" smtClean="0"/>
              <a:t> </a:t>
            </a:r>
            <a:endParaRPr lang="uz-Cyrl-U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4D3D-D129-4517-98CF-316D724B133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54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7534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4800" spc="10" dirty="0" err="1">
                <a:latin typeface="Arial Black" pitchFamily="34" charset="0"/>
                <a:cs typeface="Times New Roman" pitchFamily="18" charset="0"/>
              </a:rPr>
              <a:t>Adabiyot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700" y="1625188"/>
            <a:ext cx="2743200" cy="12323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sz="2800" b="1" dirty="0" err="1" smtClean="0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Mavzu</a:t>
            </a:r>
            <a:r>
              <a:rPr sz="2800" b="1" dirty="0" smtClean="0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:</a:t>
            </a:r>
            <a:endParaRPr lang="en-US" sz="2800" b="1" dirty="0" smtClean="0">
              <a:solidFill>
                <a:srgbClr val="2365C7"/>
              </a:solidFill>
              <a:latin typeface="Arial Black" pitchFamily="34" charset="0"/>
              <a:cs typeface="Arial" pitchFamily="34" charset="0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en-US" sz="2800" b="1" dirty="0" smtClean="0">
              <a:solidFill>
                <a:srgbClr val="2365C7"/>
              </a:solidFill>
              <a:latin typeface="Arial Black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r>
              <a:rPr lang="en-US" sz="2800" b="1" spc="-5" dirty="0" smtClean="0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“</a:t>
            </a:r>
            <a:r>
              <a:rPr lang="en-US" sz="2800" b="1" spc="-5" dirty="0" err="1" smtClean="0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Alpomish</a:t>
            </a:r>
            <a:r>
              <a:rPr lang="en-US" sz="2800" b="1" spc="-5" dirty="0" smtClean="0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”</a:t>
            </a:r>
          </a:p>
          <a:p>
            <a:pPr marL="12700">
              <a:lnSpc>
                <a:spcPts val="2730"/>
              </a:lnSpc>
            </a:pPr>
            <a:r>
              <a:rPr lang="en-US" sz="2800" b="1" spc="-5" dirty="0" err="1" smtClean="0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dostoni</a:t>
            </a:r>
            <a:endParaRPr sz="28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0953" y="1470025"/>
            <a:ext cx="385012" cy="129540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924206" y="249024"/>
            <a:ext cx="173355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2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26924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endParaRPr sz="13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51125" y="318378"/>
            <a:ext cx="437515" cy="419100"/>
            <a:chOff x="351125" y="318378"/>
            <a:chExt cx="437515" cy="419100"/>
          </a:xfrm>
        </p:grpSpPr>
        <p:sp>
          <p:nvSpPr>
            <p:cNvPr id="33" name="object 33"/>
            <p:cNvSpPr/>
            <p:nvPr/>
          </p:nvSpPr>
          <p:spPr>
            <a:xfrm>
              <a:off x="351125" y="354807"/>
              <a:ext cx="127505" cy="19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5955" y="318378"/>
              <a:ext cx="127504" cy="22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0783" y="391239"/>
              <a:ext cx="127505" cy="154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9524" y="573389"/>
              <a:ext cx="245902" cy="163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0852" r="16259" b="24287"/>
          <a:stretch/>
        </p:blipFill>
        <p:spPr bwMode="auto">
          <a:xfrm>
            <a:off x="3539067" y="1625188"/>
            <a:ext cx="2057400" cy="147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63182"/>
            <a:ext cx="5486400" cy="492443"/>
          </a:xfrm>
        </p:spPr>
        <p:txBody>
          <a:bodyPr/>
          <a:lstStyle/>
          <a:p>
            <a:r>
              <a:rPr lang="en-US" sz="3200" dirty="0" smtClean="0"/>
              <a:t>“SOCH SIYPATAR”  UDUMI</a:t>
            </a:r>
            <a:endParaRPr lang="uz-Cyrl-UZ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88248"/>
            <a:ext cx="3429000" cy="2558178"/>
          </a:xfrm>
        </p:spPr>
        <p:txBody>
          <a:bodyPr/>
          <a:lstStyle/>
          <a:p>
            <a:r>
              <a:rPr lang="en-US" sz="1800" b="1" dirty="0" err="1" smtClean="0"/>
              <a:t>Dostonda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kuyov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chimildiqqa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kirgach</a:t>
            </a:r>
            <a:r>
              <a:rPr lang="en-US" sz="1800" b="1" dirty="0" smtClean="0"/>
              <a:t>, “</a:t>
            </a:r>
            <a:r>
              <a:rPr lang="en-US" sz="1800" b="1" dirty="0" err="1" smtClean="0"/>
              <a:t>Soch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siypatar</a:t>
            </a:r>
            <a:r>
              <a:rPr lang="en-US" sz="1800" b="1" dirty="0" smtClean="0"/>
              <a:t>” </a:t>
            </a:r>
            <a:r>
              <a:rPr lang="en-US" sz="1800" b="1" dirty="0" err="1" smtClean="0"/>
              <a:t>udumi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bajarilgani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haqida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ma’lumot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berib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o‘tilgan</a:t>
            </a:r>
            <a:r>
              <a:rPr lang="en-US" sz="1800" b="1" dirty="0" smtClean="0"/>
              <a:t>. Bu </a:t>
            </a:r>
            <a:r>
              <a:rPr lang="en-US" sz="1800" b="1" dirty="0" err="1" smtClean="0"/>
              <a:t>odatga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ko‘ra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kuyov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kelinning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sochini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pastdan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yuqoriga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qaratib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siypalaydi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ya’ni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uning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bir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tola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sochi</a:t>
            </a:r>
            <a:r>
              <a:rPr lang="en-US" sz="1800" b="1" dirty="0" smtClean="0"/>
              <a:t> ham </a:t>
            </a:r>
            <a:r>
              <a:rPr lang="en-US" sz="1800" b="1" dirty="0" err="1" smtClean="0"/>
              <a:t>to‘kilmasin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degan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ezgu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niyat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bilan</a:t>
            </a:r>
            <a:r>
              <a:rPr lang="en-US" sz="1800" b="1" dirty="0" smtClean="0"/>
              <a:t>.</a:t>
            </a:r>
            <a:endParaRPr lang="uz-Cyrl-UZ" sz="1800" b="1" dirty="0"/>
          </a:p>
        </p:txBody>
      </p:sp>
      <p:pic>
        <p:nvPicPr>
          <p:cNvPr id="7170" name="Picture 2" descr="C:\Users\Админ\Downloads\IMG_56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588248"/>
            <a:ext cx="1981199" cy="262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31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920" y="35120"/>
            <a:ext cx="5486400" cy="492443"/>
          </a:xfrm>
        </p:spPr>
        <p:txBody>
          <a:bodyPr/>
          <a:lstStyle/>
          <a:p>
            <a:r>
              <a:rPr lang="en-US" sz="3200" dirty="0" smtClean="0"/>
              <a:t>“QO‘L  USHLATAR” UDUMI</a:t>
            </a:r>
            <a:endParaRPr lang="uz-Cyrl-UZ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63900" y="631825"/>
            <a:ext cx="2438400" cy="2462213"/>
          </a:xfrm>
        </p:spPr>
        <p:txBody>
          <a:bodyPr/>
          <a:lstStyle/>
          <a:p>
            <a:r>
              <a:rPr lang="en-US" sz="1600" b="1" dirty="0" err="1" smtClean="0"/>
              <a:t>Ushbu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udumning</a:t>
            </a:r>
            <a:r>
              <a:rPr lang="en-US" sz="1600" b="1" dirty="0" smtClean="0"/>
              <a:t> ham </a:t>
            </a:r>
            <a:r>
              <a:rPr lang="en-US" sz="1600" b="1" dirty="0" err="1" smtClean="0"/>
              <a:t>motivlari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juda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qadimga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borib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taqaladi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musulmon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mamlakatlarida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qiz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bolaning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sha’ni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qattiq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himoya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qilingan</a:t>
            </a:r>
            <a:r>
              <a:rPr lang="en-US" sz="1600" b="1" dirty="0" smtClean="0"/>
              <a:t>. </a:t>
            </a:r>
            <a:r>
              <a:rPr lang="en-US" sz="1600" b="1" dirty="0" err="1" smtClean="0"/>
              <a:t>Qizning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qo‘lidan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tutish</a:t>
            </a:r>
            <a:r>
              <a:rPr lang="en-US" sz="1600" b="1" dirty="0" smtClean="0"/>
              <a:t> ham </a:t>
            </a:r>
            <a:r>
              <a:rPr lang="en-US" sz="1600" b="1" dirty="0" err="1" smtClean="0"/>
              <a:t>faqatgina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chimildiqda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o‘z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juftiga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nasib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etgan</a:t>
            </a:r>
            <a:r>
              <a:rPr lang="en-US" sz="1600" b="1" dirty="0" smtClean="0"/>
              <a:t>.</a:t>
            </a:r>
            <a:endParaRPr lang="uz-Cyrl-UZ" sz="1600" b="1" dirty="0"/>
          </a:p>
        </p:txBody>
      </p:sp>
      <p:pic>
        <p:nvPicPr>
          <p:cNvPr id="8194" name="Picture 2" descr="C:\Users\Админ\Downloads\IMG_56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1825"/>
            <a:ext cx="3048000" cy="242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202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22225"/>
            <a:ext cx="5638800" cy="553998"/>
          </a:xfrm>
        </p:spPr>
        <p:txBody>
          <a:bodyPr/>
          <a:lstStyle/>
          <a:p>
            <a:r>
              <a:rPr lang="en-US" sz="3600" dirty="0" smtClean="0"/>
              <a:t>DOSTONNING  </a:t>
            </a:r>
            <a:r>
              <a:rPr lang="en-US" sz="3600" dirty="0" smtClean="0"/>
              <a:t>DAVOMI</a:t>
            </a:r>
            <a:endParaRPr lang="uz-Cyrl-UZ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00" y="631825"/>
            <a:ext cx="3505200" cy="2514600"/>
          </a:xfrm>
        </p:spPr>
        <p:txBody>
          <a:bodyPr/>
          <a:lstStyle/>
          <a:p>
            <a:pPr algn="ctr"/>
            <a:r>
              <a:rPr lang="en-US" sz="1600" b="1" dirty="0" smtClean="0"/>
              <a:t>40 </a:t>
            </a:r>
            <a:r>
              <a:rPr lang="en-US" sz="1600" b="1" dirty="0" err="1" smtClean="0"/>
              <a:t>raqami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sharq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adabiyotida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ilohiylashtirilgan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raqamlardan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hisoblanadi</a:t>
            </a:r>
            <a:r>
              <a:rPr lang="en-US" sz="1600" b="1" dirty="0" smtClean="0"/>
              <a:t>. </a:t>
            </a:r>
            <a:r>
              <a:rPr lang="en-US" sz="1600" b="1" dirty="0" err="1" smtClean="0"/>
              <a:t>Chilla</a:t>
            </a:r>
            <a:r>
              <a:rPr lang="en-US" sz="1600" b="1" dirty="0" smtClean="0"/>
              <a:t>, Chilton </a:t>
            </a:r>
            <a:r>
              <a:rPr lang="en-US" sz="1600" b="1" dirty="0" err="1" smtClean="0"/>
              <a:t>kabi</a:t>
            </a:r>
            <a:r>
              <a:rPr lang="en-US" sz="1600" b="1" dirty="0" smtClean="0"/>
              <a:t>…</a:t>
            </a:r>
          </a:p>
          <a:p>
            <a:pPr algn="ctr"/>
            <a:r>
              <a:rPr lang="en-US" sz="1600" b="1" dirty="0" err="1" smtClean="0"/>
              <a:t>Qirq</a:t>
            </a:r>
            <a:r>
              <a:rPr lang="en-US" sz="1600" b="1" dirty="0" smtClean="0"/>
              <a:t> kun </a:t>
            </a:r>
            <a:r>
              <a:rPr lang="en-US" sz="1600" b="1" dirty="0" err="1" smtClean="0"/>
              <a:t>o‘tgach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Alpomish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yori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Barchinoyni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olib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Boysun-Qo‘ng‘irotga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qarab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yo‘l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oladi</a:t>
            </a:r>
            <a:r>
              <a:rPr lang="en-US" sz="1600" b="1" dirty="0" smtClean="0"/>
              <a:t>. </a:t>
            </a:r>
            <a:r>
              <a:rPr lang="en-US" sz="1600" b="1" dirty="0" err="1" smtClean="0"/>
              <a:t>O‘n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ming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uyli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qarindoshlar</a:t>
            </a:r>
            <a:r>
              <a:rPr lang="en-US" sz="1600" b="1" dirty="0" smtClean="0"/>
              <a:t> ham </a:t>
            </a:r>
            <a:r>
              <a:rPr lang="en-US" sz="1600" b="1" dirty="0" err="1" smtClean="0"/>
              <a:t>ularga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qo‘shiladi</a:t>
            </a:r>
            <a:r>
              <a:rPr lang="en-US" sz="1600" b="1" dirty="0" smtClean="0"/>
              <a:t>. </a:t>
            </a:r>
            <a:r>
              <a:rPr lang="en-US" sz="1600" b="1" dirty="0" err="1" smtClean="0"/>
              <a:t>Yolg‘izgina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Boysari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qaysarlanib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musofir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yurtda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qolaveradi</a:t>
            </a:r>
            <a:r>
              <a:rPr lang="en-US" sz="1600" b="1" dirty="0" smtClean="0"/>
              <a:t>.</a:t>
            </a:r>
            <a:endParaRPr lang="uz-Cyrl-UZ" sz="1600" b="1" dirty="0"/>
          </a:p>
        </p:txBody>
      </p:sp>
      <p:pic>
        <p:nvPicPr>
          <p:cNvPr id="1032" name="Picture 8" descr="C:\Users\Админ\Downloads\0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55625"/>
            <a:ext cx="2209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46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0"/>
            <a:ext cx="5172948" cy="49244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TOYCHAXONGA  ARZ</a:t>
            </a:r>
            <a:endParaRPr lang="uz-Cyrl-U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1500" y="708025"/>
            <a:ext cx="2514600" cy="2215991"/>
          </a:xfrm>
        </p:spPr>
        <p:txBody>
          <a:bodyPr/>
          <a:lstStyle/>
          <a:p>
            <a:r>
              <a:rPr lang="en-US" sz="1800" b="1" dirty="0" smtClean="0"/>
              <a:t> </a:t>
            </a:r>
            <a:r>
              <a:rPr lang="en-US" sz="1800" b="1" dirty="0" err="1" smtClean="0"/>
              <a:t>Yetti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nafar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o‘g‘lidan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ajragan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Surxayl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kampir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O‘zbaklar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ustidan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arz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qilib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qalmoqlar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shohi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Toychaxon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huzuriga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bordi</a:t>
            </a:r>
            <a:r>
              <a:rPr lang="en-US" sz="1800" b="1" dirty="0" smtClean="0"/>
              <a:t>. U </a:t>
            </a:r>
            <a:r>
              <a:rPr lang="en-US" sz="1800" b="1" dirty="0" smtClean="0"/>
              <a:t>ham </a:t>
            </a:r>
            <a:r>
              <a:rPr lang="en-US" sz="1800" b="1" dirty="0" err="1" smtClean="0"/>
              <a:t>darrov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mol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dardida</a:t>
            </a:r>
            <a:r>
              <a:rPr lang="en-US" sz="1800" b="1" dirty="0" smtClean="0"/>
              <a:t>  </a:t>
            </a:r>
            <a:r>
              <a:rPr lang="en-US" sz="1800" b="1" dirty="0" err="1" smtClean="0"/>
              <a:t>lashkar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bilan</a:t>
            </a:r>
            <a:r>
              <a:rPr lang="en-US" sz="1800" b="1" dirty="0" smtClean="0"/>
              <a:t> </a:t>
            </a:r>
            <a:r>
              <a:rPr lang="en-US" sz="1800" b="1" dirty="0"/>
              <a:t> </a:t>
            </a:r>
            <a:r>
              <a:rPr lang="en-US" sz="1800" b="1" dirty="0" err="1"/>
              <a:t>yo‘lga</a:t>
            </a:r>
            <a:r>
              <a:rPr lang="en-US" sz="1800" b="1" dirty="0"/>
              <a:t> </a:t>
            </a:r>
            <a:r>
              <a:rPr lang="en-US" sz="1800" b="1" dirty="0" err="1" smtClean="0"/>
              <a:t>chiqdi</a:t>
            </a:r>
            <a:r>
              <a:rPr lang="en-US" sz="1800" b="1" dirty="0" smtClean="0"/>
              <a:t>… </a:t>
            </a:r>
            <a:endParaRPr lang="uz-Cyrl-UZ" sz="1800" b="1" dirty="0"/>
          </a:p>
        </p:txBody>
      </p:sp>
      <p:sp>
        <p:nvSpPr>
          <p:cNvPr id="4" name="AutoShape 2" descr="C:\Users\%D0%90%D0%B4%D0%BC%D0%B8%D0%BD\Downloads\xan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Cyrl-UZ"/>
          </a:p>
        </p:txBody>
      </p:sp>
      <p:sp>
        <p:nvSpPr>
          <p:cNvPr id="5" name="AutoShape 4" descr="C:\Users\%D0%90%D0%B4%D0%BC%D0%B8%D0%BD\Downloads\xan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Cyrl-UZ"/>
          </a:p>
        </p:txBody>
      </p:sp>
      <p:sp>
        <p:nvSpPr>
          <p:cNvPr id="6" name="AutoShape 6" descr="C:\Users\%D0%90%D0%B4%D0%BC%D0%B8%D0%BD\Downloads\xan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Cyrl-UZ"/>
          </a:p>
        </p:txBody>
      </p:sp>
      <p:sp>
        <p:nvSpPr>
          <p:cNvPr id="8" name="AutoShape 8" descr="xan.webp (1159×697)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Cyrl-UZ"/>
          </a:p>
        </p:txBody>
      </p:sp>
      <p:sp>
        <p:nvSpPr>
          <p:cNvPr id="9" name="AutoShape 10" descr="xan.webp (1159×697)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Cyrl-UZ"/>
          </a:p>
        </p:txBody>
      </p:sp>
      <p:pic>
        <p:nvPicPr>
          <p:cNvPr id="10" name="Рисунок 9" descr="Вырезка экрана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675" r="8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6" r="10853"/>
          <a:stretch/>
        </p:blipFill>
        <p:spPr>
          <a:xfrm>
            <a:off x="29882" y="555625"/>
            <a:ext cx="3081618" cy="26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878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0"/>
            <a:ext cx="5011895" cy="492443"/>
          </a:xfrm>
        </p:spPr>
        <p:txBody>
          <a:bodyPr/>
          <a:lstStyle/>
          <a:p>
            <a:r>
              <a:rPr lang="en-US" sz="3200" dirty="0" smtClean="0"/>
              <a:t>BOYSARINING  AHVOLI</a:t>
            </a:r>
            <a:endParaRPr lang="uz-Cyrl-UZ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860425"/>
            <a:ext cx="2362200" cy="1741170"/>
          </a:xfrm>
        </p:spPr>
        <p:txBody>
          <a:bodyPr/>
          <a:lstStyle/>
          <a:p>
            <a:r>
              <a:rPr lang="en-US" sz="1600" dirty="0"/>
              <a:t> </a:t>
            </a:r>
            <a:r>
              <a:rPr lang="en-US" sz="1600" b="1" dirty="0" err="1"/>
              <a:t>Butun</a:t>
            </a:r>
            <a:r>
              <a:rPr lang="en-US" sz="1600" b="1" dirty="0"/>
              <a:t> </a:t>
            </a:r>
            <a:r>
              <a:rPr lang="en-US" sz="1600" b="1" dirty="0" err="1"/>
              <a:t>boshli</a:t>
            </a:r>
            <a:r>
              <a:rPr lang="en-US" sz="1600" b="1" dirty="0"/>
              <a:t> </a:t>
            </a:r>
            <a:r>
              <a:rPr lang="en-US" sz="1600" b="1" dirty="0" err="1"/>
              <a:t>lashkarga</a:t>
            </a:r>
            <a:r>
              <a:rPr lang="en-US" sz="1600" b="1" dirty="0"/>
              <a:t> </a:t>
            </a:r>
            <a:r>
              <a:rPr lang="en-US" sz="1600" b="1" dirty="0" err="1"/>
              <a:t>birgina</a:t>
            </a:r>
            <a:r>
              <a:rPr lang="en-US" sz="1600" b="1" dirty="0"/>
              <a:t> </a:t>
            </a:r>
            <a:r>
              <a:rPr lang="en-US" sz="1600" b="1" dirty="0" err="1"/>
              <a:t>Qorajonning</a:t>
            </a:r>
            <a:r>
              <a:rPr lang="en-US" sz="1600" b="1" dirty="0"/>
              <a:t> </a:t>
            </a:r>
            <a:r>
              <a:rPr lang="en-US" sz="1600" b="1" dirty="0" err="1"/>
              <a:t>o‘zi</a:t>
            </a:r>
            <a:r>
              <a:rPr lang="en-US" sz="1600" b="1" dirty="0"/>
              <a:t> bas </a:t>
            </a:r>
            <a:r>
              <a:rPr lang="en-US" sz="1600" b="1" dirty="0" err="1"/>
              <a:t>keldi</a:t>
            </a:r>
            <a:r>
              <a:rPr lang="en-US" sz="1600" b="1" dirty="0"/>
              <a:t>…</a:t>
            </a:r>
          </a:p>
          <a:p>
            <a:r>
              <a:rPr lang="en-US" sz="1600" b="1" dirty="0" err="1" smtClean="0"/>
              <a:t>Toychaxonni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Surxayl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kampir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yolg‘iz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qolgan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Boysarining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mollari-yu</a:t>
            </a:r>
            <a:r>
              <a:rPr lang="en-US" sz="1600" b="1" dirty="0" smtClean="0"/>
              <a:t>,</a:t>
            </a:r>
            <a:r>
              <a:rPr lang="en-US" sz="1600" b="1" dirty="0"/>
              <a:t> </a:t>
            </a:r>
            <a:r>
              <a:rPr lang="en-US" sz="1600" b="1" dirty="0" err="1" smtClean="0"/>
              <a:t>yilqilarini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bosib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olishga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ko‘ndirdi</a:t>
            </a:r>
            <a:r>
              <a:rPr lang="en-US" sz="1600" b="1" dirty="0" smtClean="0"/>
              <a:t>…</a:t>
            </a:r>
          </a:p>
        </p:txBody>
      </p:sp>
      <p:pic>
        <p:nvPicPr>
          <p:cNvPr id="1026" name="Picture 2" descr="C:\Users\Админ\Desktop\IMG_56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1165225"/>
            <a:ext cx="2971800" cy="199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78100" y="555625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err="1"/>
              <a:t>Toychaxon</a:t>
            </a:r>
            <a:r>
              <a:rPr lang="en-US" b="1" dirty="0"/>
              <a:t> </a:t>
            </a:r>
            <a:r>
              <a:rPr lang="en-US" b="1" dirty="0" err="1"/>
              <a:t>Boysarining</a:t>
            </a:r>
            <a:r>
              <a:rPr lang="en-US" b="1" dirty="0"/>
              <a:t> </a:t>
            </a:r>
            <a:r>
              <a:rPr lang="en-US" b="1" dirty="0" err="1"/>
              <a:t>barcha</a:t>
            </a:r>
            <a:r>
              <a:rPr lang="en-US" b="1" dirty="0"/>
              <a:t> </a:t>
            </a:r>
            <a:r>
              <a:rPr lang="en-US" b="1" dirty="0" err="1"/>
              <a:t>molini</a:t>
            </a:r>
            <a:r>
              <a:rPr lang="en-US" b="1" dirty="0"/>
              <a:t> </a:t>
            </a:r>
            <a:r>
              <a:rPr lang="en-US" b="1" dirty="0" err="1"/>
              <a:t>olib</a:t>
            </a:r>
            <a:r>
              <a:rPr lang="en-US" b="1" dirty="0"/>
              <a:t> </a:t>
            </a:r>
            <a:r>
              <a:rPr lang="en-US" b="1" dirty="0" err="1"/>
              <a:t>o‘zini</a:t>
            </a:r>
            <a:r>
              <a:rPr lang="en-US" b="1" dirty="0"/>
              <a:t> </a:t>
            </a:r>
            <a:r>
              <a:rPr lang="en-US" b="1" dirty="0" err="1"/>
              <a:t>molboqarlarga</a:t>
            </a:r>
            <a:r>
              <a:rPr lang="en-US" b="1" dirty="0"/>
              <a:t> </a:t>
            </a:r>
            <a:r>
              <a:rPr lang="en-US" b="1" dirty="0" err="1"/>
              <a:t>boshliq</a:t>
            </a:r>
            <a:r>
              <a:rPr lang="en-US" b="1" dirty="0"/>
              <a:t> </a:t>
            </a:r>
            <a:r>
              <a:rPr lang="en-US" b="1" dirty="0" err="1" smtClean="0"/>
              <a:t>qilib</a:t>
            </a:r>
            <a:r>
              <a:rPr lang="en-US" b="1" dirty="0" smtClean="0"/>
              <a:t>, </a:t>
            </a:r>
            <a:r>
              <a:rPr lang="en-US" b="1" dirty="0" err="1"/>
              <a:t>tirik</a:t>
            </a:r>
            <a:r>
              <a:rPr lang="en-US" b="1" dirty="0"/>
              <a:t> </a:t>
            </a:r>
            <a:r>
              <a:rPr lang="en-US" b="1" dirty="0" err="1"/>
              <a:t>qoldiradi</a:t>
            </a:r>
            <a:r>
              <a:rPr lang="en-US" b="1" dirty="0"/>
              <a:t>…</a:t>
            </a:r>
            <a:endParaRPr lang="uz-Cyrl-UZ" b="1" dirty="0"/>
          </a:p>
          <a:p>
            <a:endParaRPr lang="uz-Cyrl-UZ" dirty="0"/>
          </a:p>
          <a:p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16444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100" y="22226"/>
            <a:ext cx="3648947" cy="315471"/>
          </a:xfrm>
        </p:spPr>
        <p:txBody>
          <a:bodyPr/>
          <a:lstStyle/>
          <a:p>
            <a:r>
              <a:rPr lang="en-US" dirty="0" smtClean="0"/>
              <a:t>  </a:t>
            </a:r>
            <a:endParaRPr lang="uz-Cyrl-UZ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44750"/>
            <a:ext cx="5488940" cy="707886"/>
          </a:xfrm>
        </p:spPr>
        <p:txBody>
          <a:bodyPr/>
          <a:lstStyle/>
          <a:p>
            <a:pPr algn="just"/>
            <a:r>
              <a:rPr lang="en-US" sz="1500" b="1" dirty="0" err="1" smtClean="0"/>
              <a:t>Boysari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dardini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karvondagilarga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aytdi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va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qizi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Barchinoyga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maktub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yo‘lladi.O‘zining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ahvolini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xatda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ma’lum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qildi</a:t>
            </a:r>
            <a:r>
              <a:rPr lang="en-US" sz="1500" b="1" dirty="0" smtClean="0"/>
              <a:t>.</a:t>
            </a:r>
          </a:p>
          <a:p>
            <a:endParaRPr lang="en-US" sz="1600" b="1" dirty="0"/>
          </a:p>
        </p:txBody>
      </p:sp>
      <p:pic>
        <p:nvPicPr>
          <p:cNvPr id="2050" name="Picture 2" descr="C:\Users\Админ\Downloads\kak-zakazat-arabskie-du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1165225"/>
            <a:ext cx="3110795" cy="199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900" y="71806"/>
            <a:ext cx="554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KARVON  BILAN  UCHRASHUV</a:t>
            </a:r>
            <a:endParaRPr lang="uz-Cyrl-UZ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" y="1012825"/>
            <a:ext cx="243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Qiz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ham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xafagarchiligini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Hakimbekka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bildirdi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Boybo‘rining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qarshiligiga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qaramasdan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Alpomish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Boysarini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qutqarish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yo‘lga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chiqdi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 </a:t>
            </a:r>
            <a:endParaRPr lang="uz-Cyrl-UZ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1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98424"/>
            <a:ext cx="5172947" cy="381001"/>
          </a:xfrm>
        </p:spPr>
        <p:txBody>
          <a:bodyPr/>
          <a:lstStyle/>
          <a:p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</a:t>
            </a:r>
            <a:r>
              <a:rPr lang="en-US" sz="2400" dirty="0" smtClean="0"/>
              <a:t>:</a:t>
            </a:r>
            <a:endParaRPr lang="uz-Cyrl-UZ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708025"/>
            <a:ext cx="2819400" cy="1938992"/>
          </a:xfrm>
        </p:spPr>
        <p:txBody>
          <a:bodyPr/>
          <a:lstStyle/>
          <a:p>
            <a:r>
              <a:rPr lang="en-US" sz="1800" b="1" dirty="0" err="1" smtClean="0"/>
              <a:t>Dostondan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o‘zingiz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yoqtirgan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qahramon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haqida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ijodiy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matn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tuzing</a:t>
            </a:r>
            <a:r>
              <a:rPr lang="en-US" sz="1800" b="1" dirty="0" smtClean="0"/>
              <a:t>.  </a:t>
            </a:r>
            <a:r>
              <a:rPr lang="en-US" sz="1800" b="1" dirty="0" err="1"/>
              <a:t>Q</a:t>
            </a:r>
            <a:r>
              <a:rPr lang="en-US" sz="1800" b="1" dirty="0" err="1" smtClean="0"/>
              <a:t>ahramoningiz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tasvirlarini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ifodalashingizda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dostonda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keltirilgan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o‘rinlardan</a:t>
            </a:r>
            <a:r>
              <a:rPr lang="en-US" sz="1800" b="1" dirty="0" smtClean="0"/>
              <a:t> ham </a:t>
            </a:r>
            <a:r>
              <a:rPr lang="en-US" sz="1800" b="1" dirty="0" err="1" smtClean="0"/>
              <a:t>foydalaning</a:t>
            </a:r>
            <a:r>
              <a:rPr lang="en-US" sz="1800" b="1" dirty="0"/>
              <a:t>.</a:t>
            </a:r>
            <a:endParaRPr lang="uz-Cyrl-UZ" sz="1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1" r="9723"/>
          <a:stretch/>
        </p:blipFill>
        <p:spPr>
          <a:xfrm>
            <a:off x="3111500" y="631825"/>
            <a:ext cx="241303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3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100" y="22226"/>
            <a:ext cx="3648947" cy="4572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sz="3200" dirty="0" smtClean="0"/>
              <a:t>XULOSA</a:t>
            </a:r>
            <a:endParaRPr lang="uz-Cyrl-UZ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3352800" cy="2215991"/>
          </a:xfrm>
        </p:spPr>
        <p:txBody>
          <a:bodyPr/>
          <a:lstStyle/>
          <a:p>
            <a:r>
              <a:rPr lang="en-US" sz="1800" b="1" dirty="0" smtClean="0"/>
              <a:t>  </a:t>
            </a:r>
            <a:r>
              <a:rPr lang="en-US" sz="1800" b="1" dirty="0" err="1" smtClean="0"/>
              <a:t>Dostonlarda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milliy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mintalitetimiz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urf-odatlarimiz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ma’naviyatimiz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xalqimizning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ming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yillik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orzu-o‘ylari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aks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etgan</a:t>
            </a:r>
            <a:r>
              <a:rPr lang="en-US" sz="1800" b="1" dirty="0" smtClean="0"/>
              <a:t>. </a:t>
            </a:r>
            <a:r>
              <a:rPr lang="en-US" sz="1800" b="1" dirty="0" err="1" smtClean="0"/>
              <a:t>Keyingi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avlodlarga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ushbu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ma’naviy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merosni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yetkazish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esa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siz</a:t>
            </a:r>
            <a:r>
              <a:rPr lang="en-US" sz="1800" b="1" dirty="0" smtClean="0"/>
              <a:t>-u, </a:t>
            </a:r>
            <a:r>
              <a:rPr lang="en-US" sz="1800" b="1" dirty="0" err="1" smtClean="0"/>
              <a:t>bizning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qo‘limizdadir</a:t>
            </a:r>
            <a:r>
              <a:rPr lang="en-US" sz="1800" b="1" dirty="0" smtClean="0"/>
              <a:t>! </a:t>
            </a:r>
            <a:endParaRPr lang="uz-Cyrl-UZ" sz="1800" b="1" dirty="0"/>
          </a:p>
        </p:txBody>
      </p:sp>
      <p:pic>
        <p:nvPicPr>
          <p:cNvPr id="3074" name="Picture 2" descr="C:\Users\Админ\Downloads\a00b15b13f794f4f441cb0cf92a2b2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265" y="580091"/>
            <a:ext cx="1981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0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22225"/>
            <a:ext cx="5867400" cy="553998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TO‘YDAGI  MAROSIMLAR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375" y="528836"/>
            <a:ext cx="5543925" cy="2769989"/>
          </a:xfrm>
        </p:spPr>
        <p:txBody>
          <a:bodyPr/>
          <a:lstStyle/>
          <a:p>
            <a:pPr algn="l"/>
            <a:r>
              <a:rPr lang="ru-RU" sz="1950" b="1" dirty="0" smtClean="0"/>
              <a:t>    </a:t>
            </a:r>
            <a:r>
              <a:rPr lang="en-US" sz="1950" b="1" dirty="0" err="1" smtClean="0"/>
              <a:t>O‘zbek</a:t>
            </a:r>
            <a:r>
              <a:rPr lang="en-US" sz="1950" b="1" dirty="0" smtClean="0"/>
              <a:t> </a:t>
            </a:r>
            <a:r>
              <a:rPr lang="en-US" sz="1950" b="1" dirty="0" err="1" smtClean="0"/>
              <a:t>xalqining</a:t>
            </a:r>
            <a:r>
              <a:rPr lang="en-US" sz="1950" b="1" dirty="0" smtClean="0"/>
              <a:t> </a:t>
            </a:r>
            <a:r>
              <a:rPr lang="en-US" sz="1950" b="1" dirty="0" err="1" smtClean="0"/>
              <a:t>ko‘p</a:t>
            </a:r>
            <a:r>
              <a:rPr lang="en-US" sz="1950" b="1" dirty="0" smtClean="0"/>
              <a:t> </a:t>
            </a:r>
            <a:r>
              <a:rPr lang="en-US" sz="1950" b="1" dirty="0" err="1" smtClean="0"/>
              <a:t>asrlik</a:t>
            </a:r>
            <a:r>
              <a:rPr lang="en-US" sz="1950" b="1" dirty="0" smtClean="0"/>
              <a:t> </a:t>
            </a:r>
            <a:r>
              <a:rPr lang="en-US" sz="1950" b="1" dirty="0" err="1" smtClean="0"/>
              <a:t>hayoti</a:t>
            </a:r>
            <a:r>
              <a:rPr lang="en-US" sz="1950" b="1" dirty="0" smtClean="0"/>
              <a:t>,          </a:t>
            </a:r>
            <a:r>
              <a:rPr lang="en-US" sz="1950" b="1" dirty="0" err="1" smtClean="0"/>
              <a:t>madaniyati</a:t>
            </a:r>
            <a:r>
              <a:rPr lang="en-US" sz="1950" b="1" dirty="0" smtClean="0"/>
              <a:t>, </a:t>
            </a:r>
            <a:r>
              <a:rPr lang="en-US" sz="1950" b="1" dirty="0" err="1" smtClean="0"/>
              <a:t>turmushi</a:t>
            </a:r>
            <a:r>
              <a:rPr lang="en-US" sz="1950" b="1" dirty="0" smtClean="0"/>
              <a:t>, </a:t>
            </a:r>
            <a:r>
              <a:rPr lang="en-US" sz="1950" b="1" dirty="0" err="1" smtClean="0"/>
              <a:t>ijtimoiy</a:t>
            </a:r>
            <a:r>
              <a:rPr lang="en-US" sz="1950" b="1" dirty="0" smtClean="0"/>
              <a:t> </a:t>
            </a:r>
            <a:r>
              <a:rPr lang="en-US" sz="1950" b="1" dirty="0" err="1" smtClean="0"/>
              <a:t>va</a:t>
            </a:r>
            <a:r>
              <a:rPr lang="en-US" sz="1950" b="1" dirty="0" smtClean="0"/>
              <a:t> </a:t>
            </a:r>
            <a:r>
              <a:rPr lang="en-US" sz="1950" b="1" dirty="0" err="1" smtClean="0"/>
              <a:t>ma’naviy</a:t>
            </a:r>
            <a:r>
              <a:rPr lang="en-US" sz="1950" b="1" dirty="0" smtClean="0"/>
              <a:t>   </a:t>
            </a:r>
            <a:r>
              <a:rPr lang="en-US" sz="1950" b="1" dirty="0" err="1" smtClean="0"/>
              <a:t>faoliyati</a:t>
            </a:r>
            <a:r>
              <a:rPr lang="en-US" sz="1950" b="1" dirty="0" smtClean="0"/>
              <a:t> </a:t>
            </a:r>
            <a:r>
              <a:rPr lang="en-US" sz="1950" b="1" dirty="0" err="1" smtClean="0"/>
              <a:t>bilan</a:t>
            </a:r>
            <a:r>
              <a:rPr lang="en-US" sz="1950" b="1" dirty="0" smtClean="0"/>
              <a:t> </a:t>
            </a:r>
            <a:r>
              <a:rPr lang="en-US" sz="1950" b="1" dirty="0" err="1" smtClean="0"/>
              <a:t>bog‘liq</a:t>
            </a:r>
            <a:r>
              <a:rPr lang="en-US" sz="1950" b="1" dirty="0" smtClean="0"/>
              <a:t> </a:t>
            </a:r>
            <a:r>
              <a:rPr lang="en-US" sz="1950" b="1" dirty="0" err="1" smtClean="0"/>
              <a:t>bo‘lgan</a:t>
            </a:r>
            <a:r>
              <a:rPr lang="en-US" sz="1950" b="1" dirty="0" smtClean="0"/>
              <a:t> </a:t>
            </a:r>
            <a:r>
              <a:rPr lang="en-US" sz="1950" b="1" dirty="0" err="1" smtClean="0"/>
              <a:t>va</a:t>
            </a:r>
            <a:r>
              <a:rPr lang="en-US" sz="1950" b="1" dirty="0" smtClean="0"/>
              <a:t> </a:t>
            </a:r>
            <a:r>
              <a:rPr lang="en-US" sz="1950" b="1" dirty="0" err="1" smtClean="0"/>
              <a:t>shu</a:t>
            </a:r>
            <a:r>
              <a:rPr lang="en-US" sz="1950" b="1" dirty="0" smtClean="0"/>
              <a:t>        </a:t>
            </a:r>
            <a:r>
              <a:rPr lang="en-US" sz="1950" b="1" dirty="0" err="1" smtClean="0"/>
              <a:t>jarayonda</a:t>
            </a:r>
            <a:r>
              <a:rPr lang="en-US" sz="1950" b="1" dirty="0" smtClean="0"/>
              <a:t> </a:t>
            </a:r>
            <a:r>
              <a:rPr lang="en-US" sz="1950" b="1" dirty="0" err="1" smtClean="0"/>
              <a:t>yaralgan</a:t>
            </a:r>
            <a:r>
              <a:rPr lang="en-US" sz="1950" b="1" dirty="0" smtClean="0"/>
              <a:t> </a:t>
            </a:r>
            <a:r>
              <a:rPr lang="en-US" sz="1950" b="1" dirty="0" err="1" smtClean="0"/>
              <a:t>har</a:t>
            </a:r>
            <a:endParaRPr lang="en-US" sz="1950" b="1" dirty="0" smtClean="0"/>
          </a:p>
          <a:p>
            <a:pPr algn="l"/>
            <a:r>
              <a:rPr lang="en-US" sz="1950" b="1" dirty="0" err="1" smtClean="0"/>
              <a:t>bir</a:t>
            </a:r>
            <a:r>
              <a:rPr lang="en-US" sz="1950" b="1" dirty="0" smtClean="0"/>
              <a:t> </a:t>
            </a:r>
            <a:r>
              <a:rPr lang="en-US" sz="1950" b="1" dirty="0" err="1" smtClean="0"/>
              <a:t>marosim</a:t>
            </a:r>
            <a:r>
              <a:rPr lang="en-US" sz="1950" b="1" dirty="0" smtClean="0"/>
              <a:t>, </a:t>
            </a:r>
            <a:r>
              <a:rPr lang="en-US" sz="1950" b="1" dirty="0" err="1" smtClean="0"/>
              <a:t>an’ana</a:t>
            </a:r>
            <a:r>
              <a:rPr lang="en-US" sz="1950" b="1" dirty="0" smtClean="0"/>
              <a:t>, </a:t>
            </a:r>
          </a:p>
          <a:p>
            <a:pPr algn="l"/>
            <a:r>
              <a:rPr lang="en-US" sz="1950" b="1" dirty="0" err="1" smtClean="0"/>
              <a:t>udum</a:t>
            </a:r>
            <a:r>
              <a:rPr lang="en-US" sz="1950" b="1" dirty="0" smtClean="0"/>
              <a:t> </a:t>
            </a:r>
            <a:r>
              <a:rPr lang="en-US" sz="1950" b="1" dirty="0" err="1" smtClean="0"/>
              <a:t>va</a:t>
            </a:r>
            <a:r>
              <a:rPr lang="en-US" sz="1950" b="1" dirty="0" smtClean="0"/>
              <a:t> </a:t>
            </a:r>
            <a:r>
              <a:rPr lang="en-US" sz="1950" b="1" dirty="0" err="1" smtClean="0"/>
              <a:t>e’tiqodlarga</a:t>
            </a:r>
            <a:r>
              <a:rPr lang="en-US" sz="1950" b="1" dirty="0" smtClean="0"/>
              <a:t> </a:t>
            </a:r>
          </a:p>
          <a:p>
            <a:pPr algn="l"/>
            <a:r>
              <a:rPr lang="en-US" sz="1950" b="1" dirty="0" err="1" smtClean="0"/>
              <a:t>oid</a:t>
            </a:r>
            <a:r>
              <a:rPr lang="en-US" sz="1950" b="1" dirty="0" smtClean="0"/>
              <a:t> </a:t>
            </a:r>
            <a:r>
              <a:rPr lang="en-US" sz="1950" b="1" dirty="0" err="1" smtClean="0"/>
              <a:t>so‘z</a:t>
            </a:r>
            <a:r>
              <a:rPr lang="en-US" sz="1950" b="1" dirty="0" smtClean="0"/>
              <a:t> </a:t>
            </a:r>
            <a:r>
              <a:rPr lang="en-US" sz="1950" b="1" dirty="0" err="1" smtClean="0"/>
              <a:t>va</a:t>
            </a:r>
            <a:r>
              <a:rPr lang="en-US" sz="1950" b="1" dirty="0" smtClean="0"/>
              <a:t> </a:t>
            </a:r>
            <a:r>
              <a:rPr lang="en-US" sz="1950" b="1" dirty="0" err="1" smtClean="0"/>
              <a:t>atamalar</a:t>
            </a:r>
            <a:r>
              <a:rPr lang="en-US" sz="1950" b="1" dirty="0" smtClean="0"/>
              <a:t> </a:t>
            </a:r>
          </a:p>
          <a:p>
            <a:pPr algn="l"/>
            <a:r>
              <a:rPr lang="en-US" sz="1950" b="1" dirty="0" smtClean="0"/>
              <a:t>“</a:t>
            </a:r>
            <a:r>
              <a:rPr lang="en-US" sz="1950" b="1" dirty="0" err="1" smtClean="0"/>
              <a:t>etnografizm”lar</a:t>
            </a:r>
            <a:r>
              <a:rPr lang="en-US" sz="1950" b="1" dirty="0" smtClean="0"/>
              <a:t> deb </a:t>
            </a:r>
          </a:p>
          <a:p>
            <a:pPr algn="l"/>
            <a:r>
              <a:rPr lang="en-US" sz="1950" b="1" dirty="0" err="1" smtClean="0"/>
              <a:t>ataladi</a:t>
            </a:r>
            <a:r>
              <a:rPr lang="en-US" sz="1950" b="1" dirty="0" smtClean="0"/>
              <a:t>. </a:t>
            </a:r>
            <a:endParaRPr lang="ru-RU" sz="1950" b="1" dirty="0"/>
          </a:p>
        </p:txBody>
      </p:sp>
      <p:pic>
        <p:nvPicPr>
          <p:cNvPr id="1026" name="Picture 2" descr="C:\Users\Админ\Downloads\IMG_56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1470025"/>
            <a:ext cx="2667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1373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9" y="-5484"/>
            <a:ext cx="5750791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“KAMPIR   O‘LDI”   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882900" y="537766"/>
            <a:ext cx="2819400" cy="2585323"/>
          </a:xfrm>
        </p:spPr>
        <p:txBody>
          <a:bodyPr/>
          <a:lstStyle/>
          <a:p>
            <a:pPr algn="ctr"/>
            <a:r>
              <a:rPr lang="en-US" sz="2400" b="1" dirty="0" err="1" smtClean="0"/>
              <a:t>Dostonda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etgan</a:t>
            </a:r>
            <a:r>
              <a:rPr lang="en-US" sz="2400" b="1" dirty="0" smtClean="0"/>
              <a:t> “</a:t>
            </a:r>
            <a:r>
              <a:rPr lang="en-US" sz="2400" b="1" dirty="0" err="1" smtClean="0"/>
              <a:t>kampir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o‘ldi</a:t>
            </a:r>
            <a:r>
              <a:rPr lang="en-US" sz="2400" b="1" dirty="0" smtClean="0"/>
              <a:t>” </a:t>
            </a:r>
            <a:r>
              <a:rPr lang="en-US" sz="2400" b="1" dirty="0" err="1" smtClean="0"/>
              <a:t>udumi</a:t>
            </a:r>
            <a:r>
              <a:rPr lang="en-US" sz="2400" b="1" dirty="0" smtClean="0"/>
              <a:t> ham </a:t>
            </a:r>
            <a:r>
              <a:rPr lang="en-US" sz="2400" b="1" dirty="0" err="1" smtClean="0"/>
              <a:t>nikoh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to‘yi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tarkibiga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kiruvchi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qadimiy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udum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hisoblanadi</a:t>
            </a:r>
            <a:r>
              <a:rPr lang="en-US" sz="2400" b="1" dirty="0" smtClean="0"/>
              <a:t>. </a:t>
            </a:r>
            <a:endParaRPr lang="uz-Cyrl-UZ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1" y="970887"/>
            <a:ext cx="246104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8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9" y="-5484"/>
            <a:ext cx="5750791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“KAMPIR   O‘LDI”   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2100" y="610020"/>
            <a:ext cx="2209800" cy="2462213"/>
          </a:xfrm>
        </p:spPr>
        <p:txBody>
          <a:bodyPr/>
          <a:lstStyle/>
          <a:p>
            <a:pPr algn="ctr"/>
            <a:r>
              <a:rPr lang="en-US" sz="2000" b="1" dirty="0" err="1" smtClean="0"/>
              <a:t>Ostonaga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yotib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olgan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uvali-juvali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nevara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chevarali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kampir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joyidan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turayotib</a:t>
            </a:r>
            <a:r>
              <a:rPr lang="en-US" sz="2000" b="1" dirty="0" smtClean="0"/>
              <a:t>:  “</a:t>
            </a:r>
            <a:r>
              <a:rPr lang="en-US" sz="2000" b="1" dirty="0" err="1" smtClean="0"/>
              <a:t>Bir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tush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ko‘rdim</a:t>
            </a:r>
            <a:r>
              <a:rPr lang="en-US" sz="2000" b="1" dirty="0" smtClean="0"/>
              <a:t>,  </a:t>
            </a:r>
            <a:r>
              <a:rPr lang="en-US" sz="2000" b="1" dirty="0" err="1" smtClean="0"/>
              <a:t>ajab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xosiyatli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tush</a:t>
            </a:r>
            <a:r>
              <a:rPr lang="en-US" sz="2000" b="1" dirty="0" smtClean="0"/>
              <a:t>” </a:t>
            </a:r>
            <a:r>
              <a:rPr lang="en-US" sz="2000" b="1" dirty="0" err="1" smtClean="0"/>
              <a:t>deydi</a:t>
            </a:r>
            <a:r>
              <a:rPr lang="en-US" sz="2000" b="1" dirty="0" smtClean="0"/>
              <a:t>. </a:t>
            </a:r>
            <a:endParaRPr lang="uz-Cyrl-UZ" sz="2000" b="1" dirty="0"/>
          </a:p>
        </p:txBody>
      </p:sp>
      <p:pic>
        <p:nvPicPr>
          <p:cNvPr id="3075" name="Picture 3" descr="C:\Users\Админ\Downloads\IMG_566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1927225"/>
            <a:ext cx="1452562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\Downloads\HD spinning crown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099">
            <a:off x="2871946" y="252440"/>
            <a:ext cx="1615843" cy="166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7703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225"/>
            <a:ext cx="5765800" cy="492443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HAYOTNING  DAVOMIYLIGI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806700" y="631825"/>
            <a:ext cx="2819400" cy="2492990"/>
          </a:xfrm>
        </p:spPr>
        <p:txBody>
          <a:bodyPr/>
          <a:lstStyle/>
          <a:p>
            <a:r>
              <a:rPr lang="en-US" sz="1800" b="1" dirty="0" smtClean="0"/>
              <a:t> </a:t>
            </a:r>
            <a:r>
              <a:rPr lang="en-US" sz="1600" b="1" dirty="0" smtClean="0"/>
              <a:t>Bu </a:t>
            </a:r>
            <a:r>
              <a:rPr lang="en-US" sz="1600" b="1" dirty="0" err="1" smtClean="0"/>
              <a:t>udum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zamirida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kelin</a:t>
            </a:r>
            <a:r>
              <a:rPr lang="en-US" sz="1600" b="1" dirty="0" smtClean="0"/>
              <a:t> ham </a:t>
            </a:r>
            <a:r>
              <a:rPr lang="en-US" sz="1600" b="1" dirty="0" err="1" smtClean="0"/>
              <a:t>kampirning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yoshiga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yetib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yursin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serfarzand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bo‘lsin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degan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ma’no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yotadi</a:t>
            </a:r>
            <a:r>
              <a:rPr lang="en-US" sz="1600" b="1" dirty="0" smtClean="0"/>
              <a:t>. </a:t>
            </a:r>
            <a:r>
              <a:rPr lang="en-US" sz="1600" b="1" dirty="0" err="1" smtClean="0"/>
              <a:t>Inson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hayotida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bir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fasl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o‘rnini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ikkinchisi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bir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fasl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olganligi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ya’ni</a:t>
            </a:r>
            <a:r>
              <a:rPr lang="en-US" sz="1600" b="1" dirty="0" smtClean="0"/>
              <a:t> “</a:t>
            </a:r>
            <a:r>
              <a:rPr lang="en-US" sz="1600" b="1" dirty="0" err="1" smtClean="0"/>
              <a:t>kampir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o‘lib</a:t>
            </a:r>
            <a:r>
              <a:rPr lang="en-US" sz="1600" b="1" dirty="0" smtClean="0"/>
              <a:t>” </a:t>
            </a:r>
            <a:r>
              <a:rPr lang="en-US" sz="1600" b="1" dirty="0" err="1" smtClean="0"/>
              <a:t>yangi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oila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dunyoga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kelayotganligini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hayotning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davomiyligini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anglatadi</a:t>
            </a:r>
            <a:r>
              <a:rPr lang="en-US" sz="1600" b="1" dirty="0" smtClean="0"/>
              <a:t>. </a:t>
            </a:r>
            <a:endParaRPr lang="uz-Cyrl-UZ" sz="1600" b="1" dirty="0"/>
          </a:p>
        </p:txBody>
      </p:sp>
      <p:pic>
        <p:nvPicPr>
          <p:cNvPr id="4100" name="Picture 4" descr="C:\Users\Админ\Downloads\i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3" r="5947" b="22476"/>
          <a:stretch/>
        </p:blipFill>
        <p:spPr bwMode="auto">
          <a:xfrm>
            <a:off x="139699" y="631825"/>
            <a:ext cx="2633521" cy="248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12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225"/>
            <a:ext cx="5765800" cy="492443"/>
          </a:xfrm>
        </p:spPr>
        <p:txBody>
          <a:bodyPr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xalqlari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2514600" cy="2539157"/>
          </a:xfrm>
        </p:spPr>
        <p:txBody>
          <a:bodyPr/>
          <a:lstStyle/>
          <a:p>
            <a:r>
              <a:rPr lang="en-US" sz="1500" b="1" dirty="0" smtClean="0"/>
              <a:t>“</a:t>
            </a:r>
            <a:r>
              <a:rPr lang="en-US" sz="1500" b="1" dirty="0" err="1"/>
              <a:t>K</a:t>
            </a:r>
            <a:r>
              <a:rPr lang="en-US" sz="1500" b="1" dirty="0" err="1" smtClean="0"/>
              <a:t>ampir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o‘ldi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udumi</a:t>
            </a:r>
            <a:r>
              <a:rPr lang="en-US" sz="1500" b="1" dirty="0" smtClean="0"/>
              <a:t>”</a:t>
            </a:r>
          </a:p>
          <a:p>
            <a:r>
              <a:rPr lang="en-US" sz="1500" b="1" dirty="0" err="1" smtClean="0"/>
              <a:t>O‘tmishda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o‘troq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o‘zbek</a:t>
            </a:r>
            <a:r>
              <a:rPr lang="en-US" sz="1500" b="1" dirty="0" smtClean="0"/>
              <a:t>, </a:t>
            </a:r>
            <a:r>
              <a:rPr lang="en-US" sz="1500" b="1" dirty="0" err="1" smtClean="0"/>
              <a:t>tojik</a:t>
            </a:r>
            <a:r>
              <a:rPr lang="en-US" sz="1500" b="1" dirty="0" smtClean="0"/>
              <a:t>, </a:t>
            </a:r>
            <a:r>
              <a:rPr lang="en-US" sz="1500" b="1" dirty="0" err="1" smtClean="0"/>
              <a:t>qozoq</a:t>
            </a:r>
            <a:r>
              <a:rPr lang="en-US" sz="1500" b="1" dirty="0" smtClean="0"/>
              <a:t>, </a:t>
            </a:r>
            <a:r>
              <a:rPr lang="en-US" sz="1500" b="1" dirty="0" err="1" smtClean="0"/>
              <a:t>qirg‘iz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kabi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boshqa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O‘rta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Osiyo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xalqlarida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mavjud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bo‘lgan</a:t>
            </a:r>
            <a:r>
              <a:rPr lang="en-US" sz="1500" b="1" dirty="0" smtClean="0"/>
              <a:t>.</a:t>
            </a:r>
          </a:p>
          <a:p>
            <a:r>
              <a:rPr lang="en-US" sz="1500" b="1" dirty="0" err="1" smtClean="0"/>
              <a:t>Bugungi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kunda</a:t>
            </a:r>
            <a:r>
              <a:rPr lang="en-US" sz="1500" b="1" dirty="0" smtClean="0"/>
              <a:t> ham </a:t>
            </a:r>
            <a:r>
              <a:rPr lang="en-US" sz="1500" b="1" dirty="0" err="1" smtClean="0"/>
              <a:t>ushbu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udum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Respublikamizning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Surxondaryo</a:t>
            </a:r>
            <a:r>
              <a:rPr lang="en-US" sz="1500" b="1" dirty="0" smtClean="0"/>
              <a:t>, </a:t>
            </a:r>
            <a:r>
              <a:rPr lang="en-US" sz="1500" b="1" dirty="0" err="1" smtClean="0"/>
              <a:t>Qashqadaryo</a:t>
            </a:r>
            <a:r>
              <a:rPr lang="en-US" sz="1500" b="1" dirty="0" smtClean="0"/>
              <a:t>, Samarqand </a:t>
            </a:r>
            <a:r>
              <a:rPr lang="en-US" sz="1500" b="1" dirty="0" err="1" smtClean="0"/>
              <a:t>va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Navoiy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viloyatlarida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o‘tkazilib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kelinmoqda</a:t>
            </a:r>
            <a:r>
              <a:rPr lang="en-US" sz="1500" b="1" dirty="0" smtClean="0"/>
              <a:t>.</a:t>
            </a:r>
            <a:endParaRPr lang="uz-Cyrl-UZ" sz="1500" b="1" dirty="0"/>
          </a:p>
        </p:txBody>
      </p:sp>
      <p:pic>
        <p:nvPicPr>
          <p:cNvPr id="5122" name="Picture 2" descr="C:\Users\Админ\Downloads\1-Image-1-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2"/>
          <a:stretch/>
        </p:blipFill>
        <p:spPr bwMode="auto">
          <a:xfrm>
            <a:off x="2654300" y="631825"/>
            <a:ext cx="3012607" cy="242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75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-13634"/>
            <a:ext cx="5626100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“IT IRILLAR”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59100" y="708025"/>
            <a:ext cx="2667000" cy="2462213"/>
          </a:xfrm>
        </p:spPr>
        <p:txBody>
          <a:bodyPr/>
          <a:lstStyle/>
          <a:p>
            <a:r>
              <a:rPr lang="en-US" sz="1600" b="1" dirty="0" err="1" smtClean="0"/>
              <a:t>Bilamizki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vafodor</a:t>
            </a:r>
            <a:r>
              <a:rPr lang="en-US" sz="1600" b="1" dirty="0" smtClean="0"/>
              <a:t> it </a:t>
            </a:r>
            <a:r>
              <a:rPr lang="en-US" sz="1600" b="1" dirty="0" err="1" smtClean="0"/>
              <a:t>o‘z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ostonasiga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begonani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yaqinlashtirmaydi</a:t>
            </a:r>
            <a:r>
              <a:rPr lang="en-US" sz="1600" b="1" dirty="0" smtClean="0"/>
              <a:t>. Shu </a:t>
            </a:r>
            <a:r>
              <a:rPr lang="en-US" sz="1600" b="1" dirty="0" err="1" smtClean="0"/>
              <a:t>ma‘nodan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kelib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chiqib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Kuyov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kelinning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ostonasiga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yoki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chimildiqli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uyga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yaqin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kelganida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kelinning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yaqin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qarindoshlaridan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biror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kayvoni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kampir</a:t>
            </a:r>
            <a:r>
              <a:rPr lang="en-US" sz="1600" b="1" dirty="0" smtClean="0"/>
              <a:t> “</a:t>
            </a:r>
            <a:r>
              <a:rPr lang="en-US" sz="1600" b="1" dirty="0" err="1" smtClean="0"/>
              <a:t>Irillaydi</a:t>
            </a:r>
            <a:r>
              <a:rPr lang="en-US" sz="1600" b="1" dirty="0" smtClean="0"/>
              <a:t>”…</a:t>
            </a:r>
            <a:endParaRPr lang="uz-Cyrl-UZ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5900" y="47942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“It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irillar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udumi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ham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Ostona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kulti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bog‘liq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</a:t>
            </a:r>
            <a:endParaRPr lang="uz-Cyrl-UZ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103797"/>
            <a:ext cx="1676400" cy="172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9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0"/>
            <a:ext cx="5181600" cy="327026"/>
          </a:xfrm>
        </p:spPr>
        <p:txBody>
          <a:bodyPr/>
          <a:lstStyle/>
          <a:p>
            <a:r>
              <a:rPr lang="en-US" sz="3200" dirty="0" smtClean="0"/>
              <a:t>UDUMLAR  ALMASHINUVI</a:t>
            </a:r>
            <a:endParaRPr lang="uz-Cyrl-UZ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3489" y="631825"/>
            <a:ext cx="2812611" cy="2539157"/>
          </a:xfrm>
        </p:spPr>
        <p:txBody>
          <a:bodyPr/>
          <a:lstStyle/>
          <a:p>
            <a:pPr algn="l"/>
            <a:r>
              <a:rPr lang="en-US" sz="1500" b="1" dirty="0" err="1" smtClean="0"/>
              <a:t>Dostonda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keltirib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o‘tilgan</a:t>
            </a:r>
            <a:r>
              <a:rPr lang="en-US" sz="1500" b="1" dirty="0" smtClean="0"/>
              <a:t> </a:t>
            </a:r>
            <a:r>
              <a:rPr lang="en-US" sz="1500" b="1" dirty="0" smtClean="0"/>
              <a:t>       “</a:t>
            </a:r>
            <a:r>
              <a:rPr lang="en-US" sz="1500" b="1" dirty="0" smtClean="0"/>
              <a:t>it </a:t>
            </a:r>
            <a:r>
              <a:rPr lang="en-US" sz="1500" b="1" dirty="0" err="1" smtClean="0"/>
              <a:t>irillar</a:t>
            </a:r>
            <a:r>
              <a:rPr lang="en-US" sz="1500" b="1" dirty="0" smtClean="0"/>
              <a:t>” </a:t>
            </a:r>
            <a:r>
              <a:rPr lang="en-US" sz="1500" b="1" dirty="0" err="1" smtClean="0"/>
              <a:t>va</a:t>
            </a:r>
            <a:r>
              <a:rPr lang="en-US" sz="1500" b="1" dirty="0" smtClean="0"/>
              <a:t> “</a:t>
            </a:r>
            <a:r>
              <a:rPr lang="en-US" sz="1500" b="1" dirty="0" err="1" smtClean="0"/>
              <a:t>kampir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o‘ldi</a:t>
            </a:r>
            <a:r>
              <a:rPr lang="en-US" sz="1500" b="1" dirty="0" smtClean="0"/>
              <a:t>” </a:t>
            </a:r>
            <a:r>
              <a:rPr lang="en-US" sz="1500" b="1" dirty="0" err="1" smtClean="0"/>
              <a:t>udumlarini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etnologik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materiallar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bilan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qiyosiy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o‘rganilganida</a:t>
            </a:r>
            <a:r>
              <a:rPr lang="en-US" sz="1500" b="1" dirty="0" smtClean="0"/>
              <a:t>, </a:t>
            </a:r>
            <a:r>
              <a:rPr lang="en-US" sz="1500" b="1" dirty="0" err="1" smtClean="0"/>
              <a:t>dostonda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bir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necha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yanglishmovchiliklar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seziladi</a:t>
            </a:r>
            <a:r>
              <a:rPr lang="en-US" sz="1500" b="1" dirty="0" smtClean="0"/>
              <a:t>. </a:t>
            </a:r>
            <a:r>
              <a:rPr lang="en-US" sz="1500" b="1" dirty="0" err="1" smtClean="0"/>
              <a:t>Ya’ni</a:t>
            </a:r>
            <a:r>
              <a:rPr lang="en-US" sz="1500" b="1" dirty="0" smtClean="0"/>
              <a:t>, </a:t>
            </a:r>
            <a:r>
              <a:rPr lang="en-US" sz="1500" b="1" dirty="0" err="1" smtClean="0"/>
              <a:t>ikkala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udumning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joyi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almashgan</a:t>
            </a:r>
            <a:r>
              <a:rPr lang="en-US" sz="1500" b="1" dirty="0" smtClean="0"/>
              <a:t>. </a:t>
            </a:r>
            <a:r>
              <a:rPr lang="en-US" sz="1500" b="1" dirty="0" err="1" smtClean="0"/>
              <a:t>Lekin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bu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holat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dostonning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badiiy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ahamiyatiga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salbiy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ta’sir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ko‘rsatmaydi</a:t>
            </a:r>
            <a:r>
              <a:rPr lang="en-US" sz="1500" b="1" dirty="0" smtClean="0"/>
              <a:t>.</a:t>
            </a:r>
            <a:endParaRPr lang="uz-Cyrl-UZ" sz="1500" b="1" dirty="0"/>
          </a:p>
        </p:txBody>
      </p:sp>
      <p:sp>
        <p:nvSpPr>
          <p:cNvPr id="8" name="Выгнутая вверх стрелка 7"/>
          <p:cNvSpPr/>
          <p:nvPr/>
        </p:nvSpPr>
        <p:spPr>
          <a:xfrm rot="2365760" flipH="1" flipV="1">
            <a:off x="191947" y="2137387"/>
            <a:ext cx="1679466" cy="808254"/>
          </a:xfrm>
          <a:prstGeom prst="curvedDownArrow">
            <a:avLst>
              <a:gd name="adj1" fmla="val 18148"/>
              <a:gd name="adj2" fmla="val 46202"/>
              <a:gd name="adj3" fmla="val 29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Cyrl-UZ">
              <a:solidFill>
                <a:schemeClr val="tx1"/>
              </a:solidFill>
            </a:endParaRPr>
          </a:p>
        </p:txBody>
      </p:sp>
      <p:sp>
        <p:nvSpPr>
          <p:cNvPr id="4" name="Выгнутая вверх стрелка 3"/>
          <p:cNvSpPr/>
          <p:nvPr/>
        </p:nvSpPr>
        <p:spPr>
          <a:xfrm rot="1641463">
            <a:off x="905014" y="707903"/>
            <a:ext cx="2142417" cy="786325"/>
          </a:xfrm>
          <a:prstGeom prst="curvedDownArrow">
            <a:avLst>
              <a:gd name="adj1" fmla="val 18148"/>
              <a:gd name="adj2" fmla="val 46202"/>
              <a:gd name="adj3" fmla="val 40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Cyrl-UZ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397" y="1132087"/>
            <a:ext cx="136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“It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irillar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8055" y="1978719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kampir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o‘ldi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97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0"/>
            <a:ext cx="4791947" cy="479425"/>
          </a:xfrm>
        </p:spPr>
        <p:txBody>
          <a:bodyPr/>
          <a:lstStyle/>
          <a:p>
            <a:r>
              <a:rPr lang="en-US" sz="3600" dirty="0" smtClean="0"/>
              <a:t>YAXSHI   NIYAT</a:t>
            </a:r>
            <a:endParaRPr lang="uz-Cyrl-UZ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784225"/>
            <a:ext cx="2667000" cy="2092881"/>
          </a:xfrm>
        </p:spPr>
        <p:txBody>
          <a:bodyPr/>
          <a:lstStyle/>
          <a:p>
            <a:r>
              <a:rPr lang="en-US" sz="1600" b="1" dirty="0"/>
              <a:t> </a:t>
            </a:r>
            <a:r>
              <a:rPr lang="en-US" sz="1600" b="1" dirty="0" smtClean="0"/>
              <a:t>   </a:t>
            </a:r>
            <a:r>
              <a:rPr lang="en-US" sz="1500" b="1" dirty="0" err="1" smtClean="0"/>
              <a:t>Chimildiqda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o‘tirib</a:t>
            </a:r>
            <a:r>
              <a:rPr lang="en-US" sz="1500" b="1" dirty="0" smtClean="0"/>
              <a:t>, </a:t>
            </a:r>
            <a:r>
              <a:rPr lang="en-US" sz="1500" b="1" dirty="0" err="1" smtClean="0"/>
              <a:t>oldiga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dasturxon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solib</a:t>
            </a:r>
            <a:r>
              <a:rPr lang="en-US" sz="1500" b="1" dirty="0" smtClean="0"/>
              <a:t>, </a:t>
            </a:r>
            <a:r>
              <a:rPr lang="en-US" sz="1500" b="1" dirty="0" err="1" smtClean="0"/>
              <a:t>qo‘ylarning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to‘shini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pishirib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olib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kelib</a:t>
            </a:r>
            <a:r>
              <a:rPr lang="en-US" sz="1500" b="1" dirty="0" smtClean="0"/>
              <a:t>, </a:t>
            </a:r>
            <a:r>
              <a:rPr lang="en-US" sz="1500" b="1" dirty="0" err="1" smtClean="0"/>
              <a:t>bularning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oldiga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qo‘yib</a:t>
            </a:r>
            <a:r>
              <a:rPr lang="en-US" sz="1500" b="1" dirty="0" smtClean="0"/>
              <a:t>, </a:t>
            </a:r>
            <a:r>
              <a:rPr lang="en-US" sz="1500" b="1" dirty="0" err="1" smtClean="0"/>
              <a:t>xo‘p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yeb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to‘yib</a:t>
            </a:r>
            <a:r>
              <a:rPr lang="en-US" sz="1500" b="1" dirty="0" smtClean="0"/>
              <a:t>, </a:t>
            </a:r>
            <a:r>
              <a:rPr lang="en-US" sz="1500" b="1" dirty="0" err="1" smtClean="0"/>
              <a:t>kuyov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navkarlarga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to‘ppi</a:t>
            </a:r>
            <a:r>
              <a:rPr lang="en-US" sz="1500" b="1" dirty="0" smtClean="0"/>
              <a:t>, </a:t>
            </a:r>
            <a:r>
              <a:rPr lang="en-US" sz="1500" b="1" dirty="0" err="1" smtClean="0"/>
              <a:t>ro‘mol</a:t>
            </a:r>
            <a:r>
              <a:rPr lang="en-US" sz="1500" b="1" dirty="0" smtClean="0"/>
              <a:t>, </a:t>
            </a:r>
            <a:r>
              <a:rPr lang="en-US" sz="1500" b="1" dirty="0" err="1" smtClean="0"/>
              <a:t>sarmoy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berib</a:t>
            </a:r>
            <a:r>
              <a:rPr lang="en-US" sz="1500" b="1" dirty="0" smtClean="0"/>
              <a:t>, </a:t>
            </a:r>
            <a:r>
              <a:rPr lang="en-US" sz="1500" b="1" dirty="0" err="1" smtClean="0"/>
              <a:t>hammasi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o‘z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rasm-qoidasini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bajarib</a:t>
            </a:r>
            <a:r>
              <a:rPr lang="en-US" sz="1500" b="1" dirty="0" smtClean="0"/>
              <a:t>, </a:t>
            </a:r>
            <a:r>
              <a:rPr lang="en-US" sz="1500" b="1" dirty="0" err="1" smtClean="0"/>
              <a:t>kuyov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navkarlar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chiqib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ketadi</a:t>
            </a:r>
            <a:r>
              <a:rPr lang="en-US" sz="1500" b="1" dirty="0" smtClean="0"/>
              <a:t>.</a:t>
            </a:r>
            <a:endParaRPr lang="uz-Cyrl-UZ" sz="1500" b="1" dirty="0"/>
          </a:p>
        </p:txBody>
      </p:sp>
      <p:pic>
        <p:nvPicPr>
          <p:cNvPr id="9218" name="Picture 2" descr="C:\Users\Админ\Downloads\28583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631825"/>
            <a:ext cx="2733964" cy="24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97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f831a3c1cdbce13dd7dd4ab442522346322c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5756</TotalTime>
  <Words>625</Words>
  <Application>Microsoft Office PowerPoint</Application>
  <PresentationFormat>Произвольный</PresentationFormat>
  <Paragraphs>64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Office Theme</vt:lpstr>
      <vt:lpstr>Adabiyot</vt:lpstr>
      <vt:lpstr>TO‘YDAGI  MAROSIMLAR</vt:lpstr>
      <vt:lpstr>“KAMPIR   O‘LDI”     </vt:lpstr>
      <vt:lpstr>“KAMPIR   O‘LDI”     </vt:lpstr>
      <vt:lpstr>HAYOTNING  DAVOMIYLIGI</vt:lpstr>
      <vt:lpstr>O‘rta Osiyo xalqlari</vt:lpstr>
      <vt:lpstr>“IT IRILLAR”</vt:lpstr>
      <vt:lpstr>UDUMLAR  ALMASHINUVI</vt:lpstr>
      <vt:lpstr>YAXSHI   NIYAT</vt:lpstr>
      <vt:lpstr>“SOCH SIYPATAR”  UDUMI</vt:lpstr>
      <vt:lpstr>“QO‘L  USHLATAR” UDUMI</vt:lpstr>
      <vt:lpstr>DOSTONNING  DAVOMI</vt:lpstr>
      <vt:lpstr> TOYCHAXONGA  ARZ</vt:lpstr>
      <vt:lpstr>BOYSARINING  AHVOLI</vt:lpstr>
      <vt:lpstr>  </vt:lpstr>
      <vt:lpstr>Mustaqil bajarish uchun topshiriq:</vt:lpstr>
      <vt:lpstr>  XULOSA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Учетная запись Майкрософт</cp:lastModifiedBy>
  <cp:revision>376</cp:revision>
  <dcterms:created xsi:type="dcterms:W3CDTF">2020-04-13T08:06:06Z</dcterms:created>
  <dcterms:modified xsi:type="dcterms:W3CDTF">2020-09-12T07:11:02Z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