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1381" r:id="rId2"/>
    <p:sldId id="1536" r:id="rId3"/>
    <p:sldId id="1537" r:id="rId4"/>
    <p:sldId id="1538" r:id="rId5"/>
    <p:sldId id="1539" r:id="rId6"/>
    <p:sldId id="1540" r:id="rId7"/>
    <p:sldId id="1520" r:id="rId8"/>
    <p:sldId id="1522" r:id="rId9"/>
    <p:sldId id="1541" r:id="rId10"/>
    <p:sldId id="1529" r:id="rId11"/>
    <p:sldId id="1542" r:id="rId12"/>
    <p:sldId id="1543" r:id="rId13"/>
    <p:sldId id="1544" r:id="rId14"/>
    <p:sldId id="1545" r:id="rId15"/>
    <p:sldId id="1546" r:id="rId16"/>
    <p:sldId id="1547" r:id="rId17"/>
    <p:sldId id="1548" r:id="rId18"/>
    <p:sldId id="1549" r:id="rId19"/>
    <p:sldId id="1535" r:id="rId20"/>
  </p:sldIdLst>
  <p:sldSz cx="9144000" cy="5143500" type="screen16x9"/>
  <p:notesSz cx="5765800" cy="3244850"/>
  <p:custDataLst>
    <p:tags r:id="rId2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0.png"/><Relationship Id="rId5" Type="http://schemas.openxmlformats.org/officeDocument/2006/relationships/image" Target="../media/image410.png"/><Relationship Id="rId4" Type="http://schemas.openxmlformats.org/officeDocument/2006/relationships/image" Target="../media/image3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1" y="2139702"/>
            <a:ext cx="4968552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Sodda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irratsional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tenglamalar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(2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dars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210128"/>
            <a:ext cx="545553" cy="13565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5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 </a:t>
            </a:r>
            <a:r>
              <a:rPr lang="en-US" sz="3567" b="1" spc="16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673643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64561" y="4443958"/>
                <a:ext cx="29145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−</m:t>
                    </m:r>
                    <m:r>
                      <a:rPr lang="en-US" b="1" i="0" smtClean="0">
                        <a:latin typeface="Cambria Math"/>
                      </a:rPr>
                      <m:t>𝟒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561" y="4443958"/>
                <a:ext cx="2914580" cy="538609"/>
              </a:xfrm>
              <a:prstGeom prst="rect">
                <a:avLst/>
              </a:prstGeom>
              <a:blipFill rotWithShape="1">
                <a:blip r:embed="rId3"/>
                <a:stretch>
                  <a:fillRect l="-4603" t="-11364" r="-3347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1560" y="866266"/>
                <a:ext cx="8352928" cy="65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</m:rad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866266"/>
                <a:ext cx="8352928" cy="650947"/>
              </a:xfrm>
              <a:prstGeom prst="rect">
                <a:avLst/>
              </a:prstGeom>
              <a:blipFill rotWithShape="1">
                <a:blip r:embed="rId4"/>
                <a:stretch>
                  <a:fillRect b="-26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88184" y="1595120"/>
                <a:ext cx="2486450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184" y="1595120"/>
                <a:ext cx="2486450" cy="6509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1520" y="2382713"/>
                <a:ext cx="2123465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𝒛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382713"/>
                <a:ext cx="2123465" cy="9221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89916" y="2381131"/>
                <a:ext cx="3331425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𝒛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916" y="2381131"/>
                <a:ext cx="3331425" cy="92211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494224" y="2184413"/>
                <a:ext cx="2270237" cy="12514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ru-RU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𝒛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=−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𝟑</m:t>
                                      </m:r>
                                    </m:e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𝒛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𝟐</m:t>
                                      </m:r>
                                    </m:e>
                                  </m:eqArr>
                                </m:e>
                              </m:d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4224" y="2184413"/>
                <a:ext cx="2270237" cy="125143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965499" y="2537197"/>
                <a:ext cx="11671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499" y="2537197"/>
                <a:ext cx="116711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1520" y="3565629"/>
                <a:ext cx="2523383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565629"/>
                <a:ext cx="2523383" cy="65094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771800" y="3651870"/>
                <a:ext cx="345511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⟺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651870"/>
                <a:ext cx="3455113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115616" y="4151213"/>
                <a:ext cx="1602683" cy="8349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ru-RU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151213"/>
                <a:ext cx="1602683" cy="8349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82377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2" grpId="0"/>
      <p:bldP spid="3" grpId="0"/>
      <p:bldP spid="5" grpId="0"/>
      <p:bldP spid="6" grpId="0"/>
      <p:bldP spid="7" grpId="0"/>
      <p:bldP spid="9" grpId="0"/>
      <p:bldP spid="1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64561" y="4443958"/>
                <a:ext cx="23741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∈∅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561" y="4443958"/>
                <a:ext cx="2374176" cy="538609"/>
              </a:xfrm>
              <a:prstGeom prst="rect">
                <a:avLst/>
              </a:prstGeom>
              <a:blipFill rotWithShape="1">
                <a:blip r:embed="rId3"/>
                <a:stretch>
                  <a:fillRect l="-5656" t="-13636" b="-30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323528" y="736997"/>
            <a:ext cx="715290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16.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1560" y="1776787"/>
                <a:ext cx="3158365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𝟗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776787"/>
                <a:ext cx="3158365" cy="65094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30968" y="2526729"/>
                <a:ext cx="2788904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𝒛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968" y="2526729"/>
                <a:ext cx="2788904" cy="9221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69925" y="2525147"/>
                <a:ext cx="3331425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𝒛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𝟖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925" y="2525147"/>
                <a:ext cx="3331425" cy="9221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72122" y="3723878"/>
                <a:ext cx="4048929" cy="853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𝑫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𝟑𝟏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122" y="3723878"/>
                <a:ext cx="4048929" cy="8536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489" y="915566"/>
            <a:ext cx="36099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1203598"/>
                <a:ext cx="5909444" cy="65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𝟗</m:t>
                        </m:r>
                      </m:e>
                    </m:rad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203598"/>
                <a:ext cx="5909444" cy="65094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293955" y="1851670"/>
                <a:ext cx="305949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955" y="1851670"/>
                <a:ext cx="3059491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939015" y="3905349"/>
                <a:ext cx="11269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∈∅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9015" y="3905349"/>
                <a:ext cx="1126975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57257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2" grpId="0"/>
      <p:bldP spid="3" grpId="0"/>
      <p:bldP spid="5" grpId="0"/>
      <p:bldP spid="6" grpId="0"/>
      <p:bldP spid="15" grpId="0"/>
      <p:bldP spid="16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528" y="736997"/>
            <a:ext cx="715290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16.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1560" y="1776787"/>
                <a:ext cx="2935547" cy="65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𝟗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776787"/>
                <a:ext cx="2935547" cy="6546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30968" y="2526729"/>
                <a:ext cx="2788905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𝒛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968" y="2526729"/>
                <a:ext cx="2788905" cy="9221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69925" y="2525147"/>
                <a:ext cx="3331425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𝒛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925" y="2525147"/>
                <a:ext cx="3331425" cy="9221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72122" y="3723878"/>
                <a:ext cx="2270237" cy="12514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ru-RU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𝒛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=−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𝟏</m:t>
                                      </m:r>
                                    </m:e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𝒛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𝟐</m:t>
                                      </m:r>
                                    </m:e>
                                  </m:eqArr>
                                </m:e>
                              </m:d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𝒛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122" y="3723878"/>
                <a:ext cx="2270237" cy="125143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1203598"/>
                <a:ext cx="5909444" cy="602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𝟗</m:t>
                        </m:r>
                      </m:e>
                    </m:rad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203598"/>
                <a:ext cx="5909444" cy="60272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293955" y="1851670"/>
                <a:ext cx="283667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955" y="1851670"/>
                <a:ext cx="2836674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494076" y="4080289"/>
                <a:ext cx="11671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4076" y="4080289"/>
                <a:ext cx="116711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20669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3" grpId="0"/>
      <p:bldP spid="5" grpId="0"/>
      <p:bldP spid="6" grpId="0"/>
      <p:bldP spid="15" grpId="0"/>
      <p:bldP spid="16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43238" y="1059582"/>
                <a:ext cx="283667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238" y="1059582"/>
                <a:ext cx="2836674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96974" y="1059582"/>
                <a:ext cx="11671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6974" y="1059582"/>
                <a:ext cx="1167114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53408" y="1707654"/>
                <a:ext cx="268977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08" y="1707654"/>
                <a:ext cx="2689774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56611" y="2287340"/>
                <a:ext cx="291259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𝟏𝟑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611" y="2287340"/>
                <a:ext cx="2912592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14800" y="2082800"/>
                <a:ext cx="355097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082800"/>
                <a:ext cx="3550972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80925" y="3075806"/>
                <a:ext cx="2499402" cy="10329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𝟓𝟑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925" y="3075806"/>
                <a:ext cx="2499402" cy="103291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104402" y="3075806"/>
                <a:ext cx="2499402" cy="10329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𝟓𝟑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4402" y="3075806"/>
                <a:ext cx="2499402" cy="103291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43148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9" grpId="0"/>
      <p:bldP spid="10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528" y="736997"/>
            <a:ext cx="715290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18.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25009" y="1776787"/>
                <a:ext cx="4355103" cy="7264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e>
                              </m:rad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009" y="1776787"/>
                <a:ext cx="4355103" cy="72648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55576" y="2526729"/>
                <a:ext cx="6348918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526729"/>
                <a:ext cx="6348918" cy="5912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59632" y="3751202"/>
                <a:ext cx="462761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751202"/>
                <a:ext cx="4627612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80993" y="1203598"/>
                <a:ext cx="4153507" cy="591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993" y="1203598"/>
                <a:ext cx="4153507" cy="5912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14321" y="3075806"/>
                <a:ext cx="4137799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321" y="3075806"/>
                <a:ext cx="4137799" cy="5912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43470" y="4299942"/>
                <a:ext cx="32842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470" y="4299942"/>
                <a:ext cx="328429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24128" y="4227934"/>
                <a:ext cx="17091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𝟐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4227934"/>
                <a:ext cx="1709122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7857" t="-13636" b="-30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25243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3" grpId="0"/>
      <p:bldP spid="6" grpId="0"/>
      <p:bldP spid="15" grpId="0"/>
      <p:bldP spid="13" grpId="0"/>
      <p:bldP spid="7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528" y="736997"/>
            <a:ext cx="715290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18.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25009" y="1776787"/>
                <a:ext cx="3689663" cy="7355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</m:e>
                              </m:rad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009" y="1776787"/>
                <a:ext cx="3689663" cy="7355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87327" y="2526729"/>
                <a:ext cx="5240857" cy="600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327" y="2526729"/>
                <a:ext cx="5240857" cy="60035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59632" y="3751202"/>
                <a:ext cx="463062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751202"/>
                <a:ext cx="4630627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80993" y="1203598"/>
                <a:ext cx="4153507" cy="600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993" y="1203598"/>
                <a:ext cx="4153507" cy="6003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14321" y="3075806"/>
                <a:ext cx="3695178" cy="600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321" y="3075806"/>
                <a:ext cx="3695178" cy="60035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43470" y="4299942"/>
                <a:ext cx="37299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𝟏𝟎𝟎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470" y="4299942"/>
                <a:ext cx="372993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24128" y="4227934"/>
                <a:ext cx="17091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𝟒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4227934"/>
                <a:ext cx="1709122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7857" t="-13636" b="-30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96625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3" grpId="0"/>
      <p:bldP spid="6" grpId="0"/>
      <p:bldP spid="15" grpId="0"/>
      <p:bldP spid="13" grpId="0"/>
      <p:bldP spid="7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60040" y="736997"/>
                <a:ext cx="8820472" cy="1276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𝟔</m:t>
                        </m:r>
                      </m:den>
                    </m:f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40" y="736997"/>
                <a:ext cx="8820472" cy="1276953"/>
              </a:xfrm>
              <a:prstGeom prst="rect">
                <a:avLst/>
              </a:prstGeom>
              <a:blipFill rotWithShape="1">
                <a:blip r:embed="rId3"/>
                <a:stretch>
                  <a:fillRect l="-1451" b="-133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90955" y="2067694"/>
                <a:ext cx="3132973" cy="9382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955" y="2067694"/>
                <a:ext cx="3132973" cy="93820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6156176" y="4409405"/>
            <a:ext cx="212590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1 ta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939165" y="1597699"/>
                <a:ext cx="2068771" cy="5468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165" y="1597699"/>
                <a:ext cx="2068771" cy="54688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14800" y="2267492"/>
                <a:ext cx="221445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∕∙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𝒛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𝒛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267492"/>
                <a:ext cx="221445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40393" y="3036509"/>
                <a:ext cx="449539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393" y="3036509"/>
                <a:ext cx="4495398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01108" y="3575118"/>
                <a:ext cx="309052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108" y="3575118"/>
                <a:ext cx="3090526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60994" y="4144336"/>
                <a:ext cx="324595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𝒛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=−</m:t>
                    </m:r>
                    <m:r>
                      <a:rPr lang="en-US" b="1" i="1" smtClean="0">
                        <a:latin typeface="Cambria Math"/>
                      </a:rPr>
                      <m:t>𝟎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𝟔</m:t>
                    </m:r>
                  </m:oMath>
                </a14:m>
                <a:r>
                  <a:rPr lang="en-US" b="1" dirty="0" smtClean="0"/>
                  <a:t>;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𝒛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994" y="4144336"/>
                <a:ext cx="3245953" cy="538609"/>
              </a:xfrm>
              <a:prstGeom prst="rect">
                <a:avLst/>
              </a:prstGeom>
              <a:blipFill rotWithShape="1">
                <a:blip r:embed="rId9"/>
                <a:stretch>
                  <a:fillRect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652120" y="3003798"/>
                <a:ext cx="2099229" cy="5468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003798"/>
                <a:ext cx="2099229" cy="54688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652120" y="3609045"/>
                <a:ext cx="1433789" cy="5468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609045"/>
                <a:ext cx="1433789" cy="54688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452320" y="3669005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320" y="3669005"/>
                <a:ext cx="1189556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40941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17" grpId="0"/>
      <p:bldP spid="14" grpId="0"/>
      <p:bldP spid="4" grpId="0"/>
      <p:bldP spid="5" grpId="0"/>
      <p:bldP spid="8" grpId="0"/>
      <p:bldP spid="9" grpId="0"/>
      <p:bldP spid="19" grpId="0"/>
      <p:bldP spid="20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60040" y="736997"/>
                <a:ext cx="8820472" cy="1327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b="1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b="1" i="1"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sup>
                            </m:sSup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𝟕</m:t>
                        </m:r>
                      </m:den>
                    </m:f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40" y="736997"/>
                <a:ext cx="8820472" cy="1327415"/>
              </a:xfrm>
              <a:prstGeom prst="rect">
                <a:avLst/>
              </a:prstGeom>
              <a:blipFill rotWithShape="1">
                <a:blip r:embed="rId3"/>
                <a:stretch>
                  <a:fillRect l="-1451" b="-87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90955" y="1995686"/>
                <a:ext cx="3132974" cy="9382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955" y="1995686"/>
                <a:ext cx="3132974" cy="93820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238093" y="1347614"/>
                <a:ext cx="2278123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093" y="1347614"/>
                <a:ext cx="2278123" cy="6509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14800" y="2267492"/>
                <a:ext cx="318766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∕∙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𝒛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267492"/>
                <a:ext cx="3187668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40393" y="3036509"/>
                <a:ext cx="630518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𝒛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)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𝒛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393" y="3036509"/>
                <a:ext cx="6305188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01108" y="3679194"/>
                <a:ext cx="614001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𝟏𝟒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108" y="3679194"/>
                <a:ext cx="6140014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568388" y="4255258"/>
                <a:ext cx="286770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388" y="4255258"/>
                <a:ext cx="2867708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76736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14" grpId="0"/>
      <p:bldP spid="4" grpId="0"/>
      <p:bldP spid="5" grpId="0"/>
      <p:bldP spid="8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544" y="843558"/>
                <a:ext cx="2278123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843558"/>
                <a:ext cx="2278123" cy="6509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75856" y="954143"/>
                <a:ext cx="286770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954143"/>
                <a:ext cx="2867708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694484" y="1635646"/>
                <a:ext cx="302153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484" y="1635646"/>
                <a:ext cx="302153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263419" y="2280843"/>
                <a:ext cx="2308581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419" y="2280843"/>
                <a:ext cx="2308581" cy="65094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67641" y="3003798"/>
                <a:ext cx="203235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7641" y="3003798"/>
                <a:ext cx="2032351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19655" y="3679194"/>
                <a:ext cx="164423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655" y="3679194"/>
                <a:ext cx="1644233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113236" y="3689325"/>
                <a:ext cx="14668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3236" y="3689325"/>
                <a:ext cx="1466876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6046497" y="4049365"/>
            <a:ext cx="212590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1 ta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25949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067694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539553" y="1131590"/>
            <a:ext cx="8146964" cy="792088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 smtClean="0"/>
              <a:t>Darslikning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69-</a:t>
            </a:r>
            <a:r>
              <a:rPr lang="en-US" sz="3200" b="1" dirty="0" smtClean="0"/>
              <a:t>betidagi  </a:t>
            </a:r>
            <a:r>
              <a:rPr lang="en-US" sz="3200" b="1" dirty="0" smtClean="0">
                <a:solidFill>
                  <a:srgbClr val="7030A0"/>
                </a:solidFill>
              </a:rPr>
              <a:t>17, 19-</a:t>
            </a:r>
            <a:r>
              <a:rPr lang="en-US" sz="3200" b="1" dirty="0" smtClean="0"/>
              <a:t>mashqlar</a:t>
            </a:r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1703" y="699542"/>
            <a:ext cx="460851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Tenglamani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24448" y="1635646"/>
                <a:ext cx="3533916" cy="27848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𝟏𝟐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𝟏𝟏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𝟏𝟓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/>
                        </a:rPr>
                        <m:t>𝟏𝟐</m:t>
                      </m:r>
                      <m:r>
                        <a:rPr lang="en-US" b="1" i="1" dirty="0" smtClean="0">
                          <a:latin typeface="Cambria Math"/>
                        </a:rPr>
                        <m:t>𝒙</m:t>
                      </m:r>
                      <m:r>
                        <a:rPr lang="en-US" b="1" i="1" dirty="0" smtClean="0">
                          <a:latin typeface="Cambria Math"/>
                        </a:rPr>
                        <m:t>−</m:t>
                      </m:r>
                      <m:r>
                        <a:rPr lang="en-US" b="1" i="1" dirty="0" smtClean="0">
                          <a:latin typeface="Cambria Math"/>
                        </a:rPr>
                        <m:t>𝟏𝟏</m:t>
                      </m:r>
                      <m:r>
                        <a:rPr lang="en-US" b="1" i="1" dirty="0" smtClean="0">
                          <a:latin typeface="Cambria Math"/>
                        </a:rPr>
                        <m:t>=</m:t>
                      </m:r>
                      <m:r>
                        <a:rPr lang="en-US" b="1" i="1" dirty="0" smtClean="0">
                          <a:latin typeface="Cambria Math"/>
                        </a:rPr>
                        <m:t>𝟐𝟐𝟓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/>
                        </a:rPr>
                        <m:t>𝟏𝟐</m:t>
                      </m:r>
                      <m:r>
                        <a:rPr lang="en-US" b="1" i="1" dirty="0" smtClean="0">
                          <a:latin typeface="Cambria Math"/>
                        </a:rPr>
                        <m:t>𝒙</m:t>
                      </m:r>
                      <m:r>
                        <a:rPr lang="en-US" b="1" i="1" dirty="0" smtClean="0">
                          <a:latin typeface="Cambria Math"/>
                        </a:rPr>
                        <m:t>=</m:t>
                      </m:r>
                      <m:r>
                        <a:rPr lang="en-US" b="1" i="1" dirty="0" smtClean="0">
                          <a:latin typeface="Cambria Math"/>
                        </a:rPr>
                        <m:t>𝟐𝟑𝟔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/>
                        </a:rPr>
                        <m:t>𝒙</m:t>
                      </m:r>
                      <m:r>
                        <a:rPr lang="en-US" b="1" i="1" dirty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dirty="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latin typeface="Cambria Math"/>
                            </a:rPr>
                            <m:t>𝟐𝟑𝟔</m:t>
                          </m:r>
                        </m:num>
                        <m:den>
                          <m:r>
                            <a:rPr lang="en-US" b="1" i="1" dirty="0" smtClean="0">
                              <a:latin typeface="Cambria Math"/>
                            </a:rPr>
                            <m:t>𝟏𝟐</m:t>
                          </m:r>
                        </m:den>
                      </m:f>
                      <m:r>
                        <a:rPr lang="en-US" b="1" i="1" dirty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dirty="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latin typeface="Cambria Math"/>
                            </a:rPr>
                            <m:t>𝟓𝟗</m:t>
                          </m:r>
                        </m:num>
                        <m:den>
                          <m:r>
                            <a:rPr lang="en-US" b="1" i="1" dirty="0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48" y="1635646"/>
                <a:ext cx="3533916" cy="27848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667973" y="1770465"/>
                <a:ext cx="3272627" cy="2386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𝟐𝟑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𝟕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𝟐𝟕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/>
                        </a:rPr>
                        <m:t>𝟐𝟑</m:t>
                      </m:r>
                      <m:r>
                        <a:rPr lang="en-US" b="1" i="1" dirty="0" smtClean="0">
                          <a:latin typeface="Cambria Math"/>
                        </a:rPr>
                        <m:t>𝒙</m:t>
                      </m:r>
                      <m:r>
                        <a:rPr lang="en-US" b="1" i="1" dirty="0" smtClean="0">
                          <a:latin typeface="Cambria Math"/>
                        </a:rPr>
                        <m:t>−</m:t>
                      </m:r>
                      <m:r>
                        <a:rPr lang="en-US" b="1" i="1" dirty="0" smtClean="0">
                          <a:latin typeface="Cambria Math"/>
                        </a:rPr>
                        <m:t>𝟕</m:t>
                      </m:r>
                      <m:r>
                        <a:rPr lang="en-US" b="1" i="1" dirty="0" smtClean="0">
                          <a:latin typeface="Cambria Math"/>
                        </a:rPr>
                        <m:t>=</m:t>
                      </m:r>
                      <m:r>
                        <a:rPr lang="en-US" b="1" i="1" dirty="0" smtClean="0">
                          <a:latin typeface="Cambria Math"/>
                        </a:rPr>
                        <m:t>𝟕𝟐𝟗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/>
                        </a:rPr>
                        <m:t>𝟐𝟑</m:t>
                      </m:r>
                      <m:r>
                        <a:rPr lang="en-US" b="1" i="1" dirty="0" smtClean="0">
                          <a:latin typeface="Cambria Math"/>
                        </a:rPr>
                        <m:t>𝒙</m:t>
                      </m:r>
                      <m:r>
                        <a:rPr lang="en-US" b="1" i="1" dirty="0" smtClean="0">
                          <a:latin typeface="Cambria Math"/>
                        </a:rPr>
                        <m:t>=</m:t>
                      </m:r>
                      <m:r>
                        <a:rPr lang="en-US" b="1" i="1" dirty="0" smtClean="0">
                          <a:latin typeface="Cambria Math"/>
                        </a:rPr>
                        <m:t>𝟕𝟑𝟔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/>
                        </a:rPr>
                        <m:t>𝒙</m:t>
                      </m:r>
                      <m:r>
                        <a:rPr lang="en-US" b="1" i="1" dirty="0" smtClean="0">
                          <a:latin typeface="Cambria Math"/>
                        </a:rPr>
                        <m:t>=</m:t>
                      </m:r>
                      <m:r>
                        <a:rPr lang="en-US" b="1" i="1" dirty="0" smtClean="0">
                          <a:latin typeface="Cambria Math"/>
                        </a:rPr>
                        <m:t>𝟑𝟐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973" y="1770465"/>
                <a:ext cx="3272627" cy="238648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9512" y="4438453"/>
                <a:ext cx="8720195" cy="600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𝟏𝟑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 ⟹  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 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∈∅</m:t>
                      </m:r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438453"/>
                <a:ext cx="8720195" cy="60035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73712" y="1131590"/>
                <a:ext cx="7303410" cy="600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 ⟹  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  ⟹</m:t>
                      </m:r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∈∅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712" y="1131590"/>
                <a:ext cx="7303410" cy="60035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19862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3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504" y="1635646"/>
                <a:ext cx="4394472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35646"/>
                <a:ext cx="4394472" cy="65094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01703" y="736997"/>
            <a:ext cx="460851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Tenglamani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499072" y="1563638"/>
                <a:ext cx="4742580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𝟕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072" y="1563638"/>
                <a:ext cx="4742580" cy="9221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81989" y="2453139"/>
                <a:ext cx="5314147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𝟕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89" y="2453139"/>
                <a:ext cx="5314147" cy="9221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11758" y="3605267"/>
                <a:ext cx="2114105" cy="853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58" y="3605267"/>
                <a:ext cx="2114105" cy="8536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967613" y="3579862"/>
                <a:ext cx="1891287" cy="853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7613" y="3579862"/>
                <a:ext cx="1891287" cy="8536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580112" y="3905349"/>
                <a:ext cx="172034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∅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3905349"/>
                <a:ext cx="1720343" cy="538609"/>
              </a:xfrm>
              <a:prstGeom prst="rect">
                <a:avLst/>
              </a:prstGeom>
              <a:blipFill rotWithShape="1">
                <a:blip r:embed="rId7"/>
                <a:stretch>
                  <a:fillRect l="-742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87933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504" y="1635646"/>
                <a:ext cx="4389663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35646"/>
                <a:ext cx="4389663" cy="65094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01703" y="736997"/>
            <a:ext cx="460851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Tenglamani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499072" y="1563638"/>
                <a:ext cx="4742580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𝟓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072" y="1563638"/>
                <a:ext cx="4742580" cy="9221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81989" y="2453139"/>
                <a:ext cx="5982600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𝟐𝟓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89" y="2453139"/>
                <a:ext cx="5982600" cy="9221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11758" y="3795886"/>
                <a:ext cx="2835455" cy="853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𝟏𝟔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58" y="3795886"/>
                <a:ext cx="2835455" cy="8536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56777" y="3486714"/>
                <a:ext cx="2441694" cy="13172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=−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𝟐𝟑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𝟏𝟔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6777" y="3486714"/>
                <a:ext cx="2441694" cy="131728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08041" y="3905349"/>
                <a:ext cx="2046842" cy="7369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𝟐𝟑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𝟏𝟔</m:t>
                        </m:r>
                      </m:den>
                    </m:f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8041" y="3905349"/>
                <a:ext cx="2046842" cy="736933"/>
              </a:xfrm>
              <a:prstGeom prst="rect">
                <a:avLst/>
              </a:prstGeom>
              <a:blipFill rotWithShape="1">
                <a:blip r:embed="rId7"/>
                <a:stretch>
                  <a:fillRect l="-6548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4149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85285" y="1275606"/>
                <a:ext cx="4916026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𝟕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285" y="1275606"/>
                <a:ext cx="4916026" cy="65094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301703" y="736997"/>
            <a:ext cx="460851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15. Tenglamani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3568" y="2009678"/>
                <a:ext cx="4533870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𝟖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𝟕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009678"/>
                <a:ext cx="4533870" cy="9221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98013" y="3161806"/>
                <a:ext cx="3599127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≤−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13" y="3161806"/>
                <a:ext cx="3599127" cy="9221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961653" y="2067694"/>
                <a:ext cx="3926908" cy="24270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eqArrPr>
                                    <m:e>
                                      <m:sSub>
                                        <m:sSubPr>
                                          <m:ctrlP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𝒙</m:t>
                                          </m:r>
                                        </m:e>
                                        <m:sub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𝟏</m:t>
                                          </m:r>
                                        </m:sub>
                                      </m:sSub>
                                      <m:r>
                                        <a:rPr lang="en-US" b="1" i="1"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f>
                                        <m:fPr>
                                          <m:ctrlP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𝟗</m:t>
                                          </m:r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en-US" b="1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en-US" b="1" i="1" smtClean="0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𝟏𝟎𝟓</m:t>
                                              </m:r>
                                            </m:e>
                                          </m:rad>
                                        </m:num>
                                        <m:den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𝟐</m:t>
                                          </m:r>
                                        </m:den>
                                      </m:f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𝒙</m:t>
                                          </m:r>
                                        </m:e>
                                        <m:sub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𝟐</m:t>
                                          </m:r>
                                        </m:sub>
                                      </m:sSub>
                                      <m:r>
                                        <a:rPr lang="en-US" b="1" i="1"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f>
                                        <m:fPr>
                                          <m:ctrlP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𝟗</m:t>
                                          </m:r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+</m:t>
                                          </m:r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en-US" b="1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en-US" b="1" i="1" smtClean="0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𝟏𝟎𝟓</m:t>
                                              </m:r>
                                            </m:e>
                                          </m:rad>
                                        </m:num>
                                        <m:den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𝟐</m:t>
                                          </m:r>
                                        </m:den>
                                      </m:f>
                                    </m:e>
                                  </m:eqArr>
                                </m:e>
                              </m:d>
                            </m:e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≤−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653" y="2067694"/>
                <a:ext cx="3926908" cy="242701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907704" y="4155926"/>
                <a:ext cx="3610476" cy="8113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𝟗</m:t>
                        </m:r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b="1" i="1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  <a:ea typeface="Cambria Math"/>
                              </a:rPr>
                              <m:t>𝟏𝟎𝟓</m:t>
                            </m:r>
                          </m:e>
                        </m:rad>
                      </m:num>
                      <m:den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4155926"/>
                <a:ext cx="3610476" cy="811376"/>
              </a:xfrm>
              <a:prstGeom prst="rect">
                <a:avLst/>
              </a:prstGeom>
              <a:blipFill rotWithShape="1">
                <a:blip r:embed="rId6"/>
                <a:stretch>
                  <a:fillRect l="-3716" b="-82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523" y="788690"/>
            <a:ext cx="3209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23151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85285" y="1275606"/>
                <a:ext cx="5134033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</m:rad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285" y="1275606"/>
                <a:ext cx="5134033" cy="65094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301703" y="736997"/>
            <a:ext cx="460851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15. Tenglamani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3568" y="2009678"/>
                <a:ext cx="4756687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009678"/>
                <a:ext cx="4756687" cy="9221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98013" y="3161806"/>
                <a:ext cx="3599127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≤−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13" y="3161806"/>
                <a:ext cx="3599127" cy="9221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355976" y="3230286"/>
                <a:ext cx="4757264" cy="853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𝑫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𝟏𝟔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&lt;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≤−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3230286"/>
                <a:ext cx="4757264" cy="8536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028805" y="4265389"/>
                <a:ext cx="25594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ru-RU" b="1" dirty="0" smtClean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∈∅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8805" y="4265389"/>
                <a:ext cx="2559419" cy="538609"/>
              </a:xfrm>
              <a:prstGeom prst="rect">
                <a:avLst/>
              </a:prstGeom>
              <a:blipFill rotWithShape="1">
                <a:blip r:embed="rId6"/>
                <a:stretch>
                  <a:fillRect l="-5238" t="-13636" b="-30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33272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51521" y="771550"/>
            <a:ext cx="864818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O‘zgaruvchisi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irratsional</a:t>
            </a:r>
            <a:r>
              <a:rPr lang="en-US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73905" y="1923678"/>
                <a:ext cx="2990499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905" y="1923678"/>
                <a:ext cx="2990499" cy="5912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1765656" y="2537835"/>
                <a:ext cx="3846246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5656" y="2537835"/>
                <a:ext cx="3846246" cy="65094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917784" y="3257915"/>
                <a:ext cx="4590616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784" y="3257915"/>
                <a:ext cx="4590616" cy="6509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069912" y="3993183"/>
                <a:ext cx="4452886" cy="6253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</m:d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9912" y="3993183"/>
                <a:ext cx="4452886" cy="6253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6432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2" grpId="0"/>
      <p:bldP spid="79" grpId="0"/>
      <p:bldP spid="80" grpId="0"/>
      <p:bldP spid="8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O‘zgaruvchilarni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almashtirish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8310" y="771550"/>
                <a:ext cx="6775978" cy="1000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𝟑</m:t>
                            </m:r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den>
                        </m:f>
                      </m:e>
                    </m:rad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𝟑</m:t>
                            </m:r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b="1" i="1" smtClean="0"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den>
                        </m:f>
                      </m:e>
                    </m:rad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b="1" i="1" dirty="0" smtClean="0">
                    <a:latin typeface="Cambria Math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tenglamani</a:t>
                </a:r>
                <a:r>
                  <a:rPr lang="en-US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yeching</a:t>
                </a:r>
                <a:r>
                  <a:rPr lang="en-US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10" y="771550"/>
                <a:ext cx="6775978" cy="1000530"/>
              </a:xfrm>
              <a:prstGeom prst="rect">
                <a:avLst/>
              </a:prstGeom>
              <a:blipFill rotWithShape="1">
                <a:blip r:embed="rId3"/>
                <a:stretch>
                  <a:fillRect r="-10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5536" y="1707654"/>
                <a:ext cx="4900157" cy="1410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,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707654"/>
                <a:ext cx="4900157" cy="14108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77393" y="3363838"/>
                <a:ext cx="2062359" cy="13067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𝑎</m:t>
                                  </m:r>
                                </m:den>
                              </m:f>
                              <m:r>
                                <a:rPr lang="en-US" i="1">
                                  <a:latin typeface="Cambria Math"/>
                                </a:rPr>
                                <m:t>=4</m:t>
                              </m:r>
                              <m:r>
                                <m:rPr>
                                  <m:nor/>
                                </m:rPr>
                                <a:rPr lang="ru-RU" dirty="0"/>
                                <m:t> </m:t>
                              </m:r>
                            </m:e>
                            <m:e>
                              <m:r>
                                <a:rPr lang="en-US" b="0" i="1" dirty="0" smtClean="0">
                                  <a:latin typeface="Cambria Math"/>
                                </a:rPr>
                                <m:t>𝑎</m:t>
                              </m:r>
                              <m:r>
                                <a:rPr lang="en-US" b="0" i="1" dirty="0" smtClean="0">
                                  <a:latin typeface="Cambria Math"/>
                                </a:rPr>
                                <m:t>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93" y="3363838"/>
                <a:ext cx="2062359" cy="13067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95736" y="3579862"/>
                <a:ext cx="3543598" cy="8906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−4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+3=0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3579862"/>
                <a:ext cx="3543598" cy="89069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000197" y="3435846"/>
                <a:ext cx="1812163" cy="12514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latin typeface="Cambria Math"/>
                    <a:ea typeface="Cambria Math"/>
                  </a:rPr>
                  <a:t>⟺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eqArrPr>
                          <m:e>
                            <m:d>
                              <m:dPr>
                                <m:begChr m:val="["/>
                                <m:endChr m:val=""/>
                                <m:ctrlPr>
                                  <a:rPr lang="ru-RU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=1</m:t>
                                    </m:r>
                                  </m:e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𝑎</m:t>
                                    </m:r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=2</m:t>
                                    </m:r>
                                  </m:e>
                                </m:eqArr>
                              </m:e>
                            </m:d>
                          </m:e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/>
                              </a:rPr>
                              <m:t>&gt;0</m:t>
                            </m:r>
                          </m:e>
                        </m:eqArr>
                      </m:e>
                    </m:d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197" y="3435846"/>
                <a:ext cx="1812163" cy="1251433"/>
              </a:xfrm>
              <a:prstGeom prst="rect">
                <a:avLst/>
              </a:prstGeom>
              <a:blipFill rotWithShape="1">
                <a:blip r:embed="rId7"/>
                <a:stretch>
                  <a:fillRect l="-70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72991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O‘zgaruvchilarni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almashtirish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51264" y="843558"/>
                <a:ext cx="2232248" cy="1410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64" y="843558"/>
                <a:ext cx="2232248" cy="14108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67287" y="2217046"/>
                <a:ext cx="2232248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87" y="2217046"/>
                <a:ext cx="2232248" cy="9307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17874" y="3291830"/>
                <a:ext cx="251241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874" y="3291830"/>
                <a:ext cx="2512418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74417" y="3939902"/>
                <a:ext cx="30614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417" y="3939902"/>
                <a:ext cx="306147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267688" y="843558"/>
                <a:ext cx="2232248" cy="1410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den>
                          </m:f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688" y="843558"/>
                <a:ext cx="2232248" cy="14108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483711" y="2217046"/>
                <a:ext cx="2232248" cy="93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711" y="2217046"/>
                <a:ext cx="2232248" cy="93076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334298" y="3291830"/>
                <a:ext cx="295805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4298" y="3291830"/>
                <a:ext cx="295805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390841" y="3939902"/>
                <a:ext cx="36460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𝟏𝟑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841" y="3939902"/>
                <a:ext cx="3646063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283968" y="4443958"/>
                <a:ext cx="28440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𝟐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2,6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4443958"/>
                <a:ext cx="2844048" cy="538609"/>
              </a:xfrm>
              <a:prstGeom prst="rect">
                <a:avLst/>
              </a:prstGeom>
              <a:blipFill rotWithShape="1">
                <a:blip r:embed="rId11"/>
                <a:stretch>
                  <a:fillRect l="-4721" t="-11364" r="-3433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55240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" grpId="0"/>
      <p:bldP spid="6" grpId="0"/>
      <p:bldP spid="14" grpId="0"/>
      <p:bldP spid="15" grpId="0"/>
      <p:bldP spid="16" grpId="0"/>
      <p:bldP spid="17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6c94d1031a30c9e82ebd819aee5ffaac23dc7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11539</TotalTime>
  <Words>1651</Words>
  <Application>Microsoft Office PowerPoint</Application>
  <PresentationFormat>Экран (16:9)</PresentationFormat>
  <Paragraphs>170</Paragraphs>
  <Slides>19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1065</cp:revision>
  <dcterms:created xsi:type="dcterms:W3CDTF">2020-04-09T07:32:19Z</dcterms:created>
  <dcterms:modified xsi:type="dcterms:W3CDTF">2021-03-04T05:42:24Z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