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1381" r:id="rId2"/>
    <p:sldId id="1536" r:id="rId3"/>
    <p:sldId id="1537" r:id="rId4"/>
    <p:sldId id="1538" r:id="rId5"/>
    <p:sldId id="1539" r:id="rId6"/>
    <p:sldId id="1540" r:id="rId7"/>
    <p:sldId id="1520" r:id="rId8"/>
    <p:sldId id="1522" r:id="rId9"/>
    <p:sldId id="1541" r:id="rId10"/>
    <p:sldId id="1529" r:id="rId11"/>
    <p:sldId id="1542" r:id="rId12"/>
    <p:sldId id="1543" r:id="rId13"/>
    <p:sldId id="1544" r:id="rId14"/>
    <p:sldId id="1545" r:id="rId15"/>
    <p:sldId id="1546" r:id="rId16"/>
    <p:sldId id="1547" r:id="rId17"/>
    <p:sldId id="1548" r:id="rId18"/>
    <p:sldId id="1549" r:id="rId19"/>
    <p:sldId id="1535" r:id="rId20"/>
  </p:sldIdLst>
  <p:sldSz cx="9144000" cy="5143500" type="screen16x9"/>
  <p:notesSz cx="5765800" cy="3244850"/>
  <p:custDataLst>
    <p:tags r:id="rId22"/>
  </p:custDataLst>
  <p:defaultTextStyle>
    <a:defPPr>
      <a:defRPr lang="ru-RU"/>
    </a:defPPr>
    <a:lvl1pPr marL="0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4883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49768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4652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899537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24422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49305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74190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799074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6391">
          <p15:clr>
            <a:srgbClr val="A4A3A4"/>
          </p15:clr>
        </p15:guide>
        <p15:guide id="4" pos="4451">
          <p15:clr>
            <a:srgbClr val="A4A3A4"/>
          </p15:clr>
        </p15:guide>
        <p15:guide id="5" orient="horz" pos="2057">
          <p15:clr>
            <a:srgbClr val="A4A3A4"/>
          </p15:clr>
        </p15:guide>
        <p15:guide id="6" orient="horz" pos="4566">
          <p15:clr>
            <a:srgbClr val="A4A3A4"/>
          </p15:clr>
        </p15:guide>
        <p15:guide id="7" pos="1662">
          <p15:clr>
            <a:srgbClr val="A4A3A4"/>
          </p15:clr>
        </p15:guide>
        <p15:guide id="8" pos="342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8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67" autoAdjust="0"/>
    <p:restoredTop sz="94624" autoAdjust="0"/>
  </p:normalViewPr>
  <p:slideViewPr>
    <p:cSldViewPr>
      <p:cViewPr>
        <p:scale>
          <a:sx n="94" d="100"/>
          <a:sy n="94" d="100"/>
        </p:scale>
        <p:origin x="-666" y="72"/>
      </p:cViewPr>
      <p:guideLst>
        <p:guide orient="horz" pos="2880"/>
        <p:guide orient="horz" pos="6391"/>
        <p:guide orient="horz" pos="2057"/>
        <p:guide orient="horz" pos="4566"/>
        <p:guide pos="2160"/>
        <p:guide pos="4451"/>
        <p:guide pos="1662"/>
        <p:guide pos="342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3350CF-C603-4114-B932-646F91D14650}" type="datetimeFigureOut">
              <a:rPr lang="ru-RU" smtClean="0"/>
              <a:pPr/>
              <a:t>04.03.2021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01813" y="242888"/>
            <a:ext cx="2162175" cy="121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41463"/>
            <a:ext cx="4613275" cy="1460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909EBE-9F82-4E48-A1EA-E1BF2E0BBA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2046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42319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684637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026958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369276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711595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053914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396234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738553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16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17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18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11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12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13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14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15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1" y="1594483"/>
            <a:ext cx="7772401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1" y="2880359"/>
            <a:ext cx="6400801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16988" y="1557182"/>
            <a:ext cx="6310028" cy="537440"/>
          </a:xfrm>
        </p:spPr>
        <p:txBody>
          <a:bodyPr lIns="0" tIns="0" rIns="0" bIns="0"/>
          <a:lstStyle>
            <a:lvl1pPr>
              <a:defRPr sz="35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2" y="849896"/>
            <a:ext cx="8961724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06015" y="112796"/>
            <a:ext cx="8961724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93481" y="1142501"/>
            <a:ext cx="2893250" cy="3420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1" y="1183005"/>
            <a:ext cx="3977641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3/4/2021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2508137" y="1674387"/>
            <a:ext cx="4158102" cy="1639679"/>
          </a:xfrm>
          <a:custGeom>
            <a:avLst/>
            <a:gdLst/>
            <a:ahLst/>
            <a:cxnLst/>
            <a:rect l="l" t="t" r="r" b="b"/>
            <a:pathLst>
              <a:path w="2621915" h="1034414">
                <a:moveTo>
                  <a:pt x="2621368" y="0"/>
                </a:moveTo>
                <a:lnTo>
                  <a:pt x="0" y="0"/>
                </a:lnTo>
                <a:lnTo>
                  <a:pt x="0" y="1034140"/>
                </a:lnTo>
                <a:lnTo>
                  <a:pt x="2621368" y="1034140"/>
                </a:lnTo>
                <a:lnTo>
                  <a:pt x="262136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3/4/2021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3/4/2021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40780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03245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2" y="849896"/>
            <a:ext cx="8961724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7"/>
            <a:ext cx="2555002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16988" y="1557182"/>
            <a:ext cx="6310028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6"/>
            <a:ext cx="292608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1" y="4783456"/>
            <a:ext cx="210312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6"/>
            <a:ext cx="210312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iming>
    <p:tnLst>
      <p:par>
        <p:cTn id="1" dur="indefinite" restart="never" nodeType="tmRoot"/>
      </p:par>
    </p:tnLst>
  </p:timing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724883">
        <a:defRPr>
          <a:latin typeface="+mn-lt"/>
          <a:ea typeface="+mn-ea"/>
          <a:cs typeface="+mn-cs"/>
        </a:defRPr>
      </a:lvl2pPr>
      <a:lvl3pPr marL="1449768">
        <a:defRPr>
          <a:latin typeface="+mn-lt"/>
          <a:ea typeface="+mn-ea"/>
          <a:cs typeface="+mn-cs"/>
        </a:defRPr>
      </a:lvl3pPr>
      <a:lvl4pPr marL="2174652">
        <a:defRPr>
          <a:latin typeface="+mn-lt"/>
          <a:ea typeface="+mn-ea"/>
          <a:cs typeface="+mn-cs"/>
        </a:defRPr>
      </a:lvl4pPr>
      <a:lvl5pPr marL="2899537">
        <a:defRPr>
          <a:latin typeface="+mn-lt"/>
          <a:ea typeface="+mn-ea"/>
          <a:cs typeface="+mn-cs"/>
        </a:defRPr>
      </a:lvl5pPr>
      <a:lvl6pPr marL="3624422">
        <a:defRPr>
          <a:latin typeface="+mn-lt"/>
          <a:ea typeface="+mn-ea"/>
          <a:cs typeface="+mn-cs"/>
        </a:defRPr>
      </a:lvl6pPr>
      <a:lvl7pPr marL="4349305">
        <a:defRPr>
          <a:latin typeface="+mn-lt"/>
          <a:ea typeface="+mn-ea"/>
          <a:cs typeface="+mn-cs"/>
        </a:defRPr>
      </a:lvl7pPr>
      <a:lvl8pPr marL="5074190">
        <a:defRPr>
          <a:latin typeface="+mn-lt"/>
          <a:ea typeface="+mn-ea"/>
          <a:cs typeface="+mn-cs"/>
        </a:defRPr>
      </a:lvl8pPr>
      <a:lvl9pPr marL="5799074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724883">
        <a:defRPr>
          <a:latin typeface="+mn-lt"/>
          <a:ea typeface="+mn-ea"/>
          <a:cs typeface="+mn-cs"/>
        </a:defRPr>
      </a:lvl2pPr>
      <a:lvl3pPr marL="1449768">
        <a:defRPr>
          <a:latin typeface="+mn-lt"/>
          <a:ea typeface="+mn-ea"/>
          <a:cs typeface="+mn-cs"/>
        </a:defRPr>
      </a:lvl3pPr>
      <a:lvl4pPr marL="2174652">
        <a:defRPr>
          <a:latin typeface="+mn-lt"/>
          <a:ea typeface="+mn-ea"/>
          <a:cs typeface="+mn-cs"/>
        </a:defRPr>
      </a:lvl4pPr>
      <a:lvl5pPr marL="2899537">
        <a:defRPr>
          <a:latin typeface="+mn-lt"/>
          <a:ea typeface="+mn-ea"/>
          <a:cs typeface="+mn-cs"/>
        </a:defRPr>
      </a:lvl5pPr>
      <a:lvl6pPr marL="3624422">
        <a:defRPr>
          <a:latin typeface="+mn-lt"/>
          <a:ea typeface="+mn-ea"/>
          <a:cs typeface="+mn-cs"/>
        </a:defRPr>
      </a:lvl6pPr>
      <a:lvl7pPr marL="4349305">
        <a:defRPr>
          <a:latin typeface="+mn-lt"/>
          <a:ea typeface="+mn-ea"/>
          <a:cs typeface="+mn-cs"/>
        </a:defRPr>
      </a:lvl7pPr>
      <a:lvl8pPr marL="5074190">
        <a:defRPr>
          <a:latin typeface="+mn-lt"/>
          <a:ea typeface="+mn-ea"/>
          <a:cs typeface="+mn-cs"/>
        </a:defRPr>
      </a:lvl8pPr>
      <a:lvl9pPr marL="5799074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12" Type="http://schemas.openxmlformats.org/officeDocument/2006/relationships/image" Target="../media/image5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11" Type="http://schemas.openxmlformats.org/officeDocument/2006/relationships/image" Target="../media/image51.png"/><Relationship Id="rId5" Type="http://schemas.openxmlformats.org/officeDocument/2006/relationships/image" Target="../media/image45.png"/><Relationship Id="rId10" Type="http://schemas.openxmlformats.org/officeDocument/2006/relationships/image" Target="../media/image50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11" Type="http://schemas.openxmlformats.org/officeDocument/2006/relationships/image" Target="../media/image61.png"/><Relationship Id="rId5" Type="http://schemas.openxmlformats.org/officeDocument/2006/relationships/image" Target="../media/image55.png"/><Relationship Id="rId10" Type="http://schemas.openxmlformats.org/officeDocument/2006/relationships/image" Target="../media/image60.png"/><Relationship Id="rId4" Type="http://schemas.openxmlformats.org/officeDocument/2006/relationships/image" Target="../media/image54.png"/><Relationship Id="rId9" Type="http://schemas.openxmlformats.org/officeDocument/2006/relationships/image" Target="../media/image5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Relationship Id="rId9" Type="http://schemas.openxmlformats.org/officeDocument/2006/relationships/image" Target="../media/image6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69.png"/><Relationship Id="rId7" Type="http://schemas.openxmlformats.org/officeDocument/2006/relationships/image" Target="../media/image7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Relationship Id="rId9" Type="http://schemas.openxmlformats.org/officeDocument/2006/relationships/image" Target="../media/image7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76.png"/><Relationship Id="rId7" Type="http://schemas.openxmlformats.org/officeDocument/2006/relationships/image" Target="../media/image8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Relationship Id="rId9" Type="http://schemas.openxmlformats.org/officeDocument/2006/relationships/image" Target="../media/image8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image" Target="../media/image83.png"/><Relationship Id="rId7" Type="http://schemas.openxmlformats.org/officeDocument/2006/relationships/image" Target="../media/image8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4" Type="http://schemas.openxmlformats.org/officeDocument/2006/relationships/image" Target="../media/image84.png"/><Relationship Id="rId9" Type="http://schemas.openxmlformats.org/officeDocument/2006/relationships/image" Target="../media/image8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3" Type="http://schemas.openxmlformats.org/officeDocument/2006/relationships/image" Target="../media/image90.png"/><Relationship Id="rId7" Type="http://schemas.openxmlformats.org/officeDocument/2006/relationships/image" Target="../media/image94.png"/><Relationship Id="rId12" Type="http://schemas.openxmlformats.org/officeDocument/2006/relationships/image" Target="../media/image9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png"/><Relationship Id="rId11" Type="http://schemas.openxmlformats.org/officeDocument/2006/relationships/image" Target="../media/image98.png"/><Relationship Id="rId5" Type="http://schemas.openxmlformats.org/officeDocument/2006/relationships/image" Target="../media/image92.png"/><Relationship Id="rId10" Type="http://schemas.openxmlformats.org/officeDocument/2006/relationships/image" Target="../media/image97.png"/><Relationship Id="rId4" Type="http://schemas.openxmlformats.org/officeDocument/2006/relationships/image" Target="../media/image91.png"/><Relationship Id="rId9" Type="http://schemas.openxmlformats.org/officeDocument/2006/relationships/image" Target="../media/image9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png"/><Relationship Id="rId3" Type="http://schemas.openxmlformats.org/officeDocument/2006/relationships/image" Target="../media/image100.png"/><Relationship Id="rId7" Type="http://schemas.openxmlformats.org/officeDocument/2006/relationships/image" Target="../media/image10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3.png"/><Relationship Id="rId5" Type="http://schemas.openxmlformats.org/officeDocument/2006/relationships/image" Target="../media/image102.png"/><Relationship Id="rId4" Type="http://schemas.openxmlformats.org/officeDocument/2006/relationships/image" Target="../media/image101.png"/><Relationship Id="rId9" Type="http://schemas.openxmlformats.org/officeDocument/2006/relationships/image" Target="../media/image10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png"/><Relationship Id="rId3" Type="http://schemas.openxmlformats.org/officeDocument/2006/relationships/image" Target="../media/image107.png"/><Relationship Id="rId7" Type="http://schemas.openxmlformats.org/officeDocument/2006/relationships/image" Target="../media/image1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png"/><Relationship Id="rId5" Type="http://schemas.openxmlformats.org/officeDocument/2006/relationships/image" Target="../media/image109.png"/><Relationship Id="rId4" Type="http://schemas.openxmlformats.org/officeDocument/2006/relationships/image" Target="../media/image108.png"/><Relationship Id="rId9" Type="http://schemas.openxmlformats.org/officeDocument/2006/relationships/image" Target="../media/image11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gi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0.png"/><Relationship Id="rId5" Type="http://schemas.openxmlformats.org/officeDocument/2006/relationships/image" Target="../media/image410.png"/><Relationship Id="rId4" Type="http://schemas.openxmlformats.org/officeDocument/2006/relationships/image" Target="../media/image3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0" y="2703"/>
            <a:ext cx="9130468" cy="161854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xmlns="" id="{96789AA7-9596-4F83-89FD-AEC28EE179F1}"/>
              </a:ext>
            </a:extLst>
          </p:cNvPr>
          <p:cNvSpPr txBox="1"/>
          <p:nvPr/>
        </p:nvSpPr>
        <p:spPr>
          <a:xfrm>
            <a:off x="971601" y="2139702"/>
            <a:ext cx="4968552" cy="1548418"/>
          </a:xfrm>
          <a:prstGeom prst="rect">
            <a:avLst/>
          </a:prstGeom>
        </p:spPr>
        <p:txBody>
          <a:bodyPr vert="horz" wrap="square" lIns="0" tIns="22143" rIns="0" bIns="0" rtlCol="0">
            <a:spAutoFit/>
          </a:bodyPr>
          <a:lstStyle/>
          <a:p>
            <a:pPr marL="29189">
              <a:lnSpc>
                <a:spcPts val="3099"/>
              </a:lnSpc>
              <a:spcBef>
                <a:spcPts val="175"/>
              </a:spcBef>
            </a:pPr>
            <a:r>
              <a:rPr sz="3200" b="1" dirty="0">
                <a:solidFill>
                  <a:srgbClr val="2365C7"/>
                </a:solidFill>
                <a:latin typeface="Arial"/>
                <a:cs typeface="Arial"/>
              </a:rPr>
              <a:t>Mavzu:</a:t>
            </a:r>
            <a:endParaRPr sz="3200" b="1" dirty="0">
              <a:latin typeface="Arial"/>
              <a:cs typeface="Arial"/>
            </a:endParaRPr>
          </a:p>
          <a:p>
            <a:pPr marL="20131">
              <a:lnSpc>
                <a:spcPts val="4431"/>
              </a:lnSpc>
            </a:pPr>
            <a:r>
              <a:rPr lang="en-US" sz="3200" b="1" dirty="0" err="1" smtClean="0">
                <a:solidFill>
                  <a:srgbClr val="002060"/>
                </a:solidFill>
                <a:latin typeface="Arial"/>
                <a:cs typeface="Arial"/>
              </a:rPr>
              <a:t>Sodda</a:t>
            </a:r>
            <a:r>
              <a:rPr lang="en-US" sz="32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/>
                <a:cs typeface="Arial"/>
              </a:rPr>
              <a:t>irratsional</a:t>
            </a:r>
            <a:r>
              <a:rPr lang="en-US" sz="32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/>
                <a:cs typeface="Arial"/>
              </a:rPr>
              <a:t>tenglamalar</a:t>
            </a:r>
            <a:r>
              <a:rPr lang="en-US" sz="3200" b="1" dirty="0" smtClean="0">
                <a:solidFill>
                  <a:srgbClr val="002060"/>
                </a:solidFill>
                <a:latin typeface="Arial"/>
                <a:cs typeface="Arial"/>
              </a:rPr>
              <a:t> (2 </a:t>
            </a:r>
            <a:r>
              <a:rPr lang="en-US" sz="3200" b="1" dirty="0" err="1" smtClean="0">
                <a:solidFill>
                  <a:srgbClr val="002060"/>
                </a:solidFill>
                <a:latin typeface="Arial"/>
                <a:cs typeface="Arial"/>
              </a:rPr>
              <a:t>dars</a:t>
            </a:r>
            <a:r>
              <a:rPr lang="en-US" sz="3200" b="1" dirty="0" smtClean="0">
                <a:solidFill>
                  <a:srgbClr val="002060"/>
                </a:solidFill>
                <a:latin typeface="Arial"/>
                <a:cs typeface="Arial"/>
              </a:rPr>
              <a:t>)</a:t>
            </a:r>
            <a:endParaRPr lang="en-US" sz="32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xmlns="" id="{A8BAE388-D6D2-40E9-8208-E39C1E0E7029}"/>
              </a:ext>
            </a:extLst>
          </p:cNvPr>
          <p:cNvSpPr/>
          <p:nvPr/>
        </p:nvSpPr>
        <p:spPr>
          <a:xfrm>
            <a:off x="323528" y="2210128"/>
            <a:ext cx="545553" cy="1356516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xmlns="" id="{F294EAD7-CAB8-401C-B12D-6064AA1177E0}"/>
              </a:ext>
            </a:extLst>
          </p:cNvPr>
          <p:cNvSpPr/>
          <p:nvPr/>
        </p:nvSpPr>
        <p:spPr>
          <a:xfrm>
            <a:off x="6588225" y="361576"/>
            <a:ext cx="1824510" cy="83431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xmlns="" id="{27824596-7DE1-4136-95E4-49A51856B6D3}"/>
              </a:ext>
            </a:extLst>
          </p:cNvPr>
          <p:cNvSpPr/>
          <p:nvPr/>
        </p:nvSpPr>
        <p:spPr>
          <a:xfrm>
            <a:off x="6588224" y="361576"/>
            <a:ext cx="1824511" cy="83431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xmlns="" id="{CAFE6579-511C-4CCB-9A5C-300ACC2F553A}"/>
              </a:ext>
            </a:extLst>
          </p:cNvPr>
          <p:cNvSpPr txBox="1"/>
          <p:nvPr/>
        </p:nvSpPr>
        <p:spPr>
          <a:xfrm>
            <a:off x="6588224" y="485239"/>
            <a:ext cx="1728192" cy="574343"/>
          </a:xfrm>
          <a:prstGeom prst="rect">
            <a:avLst/>
          </a:prstGeom>
        </p:spPr>
        <p:txBody>
          <a:bodyPr vert="horz" wrap="square" lIns="0" tIns="25164" rIns="0" bIns="0" rtlCol="0">
            <a:spAutoFit/>
          </a:bodyPr>
          <a:lstStyle/>
          <a:p>
            <a:pPr>
              <a:spcBef>
                <a:spcPts val="198"/>
              </a:spcBef>
            </a:pPr>
            <a:r>
              <a:rPr lang="en-US" sz="3567" b="1" spc="16" dirty="0" smtClean="0">
                <a:solidFill>
                  <a:srgbClr val="FEFEFE"/>
                </a:solidFill>
                <a:latin typeface="Arial"/>
                <a:cs typeface="Arial"/>
              </a:rPr>
              <a:t>10 </a:t>
            </a:r>
            <a:r>
              <a:rPr lang="en-US" sz="3567" b="1" spc="16" dirty="0" err="1" smtClean="0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sz="3567" dirty="0">
              <a:latin typeface="Arial"/>
              <a:cs typeface="Arial"/>
            </a:endParaRPr>
          </a:p>
        </p:txBody>
      </p:sp>
      <p:sp>
        <p:nvSpPr>
          <p:cNvPr id="26" name="object 2">
            <a:extLst>
              <a:ext uri="{FF2B5EF4-FFF2-40B4-BE49-F238E27FC236}">
                <a16:creationId xmlns:a16="http://schemas.microsoft.com/office/drawing/2014/main" xmlns="" id="{97CDA16A-066A-4BED-8F29-21556D7AB731}"/>
              </a:ext>
            </a:extLst>
          </p:cNvPr>
          <p:cNvSpPr txBox="1">
            <a:spLocks/>
          </p:cNvSpPr>
          <p:nvPr/>
        </p:nvSpPr>
        <p:spPr>
          <a:xfrm>
            <a:off x="1348127" y="341809"/>
            <a:ext cx="4808049" cy="854086"/>
          </a:xfrm>
          <a:prstGeom prst="rect">
            <a:avLst/>
          </a:prstGeom>
        </p:spPr>
        <p:txBody>
          <a:bodyPr vert="horz" wrap="square" lIns="0" tIns="23183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0161" algn="ctr" defTabSz="1451610">
              <a:spcBef>
                <a:spcPts val="181"/>
              </a:spcBef>
              <a:defRPr/>
            </a:pPr>
            <a:r>
              <a:rPr lang="en-US" sz="5398" kern="0" spc="8" dirty="0">
                <a:solidFill>
                  <a:sysClr val="window" lastClr="FFFFFF"/>
                </a:solidFill>
              </a:rPr>
              <a:t>Algebra</a:t>
            </a:r>
          </a:p>
        </p:txBody>
      </p:sp>
      <p:sp>
        <p:nvSpPr>
          <p:cNvPr id="27" name="object 11">
            <a:extLst>
              <a:ext uri="{FF2B5EF4-FFF2-40B4-BE49-F238E27FC236}">
                <a16:creationId xmlns:a16="http://schemas.microsoft.com/office/drawing/2014/main" xmlns="" id="{D2168EAD-EAD9-4C91-B3BA-D0FB4D707556}"/>
              </a:ext>
            </a:extLst>
          </p:cNvPr>
          <p:cNvSpPr/>
          <p:nvPr/>
        </p:nvSpPr>
        <p:spPr>
          <a:xfrm>
            <a:off x="568083" y="1062322"/>
            <a:ext cx="25201" cy="49394"/>
          </a:xfrm>
          <a:custGeom>
            <a:avLst/>
            <a:gdLst/>
            <a:ahLst/>
            <a:cxnLst/>
            <a:rect l="l" t="t" r="r" b="b"/>
            <a:pathLst>
              <a:path w="15875" h="31115">
                <a:moveTo>
                  <a:pt x="15652" y="0"/>
                </a:moveTo>
                <a:lnTo>
                  <a:pt x="0" y="0"/>
                </a:lnTo>
                <a:lnTo>
                  <a:pt x="0" y="30786"/>
                </a:lnTo>
                <a:lnTo>
                  <a:pt x="15652" y="30786"/>
                </a:lnTo>
                <a:lnTo>
                  <a:pt x="15652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12">
            <a:extLst>
              <a:ext uri="{FF2B5EF4-FFF2-40B4-BE49-F238E27FC236}">
                <a16:creationId xmlns:a16="http://schemas.microsoft.com/office/drawing/2014/main" xmlns="" id="{5AAAE1A5-5083-45BC-BB77-451BC6095476}"/>
              </a:ext>
            </a:extLst>
          </p:cNvPr>
          <p:cNvSpPr/>
          <p:nvPr/>
        </p:nvSpPr>
        <p:spPr>
          <a:xfrm>
            <a:off x="519209" y="1049896"/>
            <a:ext cx="614902" cy="0"/>
          </a:xfrm>
          <a:custGeom>
            <a:avLst/>
            <a:gdLst/>
            <a:ahLst/>
            <a:cxnLst/>
            <a:rect l="l" t="t" r="r" b="b"/>
            <a:pathLst>
              <a:path w="387350">
                <a:moveTo>
                  <a:pt x="0" y="0"/>
                </a:moveTo>
                <a:lnTo>
                  <a:pt x="387158" y="0"/>
                </a:lnTo>
              </a:path>
            </a:pathLst>
          </a:custGeom>
          <a:ln w="15654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object 13">
            <a:extLst>
              <a:ext uri="{FF2B5EF4-FFF2-40B4-BE49-F238E27FC236}">
                <a16:creationId xmlns:a16="http://schemas.microsoft.com/office/drawing/2014/main" xmlns="" id="{42562BD1-38C5-4FEF-BE28-9E2028CE083A}"/>
              </a:ext>
            </a:extLst>
          </p:cNvPr>
          <p:cNvSpPr/>
          <p:nvPr/>
        </p:nvSpPr>
        <p:spPr>
          <a:xfrm>
            <a:off x="580507" y="496597"/>
            <a:ext cx="0" cy="541315"/>
          </a:xfrm>
          <a:custGeom>
            <a:avLst/>
            <a:gdLst/>
            <a:ahLst/>
            <a:cxnLst/>
            <a:rect l="l" t="t" r="r" b="b"/>
            <a:pathLst>
              <a:path h="340995">
                <a:moveTo>
                  <a:pt x="0" y="0"/>
                </a:moveTo>
                <a:lnTo>
                  <a:pt x="0" y="340718"/>
                </a:lnTo>
              </a:path>
            </a:pathLst>
          </a:custGeom>
          <a:ln w="15652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object 14">
            <a:extLst>
              <a:ext uri="{FF2B5EF4-FFF2-40B4-BE49-F238E27FC236}">
                <a16:creationId xmlns:a16="http://schemas.microsoft.com/office/drawing/2014/main" xmlns="" id="{199D57BF-AFEE-4760-B709-A1E005ECDEF4}"/>
              </a:ext>
            </a:extLst>
          </p:cNvPr>
          <p:cNvSpPr/>
          <p:nvPr/>
        </p:nvSpPr>
        <p:spPr>
          <a:xfrm>
            <a:off x="640771" y="539961"/>
            <a:ext cx="448576" cy="467728"/>
          </a:xfrm>
          <a:custGeom>
            <a:avLst/>
            <a:gdLst/>
            <a:ahLst/>
            <a:cxnLst/>
            <a:rect l="l" t="t" r="r" b="b"/>
            <a:pathLst>
              <a:path w="282575" h="294640">
                <a:moveTo>
                  <a:pt x="15652" y="0"/>
                </a:moveTo>
                <a:lnTo>
                  <a:pt x="0" y="0"/>
                </a:lnTo>
                <a:lnTo>
                  <a:pt x="2607" y="57118"/>
                </a:lnTo>
                <a:lnTo>
                  <a:pt x="10266" y="111280"/>
                </a:lnTo>
                <a:lnTo>
                  <a:pt x="22734" y="161224"/>
                </a:lnTo>
                <a:lnTo>
                  <a:pt x="39766" y="205689"/>
                </a:lnTo>
                <a:lnTo>
                  <a:pt x="61329" y="243530"/>
                </a:lnTo>
                <a:lnTo>
                  <a:pt x="112612" y="288250"/>
                </a:lnTo>
                <a:lnTo>
                  <a:pt x="141088" y="294044"/>
                </a:lnTo>
                <a:lnTo>
                  <a:pt x="169563" y="288250"/>
                </a:lnTo>
                <a:lnTo>
                  <a:pt x="185084" y="278391"/>
                </a:lnTo>
                <a:lnTo>
                  <a:pt x="141088" y="278391"/>
                </a:lnTo>
                <a:lnTo>
                  <a:pt x="117162" y="273190"/>
                </a:lnTo>
                <a:lnTo>
                  <a:pt x="73063" y="233046"/>
                </a:lnTo>
                <a:lnTo>
                  <a:pt x="53957" y="199078"/>
                </a:lnTo>
                <a:lnTo>
                  <a:pt x="37551" y="156187"/>
                </a:lnTo>
                <a:lnTo>
                  <a:pt x="25542" y="107896"/>
                </a:lnTo>
                <a:lnTo>
                  <a:pt x="18164" y="55426"/>
                </a:lnTo>
                <a:lnTo>
                  <a:pt x="15652" y="0"/>
                </a:lnTo>
                <a:close/>
              </a:path>
              <a:path w="282575" h="294640">
                <a:moveTo>
                  <a:pt x="282174" y="0"/>
                </a:moveTo>
                <a:lnTo>
                  <a:pt x="266522" y="0"/>
                </a:lnTo>
                <a:lnTo>
                  <a:pt x="264011" y="55426"/>
                </a:lnTo>
                <a:lnTo>
                  <a:pt x="256634" y="107896"/>
                </a:lnTo>
                <a:lnTo>
                  <a:pt x="244628" y="156187"/>
                </a:lnTo>
                <a:lnTo>
                  <a:pt x="228225" y="199078"/>
                </a:lnTo>
                <a:lnTo>
                  <a:pt x="209114" y="233046"/>
                </a:lnTo>
                <a:lnTo>
                  <a:pt x="165012" y="273190"/>
                </a:lnTo>
                <a:lnTo>
                  <a:pt x="141088" y="278391"/>
                </a:lnTo>
                <a:lnTo>
                  <a:pt x="185084" y="278391"/>
                </a:lnTo>
                <a:lnTo>
                  <a:pt x="220845" y="243530"/>
                </a:lnTo>
                <a:lnTo>
                  <a:pt x="242409" y="205689"/>
                </a:lnTo>
                <a:lnTo>
                  <a:pt x="259442" y="161224"/>
                </a:lnTo>
                <a:lnTo>
                  <a:pt x="271909" y="111280"/>
                </a:lnTo>
                <a:lnTo>
                  <a:pt x="279568" y="57118"/>
                </a:lnTo>
                <a:lnTo>
                  <a:pt x="282174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object 15">
            <a:extLst>
              <a:ext uri="{FF2B5EF4-FFF2-40B4-BE49-F238E27FC236}">
                <a16:creationId xmlns:a16="http://schemas.microsoft.com/office/drawing/2014/main" xmlns="" id="{DFF3D60F-1869-4734-8178-4BFE8F5C0368}"/>
              </a:ext>
            </a:extLst>
          </p:cNvPr>
          <p:cNvSpPr/>
          <p:nvPr/>
        </p:nvSpPr>
        <p:spPr>
          <a:xfrm>
            <a:off x="1068705" y="1084186"/>
            <a:ext cx="67538" cy="67538"/>
          </a:xfrm>
          <a:custGeom>
            <a:avLst/>
            <a:gdLst/>
            <a:ahLst/>
            <a:cxnLst/>
            <a:rect l="l" t="t" r="r" b="b"/>
            <a:pathLst>
              <a:path w="42545" h="42545">
                <a:moveTo>
                  <a:pt x="11066" y="0"/>
                </a:moveTo>
                <a:lnTo>
                  <a:pt x="0" y="11066"/>
                </a:lnTo>
                <a:lnTo>
                  <a:pt x="10119" y="21186"/>
                </a:lnTo>
                <a:lnTo>
                  <a:pt x="0" y="31305"/>
                </a:lnTo>
                <a:lnTo>
                  <a:pt x="11066" y="42372"/>
                </a:lnTo>
                <a:lnTo>
                  <a:pt x="21186" y="32251"/>
                </a:lnTo>
                <a:lnTo>
                  <a:pt x="41426" y="32251"/>
                </a:lnTo>
                <a:lnTo>
                  <a:pt x="42372" y="31305"/>
                </a:lnTo>
                <a:lnTo>
                  <a:pt x="32252" y="21186"/>
                </a:lnTo>
                <a:lnTo>
                  <a:pt x="42372" y="11066"/>
                </a:lnTo>
                <a:lnTo>
                  <a:pt x="41424" y="10119"/>
                </a:lnTo>
                <a:lnTo>
                  <a:pt x="21186" y="10119"/>
                </a:lnTo>
                <a:lnTo>
                  <a:pt x="11066" y="0"/>
                </a:lnTo>
                <a:close/>
              </a:path>
              <a:path w="42545" h="42545">
                <a:moveTo>
                  <a:pt x="41426" y="32251"/>
                </a:moveTo>
                <a:lnTo>
                  <a:pt x="21186" y="32251"/>
                </a:lnTo>
                <a:lnTo>
                  <a:pt x="31305" y="42372"/>
                </a:lnTo>
                <a:lnTo>
                  <a:pt x="41426" y="32251"/>
                </a:lnTo>
                <a:close/>
              </a:path>
              <a:path w="42545" h="42545">
                <a:moveTo>
                  <a:pt x="31305" y="0"/>
                </a:moveTo>
                <a:lnTo>
                  <a:pt x="21186" y="10119"/>
                </a:lnTo>
                <a:lnTo>
                  <a:pt x="41424" y="10119"/>
                </a:lnTo>
                <a:lnTo>
                  <a:pt x="31305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" name="object 16">
            <a:extLst>
              <a:ext uri="{FF2B5EF4-FFF2-40B4-BE49-F238E27FC236}">
                <a16:creationId xmlns:a16="http://schemas.microsoft.com/office/drawing/2014/main" xmlns="" id="{C22A3C16-3643-4C83-83DD-E1EA8CC4BADD}"/>
              </a:ext>
            </a:extLst>
          </p:cNvPr>
          <p:cNvSpPr/>
          <p:nvPr/>
        </p:nvSpPr>
        <p:spPr>
          <a:xfrm>
            <a:off x="487236" y="515970"/>
            <a:ext cx="67538" cy="67538"/>
          </a:xfrm>
          <a:custGeom>
            <a:avLst/>
            <a:gdLst/>
            <a:ahLst/>
            <a:cxnLst/>
            <a:rect l="l" t="t" r="r" b="b"/>
            <a:pathLst>
              <a:path w="42545" h="42545">
                <a:moveTo>
                  <a:pt x="11066" y="0"/>
                </a:moveTo>
                <a:lnTo>
                  <a:pt x="0" y="11073"/>
                </a:lnTo>
                <a:lnTo>
                  <a:pt x="10120" y="21188"/>
                </a:lnTo>
                <a:lnTo>
                  <a:pt x="0" y="31305"/>
                </a:lnTo>
                <a:lnTo>
                  <a:pt x="11066" y="42378"/>
                </a:lnTo>
                <a:lnTo>
                  <a:pt x="42372" y="11073"/>
                </a:lnTo>
                <a:lnTo>
                  <a:pt x="41419" y="10119"/>
                </a:lnTo>
                <a:lnTo>
                  <a:pt x="21186" y="10119"/>
                </a:lnTo>
                <a:lnTo>
                  <a:pt x="11066" y="0"/>
                </a:lnTo>
                <a:close/>
              </a:path>
              <a:path w="42545" h="42545">
                <a:moveTo>
                  <a:pt x="31306" y="0"/>
                </a:moveTo>
                <a:lnTo>
                  <a:pt x="21186" y="10119"/>
                </a:lnTo>
                <a:lnTo>
                  <a:pt x="41419" y="10119"/>
                </a:lnTo>
                <a:lnTo>
                  <a:pt x="31306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779662"/>
            <a:ext cx="2851517" cy="2811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object 4">
            <a:extLst>
              <a:ext uri="{FF2B5EF4-FFF2-40B4-BE49-F238E27FC236}">
                <a16:creationId xmlns:a16="http://schemas.microsoft.com/office/drawing/2014/main" xmlns="" id="{96789AA7-9596-4F83-89FD-AEC28EE179F1}"/>
              </a:ext>
            </a:extLst>
          </p:cNvPr>
          <p:cNvSpPr txBox="1"/>
          <p:nvPr/>
        </p:nvSpPr>
        <p:spPr>
          <a:xfrm>
            <a:off x="1013097" y="3673643"/>
            <a:ext cx="4711031" cy="1130355"/>
          </a:xfrm>
          <a:prstGeom prst="rect">
            <a:avLst/>
          </a:prstGeom>
        </p:spPr>
        <p:txBody>
          <a:bodyPr vert="horz" wrap="square" lIns="0" tIns="22143" rIns="0" bIns="0" rtlCol="0">
            <a:spAutoFit/>
          </a:bodyPr>
          <a:lstStyle/>
          <a:p>
            <a:pPr marL="29189">
              <a:spcBef>
                <a:spcPts val="175"/>
              </a:spcBef>
            </a:pPr>
            <a:r>
              <a:rPr lang="en-US" sz="2400" b="1" dirty="0" err="1" smtClean="0">
                <a:solidFill>
                  <a:srgbClr val="002060"/>
                </a:solidFill>
                <a:latin typeface="Arial"/>
                <a:cs typeface="Arial"/>
              </a:rPr>
              <a:t>Komilov</a:t>
            </a:r>
            <a:r>
              <a:rPr lang="en-US" sz="24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/>
                <a:cs typeface="Arial"/>
              </a:rPr>
              <a:t>Mirodil</a:t>
            </a:r>
            <a:r>
              <a:rPr lang="en-US" sz="24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/>
                <a:cs typeface="Arial"/>
              </a:rPr>
              <a:t>Xosiljonovich</a:t>
            </a:r>
            <a:r>
              <a:rPr lang="en-US" sz="24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2400" b="1" dirty="0" smtClean="0">
                <a:solidFill>
                  <a:srgbClr val="2365C7"/>
                </a:solidFill>
                <a:latin typeface="Arial"/>
                <a:cs typeface="Arial"/>
              </a:rPr>
              <a:t>X.T.V. </a:t>
            </a:r>
            <a:r>
              <a:rPr lang="en-US" sz="2400" b="1" dirty="0" err="1" smtClean="0">
                <a:solidFill>
                  <a:srgbClr val="2365C7"/>
                </a:solidFill>
                <a:latin typeface="Arial"/>
                <a:cs typeface="Arial"/>
              </a:rPr>
              <a:t>tasarrufidagi</a:t>
            </a:r>
            <a:r>
              <a:rPr lang="en-US" sz="2400" b="1" dirty="0" smtClean="0">
                <a:solidFill>
                  <a:srgbClr val="2365C7"/>
                </a:solidFill>
                <a:latin typeface="Arial"/>
                <a:cs typeface="Arial"/>
              </a:rPr>
              <a:t> AFIDUM </a:t>
            </a:r>
            <a:r>
              <a:rPr lang="en-US" sz="2400" b="1" dirty="0" err="1" smtClean="0">
                <a:solidFill>
                  <a:srgbClr val="2365C7"/>
                </a:solidFill>
                <a:latin typeface="Arial"/>
                <a:cs typeface="Arial"/>
              </a:rPr>
              <a:t>matematika</a:t>
            </a:r>
            <a:r>
              <a:rPr lang="en-US" sz="2400" b="1" dirty="0" smtClean="0">
                <a:solidFill>
                  <a:srgbClr val="2365C7"/>
                </a:solidFill>
                <a:latin typeface="Arial"/>
                <a:cs typeface="Arial"/>
              </a:rPr>
              <a:t> </a:t>
            </a:r>
            <a:r>
              <a:rPr lang="en-US" sz="2400" b="1" dirty="0" err="1" smtClean="0">
                <a:solidFill>
                  <a:srgbClr val="2365C7"/>
                </a:solidFill>
                <a:latin typeface="Arial"/>
                <a:cs typeface="Arial"/>
              </a:rPr>
              <a:t>fani</a:t>
            </a:r>
            <a:r>
              <a:rPr lang="en-US" sz="2400" b="1" dirty="0" smtClean="0">
                <a:solidFill>
                  <a:srgbClr val="2365C7"/>
                </a:solidFill>
                <a:latin typeface="Arial"/>
                <a:cs typeface="Arial"/>
              </a:rPr>
              <a:t> </a:t>
            </a:r>
            <a:r>
              <a:rPr lang="en-US" sz="2400" b="1" dirty="0" err="1" smtClean="0">
                <a:solidFill>
                  <a:srgbClr val="2365C7"/>
                </a:solidFill>
                <a:latin typeface="Arial"/>
                <a:cs typeface="Arial"/>
              </a:rPr>
              <a:t>o‘qituvchisi</a:t>
            </a:r>
            <a:r>
              <a:rPr lang="en-US" sz="2400" b="1" dirty="0" smtClean="0">
                <a:solidFill>
                  <a:srgbClr val="002060"/>
                </a:solidFill>
                <a:latin typeface="Arial"/>
                <a:cs typeface="Arial"/>
              </a:rPr>
              <a:t>.</a:t>
            </a:r>
            <a:endParaRPr lang="en-US" sz="24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67285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ject 4"/>
          <p:cNvSpPr txBox="1">
            <a:spLocks/>
          </p:cNvSpPr>
          <p:nvPr/>
        </p:nvSpPr>
        <p:spPr>
          <a:xfrm>
            <a:off x="342395" y="57562"/>
            <a:ext cx="8557312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Misollar</a:t>
            </a:r>
            <a:r>
              <a:rPr lang="en-US" sz="4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en-US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764561" y="4443958"/>
                <a:ext cx="2914580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Javob: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/>
                      </a:rPr>
                      <m:t>−</m:t>
                    </m:r>
                    <m:r>
                      <a:rPr lang="en-US" b="1" i="0" smtClean="0">
                        <a:latin typeface="Cambria Math"/>
                      </a:rPr>
                      <m:t>𝟒</m:t>
                    </m:r>
                  </m:oMath>
                </a14:m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1</a:t>
                </a:r>
                <a:endParaRPr lang="ru-RU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4561" y="4443958"/>
                <a:ext cx="2914580" cy="538609"/>
              </a:xfrm>
              <a:prstGeom prst="rect">
                <a:avLst/>
              </a:prstGeom>
              <a:blipFill rotWithShape="1">
                <a:blip r:embed="rId3"/>
                <a:stretch>
                  <a:fillRect l="-4603" t="-11364" r="-3347" b="-329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11560" y="866266"/>
                <a:ext cx="8352928" cy="6509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  <a:cs typeface="Arial" panose="020B0604020202020204" pitchFamily="34" charset="0"/>
                          </a:rPr>
                          <m:t>𝒙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  <a:cs typeface="Arial" panose="020B0604020202020204" pitchFamily="34" charset="0"/>
                          </a:rPr>
                          <m:t>𝟐</m:t>
                        </m:r>
                      </m:sup>
                    </m:sSup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+</m:t>
                    </m:r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𝟑</m:t>
                    </m:r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𝒙</m:t>
                    </m:r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b="1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b="1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/>
                                <a:cs typeface="Arial" panose="020B0604020202020204" pitchFamily="34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b="1" i="1">
                                <a:latin typeface="Cambria Math"/>
                                <a:cs typeface="Arial" panose="020B0604020202020204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b="1" i="1" smtClean="0">
                            <a:latin typeface="Cambria Math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n-US" b="1" i="1" smtClean="0">
                            <a:latin typeface="Cambria Math"/>
                            <a:cs typeface="Arial" panose="020B0604020202020204" pitchFamily="34" charset="0"/>
                          </a:rPr>
                          <m:t>𝟑</m:t>
                        </m:r>
                        <m:r>
                          <a:rPr lang="en-US" b="1" i="1" smtClean="0">
                            <a:latin typeface="Cambria Math"/>
                            <a:cs typeface="Arial" panose="020B0604020202020204" pitchFamily="34" charset="0"/>
                          </a:rPr>
                          <m:t>𝒙</m:t>
                        </m:r>
                      </m:e>
                    </m:rad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𝟔</m:t>
                    </m:r>
                  </m:oMath>
                </a14:m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tenglamani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yeching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866266"/>
                <a:ext cx="8352928" cy="650947"/>
              </a:xfrm>
              <a:prstGeom prst="rect">
                <a:avLst/>
              </a:prstGeom>
              <a:blipFill rotWithShape="1">
                <a:blip r:embed="rId4"/>
                <a:stretch>
                  <a:fillRect b="-2616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88184" y="1595120"/>
                <a:ext cx="2486450" cy="6509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𝒛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1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b="1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/>
                                  <a:cs typeface="Arial" panose="020B0604020202020204" pitchFamily="34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b="1" i="1">
                                  <a:latin typeface="Cambria Math"/>
                                  <a:cs typeface="Arial" panose="020B0604020202020204" pitchFamily="34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b="1" i="1">
                              <a:latin typeface="Cambria Math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en-US" b="1" i="1">
                              <a:latin typeface="Cambria Math"/>
                              <a:cs typeface="Arial" panose="020B0604020202020204" pitchFamily="34" charset="0"/>
                            </a:rPr>
                            <m:t>𝟑</m:t>
                          </m:r>
                          <m:r>
                            <a:rPr lang="en-US" b="1" i="1">
                              <a:latin typeface="Cambria Math"/>
                              <a:cs typeface="Arial" panose="020B0604020202020204" pitchFamily="34" charset="0"/>
                            </a:rPr>
                            <m:t>𝒙</m:t>
                          </m:r>
                        </m:e>
                      </m:rad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184" y="1595120"/>
                <a:ext cx="2486450" cy="65094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51520" y="2382713"/>
                <a:ext cx="2123465" cy="9221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b="1" i="1" smtClean="0">
                                  <a:latin typeface="Cambria Math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ru-RU" b="1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𝒛</m:t>
                                  </m:r>
                                </m:e>
                                <m:sup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b="1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𝒛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𝟔</m:t>
                              </m:r>
                            </m:e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𝒛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≥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𝟎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2382713"/>
                <a:ext cx="2123465" cy="92211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289916" y="2381131"/>
                <a:ext cx="3331425" cy="9221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1" i="1" smtClean="0">
                          <a:latin typeface="Cambria Math"/>
                          <a:ea typeface="Cambria Math"/>
                        </a:rPr>
                        <m:t>⟺</m:t>
                      </m:r>
                      <m:d>
                        <m:dPr>
                          <m:begChr m:val="{"/>
                          <m:endChr m:val=""/>
                          <m:ctrlPr>
                            <a:rPr lang="ru-RU" b="1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b="1" i="1" smtClean="0">
                                  <a:latin typeface="Cambria Math"/>
                                  <a:ea typeface="Cambria Math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ru-RU" b="1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smtClean="0">
                                      <a:latin typeface="Cambria Math"/>
                                      <a:ea typeface="Cambria Math"/>
                                    </a:rPr>
                                    <m:t>𝒛</m:t>
                                  </m:r>
                                </m:e>
                                <m:sup>
                                  <m:r>
                                    <a:rPr lang="en-US" b="1" i="1" smtClean="0">
                                      <a:latin typeface="Cambria Math"/>
                                      <a:ea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𝒛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𝟔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=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𝟎</m:t>
                              </m:r>
                            </m:e>
                            <m:e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𝒛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≥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𝟎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9916" y="2381131"/>
                <a:ext cx="3331425" cy="92211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494224" y="2184413"/>
                <a:ext cx="2270237" cy="12514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1" i="1" smtClean="0">
                          <a:latin typeface="Cambria Math"/>
                          <a:ea typeface="Cambria Math"/>
                        </a:rPr>
                        <m:t>⟺</m:t>
                      </m:r>
                      <m:d>
                        <m:dPr>
                          <m:begChr m:val="{"/>
                          <m:endChr m:val=""/>
                          <m:ctrlPr>
                            <a:rPr lang="ru-RU" b="1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b="1" i="1" smtClean="0">
                                  <a:latin typeface="Cambria Math"/>
                                  <a:ea typeface="Cambria Math"/>
                                </a:rPr>
                              </m:ctrlPr>
                            </m:eqArrPr>
                            <m:e>
                              <m:d>
                                <m:dPr>
                                  <m:begChr m:val="["/>
                                  <m:endChr m:val=""/>
                                  <m:ctrlPr>
                                    <a:rPr lang="ru-RU" b="1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eqArr>
                                    <m:eqArrPr>
                                      <m:ctrlPr>
                                        <a:rPr lang="en-US" b="1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eqArrPr>
                                    <m:e>
                                      <m:r>
                                        <a:rPr lang="en-US" b="1" i="1" smtClean="0">
                                          <a:latin typeface="Cambria Math"/>
                                          <a:ea typeface="Cambria Math"/>
                                        </a:rPr>
                                        <m:t>𝒛</m:t>
                                      </m:r>
                                      <m:r>
                                        <a:rPr lang="en-US" b="1" i="1" smtClean="0">
                                          <a:latin typeface="Cambria Math"/>
                                          <a:ea typeface="Cambria Math"/>
                                        </a:rPr>
                                        <m:t>=−</m:t>
                                      </m:r>
                                      <m:r>
                                        <a:rPr lang="en-US" b="1" i="1" smtClean="0">
                                          <a:latin typeface="Cambria Math"/>
                                          <a:ea typeface="Cambria Math"/>
                                        </a:rPr>
                                        <m:t>𝟑</m:t>
                                      </m:r>
                                    </m:e>
                                    <m:e>
                                      <m:r>
                                        <a:rPr lang="en-US" b="1" i="1" smtClean="0">
                                          <a:latin typeface="Cambria Math"/>
                                          <a:ea typeface="Cambria Math"/>
                                        </a:rPr>
                                        <m:t>𝒛</m:t>
                                      </m:r>
                                      <m:r>
                                        <a:rPr lang="en-US" b="1" i="1" smtClean="0">
                                          <a:latin typeface="Cambria Math"/>
                                          <a:ea typeface="Cambria Math"/>
                                        </a:rPr>
                                        <m:t>=</m:t>
                                      </m:r>
                                      <m:r>
                                        <a:rPr lang="en-US" b="1" i="1" smtClean="0">
                                          <a:latin typeface="Cambria Math"/>
                                          <a:ea typeface="Cambria Math"/>
                                        </a:rPr>
                                        <m:t>𝟐</m:t>
                                      </m:r>
                                    </m:e>
                                  </m:eqArr>
                                </m:e>
                              </m:d>
                            </m:e>
                            <m:e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𝒛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≥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𝟎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4224" y="2184413"/>
                <a:ext cx="2270237" cy="1251433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965499" y="2537197"/>
                <a:ext cx="1167114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𝒛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5499" y="2537197"/>
                <a:ext cx="1167114" cy="538609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51520" y="3565629"/>
                <a:ext cx="2523383" cy="6509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b="1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b="1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/>
                                  <a:cs typeface="Arial" panose="020B0604020202020204" pitchFamily="34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b="1" i="1">
                                  <a:latin typeface="Cambria Math"/>
                                  <a:cs typeface="Arial" panose="020B0604020202020204" pitchFamily="34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b="1" i="1">
                              <a:latin typeface="Cambria Math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en-US" b="1" i="1">
                              <a:latin typeface="Cambria Math"/>
                              <a:cs typeface="Arial" panose="020B0604020202020204" pitchFamily="34" charset="0"/>
                            </a:rPr>
                            <m:t>𝟑</m:t>
                          </m:r>
                          <m:r>
                            <a:rPr lang="en-US" b="1" i="1">
                              <a:latin typeface="Cambria Math"/>
                              <a:cs typeface="Arial" panose="020B0604020202020204" pitchFamily="34" charset="0"/>
                            </a:rPr>
                            <m:t>𝒙</m:t>
                          </m:r>
                        </m:e>
                      </m:rad>
                      <m:r>
                        <a:rPr lang="en-US" b="1" i="1" smtClean="0"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cs typeface="Arial" panose="020B0604020202020204" pitchFamily="34" charset="0"/>
                        </a:rPr>
                        <m:t>𝟐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3565629"/>
                <a:ext cx="2523383" cy="650947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2771800" y="3651870"/>
                <a:ext cx="3455113" cy="548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⟺</m:t>
                      </m:r>
                      <m:sSup>
                        <m:sSupPr>
                          <m:ctrlPr>
                            <a:rPr lang="en-US" b="1" i="1" smtClean="0"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  <m:t>𝒙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𝟑</m:t>
                      </m:r>
                      <m:r>
                        <a:rPr lang="en-US" b="1" i="1" smtClean="0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𝟒</m:t>
                      </m:r>
                      <m:r>
                        <a:rPr lang="en-US" b="1" i="1" smtClean="0"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cs typeface="Arial" panose="020B0604020202020204" pitchFamily="34" charset="0"/>
                        </a:rPr>
                        <m:t>𝟎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1800" y="3651870"/>
                <a:ext cx="3455113" cy="548740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1115616" y="4151213"/>
                <a:ext cx="1602683" cy="8349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"/>
                          <m:ctrlPr>
                            <a:rPr lang="ru-RU" b="1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1" i="1">
                                  <a:latin typeface="Cambria Math"/>
                                  <a:ea typeface="Cambria Math"/>
                                </a:rPr>
                              </m:ctrlPr>
                            </m:eqArrPr>
                            <m:e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𝒙</m:t>
                              </m:r>
                              <m:r>
                                <a:rPr lang="en-US" b="1" i="1">
                                  <a:latin typeface="Cambria Math"/>
                                  <a:ea typeface="Cambria Math"/>
                                </a:rPr>
                                <m:t>=−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𝟒</m:t>
                              </m:r>
                            </m:e>
                            <m:e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𝒙</m:t>
                              </m:r>
                              <m:r>
                                <a:rPr lang="en-US" b="1" i="1">
                                  <a:latin typeface="Cambria Math"/>
                                  <a:ea typeface="Cambria Math"/>
                                </a:rPr>
                                <m:t>=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𝟏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4151213"/>
                <a:ext cx="1602683" cy="834909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8823774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8" grpId="0"/>
      <p:bldP spid="2" grpId="0"/>
      <p:bldP spid="3" grpId="0"/>
      <p:bldP spid="5" grpId="0"/>
      <p:bldP spid="6" grpId="0"/>
      <p:bldP spid="7" grpId="0"/>
      <p:bldP spid="9" grpId="0"/>
      <p:bldP spid="1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ject 4"/>
          <p:cNvSpPr txBox="1">
            <a:spLocks/>
          </p:cNvSpPr>
          <p:nvPr/>
        </p:nvSpPr>
        <p:spPr>
          <a:xfrm>
            <a:off x="342395" y="57562"/>
            <a:ext cx="8557312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Misollar</a:t>
            </a:r>
            <a:r>
              <a:rPr lang="en-US" sz="4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en-US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764561" y="4443958"/>
                <a:ext cx="2374176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Javob: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𝒙</m:t>
                    </m:r>
                    <m:r>
                      <a:rPr lang="en-US" b="1" i="1">
                        <a:latin typeface="Cambria Math"/>
                        <a:ea typeface="Cambria Math"/>
                      </a:rPr>
                      <m:t>∈∅</m:t>
                    </m:r>
                  </m:oMath>
                </a14:m>
                <a:endParaRPr lang="ru-RU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4561" y="4443958"/>
                <a:ext cx="2374176" cy="538609"/>
              </a:xfrm>
              <a:prstGeom prst="rect">
                <a:avLst/>
              </a:prstGeom>
              <a:blipFill rotWithShape="1">
                <a:blip r:embed="rId3"/>
                <a:stretch>
                  <a:fillRect l="-5656" t="-13636" b="-306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323528" y="736997"/>
            <a:ext cx="7152901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16.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Tenglamani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yeching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11560" y="1776787"/>
                <a:ext cx="3158365" cy="6509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𝒛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1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b="1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/>
                                  <a:cs typeface="Arial" panose="020B0604020202020204" pitchFamily="34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b="1" i="1">
                                  <a:latin typeface="Cambria Math"/>
                                  <a:cs typeface="Arial" panose="020B0604020202020204" pitchFamily="34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b="1" i="1">
                              <a:latin typeface="Cambria Math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en-US" b="1" i="1">
                              <a:latin typeface="Cambria Math"/>
                              <a:cs typeface="Arial" panose="020B0604020202020204" pitchFamily="34" charset="0"/>
                            </a:rPr>
                            <m:t>𝟑</m:t>
                          </m:r>
                          <m:r>
                            <a:rPr lang="en-US" b="1" i="1">
                              <a:latin typeface="Cambria Math"/>
                              <a:cs typeface="Arial" panose="020B0604020202020204" pitchFamily="34" charset="0"/>
                            </a:rPr>
                            <m:t>𝒙</m:t>
                          </m:r>
                          <m:r>
                            <a:rPr lang="en-US" b="1" i="1" smtClean="0">
                              <a:latin typeface="Cambria Math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/>
                              <a:cs typeface="Arial" panose="020B0604020202020204" pitchFamily="34" charset="0"/>
                            </a:rPr>
                            <m:t>𝟗</m:t>
                          </m:r>
                        </m:e>
                      </m:rad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1776787"/>
                <a:ext cx="3158365" cy="65094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30968" y="2526729"/>
                <a:ext cx="2788904" cy="9221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b="1" i="1" smtClean="0">
                                  <a:latin typeface="Cambria Math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ru-RU" b="1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𝒛</m:t>
                                  </m:r>
                                </m:e>
                                <m:sup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b="1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𝟖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𝒛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𝟎</m:t>
                              </m:r>
                            </m:e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𝒛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≥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𝟎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968" y="2526729"/>
                <a:ext cx="2788904" cy="92211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769925" y="2525147"/>
                <a:ext cx="3331425" cy="9221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1" i="1" smtClean="0">
                          <a:latin typeface="Cambria Math"/>
                          <a:ea typeface="Cambria Math"/>
                        </a:rPr>
                        <m:t>⟺</m:t>
                      </m:r>
                      <m:d>
                        <m:dPr>
                          <m:begChr m:val="{"/>
                          <m:endChr m:val=""/>
                          <m:ctrlPr>
                            <a:rPr lang="ru-RU" b="1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b="1" i="1" smtClean="0">
                                  <a:latin typeface="Cambria Math"/>
                                  <a:ea typeface="Cambria Math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ru-RU" b="1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smtClean="0">
                                      <a:latin typeface="Cambria Math"/>
                                      <a:ea typeface="Cambria Math"/>
                                    </a:rPr>
                                    <m:t>𝒛</m:t>
                                  </m:r>
                                </m:e>
                                <m:sup>
                                  <m:r>
                                    <a:rPr lang="en-US" b="1" i="1" smtClean="0">
                                      <a:latin typeface="Cambria Math"/>
                                      <a:ea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𝒛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𝟖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=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𝟎</m:t>
                              </m:r>
                            </m:e>
                            <m:e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𝒛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≥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𝟎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9925" y="2525147"/>
                <a:ext cx="3331425" cy="92211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72122" y="3723878"/>
                <a:ext cx="4048929" cy="8536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1" i="1" smtClean="0">
                          <a:latin typeface="Cambria Math"/>
                          <a:ea typeface="Cambria Math"/>
                        </a:rPr>
                        <m:t>⟺</m:t>
                      </m:r>
                      <m:d>
                        <m:dPr>
                          <m:begChr m:val="{"/>
                          <m:endChr m:val=""/>
                          <m:ctrlPr>
                            <a:rPr lang="ru-RU" b="1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b="1" i="1" smtClean="0">
                                  <a:latin typeface="Cambria Math"/>
                                  <a:ea typeface="Cambria Math"/>
                                </a:rPr>
                              </m:ctrlPr>
                            </m:eqArrPr>
                            <m:e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𝑫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=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𝟏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𝟑𝟐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=−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𝟑𝟏</m:t>
                              </m:r>
                            </m:e>
                            <m:e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𝒛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≥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𝟎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122" y="3723878"/>
                <a:ext cx="4048929" cy="8536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8489" y="915566"/>
            <a:ext cx="36099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67544" y="1203598"/>
                <a:ext cx="5909444" cy="6509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𝒂</m:t>
                    </m:r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) </m:t>
                    </m:r>
                    <m:sSup>
                      <m:sSupPr>
                        <m:ctrlPr>
                          <a:rPr lang="en-US" b="1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  <a:cs typeface="Arial" panose="020B0604020202020204" pitchFamily="34" charset="0"/>
                          </a:rPr>
                          <m:t>𝒙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  <a:cs typeface="Arial" panose="020B0604020202020204" pitchFamily="34" charset="0"/>
                          </a:rPr>
                          <m:t>𝟐</m:t>
                        </m:r>
                      </m:sup>
                    </m:sSup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+</m:t>
                    </m:r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𝟑</m:t>
                    </m:r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𝒙</m:t>
                    </m:r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−</m:t>
                    </m:r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𝟏</m:t>
                    </m:r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b="1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b="1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/>
                                <a:cs typeface="Arial" panose="020B0604020202020204" pitchFamily="34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b="1" i="1">
                                <a:latin typeface="Cambria Math"/>
                                <a:cs typeface="Arial" panose="020B0604020202020204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b="1" i="1" smtClean="0">
                            <a:latin typeface="Cambria Math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n-US" b="1" i="1" smtClean="0">
                            <a:latin typeface="Cambria Math"/>
                            <a:cs typeface="Arial" panose="020B0604020202020204" pitchFamily="34" charset="0"/>
                          </a:rPr>
                          <m:t>𝟑</m:t>
                        </m:r>
                        <m:r>
                          <a:rPr lang="en-US" b="1" i="1" smtClean="0">
                            <a:latin typeface="Cambria Math"/>
                            <a:cs typeface="Arial" panose="020B0604020202020204" pitchFamily="34" charset="0"/>
                          </a:rPr>
                          <m:t>𝒙</m:t>
                        </m:r>
                        <m:r>
                          <a:rPr lang="en-US" b="1" i="1" smtClean="0">
                            <a:latin typeface="Cambria Math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b="1" i="1" smtClean="0">
                            <a:latin typeface="Cambria Math"/>
                            <a:cs typeface="Arial" panose="020B0604020202020204" pitchFamily="34" charset="0"/>
                          </a:rPr>
                          <m:t>𝟗</m:t>
                        </m:r>
                      </m:e>
                    </m:rad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𝟎</m:t>
                    </m:r>
                  </m:oMath>
                </a14:m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1203598"/>
                <a:ext cx="5909444" cy="650947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293955" y="1851670"/>
                <a:ext cx="3059491" cy="548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𝒛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1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/>
                              <a:cs typeface="Arial" panose="020B0604020202020204" pitchFamily="34" charset="0"/>
                            </a:rPr>
                            <m:t>𝒙</m:t>
                          </m:r>
                        </m:e>
                        <m:sup>
                          <m:r>
                            <a:rPr lang="en-US" b="1" i="1">
                              <a:latin typeface="Cambria Math"/>
                              <a:cs typeface="Arial" panose="020B0604020202020204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b="1" i="1">
                          <a:latin typeface="Cambria Math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b="1" i="1">
                          <a:latin typeface="Cambria Math"/>
                          <a:cs typeface="Arial" panose="020B0604020202020204" pitchFamily="34" charset="0"/>
                        </a:rPr>
                        <m:t>𝟑</m:t>
                      </m:r>
                      <m:r>
                        <a:rPr lang="en-US" b="1" i="1">
                          <a:latin typeface="Cambria Math"/>
                          <a:cs typeface="Arial" panose="020B0604020202020204" pitchFamily="34" charset="0"/>
                        </a:rPr>
                        <m:t>𝒙</m:t>
                      </m:r>
                      <m:r>
                        <a:rPr lang="en-US" b="1" i="1">
                          <a:latin typeface="Cambria Math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en-US" b="1" i="1">
                          <a:latin typeface="Cambria Math"/>
                          <a:cs typeface="Arial" panose="020B0604020202020204" pitchFamily="34" charset="0"/>
                        </a:rPr>
                        <m:t>𝟗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3955" y="1851670"/>
                <a:ext cx="3059491" cy="54874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939015" y="3905349"/>
                <a:ext cx="1126975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𝒛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∈∅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9015" y="3905349"/>
                <a:ext cx="1126975" cy="538609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0572573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8" grpId="0"/>
      <p:bldP spid="2" grpId="0"/>
      <p:bldP spid="3" grpId="0"/>
      <p:bldP spid="5" grpId="0"/>
      <p:bldP spid="6" grpId="0"/>
      <p:bldP spid="15" grpId="0"/>
      <p:bldP spid="16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ject 4"/>
          <p:cNvSpPr txBox="1">
            <a:spLocks/>
          </p:cNvSpPr>
          <p:nvPr/>
        </p:nvSpPr>
        <p:spPr>
          <a:xfrm>
            <a:off x="342395" y="57562"/>
            <a:ext cx="8557312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Misollar</a:t>
            </a:r>
            <a:r>
              <a:rPr lang="en-US" sz="4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en-US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3528" y="736997"/>
            <a:ext cx="7152901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16.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Tenglamani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yeching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11560" y="1776787"/>
                <a:ext cx="2935547" cy="65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𝒛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1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b="1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/>
                                  <a:cs typeface="Arial" panose="020B0604020202020204" pitchFamily="34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b="1" i="1">
                                  <a:latin typeface="Cambria Math"/>
                                  <a:cs typeface="Arial" panose="020B0604020202020204" pitchFamily="34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b="1" i="1" smtClean="0">
                              <a:latin typeface="Cambria Math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/>
                              <a:cs typeface="Arial" panose="020B0604020202020204" pitchFamily="34" charset="0"/>
                            </a:rPr>
                            <m:t>𝒙</m:t>
                          </m:r>
                          <m:r>
                            <a:rPr lang="en-US" b="1" i="1" smtClean="0">
                              <a:latin typeface="Cambria Math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/>
                              <a:cs typeface="Arial" panose="020B0604020202020204" pitchFamily="34" charset="0"/>
                            </a:rPr>
                            <m:t>𝟗</m:t>
                          </m:r>
                        </m:e>
                      </m:rad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1776787"/>
                <a:ext cx="2935547" cy="65466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30968" y="2526729"/>
                <a:ext cx="2788905" cy="9221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b="1" i="1" smtClean="0">
                                  <a:latin typeface="Cambria Math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ru-RU" b="1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𝒛</m:t>
                                  </m:r>
                                </m:e>
                                <m:sup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b="1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𝟐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𝒛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𝟎</m:t>
                              </m:r>
                            </m:e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𝒛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≥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𝟎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968" y="2526729"/>
                <a:ext cx="2788905" cy="92211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769925" y="2525147"/>
                <a:ext cx="3331425" cy="9221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1" i="1" smtClean="0">
                          <a:latin typeface="Cambria Math"/>
                          <a:ea typeface="Cambria Math"/>
                        </a:rPr>
                        <m:t>⟺</m:t>
                      </m:r>
                      <m:d>
                        <m:dPr>
                          <m:begChr m:val="{"/>
                          <m:endChr m:val=""/>
                          <m:ctrlPr>
                            <a:rPr lang="ru-RU" b="1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b="1" i="1" smtClean="0">
                                  <a:latin typeface="Cambria Math"/>
                                  <a:ea typeface="Cambria Math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ru-RU" b="1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smtClean="0">
                                      <a:latin typeface="Cambria Math"/>
                                      <a:ea typeface="Cambria Math"/>
                                    </a:rPr>
                                    <m:t>𝒛</m:t>
                                  </m:r>
                                </m:e>
                                <m:sup>
                                  <m:r>
                                    <a:rPr lang="en-US" b="1" i="1" smtClean="0">
                                      <a:latin typeface="Cambria Math"/>
                                      <a:ea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𝒛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=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𝟎</m:t>
                              </m:r>
                            </m:e>
                            <m:e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𝒛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≥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𝟎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9925" y="2525147"/>
                <a:ext cx="3331425" cy="92211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72122" y="3723878"/>
                <a:ext cx="2270237" cy="12514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1" i="1" smtClean="0">
                          <a:latin typeface="Cambria Math"/>
                          <a:ea typeface="Cambria Math"/>
                        </a:rPr>
                        <m:t>⟺</m:t>
                      </m:r>
                      <m:d>
                        <m:dPr>
                          <m:begChr m:val="{"/>
                          <m:endChr m:val=""/>
                          <m:ctrlPr>
                            <a:rPr lang="ru-RU" b="1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b="1" i="1" smtClean="0">
                                  <a:latin typeface="Cambria Math"/>
                                  <a:ea typeface="Cambria Math"/>
                                </a:rPr>
                              </m:ctrlPr>
                            </m:eqArrPr>
                            <m:e>
                              <m:d>
                                <m:dPr>
                                  <m:begChr m:val="["/>
                                  <m:endChr m:val=""/>
                                  <m:ctrlPr>
                                    <a:rPr lang="ru-RU" b="1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eqArr>
                                    <m:eqArrPr>
                                      <m:ctrlPr>
                                        <a:rPr lang="en-US" b="1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eqArrPr>
                                    <m:e>
                                      <m:r>
                                        <a:rPr lang="en-US" b="1" i="1" smtClean="0">
                                          <a:latin typeface="Cambria Math"/>
                                          <a:ea typeface="Cambria Math"/>
                                        </a:rPr>
                                        <m:t>𝒛</m:t>
                                      </m:r>
                                      <m:r>
                                        <a:rPr lang="en-US" b="1" i="1" smtClean="0">
                                          <a:latin typeface="Cambria Math"/>
                                          <a:ea typeface="Cambria Math"/>
                                        </a:rPr>
                                        <m:t>=−</m:t>
                                      </m:r>
                                      <m:r>
                                        <a:rPr lang="en-US" b="1" i="1" smtClean="0">
                                          <a:latin typeface="Cambria Math"/>
                                          <a:ea typeface="Cambria Math"/>
                                        </a:rPr>
                                        <m:t>𝟏</m:t>
                                      </m:r>
                                    </m:e>
                                    <m:e>
                                      <m:r>
                                        <a:rPr lang="en-US" b="1" i="1" smtClean="0">
                                          <a:latin typeface="Cambria Math"/>
                                          <a:ea typeface="Cambria Math"/>
                                        </a:rPr>
                                        <m:t>𝒛</m:t>
                                      </m:r>
                                      <m:r>
                                        <a:rPr lang="en-US" b="1" i="1" smtClean="0">
                                          <a:latin typeface="Cambria Math"/>
                                          <a:ea typeface="Cambria Math"/>
                                        </a:rPr>
                                        <m:t>=</m:t>
                                      </m:r>
                                      <m:r>
                                        <a:rPr lang="en-US" b="1" i="1" smtClean="0">
                                          <a:latin typeface="Cambria Math"/>
                                          <a:ea typeface="Cambria Math"/>
                                        </a:rPr>
                                        <m:t>𝟐</m:t>
                                      </m:r>
                                    </m:e>
                                  </m:eqArr>
                                </m:e>
                              </m:d>
                            </m:e>
                            <m:e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𝒛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≥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𝟎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122" y="3723878"/>
                <a:ext cx="2270237" cy="125143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67544" y="1203598"/>
                <a:ext cx="5909444" cy="6027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𝒃</m:t>
                    </m:r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) </m:t>
                    </m:r>
                    <m:sSup>
                      <m:sSupPr>
                        <m:ctrlPr>
                          <a:rPr lang="en-US" b="1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  <a:cs typeface="Arial" panose="020B0604020202020204" pitchFamily="34" charset="0"/>
                          </a:rPr>
                          <m:t>𝒙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  <a:cs typeface="Arial" panose="020B0604020202020204" pitchFamily="34" charset="0"/>
                          </a:rPr>
                          <m:t>𝟐</m:t>
                        </m:r>
                      </m:sup>
                    </m:sSup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−</m:t>
                    </m:r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𝒙</m:t>
                    </m:r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−</m:t>
                    </m:r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𝟕</m:t>
                    </m:r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b="1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b="1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/>
                                <a:cs typeface="Arial" panose="020B0604020202020204" pitchFamily="34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b="1" i="1">
                                <a:latin typeface="Cambria Math"/>
                                <a:cs typeface="Arial" panose="020B0604020202020204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b="1" i="1" smtClean="0">
                            <a:latin typeface="Cambria Math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b="1" i="1" smtClean="0">
                            <a:latin typeface="Cambria Math"/>
                            <a:cs typeface="Arial" panose="020B0604020202020204" pitchFamily="34" charset="0"/>
                          </a:rPr>
                          <m:t>𝒙</m:t>
                        </m:r>
                        <m:r>
                          <a:rPr lang="en-US" b="1" i="1" smtClean="0">
                            <a:latin typeface="Cambria Math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b="1" i="1" smtClean="0">
                            <a:latin typeface="Cambria Math"/>
                            <a:cs typeface="Arial" panose="020B0604020202020204" pitchFamily="34" charset="0"/>
                          </a:rPr>
                          <m:t>𝟗</m:t>
                        </m:r>
                      </m:e>
                    </m:rad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𝟎</m:t>
                    </m:r>
                  </m:oMath>
                </a14:m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1203598"/>
                <a:ext cx="5909444" cy="60272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293955" y="1851670"/>
                <a:ext cx="2836674" cy="548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𝒛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1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/>
                              <a:cs typeface="Arial" panose="020B0604020202020204" pitchFamily="34" charset="0"/>
                            </a:rPr>
                            <m:t>𝒙</m:t>
                          </m:r>
                        </m:e>
                        <m:sup>
                          <m:r>
                            <a:rPr lang="en-US" b="1" i="1">
                              <a:latin typeface="Cambria Math"/>
                              <a:cs typeface="Arial" panose="020B0604020202020204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  <a:cs typeface="Arial" panose="020B0604020202020204" pitchFamily="34" charset="0"/>
                        </a:rPr>
                        <m:t>𝒙</m:t>
                      </m:r>
                      <m:r>
                        <a:rPr lang="en-US" b="1" i="1">
                          <a:latin typeface="Cambria Math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en-US" b="1" i="1">
                          <a:latin typeface="Cambria Math"/>
                          <a:cs typeface="Arial" panose="020B0604020202020204" pitchFamily="34" charset="0"/>
                        </a:rPr>
                        <m:t>𝟗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3955" y="1851670"/>
                <a:ext cx="2836674" cy="54874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494076" y="4080289"/>
                <a:ext cx="1167114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𝒛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4076" y="4080289"/>
                <a:ext cx="1167114" cy="538609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206699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" grpId="0"/>
      <p:bldP spid="3" grpId="0"/>
      <p:bldP spid="5" grpId="0"/>
      <p:bldP spid="6" grpId="0"/>
      <p:bldP spid="15" grpId="0"/>
      <p:bldP spid="16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ject 4"/>
          <p:cNvSpPr txBox="1">
            <a:spLocks/>
          </p:cNvSpPr>
          <p:nvPr/>
        </p:nvSpPr>
        <p:spPr>
          <a:xfrm>
            <a:off x="342395" y="57562"/>
            <a:ext cx="8557312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Misollar</a:t>
            </a:r>
            <a:r>
              <a:rPr lang="en-US" sz="4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en-US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943238" y="1059582"/>
                <a:ext cx="2836674" cy="548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𝒛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1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/>
                              <a:cs typeface="Arial" panose="020B0604020202020204" pitchFamily="34" charset="0"/>
                            </a:rPr>
                            <m:t>𝒙</m:t>
                          </m:r>
                        </m:e>
                        <m:sup>
                          <m:r>
                            <a:rPr lang="en-US" b="1" i="1">
                              <a:latin typeface="Cambria Math"/>
                              <a:cs typeface="Arial" panose="020B0604020202020204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  <a:cs typeface="Arial" panose="020B0604020202020204" pitchFamily="34" charset="0"/>
                        </a:rPr>
                        <m:t>𝒙</m:t>
                      </m:r>
                      <m:r>
                        <a:rPr lang="en-US" b="1" i="1">
                          <a:latin typeface="Cambria Math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en-US" b="1" i="1">
                          <a:latin typeface="Cambria Math"/>
                          <a:cs typeface="Arial" panose="020B0604020202020204" pitchFamily="34" charset="0"/>
                        </a:rPr>
                        <m:t>𝟗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238" y="1059582"/>
                <a:ext cx="2836674" cy="54874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196974" y="1059582"/>
                <a:ext cx="1167114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𝒛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6974" y="1059582"/>
                <a:ext cx="1167114" cy="53860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53408" y="1707654"/>
                <a:ext cx="2689774" cy="548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𝟗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𝟒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408" y="1707654"/>
                <a:ext cx="2689774" cy="54874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856611" y="2287340"/>
                <a:ext cx="2912592" cy="548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𝟏𝟑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611" y="2287340"/>
                <a:ext cx="2912592" cy="54874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114800" y="2082800"/>
                <a:ext cx="3550972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𝑫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𝟏</m:t>
                      </m:r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𝟒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𝟏𝟑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𝟓𝟑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2082800"/>
                <a:ext cx="3550972" cy="53860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880925" y="3075806"/>
                <a:ext cx="2499402" cy="10329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</a:rPr>
                            <m:t>𝟏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en-US" b="1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𝟓𝟑</m:t>
                              </m:r>
                            </m:e>
                          </m:rad>
                        </m:num>
                        <m:den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925" y="3075806"/>
                <a:ext cx="2499402" cy="1032911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104402" y="3075806"/>
                <a:ext cx="2499402" cy="10329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</a:rPr>
                            <m:t>𝟏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US" b="1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𝟓𝟑</m:t>
                              </m:r>
                            </m:e>
                          </m:rad>
                        </m:num>
                        <m:den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4402" y="3075806"/>
                <a:ext cx="2499402" cy="1032911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431480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7" grpId="0"/>
      <p:bldP spid="9" grpId="0"/>
      <p:bldP spid="10" grpId="0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ject 4"/>
          <p:cNvSpPr txBox="1">
            <a:spLocks/>
          </p:cNvSpPr>
          <p:nvPr/>
        </p:nvSpPr>
        <p:spPr>
          <a:xfrm>
            <a:off x="342395" y="57562"/>
            <a:ext cx="8557312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Misollar</a:t>
            </a:r>
            <a:r>
              <a:rPr lang="en-US" sz="4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en-US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3528" y="736997"/>
            <a:ext cx="7152901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18.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Tenglamani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yeching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225009" y="1776787"/>
                <a:ext cx="4355103" cy="7264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1" i="1" smtClean="0">
                                  <a:latin typeface="Cambria Math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en-US" b="1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b="1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𝒙</m:t>
                                  </m:r>
                                  <m:r>
                                    <a:rPr lang="en-US" b="1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−</m:t>
                                  </m:r>
                                  <m:r>
                                    <a:rPr lang="en-US" b="1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𝟏</m:t>
                                  </m:r>
                                </m:e>
                              </m:rad>
                              <m:r>
                                <a:rPr lang="en-US" b="1" i="1">
                                  <a:latin typeface="Cambria Math"/>
                                  <a:cs typeface="Arial" panose="020B0604020202020204" pitchFamily="34" charset="0"/>
                                </a:rPr>
                                <m:t>+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b="1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b="1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𝒙</m:t>
                                  </m:r>
                                  <m:r>
                                    <a:rPr lang="en-US" b="1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+</m:t>
                                  </m:r>
                                  <m:r>
                                    <a:rPr lang="en-US" b="1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𝟐</m:t>
                                  </m:r>
                                </m:e>
                              </m:rad>
                            </m:e>
                          </m:d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𝟑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5009" y="1776787"/>
                <a:ext cx="4355103" cy="72648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755576" y="2526729"/>
                <a:ext cx="6348918" cy="5912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𝟏</m:t>
                      </m:r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  <m:rad>
                        <m:radPr>
                          <m:degHide m:val="on"/>
                          <m:ctrlPr>
                            <a:rPr lang="en-US" b="1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b="1" i="1">
                              <a:latin typeface="Cambria Math"/>
                              <a:cs typeface="Arial" panose="020B0604020202020204" pitchFamily="34" charset="0"/>
                            </a:rPr>
                            <m:t>𝒙</m:t>
                          </m:r>
                          <m:r>
                            <a:rPr lang="en-US" b="1" i="1">
                              <a:latin typeface="Cambria Math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n-US" b="1" i="1">
                              <a:latin typeface="Cambria Math"/>
                              <a:cs typeface="Arial" panose="020B0604020202020204" pitchFamily="34" charset="0"/>
                            </a:rPr>
                            <m:t>𝟏</m:t>
                          </m:r>
                        </m:e>
                      </m:rad>
                      <m:r>
                        <a:rPr lang="en-US" b="1" i="1" smtClean="0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∙</m:t>
                      </m:r>
                      <m:rad>
                        <m:radPr>
                          <m:degHide m:val="on"/>
                          <m:ctrlPr>
                            <a:rPr lang="en-US" b="1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b="1" i="1">
                              <a:latin typeface="Cambria Math"/>
                              <a:cs typeface="Arial" panose="020B0604020202020204" pitchFamily="34" charset="0"/>
                            </a:rPr>
                            <m:t>𝒙</m:t>
                          </m:r>
                          <m:r>
                            <a:rPr lang="en-US" b="1" i="1">
                              <a:latin typeface="Cambria Math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en-US" b="1" i="1">
                              <a:latin typeface="Cambria Math"/>
                              <a:cs typeface="Arial" panose="020B0604020202020204" pitchFamily="34" charset="0"/>
                            </a:rPr>
                            <m:t>𝟐</m:t>
                          </m:r>
                        </m:e>
                      </m:rad>
                      <m:r>
                        <a:rPr lang="en-US" b="1" i="1" smtClean="0">
                          <a:latin typeface="Cambria Math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  <a:cs typeface="Arial" panose="020B0604020202020204" pitchFamily="34" charset="0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  <a:cs typeface="Arial" panose="020B0604020202020204" pitchFamily="34" charset="0"/>
                        </a:rPr>
                        <m:t>𝟐</m:t>
                      </m:r>
                      <m:r>
                        <a:rPr lang="en-US" b="1" i="1" smtClean="0"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cs typeface="Arial" panose="020B0604020202020204" pitchFamily="34" charset="0"/>
                        </a:rPr>
                        <m:t>𝟗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2526729"/>
                <a:ext cx="6348918" cy="59125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259632" y="3751202"/>
                <a:ext cx="4627612" cy="548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𝟏𝟔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𝟖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+</m:t>
                      </m:r>
                      <m:sSup>
                        <m:sSupPr>
                          <m:ctrlPr>
                            <a:rPr lang="en-US" b="1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632" y="3751202"/>
                <a:ext cx="4627612" cy="54874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080993" y="1203598"/>
                <a:ext cx="4153507" cy="5912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  <a:cs typeface="Arial" panose="020B0604020202020204" pitchFamily="34" charset="0"/>
                        </a:rPr>
                        <m:t>𝒂</m:t>
                      </m:r>
                      <m:r>
                        <a:rPr lang="en-US" b="1" i="1" smtClean="0">
                          <a:latin typeface="Cambria Math"/>
                          <a:cs typeface="Arial" panose="020B0604020202020204" pitchFamily="34" charset="0"/>
                        </a:rPr>
                        <m:t>) </m:t>
                      </m:r>
                      <m:rad>
                        <m:radPr>
                          <m:degHide m:val="on"/>
                          <m:ctrlPr>
                            <a:rPr lang="en-US" b="1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b="1" i="1" smtClean="0">
                              <a:latin typeface="Cambria Math"/>
                              <a:cs typeface="Arial" panose="020B0604020202020204" pitchFamily="34" charset="0"/>
                            </a:rPr>
                            <m:t>𝒙</m:t>
                          </m:r>
                          <m:r>
                            <a:rPr lang="en-US" b="1" i="1" smtClean="0">
                              <a:latin typeface="Cambria Math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/>
                              <a:cs typeface="Arial" panose="020B0604020202020204" pitchFamily="34" charset="0"/>
                            </a:rPr>
                            <m:t>𝟏</m:t>
                          </m:r>
                        </m:e>
                      </m:rad>
                      <m:r>
                        <a:rPr lang="en-US" b="1" i="1" smtClean="0">
                          <a:latin typeface="Cambria Math"/>
                          <a:cs typeface="Arial" panose="020B0604020202020204" pitchFamily="34" charset="0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en-US" b="1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b="1" i="1" smtClean="0">
                              <a:latin typeface="Cambria Math"/>
                              <a:cs typeface="Arial" panose="020B0604020202020204" pitchFamily="34" charset="0"/>
                            </a:rPr>
                            <m:t>𝒙</m:t>
                          </m:r>
                          <m:r>
                            <a:rPr lang="en-US" b="1" i="1" smtClean="0">
                              <a:latin typeface="Cambria Math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en-US" b="1" i="1" smtClean="0">
                              <a:latin typeface="Cambria Math"/>
                              <a:cs typeface="Arial" panose="020B0604020202020204" pitchFamily="34" charset="0"/>
                            </a:rPr>
                            <m:t>𝟐</m:t>
                          </m:r>
                        </m:e>
                      </m:rad>
                      <m:r>
                        <a:rPr lang="en-US" b="1" i="1" smtClean="0"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cs typeface="Arial" panose="020B0604020202020204" pitchFamily="34" charset="0"/>
                        </a:rPr>
                        <m:t>𝟑</m:t>
                      </m:r>
                    </m:oMath>
                  </m:oMathPara>
                </a14:m>
                <a:endParaRPr lang="en-US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0993" y="1203598"/>
                <a:ext cx="4153507" cy="59125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514321" y="3075806"/>
                <a:ext cx="4137799" cy="5912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b="1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b="1" i="1">
                              <a:latin typeface="Cambria Math"/>
                              <a:cs typeface="Arial" panose="020B0604020202020204" pitchFamily="34" charset="0"/>
                            </a:rPr>
                            <m:t>𝒙</m:t>
                          </m:r>
                          <m:r>
                            <a:rPr lang="en-US" b="1" i="1">
                              <a:latin typeface="Cambria Math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n-US" b="1" i="1">
                              <a:latin typeface="Cambria Math"/>
                              <a:cs typeface="Arial" panose="020B0604020202020204" pitchFamily="34" charset="0"/>
                            </a:rPr>
                            <m:t>𝟏</m:t>
                          </m:r>
                        </m:e>
                      </m:rad>
                      <m:r>
                        <a:rPr lang="en-US" b="1" i="1" smtClean="0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∙</m:t>
                      </m:r>
                      <m:rad>
                        <m:radPr>
                          <m:degHide m:val="on"/>
                          <m:ctrlPr>
                            <a:rPr lang="en-US" b="1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b="1" i="1">
                              <a:latin typeface="Cambria Math"/>
                              <a:cs typeface="Arial" panose="020B0604020202020204" pitchFamily="34" charset="0"/>
                            </a:rPr>
                            <m:t>𝒙</m:t>
                          </m:r>
                          <m:r>
                            <a:rPr lang="en-US" b="1" i="1">
                              <a:latin typeface="Cambria Math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en-US" b="1" i="1">
                              <a:latin typeface="Cambria Math"/>
                              <a:cs typeface="Arial" panose="020B0604020202020204" pitchFamily="34" charset="0"/>
                            </a:rPr>
                            <m:t>𝟐</m:t>
                          </m:r>
                        </m:e>
                      </m:rad>
                      <m:r>
                        <a:rPr lang="en-US" b="1" i="1" smtClean="0"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cs typeface="Arial" panose="020B0604020202020204" pitchFamily="34" charset="0"/>
                        </a:rPr>
                        <m:t>𝟒</m:t>
                      </m:r>
                      <m:r>
                        <a:rPr lang="en-US" b="1" i="1" smtClean="0">
                          <a:latin typeface="Cambria Math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  <a:cs typeface="Arial" panose="020B0604020202020204" pitchFamily="34" charset="0"/>
                        </a:rPr>
                        <m:t>𝒙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4321" y="3075806"/>
                <a:ext cx="4137799" cy="59125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543470" y="4299942"/>
                <a:ext cx="3284297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𝟗</m:t>
                      </m:r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𝟏𝟖</m:t>
                      </m:r>
                      <m:r>
                        <a:rPr lang="en-US" b="1" i="1" smtClean="0">
                          <a:latin typeface="Cambria Math"/>
                        </a:rPr>
                        <m:t> ⟹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𝟐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3470" y="4299942"/>
                <a:ext cx="3284297" cy="538609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724128" y="4227934"/>
                <a:ext cx="1709122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Javob: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/>
                      </a:rPr>
                      <m:t>𝟐</m:t>
                    </m:r>
                  </m:oMath>
                </a14:m>
                <a:endParaRPr lang="ru-RU" b="1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4128" y="4227934"/>
                <a:ext cx="1709122" cy="538609"/>
              </a:xfrm>
              <a:prstGeom prst="rect">
                <a:avLst/>
              </a:prstGeom>
              <a:blipFill rotWithShape="1">
                <a:blip r:embed="rId9"/>
                <a:stretch>
                  <a:fillRect l="-7857" t="-13636" b="-306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252430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" grpId="0"/>
      <p:bldP spid="3" grpId="0"/>
      <p:bldP spid="6" grpId="0"/>
      <p:bldP spid="15" grpId="0"/>
      <p:bldP spid="13" grpId="0"/>
      <p:bldP spid="7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ject 4"/>
          <p:cNvSpPr txBox="1">
            <a:spLocks/>
          </p:cNvSpPr>
          <p:nvPr/>
        </p:nvSpPr>
        <p:spPr>
          <a:xfrm>
            <a:off x="342395" y="57562"/>
            <a:ext cx="8557312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Misollar</a:t>
            </a:r>
            <a:r>
              <a:rPr lang="en-US" sz="4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en-US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3528" y="736997"/>
            <a:ext cx="7152901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18.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Tenglamani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yeching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225009" y="1776787"/>
                <a:ext cx="3689663" cy="7355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1" i="1" smtClean="0">
                                  <a:latin typeface="Cambria Math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en-US" b="1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b="1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𝒙</m:t>
                                  </m:r>
                                  <m:r>
                                    <a:rPr lang="en-US" b="1" i="1" smtClean="0"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+</m:t>
                                  </m:r>
                                  <m:r>
                                    <a:rPr lang="en-US" b="1" i="1" smtClean="0"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𝟓</m:t>
                                  </m:r>
                                </m:e>
                              </m:rad>
                              <m:r>
                                <a:rPr lang="en-US" b="1" i="1">
                                  <a:latin typeface="Cambria Math"/>
                                  <a:cs typeface="Arial" panose="020B0604020202020204" pitchFamily="34" charset="0"/>
                                </a:rPr>
                                <m:t>+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b="1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b="1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𝒙</m:t>
                                  </m:r>
                                </m:e>
                              </m:rad>
                            </m:e>
                          </m:d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𝟓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5009" y="1776787"/>
                <a:ext cx="3689663" cy="73558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987327" y="2526729"/>
                <a:ext cx="5240857" cy="6003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𝟓</m:t>
                      </m:r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  <m:rad>
                        <m:radPr>
                          <m:degHide m:val="on"/>
                          <m:ctrlPr>
                            <a:rPr lang="en-US" b="1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b="1" i="1">
                              <a:latin typeface="Cambria Math"/>
                              <a:cs typeface="Arial" panose="020B0604020202020204" pitchFamily="34" charset="0"/>
                            </a:rPr>
                            <m:t>𝒙</m:t>
                          </m:r>
                          <m:r>
                            <a:rPr lang="en-US" b="1" i="1" smtClean="0">
                              <a:latin typeface="Cambria Math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en-US" b="1" i="1" smtClean="0">
                              <a:latin typeface="Cambria Math"/>
                              <a:cs typeface="Arial" panose="020B0604020202020204" pitchFamily="34" charset="0"/>
                            </a:rPr>
                            <m:t>𝟓</m:t>
                          </m:r>
                        </m:e>
                      </m:rad>
                      <m:r>
                        <a:rPr lang="en-US" b="1" i="1" smtClean="0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∙</m:t>
                      </m:r>
                      <m:rad>
                        <m:radPr>
                          <m:degHide m:val="on"/>
                          <m:ctrlPr>
                            <a:rPr lang="en-US" b="1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b="1" i="1">
                              <a:latin typeface="Cambria Math"/>
                              <a:cs typeface="Arial" panose="020B0604020202020204" pitchFamily="34" charset="0"/>
                            </a:rPr>
                            <m:t>𝒙</m:t>
                          </m:r>
                        </m:e>
                      </m:rad>
                      <m:r>
                        <a:rPr lang="en-US" b="1" i="1" smtClean="0">
                          <a:latin typeface="Cambria Math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  <a:cs typeface="Arial" panose="020B0604020202020204" pitchFamily="34" charset="0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cs typeface="Arial" panose="020B0604020202020204" pitchFamily="34" charset="0"/>
                        </a:rPr>
                        <m:t>𝟐𝟓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7327" y="2526729"/>
                <a:ext cx="5240857" cy="60035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259632" y="3751202"/>
                <a:ext cx="4630627" cy="548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𝟓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𝟏𝟎𝟎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𝟐𝟎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+</m:t>
                      </m:r>
                      <m:sSup>
                        <m:sSupPr>
                          <m:ctrlPr>
                            <a:rPr lang="en-US" b="1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632" y="3751202"/>
                <a:ext cx="4630627" cy="54874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080993" y="1203598"/>
                <a:ext cx="4153507" cy="6003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  <a:cs typeface="Arial" panose="020B0604020202020204" pitchFamily="34" charset="0"/>
                        </a:rPr>
                        <m:t>𝒃</m:t>
                      </m:r>
                      <m:r>
                        <a:rPr lang="en-US" b="1" i="1" smtClean="0">
                          <a:latin typeface="Cambria Math"/>
                          <a:cs typeface="Arial" panose="020B0604020202020204" pitchFamily="34" charset="0"/>
                        </a:rPr>
                        <m:t>) </m:t>
                      </m:r>
                      <m:rad>
                        <m:radPr>
                          <m:degHide m:val="on"/>
                          <m:ctrlPr>
                            <a:rPr lang="en-US" b="1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b="1" i="1" smtClean="0">
                              <a:latin typeface="Cambria Math"/>
                              <a:cs typeface="Arial" panose="020B0604020202020204" pitchFamily="34" charset="0"/>
                            </a:rPr>
                            <m:t>𝒙</m:t>
                          </m:r>
                          <m:r>
                            <a:rPr lang="en-US" b="1" i="1" smtClean="0">
                              <a:latin typeface="Cambria Math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en-US" b="1" i="1" smtClean="0">
                              <a:latin typeface="Cambria Math"/>
                              <a:cs typeface="Arial" panose="020B0604020202020204" pitchFamily="34" charset="0"/>
                            </a:rPr>
                            <m:t>𝟓</m:t>
                          </m:r>
                        </m:e>
                      </m:rad>
                      <m:r>
                        <a:rPr lang="en-US" b="1" i="1" smtClean="0">
                          <a:latin typeface="Cambria Math"/>
                          <a:cs typeface="Arial" panose="020B0604020202020204" pitchFamily="34" charset="0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en-US" b="1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b="1" i="1" smtClean="0">
                              <a:latin typeface="Cambria Math"/>
                              <a:cs typeface="Arial" panose="020B0604020202020204" pitchFamily="34" charset="0"/>
                            </a:rPr>
                            <m:t>𝒙</m:t>
                          </m:r>
                        </m:e>
                      </m:rad>
                      <m:r>
                        <a:rPr lang="en-US" b="1" i="1" smtClean="0"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cs typeface="Arial" panose="020B0604020202020204" pitchFamily="34" charset="0"/>
                        </a:rPr>
                        <m:t>𝟓</m:t>
                      </m:r>
                    </m:oMath>
                  </m:oMathPara>
                </a14:m>
                <a:endParaRPr lang="en-US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0993" y="1203598"/>
                <a:ext cx="4153507" cy="60035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514321" y="3075806"/>
                <a:ext cx="3695178" cy="6003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b="1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b="1" i="1">
                              <a:latin typeface="Cambria Math"/>
                              <a:cs typeface="Arial" panose="020B0604020202020204" pitchFamily="34" charset="0"/>
                            </a:rPr>
                            <m:t>𝒙</m:t>
                          </m:r>
                          <m:r>
                            <a:rPr lang="en-US" b="1" i="1" smtClean="0">
                              <a:latin typeface="Cambria Math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en-US" b="1" i="1" smtClean="0">
                              <a:latin typeface="Cambria Math"/>
                              <a:cs typeface="Arial" panose="020B0604020202020204" pitchFamily="34" charset="0"/>
                            </a:rPr>
                            <m:t>𝟓</m:t>
                          </m:r>
                        </m:e>
                      </m:rad>
                      <m:r>
                        <a:rPr lang="en-US" b="1" i="1" smtClean="0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∙</m:t>
                      </m:r>
                      <m:rad>
                        <m:radPr>
                          <m:degHide m:val="on"/>
                          <m:ctrlPr>
                            <a:rPr lang="en-US" b="1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b="1" i="1">
                              <a:latin typeface="Cambria Math"/>
                              <a:cs typeface="Arial" panose="020B0604020202020204" pitchFamily="34" charset="0"/>
                            </a:rPr>
                            <m:t>𝒙</m:t>
                          </m:r>
                        </m:e>
                      </m:rad>
                      <m:r>
                        <a:rPr lang="en-US" b="1" i="1" smtClean="0"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cs typeface="Arial" panose="020B0604020202020204" pitchFamily="34" charset="0"/>
                        </a:rPr>
                        <m:t>𝟏𝟎</m:t>
                      </m:r>
                      <m:r>
                        <a:rPr lang="en-US" b="1" i="1" smtClean="0">
                          <a:latin typeface="Cambria Math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  <a:cs typeface="Arial" panose="020B0604020202020204" pitchFamily="34" charset="0"/>
                        </a:rPr>
                        <m:t>𝒙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4321" y="3075806"/>
                <a:ext cx="3695178" cy="60035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543470" y="4299942"/>
                <a:ext cx="3729931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𝟐𝟓</m:t>
                      </m:r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𝟏𝟎𝟎</m:t>
                      </m:r>
                      <m:r>
                        <a:rPr lang="en-US" b="1" i="1" smtClean="0">
                          <a:latin typeface="Cambria Math"/>
                        </a:rPr>
                        <m:t> ⟹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𝟒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3470" y="4299942"/>
                <a:ext cx="3729931" cy="538609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724128" y="4227934"/>
                <a:ext cx="1709122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Javob: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/>
                      </a:rPr>
                      <m:t>𝟒</m:t>
                    </m:r>
                  </m:oMath>
                </a14:m>
                <a:endParaRPr lang="ru-RU" b="1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4128" y="4227934"/>
                <a:ext cx="1709122" cy="538609"/>
              </a:xfrm>
              <a:prstGeom prst="rect">
                <a:avLst/>
              </a:prstGeom>
              <a:blipFill rotWithShape="1">
                <a:blip r:embed="rId9"/>
                <a:stretch>
                  <a:fillRect l="-7857" t="-13636" b="-306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966257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" grpId="0"/>
      <p:bldP spid="3" grpId="0"/>
      <p:bldP spid="6" grpId="0"/>
      <p:bldP spid="15" grpId="0"/>
      <p:bldP spid="13" grpId="0"/>
      <p:bldP spid="7" grpId="0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ject 4"/>
          <p:cNvSpPr txBox="1">
            <a:spLocks/>
          </p:cNvSpPr>
          <p:nvPr/>
        </p:nvSpPr>
        <p:spPr>
          <a:xfrm>
            <a:off x="342395" y="57562"/>
            <a:ext cx="8557312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Misollar</a:t>
            </a:r>
            <a:r>
              <a:rPr lang="en-US" sz="4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en-US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60040" y="736997"/>
                <a:ext cx="8820472" cy="12769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b="1" i="1" smtClean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1" i="1" smtClean="0">
                                <a:latin typeface="Cambria Math"/>
                                <a:cs typeface="Arial" panose="020B0604020202020204" pitchFamily="34" charset="0"/>
                              </a:rPr>
                              <m:t>𝒙</m:t>
                            </m:r>
                          </m:e>
                        </m:rad>
                        <m:r>
                          <a:rPr lang="en-US" b="1" i="1" smtClean="0">
                            <a:latin typeface="Cambria Math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n-US" b="1" i="1" smtClean="0">
                            <a:latin typeface="Cambria Math"/>
                            <a:cs typeface="Arial" panose="020B0604020202020204" pitchFamily="34" charset="0"/>
                          </a:rPr>
                          <m:t>𝟏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b="1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1" i="1">
                                <a:latin typeface="Cambria Math"/>
                                <a:cs typeface="Arial" panose="020B0604020202020204" pitchFamily="34" charset="0"/>
                              </a:rPr>
                              <m:t>𝒙</m:t>
                            </m:r>
                          </m:e>
                        </m:rad>
                        <m:r>
                          <a:rPr lang="en-US" b="1" i="1" smtClean="0">
                            <a:latin typeface="Cambria Math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n-US" b="1" i="1" smtClean="0">
                            <a:latin typeface="Cambria Math"/>
                            <a:cs typeface="Arial" panose="020B0604020202020204" pitchFamily="34" charset="0"/>
                          </a:rPr>
                          <m:t>𝟐</m:t>
                        </m:r>
                      </m:den>
                    </m:f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+</m:t>
                    </m:r>
                    <m:f>
                      <m:fPr>
                        <m:ctrlPr>
                          <a:rPr lang="en-US" b="1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b="1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1" i="1">
                                <a:latin typeface="Cambria Math"/>
                                <a:cs typeface="Arial" panose="020B0604020202020204" pitchFamily="34" charset="0"/>
                              </a:rPr>
                              <m:t>𝒙</m:t>
                            </m:r>
                          </m:e>
                        </m:rad>
                        <m:r>
                          <a:rPr lang="en-US" b="1" i="1" smtClean="0">
                            <a:latin typeface="Cambria Math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n-US" b="1" i="1" smtClean="0">
                            <a:latin typeface="Cambria Math"/>
                            <a:cs typeface="Arial" panose="020B0604020202020204" pitchFamily="34" charset="0"/>
                          </a:rPr>
                          <m:t>𝟐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b="1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1" i="1">
                                <a:latin typeface="Cambria Math"/>
                                <a:cs typeface="Arial" panose="020B0604020202020204" pitchFamily="34" charset="0"/>
                              </a:rPr>
                              <m:t>𝒙</m:t>
                            </m:r>
                          </m:e>
                        </m:rad>
                        <m:r>
                          <a:rPr lang="en-US" b="1" i="1" smtClean="0">
                            <a:latin typeface="Cambria Math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n-US" b="1" i="1" smtClean="0">
                            <a:latin typeface="Cambria Math"/>
                            <a:cs typeface="Arial" panose="020B0604020202020204" pitchFamily="34" charset="0"/>
                          </a:rPr>
                          <m:t>𝟑</m:t>
                        </m:r>
                      </m:den>
                    </m:f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b="1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/>
                            <a:cs typeface="Arial" panose="020B0604020202020204" pitchFamily="34" charset="0"/>
                          </a:rPr>
                          <m:t>𝟕</m:t>
                        </m:r>
                      </m:num>
                      <m:den>
                        <m:r>
                          <a:rPr lang="en-US" b="1" i="1" smtClean="0">
                            <a:latin typeface="Cambria Math"/>
                            <a:cs typeface="Arial" panose="020B0604020202020204" pitchFamily="34" charset="0"/>
                          </a:rPr>
                          <m:t>𝟔</m:t>
                        </m:r>
                      </m:den>
                    </m:f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tenglama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nechta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haqiqiy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ildizga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ega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040" y="736997"/>
                <a:ext cx="8820472" cy="1276953"/>
              </a:xfrm>
              <a:prstGeom prst="rect">
                <a:avLst/>
              </a:prstGeom>
              <a:blipFill rotWithShape="1">
                <a:blip r:embed="rId3"/>
                <a:stretch>
                  <a:fillRect l="-1451" b="-1339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790955" y="2067694"/>
                <a:ext cx="3132973" cy="9382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</a:rPr>
                            <m:t>𝒛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</a:rPr>
                            <m:t>𝒛</m:t>
                          </m:r>
                        </m:den>
                      </m:f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</a:rPr>
                            <m:t>𝒛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</a:rPr>
                            <m:t>𝒛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𝟏</m:t>
                          </m:r>
                        </m:den>
                      </m:f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</a:rPr>
                            <m:t>𝟕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955" y="2067694"/>
                <a:ext cx="3132973" cy="93820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6156176" y="4409405"/>
            <a:ext cx="2125903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: 1 ta</a:t>
            </a:r>
            <a:endParaRPr lang="ru-RU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939165" y="1597699"/>
                <a:ext cx="2068771" cy="5468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𝒛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1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b="1" i="1" smtClean="0">
                              <a:latin typeface="Cambria Math"/>
                              <a:cs typeface="Arial" panose="020B0604020202020204" pitchFamily="34" charset="0"/>
                            </a:rPr>
                            <m:t>𝒙</m:t>
                          </m:r>
                        </m:e>
                      </m:rad>
                      <m:r>
                        <a:rPr lang="en-US" b="1" i="1" smtClean="0">
                          <a:latin typeface="Cambria Math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  <a:cs typeface="Arial" panose="020B0604020202020204" pitchFamily="34" charset="0"/>
                        </a:rPr>
                        <m:t>𝟐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9165" y="1597699"/>
                <a:ext cx="2068771" cy="54688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114800" y="2267492"/>
                <a:ext cx="2214452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1" i="1" smtClean="0">
                          <a:latin typeface="Cambria Math"/>
                          <a:ea typeface="Cambria Math"/>
                        </a:rPr>
                        <m:t>∕∙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𝟔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𝒛</m:t>
                      </m:r>
                      <m:d>
                        <m:dPr>
                          <m:ctrlPr>
                            <a:rPr lang="en-US" b="1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𝒛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2267492"/>
                <a:ext cx="2214452" cy="53860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40393" y="3036509"/>
                <a:ext cx="4495398" cy="548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𝟔</m:t>
                      </m:r>
                      <m:sSup>
                        <m:sSup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𝒛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𝟔</m:t>
                      </m:r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𝟔</m:t>
                      </m:r>
                      <m:sSup>
                        <m:sSup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𝒛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𝟕</m:t>
                      </m:r>
                      <m:sSup>
                        <m:sSup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𝒛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𝟕</m:t>
                      </m:r>
                      <m:r>
                        <a:rPr lang="en-US" b="1" i="1" smtClean="0">
                          <a:latin typeface="Cambria Math"/>
                        </a:rPr>
                        <m:t>𝒛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393" y="3036509"/>
                <a:ext cx="4495398" cy="54874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801108" y="3575118"/>
                <a:ext cx="3090526" cy="548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𝟓</m:t>
                      </m:r>
                      <m:sSup>
                        <m:sSup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𝒛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𝟕</m:t>
                      </m:r>
                      <m:r>
                        <a:rPr lang="en-US" b="1" i="1" smtClean="0">
                          <a:latin typeface="Cambria Math"/>
                        </a:rPr>
                        <m:t>𝒛</m:t>
                      </m:r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𝟔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108" y="3575118"/>
                <a:ext cx="3090526" cy="54874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60994" y="4144336"/>
                <a:ext cx="3245953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/>
                          </a:rPr>
                          <m:t>𝒛</m:t>
                        </m:r>
                      </m:e>
                      <m:sub>
                        <m:r>
                          <a:rPr lang="en-US" b="1" i="1" smtClean="0"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b="1" i="1" smtClean="0">
                        <a:latin typeface="Cambria Math"/>
                      </a:rPr>
                      <m:t>=−</m:t>
                    </m:r>
                    <m:r>
                      <a:rPr lang="en-US" b="1" i="1" smtClean="0">
                        <a:latin typeface="Cambria Math"/>
                      </a:rPr>
                      <m:t>𝟎</m:t>
                    </m:r>
                    <m:r>
                      <a:rPr lang="en-US" b="1" i="1" smtClean="0">
                        <a:latin typeface="Cambria Math"/>
                      </a:rPr>
                      <m:t>,</m:t>
                    </m:r>
                    <m:r>
                      <a:rPr lang="en-US" b="1" i="1" smtClean="0">
                        <a:latin typeface="Cambria Math"/>
                      </a:rPr>
                      <m:t>𝟔</m:t>
                    </m:r>
                  </m:oMath>
                </a14:m>
                <a:r>
                  <a:rPr lang="en-US" b="1" dirty="0" smtClean="0"/>
                  <a:t>;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/>
                          </a:rPr>
                          <m:t>𝒛</m:t>
                        </m:r>
                      </m:e>
                      <m:sub>
                        <m:r>
                          <a:rPr lang="en-US" b="1" i="1" smtClean="0"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en-US" b="1" i="1" smtClean="0">
                        <a:latin typeface="Cambria Math"/>
                      </a:rPr>
                      <m:t>=</m:t>
                    </m:r>
                    <m:r>
                      <a:rPr lang="en-US" b="1" i="1" smtClean="0">
                        <a:latin typeface="Cambria Math"/>
                      </a:rPr>
                      <m:t>𝟐</m:t>
                    </m:r>
                  </m:oMath>
                </a14:m>
                <a:endParaRPr lang="ru-RU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994" y="4144336"/>
                <a:ext cx="3245953" cy="538609"/>
              </a:xfrm>
              <a:prstGeom prst="rect">
                <a:avLst/>
              </a:prstGeom>
              <a:blipFill rotWithShape="1">
                <a:blip r:embed="rId9"/>
                <a:stretch>
                  <a:fillRect t="-11364" b="-329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652120" y="3003798"/>
                <a:ext cx="2099229" cy="5468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1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b="1" i="1" smtClean="0">
                              <a:latin typeface="Cambria Math"/>
                              <a:cs typeface="Arial" panose="020B0604020202020204" pitchFamily="34" charset="0"/>
                            </a:rPr>
                            <m:t>𝒙</m:t>
                          </m:r>
                        </m:e>
                      </m:rad>
                      <m:r>
                        <a:rPr lang="en-US" b="1" i="1" smtClean="0">
                          <a:latin typeface="Cambria Math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  <a:cs typeface="Arial" panose="020B0604020202020204" pitchFamily="34" charset="0"/>
                        </a:rPr>
                        <m:t>𝟐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120" y="3003798"/>
                <a:ext cx="2099229" cy="546881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652120" y="3609045"/>
                <a:ext cx="1433789" cy="5468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b="1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b="1" i="1" smtClean="0">
                              <a:latin typeface="Cambria Math"/>
                              <a:cs typeface="Arial" panose="020B0604020202020204" pitchFamily="34" charset="0"/>
                            </a:rPr>
                            <m:t>𝒙</m:t>
                          </m:r>
                        </m:e>
                      </m:rad>
                      <m:r>
                        <a:rPr lang="en-US" b="1" i="1" smtClean="0"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cs typeface="Arial" panose="020B0604020202020204" pitchFamily="34" charset="0"/>
                        </a:rPr>
                        <m:t>𝟎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120" y="3609045"/>
                <a:ext cx="1433789" cy="546881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452320" y="3669005"/>
                <a:ext cx="1189556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2320" y="3669005"/>
                <a:ext cx="1189556" cy="538609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7409416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" grpId="0"/>
      <p:bldP spid="17" grpId="0"/>
      <p:bldP spid="14" grpId="0"/>
      <p:bldP spid="4" grpId="0"/>
      <p:bldP spid="5" grpId="0"/>
      <p:bldP spid="8" grpId="0"/>
      <p:bldP spid="9" grpId="0"/>
      <p:bldP spid="19" grpId="0"/>
      <p:bldP spid="20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ject 4"/>
          <p:cNvSpPr txBox="1">
            <a:spLocks/>
          </p:cNvSpPr>
          <p:nvPr/>
        </p:nvSpPr>
        <p:spPr>
          <a:xfrm>
            <a:off x="342395" y="57562"/>
            <a:ext cx="8557312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Misollar</a:t>
            </a:r>
            <a:r>
              <a:rPr lang="en-US" sz="4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en-US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60040" y="736997"/>
                <a:ext cx="8820472" cy="13274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/>
                            <a:cs typeface="Arial" panose="020B0604020202020204" pitchFamily="34" charset="0"/>
                          </a:rPr>
                          <m:t>𝟏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b="1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b="1" i="1" smtClean="0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 smtClean="0">
                                    <a:latin typeface="Cambria Math"/>
                                    <a:cs typeface="Arial" panose="020B0604020202020204" pitchFamily="34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b="1" i="1" smtClean="0">
                                    <a:latin typeface="Cambria Math"/>
                                    <a:cs typeface="Arial" panose="020B0604020202020204" pitchFamily="34" charset="0"/>
                                  </a:rPr>
                                  <m:t>𝟑</m:t>
                                </m:r>
                              </m:sup>
                            </m:sSup>
                            <m:r>
                              <a:rPr lang="en-US" b="1" i="1" smtClean="0">
                                <a:latin typeface="Cambria Math"/>
                                <a:cs typeface="Arial" panose="020B0604020202020204" pitchFamily="34" charset="0"/>
                              </a:rPr>
                              <m:t>+</m:t>
                            </m:r>
                            <m:r>
                              <a:rPr lang="en-US" b="1" i="1" smtClean="0">
                                <a:latin typeface="Cambria Math"/>
                                <a:cs typeface="Arial" panose="020B0604020202020204" pitchFamily="34" charset="0"/>
                              </a:rPr>
                              <m:t>𝟐</m:t>
                            </m:r>
                          </m:e>
                        </m:rad>
                        <m:r>
                          <a:rPr lang="en-US" b="1" i="1" smtClean="0">
                            <a:latin typeface="Cambria Math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n-US" b="1" i="1" smtClean="0">
                            <a:latin typeface="Cambria Math"/>
                            <a:cs typeface="Arial" panose="020B0604020202020204" pitchFamily="34" charset="0"/>
                          </a:rPr>
                          <m:t>𝟑</m:t>
                        </m:r>
                      </m:den>
                    </m:f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+</m:t>
                    </m:r>
                    <m:f>
                      <m:fPr>
                        <m:ctrlPr>
                          <a:rPr lang="en-US" b="1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/>
                            <a:cs typeface="Arial" panose="020B0604020202020204" pitchFamily="34" charset="0"/>
                          </a:rPr>
                          <m:t>𝟐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b="1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b="1" i="1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>
                                    <a:latin typeface="Cambria Math"/>
                                    <a:cs typeface="Arial" panose="020B0604020202020204" pitchFamily="34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b="1" i="1">
                                    <a:latin typeface="Cambria Math"/>
                                    <a:cs typeface="Arial" panose="020B0604020202020204" pitchFamily="34" charset="0"/>
                                  </a:rPr>
                                  <m:t>𝟑</m:t>
                                </m:r>
                              </m:sup>
                            </m:sSup>
                            <m:r>
                              <a:rPr lang="en-US" b="1" i="1">
                                <a:latin typeface="Cambria Math"/>
                                <a:cs typeface="Arial" panose="020B0604020202020204" pitchFamily="34" charset="0"/>
                              </a:rPr>
                              <m:t>+</m:t>
                            </m:r>
                            <m:r>
                              <a:rPr lang="en-US" b="1" i="1">
                                <a:latin typeface="Cambria Math"/>
                                <a:cs typeface="Arial" panose="020B0604020202020204" pitchFamily="34" charset="0"/>
                              </a:rPr>
                              <m:t>𝟐</m:t>
                            </m:r>
                          </m:e>
                        </m:rad>
                        <m:r>
                          <a:rPr lang="en-US" b="1" i="1" smtClean="0">
                            <a:latin typeface="Cambria Math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n-US" b="1" i="1" smtClean="0">
                            <a:latin typeface="Cambria Math"/>
                            <a:cs typeface="Arial" panose="020B0604020202020204" pitchFamily="34" charset="0"/>
                          </a:rPr>
                          <m:t>𝟕</m:t>
                        </m:r>
                      </m:den>
                    </m:f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b="1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/>
                            <a:cs typeface="Arial" panose="020B060402020202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b="1" i="1" smtClean="0">
                            <a:latin typeface="Cambria Math"/>
                            <a:cs typeface="Arial" panose="020B0604020202020204" pitchFamily="34" charset="0"/>
                          </a:rPr>
                          <m:t>𝟐</m:t>
                        </m:r>
                      </m:den>
                    </m:f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tenglama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nechta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haqiqiy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ildizga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ega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040" y="736997"/>
                <a:ext cx="8820472" cy="1327415"/>
              </a:xfrm>
              <a:prstGeom prst="rect">
                <a:avLst/>
              </a:prstGeom>
              <a:blipFill rotWithShape="1">
                <a:blip r:embed="rId3"/>
                <a:stretch>
                  <a:fillRect l="-1451" b="-871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790955" y="1995686"/>
                <a:ext cx="3132974" cy="9382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</a:rPr>
                            <m:t>𝒛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𝟑</m:t>
                          </m:r>
                        </m:den>
                      </m:f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</a:rPr>
                            <m:t>𝒛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𝟕</m:t>
                          </m:r>
                        </m:den>
                      </m:f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955" y="1995686"/>
                <a:ext cx="3132974" cy="93820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238093" y="1347614"/>
                <a:ext cx="2278123" cy="6509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𝒛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1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b="1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/>
                                  <a:cs typeface="Arial" panose="020B0604020202020204" pitchFamily="34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b="1" i="1">
                                  <a:latin typeface="Cambria Math"/>
                                  <a:cs typeface="Arial" panose="020B0604020202020204" pitchFamily="34" charset="0"/>
                                </a:rPr>
                                <m:t>𝟑</m:t>
                              </m:r>
                            </m:sup>
                          </m:sSup>
                          <m:r>
                            <a:rPr lang="en-US" b="1" i="1">
                              <a:latin typeface="Cambria Math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en-US" b="1" i="1">
                              <a:latin typeface="Cambria Math"/>
                              <a:cs typeface="Arial" panose="020B0604020202020204" pitchFamily="34" charset="0"/>
                            </a:rPr>
                            <m:t>𝟐</m:t>
                          </m:r>
                        </m:e>
                      </m:rad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8093" y="1347614"/>
                <a:ext cx="2278123" cy="65094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114800" y="2267492"/>
                <a:ext cx="3187668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1" i="1" smtClean="0">
                          <a:latin typeface="Cambria Math"/>
                          <a:ea typeface="Cambria Math"/>
                        </a:rPr>
                        <m:t>∕∙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𝒛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𝟑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)</m:t>
                      </m:r>
                      <m:d>
                        <m:dPr>
                          <m:ctrlPr>
                            <a:rPr lang="en-US" b="1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𝒛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𝟕</m:t>
                          </m:r>
                        </m:e>
                      </m:d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2267492"/>
                <a:ext cx="3187668" cy="53860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40393" y="3036509"/>
                <a:ext cx="6305188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  <m:d>
                        <m:d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/>
                            </a:rPr>
                            <m:t>𝒛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𝟕</m:t>
                          </m:r>
                        </m:e>
                      </m:d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𝟒</m:t>
                      </m:r>
                      <m:d>
                        <m:d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/>
                            </a:rPr>
                            <m:t>𝒛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𝟑</m:t>
                          </m:r>
                        </m:e>
                      </m:d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b="1" i="1">
                          <a:latin typeface="Cambria Math"/>
                          <a:ea typeface="Cambria Math"/>
                        </a:rPr>
                        <m:t>𝒛</m:t>
                      </m:r>
                      <m:r>
                        <a:rPr lang="en-US" b="1" i="1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b="1" i="1">
                          <a:latin typeface="Cambria Math"/>
                          <a:ea typeface="Cambria Math"/>
                        </a:rPr>
                        <m:t>𝟑</m:t>
                      </m:r>
                      <m:r>
                        <a:rPr lang="en-US" b="1" i="1">
                          <a:latin typeface="Cambria Math"/>
                          <a:ea typeface="Cambria Math"/>
                        </a:rPr>
                        <m:t>)</m:t>
                      </m:r>
                      <m:d>
                        <m:dPr>
                          <m:ctrlPr>
                            <a:rPr lang="en-US" b="1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/>
                              <a:ea typeface="Cambria Math"/>
                            </a:rPr>
                            <m:t>𝒛</m:t>
                          </m:r>
                          <m:r>
                            <a:rPr lang="en-US" b="1" i="1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b="1" i="1">
                              <a:latin typeface="Cambria Math"/>
                              <a:ea typeface="Cambria Math"/>
                            </a:rPr>
                            <m:t>𝟕</m:t>
                          </m:r>
                        </m:e>
                      </m:d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393" y="3036509"/>
                <a:ext cx="6305188" cy="53860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801108" y="3679194"/>
                <a:ext cx="6140014" cy="548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  <m:r>
                        <a:rPr lang="en-US" b="1" i="1" smtClean="0">
                          <a:latin typeface="Cambria Math"/>
                        </a:rPr>
                        <m:t>𝒛</m:t>
                      </m:r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𝟏𝟒</m:t>
                      </m:r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𝟒</m:t>
                      </m:r>
                      <m:r>
                        <a:rPr lang="en-US" b="1" i="1" smtClean="0">
                          <a:latin typeface="Cambria Math"/>
                        </a:rPr>
                        <m:t>𝒛</m:t>
                      </m:r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𝟏𝟐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𝒛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𝟏𝟎</m:t>
                      </m:r>
                      <m:r>
                        <a:rPr lang="en-US" b="1" i="1" smtClean="0">
                          <a:latin typeface="Cambria Math"/>
                        </a:rPr>
                        <m:t>𝒛</m:t>
                      </m:r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𝟐𝟏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108" y="3679194"/>
                <a:ext cx="6140014" cy="54874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568388" y="4255258"/>
                <a:ext cx="2867708" cy="548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𝒛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𝟒</m:t>
                      </m:r>
                      <m:r>
                        <a:rPr lang="en-US" b="1" i="1" smtClean="0">
                          <a:latin typeface="Cambria Math"/>
                        </a:rPr>
                        <m:t>𝒛</m:t>
                      </m:r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𝟓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8388" y="4255258"/>
                <a:ext cx="2867708" cy="54874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767363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" grpId="0"/>
      <p:bldP spid="14" grpId="0"/>
      <p:bldP spid="4" grpId="0"/>
      <p:bldP spid="5" grpId="0"/>
      <p:bldP spid="8" grpId="0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ject 4"/>
          <p:cNvSpPr txBox="1">
            <a:spLocks/>
          </p:cNvSpPr>
          <p:nvPr/>
        </p:nvSpPr>
        <p:spPr>
          <a:xfrm>
            <a:off x="342395" y="57562"/>
            <a:ext cx="8557312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Misollar</a:t>
            </a:r>
            <a:r>
              <a:rPr lang="en-US" sz="4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en-US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67544" y="843558"/>
                <a:ext cx="2278123" cy="6509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𝒛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1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b="1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/>
                                  <a:cs typeface="Arial" panose="020B0604020202020204" pitchFamily="34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b="1" i="1">
                                  <a:latin typeface="Cambria Math"/>
                                  <a:cs typeface="Arial" panose="020B0604020202020204" pitchFamily="34" charset="0"/>
                                </a:rPr>
                                <m:t>𝟑</m:t>
                              </m:r>
                            </m:sup>
                          </m:sSup>
                          <m:r>
                            <a:rPr lang="en-US" b="1" i="1">
                              <a:latin typeface="Cambria Math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en-US" b="1" i="1">
                              <a:latin typeface="Cambria Math"/>
                              <a:cs typeface="Arial" panose="020B0604020202020204" pitchFamily="34" charset="0"/>
                            </a:rPr>
                            <m:t>𝟐</m:t>
                          </m:r>
                        </m:e>
                      </m:rad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843558"/>
                <a:ext cx="2278123" cy="65094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275856" y="954143"/>
                <a:ext cx="2867708" cy="548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𝒛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𝟒</m:t>
                      </m:r>
                      <m:r>
                        <a:rPr lang="en-US" b="1" i="1" smtClean="0">
                          <a:latin typeface="Cambria Math"/>
                        </a:rPr>
                        <m:t>𝒛</m:t>
                      </m:r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𝟓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5856" y="954143"/>
                <a:ext cx="2867708" cy="54874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694484" y="1635646"/>
                <a:ext cx="3021532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𝒛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</a:rPr>
                        <m:t>=−</m:t>
                      </m:r>
                      <m:r>
                        <a:rPr lang="en-US" b="1" i="1" smtClean="0">
                          <a:latin typeface="Cambria Math"/>
                        </a:rPr>
                        <m:t>𝟓</m:t>
                      </m:r>
                      <m:r>
                        <a:rPr lang="en-US" b="1" i="1" smtClean="0">
                          <a:latin typeface="Cambria Math"/>
                        </a:rPr>
                        <m:t>;  </m:t>
                      </m:r>
                      <m:sSub>
                        <m:sSub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𝒛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4484" y="1635646"/>
                <a:ext cx="3021532" cy="53860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263419" y="2280843"/>
                <a:ext cx="2308581" cy="6509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b="1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b="1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/>
                                  <a:cs typeface="Arial" panose="020B0604020202020204" pitchFamily="34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b="1" i="1">
                                  <a:latin typeface="Cambria Math"/>
                                  <a:cs typeface="Arial" panose="020B0604020202020204" pitchFamily="34" charset="0"/>
                                </a:rPr>
                                <m:t>𝟑</m:t>
                              </m:r>
                            </m:sup>
                          </m:sSup>
                          <m:r>
                            <a:rPr lang="en-US" b="1" i="1">
                              <a:latin typeface="Cambria Math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en-US" b="1" i="1">
                              <a:latin typeface="Cambria Math"/>
                              <a:cs typeface="Arial" panose="020B0604020202020204" pitchFamily="34" charset="0"/>
                            </a:rPr>
                            <m:t>𝟐</m:t>
                          </m:r>
                        </m:e>
                      </m:rad>
                      <m:r>
                        <a:rPr lang="en-US" b="1" i="1" smtClean="0"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cs typeface="Arial" panose="020B0604020202020204" pitchFamily="34" charset="0"/>
                        </a:rPr>
                        <m:t>𝟏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3419" y="2280843"/>
                <a:ext cx="2308581" cy="65094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467641" y="3003798"/>
                <a:ext cx="2032351" cy="548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𝟑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7641" y="3003798"/>
                <a:ext cx="2032351" cy="54874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919655" y="3679194"/>
                <a:ext cx="1644233" cy="548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𝟑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=−</m:t>
                      </m:r>
                      <m:r>
                        <a:rPr lang="en-US" b="1" i="1" smtClean="0"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9655" y="3679194"/>
                <a:ext cx="1644233" cy="54874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113236" y="3689325"/>
                <a:ext cx="1466876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</a:rPr>
                        <m:t>=−</m:t>
                      </m:r>
                      <m:r>
                        <a:rPr lang="en-US" b="1" i="1" smtClean="0"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3236" y="3689325"/>
                <a:ext cx="1466876" cy="538609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6046497" y="4049365"/>
            <a:ext cx="2125903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: 1 ta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9259497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Iroda\Downloads\VQpq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281" y="2067694"/>
            <a:ext cx="4392488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ject 2">
            <a:extLst>
              <a:ext uri="{FF2B5EF4-FFF2-40B4-BE49-F238E27FC236}">
                <a16:creationId xmlns:a16="http://schemas.microsoft.com/office/drawing/2014/main" xmlns="" id="{7FC1F883-1236-4202-BC5C-D62FD599365E}"/>
              </a:ext>
            </a:extLst>
          </p:cNvPr>
          <p:cNvSpPr/>
          <p:nvPr/>
        </p:nvSpPr>
        <p:spPr>
          <a:xfrm>
            <a:off x="0" y="3733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одержимое 17">
            <a:extLst>
              <a:ext uri="{FF2B5EF4-FFF2-40B4-BE49-F238E27FC236}">
                <a16:creationId xmlns:a16="http://schemas.microsoft.com/office/drawing/2014/main" xmlns="" id="{4B89BF52-4653-4201-BE3B-EC0C2DD63791}"/>
              </a:ext>
            </a:extLst>
          </p:cNvPr>
          <p:cNvSpPr txBox="1">
            <a:spLocks/>
          </p:cNvSpPr>
          <p:nvPr/>
        </p:nvSpPr>
        <p:spPr>
          <a:xfrm>
            <a:off x="251520" y="41235"/>
            <a:ext cx="8835601" cy="5862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724883">
              <a:defRPr>
                <a:latin typeface="+mn-lt"/>
                <a:ea typeface="+mn-ea"/>
                <a:cs typeface="+mn-cs"/>
              </a:defRPr>
            </a:lvl2pPr>
            <a:lvl3pPr marL="1449768">
              <a:defRPr>
                <a:latin typeface="+mn-lt"/>
                <a:ea typeface="+mn-ea"/>
                <a:cs typeface="+mn-cs"/>
              </a:defRPr>
            </a:lvl3pPr>
            <a:lvl4pPr marL="2174652">
              <a:defRPr>
                <a:latin typeface="+mn-lt"/>
                <a:ea typeface="+mn-ea"/>
                <a:cs typeface="+mn-cs"/>
              </a:defRPr>
            </a:lvl4pPr>
            <a:lvl5pPr marL="2899537">
              <a:defRPr>
                <a:latin typeface="+mn-lt"/>
                <a:ea typeface="+mn-ea"/>
                <a:cs typeface="+mn-cs"/>
              </a:defRPr>
            </a:lvl5pPr>
            <a:lvl6pPr marL="3624422">
              <a:defRPr>
                <a:latin typeface="+mn-lt"/>
                <a:ea typeface="+mn-ea"/>
                <a:cs typeface="+mn-cs"/>
              </a:defRPr>
            </a:lvl6pPr>
            <a:lvl7pPr marL="4349305">
              <a:defRPr>
                <a:latin typeface="+mn-lt"/>
                <a:ea typeface="+mn-ea"/>
                <a:cs typeface="+mn-cs"/>
              </a:defRPr>
            </a:lvl7pPr>
            <a:lvl8pPr marL="5074190">
              <a:defRPr>
                <a:latin typeface="+mn-lt"/>
                <a:ea typeface="+mn-ea"/>
                <a:cs typeface="+mn-cs"/>
              </a:defRPr>
            </a:lvl8pPr>
            <a:lvl9pPr marL="5799074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en-US" sz="3800" kern="0" dirty="0" err="1"/>
              <a:t>Mustaqil</a:t>
            </a:r>
            <a:r>
              <a:rPr lang="en-US" sz="3800" kern="0" dirty="0"/>
              <a:t> </a:t>
            </a:r>
            <a:r>
              <a:rPr lang="en-US" sz="3800" kern="0" dirty="0" err="1"/>
              <a:t>yechish</a:t>
            </a:r>
            <a:r>
              <a:rPr lang="en-US" sz="3800" kern="0" dirty="0"/>
              <a:t> </a:t>
            </a:r>
            <a:r>
              <a:rPr lang="en-US" sz="3800" kern="0" dirty="0" err="1"/>
              <a:t>uchun</a:t>
            </a:r>
            <a:r>
              <a:rPr lang="en-US" sz="3800" kern="0" dirty="0"/>
              <a:t> </a:t>
            </a:r>
            <a:r>
              <a:rPr lang="en-US" sz="3800" kern="0" dirty="0" err="1"/>
              <a:t>topshiriq</a:t>
            </a:r>
            <a:endParaRPr lang="ru-RU" sz="3800" b="1" kern="0" dirty="0"/>
          </a:p>
        </p:txBody>
      </p:sp>
      <p:sp>
        <p:nvSpPr>
          <p:cNvPr id="7" name="Объект 2"/>
          <p:cNvSpPr>
            <a:spLocks noGrp="1"/>
          </p:cNvSpPr>
          <p:nvPr>
            <p:ph idx="4294967295"/>
          </p:nvPr>
        </p:nvSpPr>
        <p:spPr>
          <a:xfrm>
            <a:off x="539553" y="1131590"/>
            <a:ext cx="8146964" cy="792088"/>
          </a:xfrm>
          <a:prstGeom prst="rect">
            <a:avLst/>
          </a:prstGeom>
        </p:spPr>
        <p:txBody>
          <a:bodyPr lIns="81643" tIns="40822" rIns="81643" bIns="40822"/>
          <a:lstStyle/>
          <a:p>
            <a:r>
              <a:rPr lang="en-US" sz="3200" b="1" dirty="0" err="1" smtClean="0"/>
              <a:t>Darslikning</a:t>
            </a:r>
            <a:r>
              <a:rPr lang="en-US" sz="3200" b="1" dirty="0" smtClean="0"/>
              <a:t> </a:t>
            </a:r>
            <a:r>
              <a:rPr lang="en-US" sz="3200" b="1" dirty="0" smtClean="0">
                <a:solidFill>
                  <a:srgbClr val="7030A0"/>
                </a:solidFill>
              </a:rPr>
              <a:t>69-</a:t>
            </a:r>
            <a:r>
              <a:rPr lang="en-US" sz="3200" b="1" dirty="0" smtClean="0"/>
              <a:t>betidagi  </a:t>
            </a:r>
            <a:r>
              <a:rPr lang="en-US" sz="3200" b="1" dirty="0" smtClean="0">
                <a:solidFill>
                  <a:srgbClr val="7030A0"/>
                </a:solidFill>
              </a:rPr>
              <a:t>17, 19-</a:t>
            </a:r>
            <a:r>
              <a:rPr lang="en-US" sz="3200" b="1" dirty="0" smtClean="0"/>
              <a:t>mashqlar</a:t>
            </a:r>
          </a:p>
        </p:txBody>
      </p:sp>
    </p:spTree>
    <p:extLst>
      <p:ext uri="{BB962C8B-B14F-4D97-AF65-F5344CB8AC3E}">
        <p14:creationId xmlns:p14="http://schemas.microsoft.com/office/powerpoint/2010/main" val="379094716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bject 2"/>
          <p:cNvSpPr/>
          <p:nvPr/>
        </p:nvSpPr>
        <p:spPr>
          <a:xfrm>
            <a:off x="-1" y="-20538"/>
            <a:ext cx="9144001" cy="79101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4"/>
          <p:cNvSpPr txBox="1">
            <a:spLocks/>
          </p:cNvSpPr>
          <p:nvPr/>
        </p:nvSpPr>
        <p:spPr>
          <a:xfrm>
            <a:off x="0" y="88333"/>
            <a:ext cx="9143999" cy="611209"/>
          </a:xfrm>
          <a:prstGeom prst="rect">
            <a:avLst/>
          </a:prstGeom>
        </p:spPr>
        <p:txBody>
          <a:bodyPr vert="horz" wrap="square" lIns="0" tIns="26178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3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Mustaqil</a:t>
            </a:r>
            <a:r>
              <a:rPr lang="ru-RU" sz="3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bajarilgan</a:t>
            </a:r>
            <a:r>
              <a:rPr lang="en-US" sz="3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topshiriqni</a:t>
            </a:r>
            <a:r>
              <a:rPr lang="en-US" sz="3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3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tekshirish</a:t>
            </a:r>
            <a:endParaRPr lang="en-US" sz="38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1703" y="699542"/>
            <a:ext cx="4608513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11. Tenglamani yeching.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24448" y="1635646"/>
                <a:ext cx="3533916" cy="27848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𝒃</m:t>
                      </m:r>
                      <m:r>
                        <a:rPr lang="en-US" b="1" i="1" smtClean="0">
                          <a:latin typeface="Cambria Math"/>
                        </a:rPr>
                        <m:t>)  </m:t>
                      </m:r>
                      <m:rad>
                        <m:radPr>
                          <m:degHide m:val="on"/>
                          <m:ctrlPr>
                            <a:rPr lang="en-US" b="1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b="1" i="1" smtClean="0">
                              <a:latin typeface="Cambria Math"/>
                              <a:cs typeface="Arial" panose="020B0604020202020204" pitchFamily="34" charset="0"/>
                            </a:rPr>
                            <m:t>𝟏𝟐</m:t>
                          </m:r>
                          <m:r>
                            <a:rPr lang="en-US" b="1" i="1" smtClean="0">
                              <a:latin typeface="Cambria Math"/>
                              <a:cs typeface="Arial" panose="020B0604020202020204" pitchFamily="34" charset="0"/>
                            </a:rPr>
                            <m:t>𝒙</m:t>
                          </m:r>
                          <m:r>
                            <a:rPr lang="en-US" b="1" i="1" smtClean="0">
                              <a:latin typeface="Cambria Math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/>
                              <a:cs typeface="Arial" panose="020B0604020202020204" pitchFamily="34" charset="0"/>
                            </a:rPr>
                            <m:t>𝟏𝟏</m:t>
                          </m:r>
                        </m:e>
                      </m:rad>
                      <m:r>
                        <a:rPr lang="en-US" b="1" i="1"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cs typeface="Arial" panose="020B0604020202020204" pitchFamily="34" charset="0"/>
                        </a:rPr>
                        <m:t>𝟏𝟓</m:t>
                      </m:r>
                    </m:oMath>
                  </m:oMathPara>
                </a14:m>
                <a:endParaRPr lang="en-US" b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𝟏𝟐</m:t>
                      </m:r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𝟏𝟏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𝟏𝟓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b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latin typeface="Cambria Math"/>
                        </a:rPr>
                        <m:t>𝟏𝟐</m:t>
                      </m:r>
                      <m:r>
                        <a:rPr lang="en-US" b="1" i="1" dirty="0" smtClean="0">
                          <a:latin typeface="Cambria Math"/>
                        </a:rPr>
                        <m:t>𝒙</m:t>
                      </m:r>
                      <m:r>
                        <a:rPr lang="en-US" b="1" i="1" dirty="0" smtClean="0">
                          <a:latin typeface="Cambria Math"/>
                        </a:rPr>
                        <m:t>−</m:t>
                      </m:r>
                      <m:r>
                        <a:rPr lang="en-US" b="1" i="1" dirty="0" smtClean="0">
                          <a:latin typeface="Cambria Math"/>
                        </a:rPr>
                        <m:t>𝟏𝟏</m:t>
                      </m:r>
                      <m:r>
                        <a:rPr lang="en-US" b="1" i="1" dirty="0" smtClean="0">
                          <a:latin typeface="Cambria Math"/>
                        </a:rPr>
                        <m:t>=</m:t>
                      </m:r>
                      <m:r>
                        <a:rPr lang="en-US" b="1" i="1" dirty="0" smtClean="0">
                          <a:latin typeface="Cambria Math"/>
                        </a:rPr>
                        <m:t>𝟐𝟐𝟓</m:t>
                      </m:r>
                    </m:oMath>
                  </m:oMathPara>
                </a14:m>
                <a:endParaRPr lang="en-US" b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latin typeface="Cambria Math"/>
                        </a:rPr>
                        <m:t>𝟏𝟐</m:t>
                      </m:r>
                      <m:r>
                        <a:rPr lang="en-US" b="1" i="1" dirty="0" smtClean="0">
                          <a:latin typeface="Cambria Math"/>
                        </a:rPr>
                        <m:t>𝒙</m:t>
                      </m:r>
                      <m:r>
                        <a:rPr lang="en-US" b="1" i="1" dirty="0" smtClean="0">
                          <a:latin typeface="Cambria Math"/>
                        </a:rPr>
                        <m:t>=</m:t>
                      </m:r>
                      <m:r>
                        <a:rPr lang="en-US" b="1" i="1" dirty="0" smtClean="0">
                          <a:latin typeface="Cambria Math"/>
                        </a:rPr>
                        <m:t>𝟐𝟑𝟔</m:t>
                      </m:r>
                    </m:oMath>
                  </m:oMathPara>
                </a14:m>
                <a:endParaRPr lang="en-US" b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latin typeface="Cambria Math"/>
                        </a:rPr>
                        <m:t>𝒙</m:t>
                      </m:r>
                      <m:r>
                        <a:rPr lang="en-US" b="1" i="1" dirty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 dirty="0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dirty="0" smtClean="0">
                              <a:latin typeface="Cambria Math"/>
                            </a:rPr>
                            <m:t>𝟐𝟑𝟔</m:t>
                          </m:r>
                        </m:num>
                        <m:den>
                          <m:r>
                            <a:rPr lang="en-US" b="1" i="1" dirty="0" smtClean="0">
                              <a:latin typeface="Cambria Math"/>
                            </a:rPr>
                            <m:t>𝟏𝟐</m:t>
                          </m:r>
                        </m:den>
                      </m:f>
                      <m:r>
                        <a:rPr lang="en-US" b="1" i="1" dirty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 dirty="0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dirty="0" smtClean="0">
                              <a:latin typeface="Cambria Math"/>
                            </a:rPr>
                            <m:t>𝟓𝟗</m:t>
                          </m:r>
                        </m:num>
                        <m:den>
                          <m:r>
                            <a:rPr lang="en-US" b="1" i="1" dirty="0" smtClean="0">
                              <a:latin typeface="Cambria Math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448" y="1635646"/>
                <a:ext cx="3533916" cy="278486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667973" y="1770465"/>
                <a:ext cx="3272627" cy="23864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𝒄</m:t>
                      </m:r>
                      <m:r>
                        <a:rPr lang="en-US" b="1" i="1" smtClean="0">
                          <a:latin typeface="Cambria Math"/>
                        </a:rPr>
                        <m:t>)  </m:t>
                      </m:r>
                      <m:rad>
                        <m:radPr>
                          <m:degHide m:val="on"/>
                          <m:ctrlPr>
                            <a:rPr lang="en-US" b="1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b="1" i="1" smtClean="0">
                              <a:latin typeface="Cambria Math"/>
                              <a:cs typeface="Arial" panose="020B0604020202020204" pitchFamily="34" charset="0"/>
                            </a:rPr>
                            <m:t>𝟐𝟑</m:t>
                          </m:r>
                          <m:r>
                            <a:rPr lang="en-US" b="1" i="1" smtClean="0">
                              <a:latin typeface="Cambria Math"/>
                              <a:cs typeface="Arial" panose="020B0604020202020204" pitchFamily="34" charset="0"/>
                            </a:rPr>
                            <m:t>𝒙</m:t>
                          </m:r>
                          <m:r>
                            <a:rPr lang="en-US" b="1" i="1" smtClean="0">
                              <a:latin typeface="Cambria Math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/>
                              <a:cs typeface="Arial" panose="020B0604020202020204" pitchFamily="34" charset="0"/>
                            </a:rPr>
                            <m:t>𝟕</m:t>
                          </m:r>
                        </m:e>
                      </m:rad>
                      <m:r>
                        <a:rPr lang="en-US" b="1" i="1"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cs typeface="Arial" panose="020B0604020202020204" pitchFamily="34" charset="0"/>
                        </a:rPr>
                        <m:t>𝟐𝟕</m:t>
                      </m:r>
                    </m:oMath>
                  </m:oMathPara>
                </a14:m>
                <a:endParaRPr lang="en-US" b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𝟐𝟑</m:t>
                      </m:r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𝟕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𝟐𝟕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b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latin typeface="Cambria Math"/>
                        </a:rPr>
                        <m:t>𝟐𝟑</m:t>
                      </m:r>
                      <m:r>
                        <a:rPr lang="en-US" b="1" i="1" dirty="0" smtClean="0">
                          <a:latin typeface="Cambria Math"/>
                        </a:rPr>
                        <m:t>𝒙</m:t>
                      </m:r>
                      <m:r>
                        <a:rPr lang="en-US" b="1" i="1" dirty="0" smtClean="0">
                          <a:latin typeface="Cambria Math"/>
                        </a:rPr>
                        <m:t>−</m:t>
                      </m:r>
                      <m:r>
                        <a:rPr lang="en-US" b="1" i="1" dirty="0" smtClean="0">
                          <a:latin typeface="Cambria Math"/>
                        </a:rPr>
                        <m:t>𝟕</m:t>
                      </m:r>
                      <m:r>
                        <a:rPr lang="en-US" b="1" i="1" dirty="0" smtClean="0">
                          <a:latin typeface="Cambria Math"/>
                        </a:rPr>
                        <m:t>=</m:t>
                      </m:r>
                      <m:r>
                        <a:rPr lang="en-US" b="1" i="1" dirty="0" smtClean="0">
                          <a:latin typeface="Cambria Math"/>
                        </a:rPr>
                        <m:t>𝟕𝟐𝟗</m:t>
                      </m:r>
                    </m:oMath>
                  </m:oMathPara>
                </a14:m>
                <a:endParaRPr lang="en-US" b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latin typeface="Cambria Math"/>
                        </a:rPr>
                        <m:t>𝟐𝟑</m:t>
                      </m:r>
                      <m:r>
                        <a:rPr lang="en-US" b="1" i="1" dirty="0" smtClean="0">
                          <a:latin typeface="Cambria Math"/>
                        </a:rPr>
                        <m:t>𝒙</m:t>
                      </m:r>
                      <m:r>
                        <a:rPr lang="en-US" b="1" i="1" dirty="0" smtClean="0">
                          <a:latin typeface="Cambria Math"/>
                        </a:rPr>
                        <m:t>=</m:t>
                      </m:r>
                      <m:r>
                        <a:rPr lang="en-US" b="1" i="1" dirty="0" smtClean="0">
                          <a:latin typeface="Cambria Math"/>
                        </a:rPr>
                        <m:t>𝟕𝟑𝟔</m:t>
                      </m:r>
                    </m:oMath>
                  </m:oMathPara>
                </a14:m>
                <a:endParaRPr lang="en-US" b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latin typeface="Cambria Math"/>
                        </a:rPr>
                        <m:t>𝒙</m:t>
                      </m:r>
                      <m:r>
                        <a:rPr lang="en-US" b="1" i="1" dirty="0" smtClean="0">
                          <a:latin typeface="Cambria Math"/>
                        </a:rPr>
                        <m:t>=</m:t>
                      </m:r>
                      <m:r>
                        <a:rPr lang="en-US" b="1" i="1" dirty="0" smtClean="0">
                          <a:latin typeface="Cambria Math"/>
                        </a:rPr>
                        <m:t>𝟑𝟐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7973" y="1770465"/>
                <a:ext cx="3272627" cy="238648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79512" y="4438453"/>
                <a:ext cx="8720195" cy="6003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 i="0" smtClean="0">
                          <a:latin typeface="Cambria Math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b="1" i="1" smtClean="0">
                          <a:latin typeface="Cambria Math"/>
                          <a:cs typeface="Arial" panose="020B0604020202020204" pitchFamily="34" charset="0"/>
                        </a:rPr>
                        <m:t>𝒅</m:t>
                      </m:r>
                      <m:r>
                        <a:rPr lang="en-US" b="1" i="1" smtClean="0">
                          <a:latin typeface="Cambria Math"/>
                          <a:cs typeface="Arial" panose="020B0604020202020204" pitchFamily="34" charset="0"/>
                        </a:rPr>
                        <m:t>) </m:t>
                      </m:r>
                      <m:rad>
                        <m:radPr>
                          <m:degHide m:val="on"/>
                          <m:ctrlPr>
                            <a:rPr lang="en-US" b="1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b="1" i="1" smtClean="0">
                              <a:latin typeface="Cambria Math"/>
                              <a:cs typeface="Arial" panose="020B0604020202020204" pitchFamily="34" charset="0"/>
                            </a:rPr>
                            <m:t>𝟏𝟑</m:t>
                          </m:r>
                          <m:r>
                            <a:rPr lang="en-US" b="1" i="1" smtClean="0">
                              <a:latin typeface="Cambria Math"/>
                              <a:cs typeface="Arial" panose="020B0604020202020204" pitchFamily="34" charset="0"/>
                            </a:rPr>
                            <m:t>𝒙</m:t>
                          </m:r>
                          <m:r>
                            <a:rPr lang="en-US" b="1" i="1" smtClean="0">
                              <a:latin typeface="Cambria Math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en-US" b="1" i="1" smtClean="0">
                              <a:latin typeface="Cambria Math"/>
                              <a:cs typeface="Arial" panose="020B0604020202020204" pitchFamily="34" charset="0"/>
                            </a:rPr>
                            <m:t>𝟓</m:t>
                          </m:r>
                        </m:e>
                      </m:rad>
                      <m:r>
                        <a:rPr lang="en-US" b="1" i="1" smtClean="0">
                          <a:latin typeface="Cambria Math"/>
                          <a:cs typeface="Arial" panose="020B0604020202020204" pitchFamily="34" charset="0"/>
                        </a:rPr>
                        <m:t>=−</m:t>
                      </m:r>
                      <m:r>
                        <a:rPr lang="en-US" b="1" i="1" smtClean="0">
                          <a:latin typeface="Cambria Math"/>
                          <a:cs typeface="Arial" panose="020B0604020202020204" pitchFamily="34" charset="0"/>
                        </a:rPr>
                        <m:t>𝟏𝟕</m:t>
                      </m:r>
                      <m:r>
                        <a:rPr lang="en-US" b="1" i="1" smtClean="0">
                          <a:latin typeface="Cambria Math"/>
                          <a:cs typeface="Arial" panose="020B0604020202020204" pitchFamily="34" charset="0"/>
                        </a:rPr>
                        <m:t> ⟹  −</m:t>
                      </m:r>
                      <m:r>
                        <a:rPr lang="en-US" b="1" i="1" smtClean="0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𝟏𝟕</m:t>
                      </m:r>
                      <m:r>
                        <a:rPr lang="en-US" b="1" i="1" smtClean="0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&lt;</m:t>
                      </m:r>
                      <m:r>
                        <a:rPr lang="en-US" b="1" i="1" smtClean="0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𝟎</m:t>
                      </m:r>
                      <m:r>
                        <a:rPr lang="en-US" b="1" i="1" smtClean="0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  ⟹</m:t>
                      </m:r>
                      <m:r>
                        <a:rPr lang="en-US" b="1" i="1" smtClean="0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∈∅</m:t>
                      </m:r>
                    </m:oMath>
                  </m:oMathPara>
                </a14:m>
                <a:endParaRPr lang="en-US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4438453"/>
                <a:ext cx="8720195" cy="60035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373712" y="1131590"/>
                <a:ext cx="7303410" cy="6003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  <a:cs typeface="Arial" panose="020B0604020202020204" pitchFamily="34" charset="0"/>
                        </a:rPr>
                        <m:t>𝒂</m:t>
                      </m:r>
                      <m:r>
                        <a:rPr lang="en-US" b="1" i="1">
                          <a:latin typeface="Cambria Math"/>
                          <a:cs typeface="Arial" panose="020B0604020202020204" pitchFamily="34" charset="0"/>
                        </a:rPr>
                        <m:t>) </m:t>
                      </m:r>
                      <m:rad>
                        <m:radPr>
                          <m:degHide m:val="on"/>
                          <m:ctrlPr>
                            <a:rPr lang="en-US" b="1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b="1" i="1" smtClean="0">
                              <a:latin typeface="Cambria Math"/>
                              <a:cs typeface="Arial" panose="020B0604020202020204" pitchFamily="34" charset="0"/>
                            </a:rPr>
                            <m:t>𝟐</m:t>
                          </m:r>
                          <m:r>
                            <a:rPr lang="en-US" b="1" i="1">
                              <a:latin typeface="Cambria Math"/>
                              <a:cs typeface="Arial" panose="020B0604020202020204" pitchFamily="34" charset="0"/>
                            </a:rPr>
                            <m:t>𝟑</m:t>
                          </m:r>
                          <m:r>
                            <a:rPr lang="en-US" b="1" i="1">
                              <a:latin typeface="Cambria Math"/>
                              <a:cs typeface="Arial" panose="020B0604020202020204" pitchFamily="34" charset="0"/>
                            </a:rPr>
                            <m:t>𝒙</m:t>
                          </m:r>
                          <m:r>
                            <a:rPr lang="en-US" b="1" i="1">
                              <a:latin typeface="Cambria Math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en-US" b="1" i="1">
                              <a:latin typeface="Cambria Math"/>
                              <a:cs typeface="Arial" panose="020B0604020202020204" pitchFamily="34" charset="0"/>
                            </a:rPr>
                            <m:t>𝟓</m:t>
                          </m:r>
                        </m:e>
                      </m:rad>
                      <m:r>
                        <a:rPr lang="en-US" b="1" i="1">
                          <a:latin typeface="Cambria Math"/>
                          <a:cs typeface="Arial" panose="020B0604020202020204" pitchFamily="34" charset="0"/>
                        </a:rPr>
                        <m:t>=−</m:t>
                      </m:r>
                      <m:r>
                        <a:rPr lang="en-US" b="1" i="1" smtClean="0">
                          <a:latin typeface="Cambria Math"/>
                          <a:cs typeface="Arial" panose="020B0604020202020204" pitchFamily="34" charset="0"/>
                        </a:rPr>
                        <m:t>𝟕</m:t>
                      </m:r>
                      <m:r>
                        <a:rPr lang="en-US" b="1" i="1">
                          <a:latin typeface="Cambria Math"/>
                          <a:cs typeface="Arial" panose="020B0604020202020204" pitchFamily="34" charset="0"/>
                        </a:rPr>
                        <m:t> ⟹  −</m:t>
                      </m:r>
                      <m:r>
                        <a:rPr lang="en-US" b="1" i="1" smtClean="0">
                          <a:latin typeface="Cambria Math"/>
                          <a:cs typeface="Arial" panose="020B0604020202020204" pitchFamily="34" charset="0"/>
                        </a:rPr>
                        <m:t>𝟕</m:t>
                      </m:r>
                      <m:r>
                        <a:rPr lang="en-US" b="1" i="1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&lt;</m:t>
                      </m:r>
                      <m:r>
                        <a:rPr lang="en-US" b="1" i="1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𝟎</m:t>
                      </m:r>
                      <m:r>
                        <a:rPr lang="en-US" b="1" i="1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  ⟹</m:t>
                      </m:r>
                      <m:r>
                        <a:rPr lang="en-US" b="1" i="1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𝒙</m:t>
                      </m:r>
                      <m:r>
                        <a:rPr lang="en-US" b="1" i="1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∈∅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712" y="1131590"/>
                <a:ext cx="7303410" cy="60035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0198627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23" grpId="0"/>
      <p:bldP spid="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bject 2"/>
          <p:cNvSpPr/>
          <p:nvPr/>
        </p:nvSpPr>
        <p:spPr>
          <a:xfrm>
            <a:off x="-1" y="-20538"/>
            <a:ext cx="9144001" cy="79101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4"/>
          <p:cNvSpPr txBox="1">
            <a:spLocks/>
          </p:cNvSpPr>
          <p:nvPr/>
        </p:nvSpPr>
        <p:spPr>
          <a:xfrm>
            <a:off x="0" y="88333"/>
            <a:ext cx="9143999" cy="611209"/>
          </a:xfrm>
          <a:prstGeom prst="rect">
            <a:avLst/>
          </a:prstGeom>
        </p:spPr>
        <p:txBody>
          <a:bodyPr vert="horz" wrap="square" lIns="0" tIns="26178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3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Mustaqil</a:t>
            </a:r>
            <a:r>
              <a:rPr lang="ru-RU" sz="3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bajarilgan</a:t>
            </a:r>
            <a:r>
              <a:rPr lang="en-US" sz="3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topshiriqni</a:t>
            </a:r>
            <a:r>
              <a:rPr lang="en-US" sz="3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3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tekshirish</a:t>
            </a:r>
            <a:endParaRPr lang="en-US" sz="38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07504" y="1635646"/>
                <a:ext cx="4394472" cy="6509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𝒂</m:t>
                      </m:r>
                      <m:r>
                        <a:rPr lang="en-US" b="1" i="1" smtClean="0">
                          <a:latin typeface="Cambria Math"/>
                        </a:rPr>
                        <m:t>)  </m:t>
                      </m:r>
                      <m:rad>
                        <m:radPr>
                          <m:degHide m:val="on"/>
                          <m:ctrlPr>
                            <a:rPr lang="en-US" b="1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b="1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b="1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b="1" i="1" smtClean="0">
                              <a:latin typeface="Cambria Math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en-US" b="1" i="1" smtClean="0">
                              <a:latin typeface="Cambria Math"/>
                              <a:cs typeface="Arial" panose="020B0604020202020204" pitchFamily="34" charset="0"/>
                            </a:rPr>
                            <m:t>𝟕</m:t>
                          </m:r>
                          <m:r>
                            <a:rPr lang="en-US" b="1" i="1" smtClean="0">
                              <a:latin typeface="Cambria Math"/>
                              <a:cs typeface="Arial" panose="020B0604020202020204" pitchFamily="34" charset="0"/>
                            </a:rPr>
                            <m:t>𝒙</m:t>
                          </m:r>
                          <m:r>
                            <a:rPr lang="en-US" b="1" i="1" smtClean="0">
                              <a:latin typeface="Cambria Math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en-US" b="1" i="1" smtClean="0">
                              <a:latin typeface="Cambria Math"/>
                              <a:cs typeface="Arial" panose="020B0604020202020204" pitchFamily="34" charset="0"/>
                            </a:rPr>
                            <m:t>𝟏</m:t>
                          </m:r>
                        </m:e>
                      </m:rad>
                      <m:r>
                        <a:rPr lang="en-US" b="1" i="1"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cs typeface="Arial" panose="020B0604020202020204" pitchFamily="34" charset="0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  <a:cs typeface="Arial" panose="020B0604020202020204" pitchFamily="34" charset="0"/>
                        </a:rPr>
                        <m:t>𝟏</m:t>
                      </m:r>
                    </m:oMath>
                  </m:oMathPara>
                </a14:m>
                <a:endParaRPr lang="en-US" b="1" dirty="0" smtClean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1635646"/>
                <a:ext cx="4394472" cy="65094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301703" y="736997"/>
            <a:ext cx="4608513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13. Tenglamani yeching.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499072" y="1563638"/>
                <a:ext cx="4742580" cy="9221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1" i="1" smtClean="0">
                          <a:latin typeface="Cambria Math"/>
                          <a:ea typeface="Cambria Math"/>
                        </a:rPr>
                        <m:t>⟺</m:t>
                      </m:r>
                      <m:d>
                        <m:dPr>
                          <m:begChr m:val="{"/>
                          <m:endChr m:val=""/>
                          <m:ctrlPr>
                            <a:rPr lang="ru-RU" b="1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en-US" b="1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smtClean="0">
                                      <a:latin typeface="Cambria Math"/>
                                      <a:ea typeface="Cambria Math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b="1" i="1" smtClean="0">
                                      <a:latin typeface="Cambria Math"/>
                                      <a:ea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𝟕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𝒙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𝟏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b="1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b="1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1" i="1" smtClean="0">
                                          <a:latin typeface="Cambria Math"/>
                                          <a:ea typeface="Cambria Math"/>
                                        </a:rPr>
                                        <m:t>𝒙</m:t>
                                      </m:r>
                                      <m:r>
                                        <a:rPr lang="en-US" b="1" i="1" smtClean="0">
                                          <a:latin typeface="Cambria Math"/>
                                          <a:ea typeface="Cambria Math"/>
                                        </a:rPr>
                                        <m:t>−</m:t>
                                      </m:r>
                                      <m:r>
                                        <a:rPr lang="en-US" b="1" i="1" smtClean="0">
                                          <a:latin typeface="Cambria Math"/>
                                          <a:ea typeface="Cambria Math"/>
                                        </a:rPr>
                                        <m:t>𝟏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b="1" i="1" smtClean="0">
                                      <a:latin typeface="Cambria Math"/>
                                      <a:ea typeface="Cambria Math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𝒙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𝟏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≥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𝟎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9072" y="1563638"/>
                <a:ext cx="4742580" cy="92211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81989" y="2453139"/>
                <a:ext cx="5314147" cy="9221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1" i="1" smtClean="0">
                          <a:latin typeface="Cambria Math"/>
                          <a:ea typeface="Cambria Math"/>
                        </a:rPr>
                        <m:t>⟺</m:t>
                      </m:r>
                      <m:d>
                        <m:dPr>
                          <m:begChr m:val="{"/>
                          <m:endChr m:val=""/>
                          <m:ctrlPr>
                            <a:rPr lang="ru-RU" b="1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en-US" b="1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smtClean="0">
                                      <a:latin typeface="Cambria Math"/>
                                      <a:ea typeface="Cambria Math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b="1" i="1" smtClean="0">
                                      <a:latin typeface="Cambria Math"/>
                                      <a:ea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𝟕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𝒙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𝟏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b="1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smtClean="0">
                                      <a:latin typeface="Cambria Math"/>
                                      <a:ea typeface="Cambria Math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b="1" i="1" smtClean="0">
                                      <a:latin typeface="Cambria Math"/>
                                      <a:ea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𝒙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𝟏</m:t>
                              </m:r>
                            </m:e>
                            <m:e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𝒙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≥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𝟏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989" y="2453139"/>
                <a:ext cx="5314147" cy="92211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11758" y="3605267"/>
                <a:ext cx="2114105" cy="8536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1" i="1" smtClean="0">
                          <a:latin typeface="Cambria Math"/>
                          <a:ea typeface="Cambria Math"/>
                        </a:rPr>
                        <m:t>⟺</m:t>
                      </m:r>
                      <m:d>
                        <m:dPr>
                          <m:begChr m:val="{"/>
                          <m:endChr m:val=""/>
                          <m:ctrlPr>
                            <a:rPr lang="ru-RU" b="1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</m:ctrlPr>
                            </m:eqArrPr>
                            <m:e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𝟗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𝒙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=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𝟎</m:t>
                              </m:r>
                            </m:e>
                            <m:e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𝒙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≥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𝟏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758" y="3605267"/>
                <a:ext cx="2114105" cy="8536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967613" y="3579862"/>
                <a:ext cx="1891287" cy="8536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1" i="1" smtClean="0">
                          <a:latin typeface="Cambria Math"/>
                          <a:ea typeface="Cambria Math"/>
                        </a:rPr>
                        <m:t>⟺</m:t>
                      </m:r>
                      <m:d>
                        <m:dPr>
                          <m:begChr m:val="{"/>
                          <m:endChr m:val=""/>
                          <m:ctrlPr>
                            <a:rPr lang="ru-RU" b="1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</m:ctrlPr>
                            </m:eqArrPr>
                            <m:e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𝒙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=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𝟎</m:t>
                              </m:r>
                            </m:e>
                            <m:e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𝒙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≥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𝟏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7613" y="3579862"/>
                <a:ext cx="1891287" cy="8536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580112" y="3905349"/>
                <a:ext cx="1720343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Javob: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ea typeface="Cambria Math"/>
                      </a:rPr>
                      <m:t>∅</m:t>
                    </m:r>
                  </m:oMath>
                </a14:m>
                <a:endParaRPr lang="ru-RU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112" y="3905349"/>
                <a:ext cx="1720343" cy="538609"/>
              </a:xfrm>
              <a:prstGeom prst="rect">
                <a:avLst/>
              </a:prstGeom>
              <a:blipFill rotWithShape="1">
                <a:blip r:embed="rId7"/>
                <a:stretch>
                  <a:fillRect l="-7420" t="-11364" b="-329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7879333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bject 2"/>
          <p:cNvSpPr/>
          <p:nvPr/>
        </p:nvSpPr>
        <p:spPr>
          <a:xfrm>
            <a:off x="-1" y="-20538"/>
            <a:ext cx="9144001" cy="79101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4"/>
          <p:cNvSpPr txBox="1">
            <a:spLocks/>
          </p:cNvSpPr>
          <p:nvPr/>
        </p:nvSpPr>
        <p:spPr>
          <a:xfrm>
            <a:off x="0" y="88333"/>
            <a:ext cx="9143999" cy="611209"/>
          </a:xfrm>
          <a:prstGeom prst="rect">
            <a:avLst/>
          </a:prstGeom>
        </p:spPr>
        <p:txBody>
          <a:bodyPr vert="horz" wrap="square" lIns="0" tIns="26178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3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Mustaqil</a:t>
            </a:r>
            <a:r>
              <a:rPr lang="ru-RU" sz="3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bajarilgan</a:t>
            </a:r>
            <a:r>
              <a:rPr lang="en-US" sz="3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topshiriqni</a:t>
            </a:r>
            <a:r>
              <a:rPr lang="en-US" sz="3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3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tekshirish</a:t>
            </a:r>
            <a:endParaRPr lang="en-US" sz="38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07504" y="1635646"/>
                <a:ext cx="4389663" cy="6509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𝒃</m:t>
                      </m:r>
                      <m:r>
                        <a:rPr lang="en-US" b="1" i="1" smtClean="0">
                          <a:latin typeface="Cambria Math"/>
                        </a:rPr>
                        <m:t>)  </m:t>
                      </m:r>
                      <m:rad>
                        <m:radPr>
                          <m:degHide m:val="on"/>
                          <m:ctrlPr>
                            <a:rPr lang="en-US" b="1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b="1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b="1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b="1" i="1" smtClean="0">
                              <a:latin typeface="Cambria Math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/>
                              <a:cs typeface="Arial" panose="020B0604020202020204" pitchFamily="34" charset="0"/>
                            </a:rPr>
                            <m:t>𝟔</m:t>
                          </m:r>
                          <m:r>
                            <a:rPr lang="en-US" b="1" i="1" smtClean="0">
                              <a:latin typeface="Cambria Math"/>
                              <a:cs typeface="Arial" panose="020B0604020202020204" pitchFamily="34" charset="0"/>
                            </a:rPr>
                            <m:t>𝒙</m:t>
                          </m:r>
                          <m:r>
                            <a:rPr lang="en-US" b="1" i="1" smtClean="0">
                              <a:latin typeface="Cambria Math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en-US" b="1" i="1" smtClean="0">
                              <a:latin typeface="Cambria Math"/>
                              <a:cs typeface="Arial" panose="020B0604020202020204" pitchFamily="34" charset="0"/>
                            </a:rPr>
                            <m:t>𝟐</m:t>
                          </m:r>
                        </m:e>
                      </m:rad>
                      <m:r>
                        <a:rPr lang="en-US" b="1" i="1"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cs typeface="Arial" panose="020B0604020202020204" pitchFamily="34" charset="0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  <a:cs typeface="Arial" panose="020B0604020202020204" pitchFamily="34" charset="0"/>
                        </a:rPr>
                        <m:t>𝟓</m:t>
                      </m:r>
                    </m:oMath>
                  </m:oMathPara>
                </a14:m>
                <a:endParaRPr lang="en-US" b="1" dirty="0" smtClean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1635646"/>
                <a:ext cx="4389663" cy="65094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301703" y="736997"/>
            <a:ext cx="4608513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13. Tenglamani yeching.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499072" y="1563638"/>
                <a:ext cx="4742580" cy="9221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1" i="1" smtClean="0">
                          <a:latin typeface="Cambria Math"/>
                          <a:ea typeface="Cambria Math"/>
                        </a:rPr>
                        <m:t>⟺</m:t>
                      </m:r>
                      <m:d>
                        <m:dPr>
                          <m:begChr m:val="{"/>
                          <m:endChr m:val=""/>
                          <m:ctrlPr>
                            <a:rPr lang="ru-RU" b="1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en-US" b="1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smtClean="0">
                                      <a:latin typeface="Cambria Math"/>
                                      <a:ea typeface="Cambria Math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b="1" i="1" smtClean="0">
                                      <a:latin typeface="Cambria Math"/>
                                      <a:ea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𝟔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𝒙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b="1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b="1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1" i="1" smtClean="0">
                                          <a:latin typeface="Cambria Math"/>
                                          <a:ea typeface="Cambria Math"/>
                                        </a:rPr>
                                        <m:t>𝒙</m:t>
                                      </m:r>
                                      <m:r>
                                        <a:rPr lang="en-US" b="1" i="1" smtClean="0">
                                          <a:latin typeface="Cambria Math"/>
                                          <a:ea typeface="Cambria Math"/>
                                        </a:rPr>
                                        <m:t>+</m:t>
                                      </m:r>
                                      <m:r>
                                        <a:rPr lang="en-US" b="1" i="1" smtClean="0">
                                          <a:latin typeface="Cambria Math"/>
                                          <a:ea typeface="Cambria Math"/>
                                        </a:rPr>
                                        <m:t>𝟓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b="1" i="1" smtClean="0">
                                      <a:latin typeface="Cambria Math"/>
                                      <a:ea typeface="Cambria Math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𝒙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𝟓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≥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𝟎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9072" y="1563638"/>
                <a:ext cx="4742580" cy="92211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81989" y="2453139"/>
                <a:ext cx="5982600" cy="9221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1" i="1" smtClean="0">
                          <a:latin typeface="Cambria Math"/>
                          <a:ea typeface="Cambria Math"/>
                        </a:rPr>
                        <m:t>⟺</m:t>
                      </m:r>
                      <m:d>
                        <m:dPr>
                          <m:begChr m:val="{"/>
                          <m:endChr m:val=""/>
                          <m:ctrlPr>
                            <a:rPr lang="ru-RU" b="1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en-US" b="1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smtClean="0">
                                      <a:latin typeface="Cambria Math"/>
                                      <a:ea typeface="Cambria Math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b="1" i="1" smtClean="0">
                                      <a:latin typeface="Cambria Math"/>
                                      <a:ea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𝟔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𝒙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b="1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smtClean="0">
                                      <a:latin typeface="Cambria Math"/>
                                      <a:ea typeface="Cambria Math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b="1" i="1" smtClean="0">
                                      <a:latin typeface="Cambria Math"/>
                                      <a:ea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𝟏𝟎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𝒙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𝟐𝟓</m:t>
                              </m:r>
                            </m:e>
                            <m:e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𝒙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≥−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𝟓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989" y="2453139"/>
                <a:ext cx="5982600" cy="92211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11758" y="3795886"/>
                <a:ext cx="2835455" cy="8536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1" i="1" smtClean="0">
                          <a:latin typeface="Cambria Math"/>
                          <a:ea typeface="Cambria Math"/>
                        </a:rPr>
                        <m:t>⟺</m:t>
                      </m:r>
                      <m:d>
                        <m:dPr>
                          <m:begChr m:val="{"/>
                          <m:endChr m:val=""/>
                          <m:ctrlPr>
                            <a:rPr lang="ru-RU" b="1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</m:ctrlPr>
                            </m:eqArrPr>
                            <m:e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𝟏𝟔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𝒙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=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𝟐𝟑</m:t>
                              </m:r>
                            </m:e>
                            <m:e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𝒙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≥−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𝟓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758" y="3795886"/>
                <a:ext cx="2835455" cy="8536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256777" y="3486714"/>
                <a:ext cx="2441694" cy="13172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1" i="1" smtClean="0">
                          <a:latin typeface="Cambria Math"/>
                          <a:ea typeface="Cambria Math"/>
                        </a:rPr>
                        <m:t>⟺</m:t>
                      </m:r>
                      <m:d>
                        <m:dPr>
                          <m:begChr m:val="{"/>
                          <m:endChr m:val=""/>
                          <m:ctrlPr>
                            <a:rPr lang="ru-RU" b="1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</m:ctrlPr>
                            </m:eqArrPr>
                            <m:e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𝒙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=−</m:t>
                              </m:r>
                              <m:f>
                                <m:fPr>
                                  <m:ctrlPr>
                                    <a:rPr lang="en-US" b="1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1" i="1" smtClean="0">
                                      <a:latin typeface="Cambria Math"/>
                                      <a:ea typeface="Cambria Math"/>
                                    </a:rPr>
                                    <m:t>𝟐𝟑</m:t>
                                  </m:r>
                                </m:num>
                                <m:den>
                                  <m:r>
                                    <a:rPr lang="en-US" b="1" i="1" smtClean="0">
                                      <a:latin typeface="Cambria Math"/>
                                      <a:ea typeface="Cambria Math"/>
                                    </a:rPr>
                                    <m:t>𝟏𝟔</m:t>
                                  </m:r>
                                </m:den>
                              </m:f>
                            </m:e>
                            <m:e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𝒙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≥−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𝟓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6777" y="3486714"/>
                <a:ext cx="2441694" cy="131728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308041" y="3905349"/>
                <a:ext cx="2046842" cy="7369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Javob: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  <a:ea typeface="Cambria Math"/>
                      </a:rPr>
                      <m:t>−</m:t>
                    </m:r>
                    <m:f>
                      <m:fPr>
                        <m:ctrlPr>
                          <a:rPr lang="en-US" b="1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/>
                            <a:ea typeface="Cambria Math"/>
                          </a:rPr>
                          <m:t>𝟐𝟑</m:t>
                        </m:r>
                      </m:num>
                      <m:den>
                        <m:r>
                          <a:rPr lang="en-US" b="1" i="1">
                            <a:latin typeface="Cambria Math"/>
                            <a:ea typeface="Cambria Math"/>
                          </a:rPr>
                          <m:t>𝟏𝟔</m:t>
                        </m:r>
                      </m:den>
                    </m:f>
                  </m:oMath>
                </a14:m>
                <a:endParaRPr lang="ru-RU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8041" y="3905349"/>
                <a:ext cx="2046842" cy="736933"/>
              </a:xfrm>
              <a:prstGeom prst="rect">
                <a:avLst/>
              </a:prstGeom>
              <a:blipFill rotWithShape="1">
                <a:blip r:embed="rId7"/>
                <a:stretch>
                  <a:fillRect l="-6548" b="-909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141490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bject 2"/>
          <p:cNvSpPr/>
          <p:nvPr/>
        </p:nvSpPr>
        <p:spPr>
          <a:xfrm>
            <a:off x="-1" y="-20538"/>
            <a:ext cx="9144001" cy="79101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4"/>
          <p:cNvSpPr txBox="1">
            <a:spLocks/>
          </p:cNvSpPr>
          <p:nvPr/>
        </p:nvSpPr>
        <p:spPr>
          <a:xfrm>
            <a:off x="0" y="88333"/>
            <a:ext cx="9143999" cy="611209"/>
          </a:xfrm>
          <a:prstGeom prst="rect">
            <a:avLst/>
          </a:prstGeom>
        </p:spPr>
        <p:txBody>
          <a:bodyPr vert="horz" wrap="square" lIns="0" tIns="26178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3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Mustaqil</a:t>
            </a:r>
            <a:r>
              <a:rPr lang="ru-RU" sz="3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bajarilgan</a:t>
            </a:r>
            <a:r>
              <a:rPr lang="en-US" sz="3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topshiriqni</a:t>
            </a:r>
            <a:r>
              <a:rPr lang="en-US" sz="3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3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tekshirish</a:t>
            </a:r>
            <a:endParaRPr lang="en-US" sz="38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85285" y="1275606"/>
                <a:ext cx="4916026" cy="6509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𝒂</m:t>
                      </m:r>
                      <m:r>
                        <a:rPr lang="en-US" b="1" i="1" smtClean="0">
                          <a:latin typeface="Cambria Math"/>
                        </a:rPr>
                        <m:t>)  </m:t>
                      </m:r>
                      <m:rad>
                        <m:radPr>
                          <m:degHide m:val="on"/>
                          <m:ctrlPr>
                            <a:rPr lang="en-US" b="1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b="1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b="1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b="1" i="1" smtClean="0">
                              <a:latin typeface="Cambria Math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en-US" b="1" i="1" smtClean="0">
                              <a:latin typeface="Cambria Math"/>
                              <a:cs typeface="Arial" panose="020B0604020202020204" pitchFamily="34" charset="0"/>
                            </a:rPr>
                            <m:t>𝟖</m:t>
                          </m:r>
                          <m:r>
                            <a:rPr lang="en-US" b="1" i="1" smtClean="0">
                              <a:latin typeface="Cambria Math"/>
                              <a:cs typeface="Arial" panose="020B0604020202020204" pitchFamily="34" charset="0"/>
                            </a:rPr>
                            <m:t>𝒙</m:t>
                          </m:r>
                          <m:r>
                            <a:rPr lang="en-US" b="1" i="1" smtClean="0">
                              <a:latin typeface="Cambria Math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/>
                              <a:cs typeface="Arial" panose="020B0604020202020204" pitchFamily="34" charset="0"/>
                            </a:rPr>
                            <m:t>𝟕</m:t>
                          </m:r>
                        </m:e>
                      </m:rad>
                      <m:r>
                        <a:rPr lang="en-US" b="1" i="1"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1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b="1" i="1" smtClean="0">
                              <a:latin typeface="Cambria Math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/>
                              <a:cs typeface="Arial" panose="020B0604020202020204" pitchFamily="34" charset="0"/>
                            </a:rPr>
                            <m:t>𝒙</m:t>
                          </m:r>
                          <m:r>
                            <a:rPr lang="en-US" b="1" i="1" smtClean="0">
                              <a:latin typeface="Cambria Math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/>
                              <a:cs typeface="Arial" panose="020B0604020202020204" pitchFamily="34" charset="0"/>
                            </a:rPr>
                            <m:t>𝟏</m:t>
                          </m:r>
                        </m:e>
                      </m:rad>
                    </m:oMath>
                  </m:oMathPara>
                </a14:m>
                <a:endParaRPr lang="en-US" b="1" dirty="0" smtClean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285" y="1275606"/>
                <a:ext cx="4916026" cy="65094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301703" y="736997"/>
            <a:ext cx="4608513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15. Tenglamani yeching.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83568" y="2009678"/>
                <a:ext cx="4533870" cy="9221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1" i="1" smtClean="0">
                          <a:latin typeface="Cambria Math"/>
                          <a:ea typeface="Cambria Math"/>
                        </a:rPr>
                        <m:t>⟺</m:t>
                      </m:r>
                      <m:d>
                        <m:dPr>
                          <m:begChr m:val="{"/>
                          <m:endChr m:val=""/>
                          <m:ctrlPr>
                            <a:rPr lang="ru-RU" b="1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en-US" b="1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smtClean="0">
                                      <a:latin typeface="Cambria Math"/>
                                      <a:ea typeface="Cambria Math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b="1" i="1" smtClean="0">
                                      <a:latin typeface="Cambria Math"/>
                                      <a:ea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𝟖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𝒙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𝟕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=−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𝒙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𝟏</m:t>
                              </m:r>
                            </m:e>
                            <m:e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𝒙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𝟏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≥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𝟎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2009678"/>
                <a:ext cx="4533870" cy="92211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98013" y="3161806"/>
                <a:ext cx="3599127" cy="9221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1" i="1" smtClean="0">
                          <a:latin typeface="Cambria Math"/>
                          <a:ea typeface="Cambria Math"/>
                        </a:rPr>
                        <m:t>⟺</m:t>
                      </m:r>
                      <m:d>
                        <m:dPr>
                          <m:begChr m:val="{"/>
                          <m:endChr m:val=""/>
                          <m:ctrlPr>
                            <a:rPr lang="ru-RU" b="1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en-US" b="1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smtClean="0">
                                      <a:latin typeface="Cambria Math"/>
                                      <a:ea typeface="Cambria Math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b="1" i="1" smtClean="0">
                                      <a:latin typeface="Cambria Math"/>
                                      <a:ea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𝟗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𝒙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𝟔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=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𝟎</m:t>
                              </m:r>
                            </m:e>
                            <m:e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𝒙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≤−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𝟏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013" y="3161806"/>
                <a:ext cx="3599127" cy="92211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961653" y="2067694"/>
                <a:ext cx="3926908" cy="24270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1" i="1" smtClean="0">
                          <a:latin typeface="Cambria Math"/>
                          <a:ea typeface="Cambria Math"/>
                        </a:rPr>
                        <m:t>⟺</m:t>
                      </m:r>
                      <m:d>
                        <m:dPr>
                          <m:begChr m:val="{"/>
                          <m:endChr m:val=""/>
                          <m:ctrlPr>
                            <a:rPr lang="ru-RU" b="1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</m:ctrlPr>
                            </m:eqArrPr>
                            <m:e>
                              <m:d>
                                <m:dPr>
                                  <m:begChr m:val="["/>
                                  <m:endChr m:val=""/>
                                  <m:ctrlPr>
                                    <a:rPr lang="en-US" b="1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eqArr>
                                    <m:eqArrPr>
                                      <m:ctrlPr>
                                        <a:rPr lang="en-US" b="1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eqArrPr>
                                    <m:e>
                                      <m:sSub>
                                        <m:sSubPr>
                                          <m:ctrlPr>
                                            <a:rPr lang="en-US" b="1" i="1"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1" i="1">
                                              <a:latin typeface="Cambria Math"/>
                                              <a:ea typeface="Cambria Math"/>
                                            </a:rPr>
                                            <m:t>𝒙</m:t>
                                          </m:r>
                                        </m:e>
                                        <m:sub>
                                          <m:r>
                                            <a:rPr lang="en-US" b="1" i="1">
                                              <a:latin typeface="Cambria Math"/>
                                              <a:ea typeface="Cambria Math"/>
                                            </a:rPr>
                                            <m:t>𝟏</m:t>
                                          </m:r>
                                        </m:sub>
                                      </m:sSub>
                                      <m:r>
                                        <a:rPr lang="en-US" b="1" i="1">
                                          <a:latin typeface="Cambria Math"/>
                                          <a:ea typeface="Cambria Math"/>
                                        </a:rPr>
                                        <m:t>=</m:t>
                                      </m:r>
                                      <m:f>
                                        <m:fPr>
                                          <m:ctrlPr>
                                            <a:rPr lang="en-US" b="1" i="1"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b="1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−</m:t>
                                          </m:r>
                                          <m:r>
                                            <a:rPr lang="en-US" b="1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𝟗</m:t>
                                          </m:r>
                                          <m:r>
                                            <a:rPr lang="en-US" b="1" i="1">
                                              <a:latin typeface="Cambria Math"/>
                                              <a:ea typeface="Cambria Math"/>
                                            </a:rPr>
                                            <m:t>−</m:t>
                                          </m:r>
                                          <m:rad>
                                            <m:radPr>
                                              <m:degHide m:val="on"/>
                                              <m:ctrlPr>
                                                <a:rPr lang="en-US" b="1" i="1">
                                                  <a:latin typeface="Cambria Math"/>
                                                  <a:ea typeface="Cambria Math"/>
                                                </a:rPr>
                                              </m:ctrlPr>
                                            </m:radPr>
                                            <m:deg/>
                                            <m:e>
                                              <m:r>
                                                <a:rPr lang="en-US" b="1" i="1" smtClean="0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𝟏𝟎𝟓</m:t>
                                              </m:r>
                                            </m:e>
                                          </m:rad>
                                        </m:num>
                                        <m:den>
                                          <m:r>
                                            <a:rPr lang="en-US" b="1" i="1">
                                              <a:latin typeface="Cambria Math"/>
                                              <a:ea typeface="Cambria Math"/>
                                            </a:rPr>
                                            <m:t>𝟐</m:t>
                                          </m:r>
                                        </m:den>
                                      </m:f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b="1" i="1"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1" i="1">
                                              <a:latin typeface="Cambria Math"/>
                                              <a:ea typeface="Cambria Math"/>
                                            </a:rPr>
                                            <m:t>𝒙</m:t>
                                          </m:r>
                                        </m:e>
                                        <m:sub>
                                          <m:r>
                                            <a:rPr lang="en-US" b="1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𝟐</m:t>
                                          </m:r>
                                        </m:sub>
                                      </m:sSub>
                                      <m:r>
                                        <a:rPr lang="en-US" b="1" i="1">
                                          <a:latin typeface="Cambria Math"/>
                                          <a:ea typeface="Cambria Math"/>
                                        </a:rPr>
                                        <m:t>=</m:t>
                                      </m:r>
                                      <m:f>
                                        <m:fPr>
                                          <m:ctrlPr>
                                            <a:rPr lang="en-US" b="1" i="1"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b="1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−</m:t>
                                          </m:r>
                                          <m:r>
                                            <a:rPr lang="en-US" b="1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𝟗</m:t>
                                          </m:r>
                                          <m:r>
                                            <a:rPr lang="en-US" b="1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+</m:t>
                                          </m:r>
                                          <m:rad>
                                            <m:radPr>
                                              <m:degHide m:val="on"/>
                                              <m:ctrlPr>
                                                <a:rPr lang="en-US" b="1" i="1">
                                                  <a:latin typeface="Cambria Math"/>
                                                  <a:ea typeface="Cambria Math"/>
                                                </a:rPr>
                                              </m:ctrlPr>
                                            </m:radPr>
                                            <m:deg/>
                                            <m:e>
                                              <m:r>
                                                <a:rPr lang="en-US" b="1" i="1" smtClean="0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𝟏𝟎𝟓</m:t>
                                              </m:r>
                                            </m:e>
                                          </m:rad>
                                        </m:num>
                                        <m:den>
                                          <m:r>
                                            <a:rPr lang="en-US" b="1" i="1">
                                              <a:latin typeface="Cambria Math"/>
                                              <a:ea typeface="Cambria Math"/>
                                            </a:rPr>
                                            <m:t>𝟐</m:t>
                                          </m:r>
                                        </m:den>
                                      </m:f>
                                    </m:e>
                                  </m:eqArr>
                                </m:e>
                              </m:d>
                            </m:e>
                            <m:e>
                              <m:r>
                                <a:rPr lang="en-US" b="1" i="1">
                                  <a:latin typeface="Cambria Math"/>
                                  <a:ea typeface="Cambria Math"/>
                                </a:rPr>
                                <m:t>𝒙</m:t>
                              </m:r>
                              <m:r>
                                <a:rPr lang="en-US" b="1" i="1">
                                  <a:latin typeface="Cambria Math"/>
                                  <a:ea typeface="Cambria Math"/>
                                </a:rPr>
                                <m:t>≤−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𝟏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1653" y="2067694"/>
                <a:ext cx="3926908" cy="242701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907704" y="4155926"/>
                <a:ext cx="3610476" cy="8113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Javob:  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  <a:cs typeface="Arial" panose="020B0604020202020204" pitchFamily="34" charset="0"/>
                      </a:rPr>
                      <m:t>𝒙</m:t>
                    </m:r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b="1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b="1" i="1">
                            <a:latin typeface="Cambria Math"/>
                            <a:ea typeface="Cambria Math"/>
                          </a:rPr>
                          <m:t>𝟗</m:t>
                        </m:r>
                        <m:r>
                          <a:rPr lang="en-US" b="1" i="1">
                            <a:latin typeface="Cambria Math"/>
                            <a:ea typeface="Cambria Math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n-US" b="1" i="1">
                                <a:latin typeface="Cambria Math"/>
                                <a:ea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b="1" i="1">
                                <a:latin typeface="Cambria Math"/>
                                <a:ea typeface="Cambria Math"/>
                              </a:rPr>
                              <m:t>𝟏𝟎𝟓</m:t>
                            </m:r>
                          </m:e>
                        </m:rad>
                      </m:num>
                      <m:den>
                        <m:r>
                          <a:rPr lang="en-US" b="1" i="1">
                            <a:latin typeface="Cambria Math"/>
                            <a:ea typeface="Cambria Math"/>
                          </a:rPr>
                          <m:t>𝟐</m:t>
                        </m:r>
                      </m:den>
                    </m:f>
                  </m:oMath>
                </a14:m>
                <a:endParaRPr lang="ru-RU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4155926"/>
                <a:ext cx="3610476" cy="811376"/>
              </a:xfrm>
              <a:prstGeom prst="rect">
                <a:avLst/>
              </a:prstGeom>
              <a:blipFill rotWithShape="1">
                <a:blip r:embed="rId6"/>
                <a:stretch>
                  <a:fillRect l="-3716" b="-827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4523" y="788690"/>
            <a:ext cx="320992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231515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20" grpId="0"/>
      <p:bldP spid="21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bject 2"/>
          <p:cNvSpPr/>
          <p:nvPr/>
        </p:nvSpPr>
        <p:spPr>
          <a:xfrm>
            <a:off x="-1" y="-20538"/>
            <a:ext cx="9144001" cy="79101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4"/>
          <p:cNvSpPr txBox="1">
            <a:spLocks/>
          </p:cNvSpPr>
          <p:nvPr/>
        </p:nvSpPr>
        <p:spPr>
          <a:xfrm>
            <a:off x="0" y="88333"/>
            <a:ext cx="9143999" cy="611209"/>
          </a:xfrm>
          <a:prstGeom prst="rect">
            <a:avLst/>
          </a:prstGeom>
        </p:spPr>
        <p:txBody>
          <a:bodyPr vert="horz" wrap="square" lIns="0" tIns="26178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3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Mustaqil</a:t>
            </a:r>
            <a:r>
              <a:rPr lang="ru-RU" sz="3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bajarilgan</a:t>
            </a:r>
            <a:r>
              <a:rPr lang="en-US" sz="3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topshiriqni</a:t>
            </a:r>
            <a:r>
              <a:rPr lang="en-US" sz="3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3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tekshirish</a:t>
            </a:r>
            <a:endParaRPr lang="en-US" sz="38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85285" y="1275606"/>
                <a:ext cx="5134033" cy="6509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𝒃</m:t>
                      </m:r>
                      <m:r>
                        <a:rPr lang="en-US" b="1" i="1" smtClean="0">
                          <a:latin typeface="Cambria Math"/>
                        </a:rPr>
                        <m:t>)  </m:t>
                      </m:r>
                      <m:rad>
                        <m:radPr>
                          <m:degHide m:val="on"/>
                          <m:ctrlPr>
                            <a:rPr lang="en-US" b="1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b="1" i="1" smtClean="0">
                              <a:latin typeface="Cambria Math"/>
                              <a:cs typeface="Arial" panose="020B0604020202020204" pitchFamily="34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b="1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b="1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b="1" i="1" smtClean="0">
                              <a:latin typeface="Cambria Math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en-US" b="1" i="1" smtClean="0">
                              <a:latin typeface="Cambria Math"/>
                              <a:cs typeface="Arial" panose="020B0604020202020204" pitchFamily="34" charset="0"/>
                            </a:rPr>
                            <m:t>𝟑</m:t>
                          </m:r>
                          <m:r>
                            <a:rPr lang="en-US" b="1" i="1" smtClean="0">
                              <a:latin typeface="Cambria Math"/>
                              <a:cs typeface="Arial" panose="020B0604020202020204" pitchFamily="34" charset="0"/>
                            </a:rPr>
                            <m:t>𝒙</m:t>
                          </m:r>
                          <m:r>
                            <a:rPr lang="en-US" b="1" i="1" smtClean="0">
                              <a:latin typeface="Cambria Math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en-US" b="1" i="1" smtClean="0">
                              <a:latin typeface="Cambria Math"/>
                              <a:cs typeface="Arial" panose="020B0604020202020204" pitchFamily="34" charset="0"/>
                            </a:rPr>
                            <m:t>𝟓</m:t>
                          </m:r>
                        </m:e>
                      </m:rad>
                      <m:r>
                        <a:rPr lang="en-US" b="1" i="1"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1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b="1" i="1" smtClean="0">
                              <a:latin typeface="Cambria Math"/>
                              <a:cs typeface="Arial" panose="020B0604020202020204" pitchFamily="34" charset="0"/>
                            </a:rPr>
                            <m:t>𝒙</m:t>
                          </m:r>
                          <m:r>
                            <a:rPr lang="en-US" b="1" i="1" smtClean="0">
                              <a:latin typeface="Cambria Math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en-US" b="1" i="1" smtClean="0">
                              <a:latin typeface="Cambria Math"/>
                              <a:cs typeface="Arial" panose="020B0604020202020204" pitchFamily="34" charset="0"/>
                            </a:rPr>
                            <m:t>𝟏𝟎</m:t>
                          </m:r>
                        </m:e>
                      </m:rad>
                    </m:oMath>
                  </m:oMathPara>
                </a14:m>
                <a:endParaRPr lang="en-US" b="1" dirty="0" smtClean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285" y="1275606"/>
                <a:ext cx="5134033" cy="65094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301703" y="736997"/>
            <a:ext cx="4608513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15. Tenglamani yeching.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83568" y="2009678"/>
                <a:ext cx="4756687" cy="9221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1" i="1" smtClean="0">
                          <a:latin typeface="Cambria Math"/>
                          <a:ea typeface="Cambria Math"/>
                        </a:rPr>
                        <m:t>⟺</m:t>
                      </m:r>
                      <m:d>
                        <m:dPr>
                          <m:begChr m:val="{"/>
                          <m:endChr m:val=""/>
                          <m:ctrlPr>
                            <a:rPr lang="ru-RU" b="1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en-US" b="1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smtClean="0"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r>
                                    <a:rPr lang="en-US" b="1" i="1" smtClean="0">
                                      <a:latin typeface="Cambria Math"/>
                                      <a:ea typeface="Cambria Math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b="1" i="1" smtClean="0">
                                      <a:latin typeface="Cambria Math"/>
                                      <a:ea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𝟑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𝒙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𝟓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=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𝒙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𝟏𝟎</m:t>
                              </m:r>
                            </m:e>
                            <m:e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𝒙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𝟏𝟎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≥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𝟎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2009678"/>
                <a:ext cx="4756687" cy="92211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98013" y="3161806"/>
                <a:ext cx="3599127" cy="9221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1" i="1" smtClean="0">
                          <a:latin typeface="Cambria Math"/>
                          <a:ea typeface="Cambria Math"/>
                        </a:rPr>
                        <m:t>⟺</m:t>
                      </m:r>
                      <m:d>
                        <m:dPr>
                          <m:begChr m:val="{"/>
                          <m:endChr m:val=""/>
                          <m:ctrlPr>
                            <a:rPr lang="ru-RU" b="1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en-US" b="1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smtClean="0">
                                      <a:latin typeface="Cambria Math"/>
                                      <a:ea typeface="Cambria Math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b="1" i="1" smtClean="0">
                                      <a:latin typeface="Cambria Math"/>
                                      <a:ea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𝒙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𝟓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=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𝟎</m:t>
                              </m:r>
                            </m:e>
                            <m:e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𝒙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≤−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𝟏𝟎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013" y="3161806"/>
                <a:ext cx="3599127" cy="92211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355976" y="3230286"/>
                <a:ext cx="4757264" cy="8536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1" i="1" smtClean="0">
                          <a:latin typeface="Cambria Math"/>
                          <a:ea typeface="Cambria Math"/>
                        </a:rPr>
                        <m:t>⟺</m:t>
                      </m:r>
                      <m:d>
                        <m:dPr>
                          <m:begChr m:val="{"/>
                          <m:endChr m:val=""/>
                          <m:ctrlPr>
                            <a:rPr lang="ru-RU" b="1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</m:ctrlPr>
                            </m:eqArrPr>
                            <m:e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𝑫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=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𝟒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𝟐𝟎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=−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𝟏𝟔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&lt;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𝟎</m:t>
                              </m:r>
                            </m:e>
                            <m:e>
                              <m:r>
                                <a:rPr lang="en-US" b="1" i="1">
                                  <a:latin typeface="Cambria Math"/>
                                  <a:ea typeface="Cambria Math"/>
                                </a:rPr>
                                <m:t>𝒙</m:t>
                              </m:r>
                              <m:r>
                                <a:rPr lang="en-US" b="1" i="1">
                                  <a:latin typeface="Cambria Math"/>
                                  <a:ea typeface="Cambria Math"/>
                                </a:rPr>
                                <m:t>≤−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𝟏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976" y="3230286"/>
                <a:ext cx="4757264" cy="8536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028805" y="4265389"/>
                <a:ext cx="2559419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Javob:  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  <a:cs typeface="Arial" panose="020B0604020202020204" pitchFamily="34" charset="0"/>
                      </a:rPr>
                      <m:t>𝒙</m:t>
                    </m:r>
                  </m:oMath>
                </a14:m>
                <a:r>
                  <a:rPr lang="ru-RU" b="1" dirty="0" smtClean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∈∅</m:t>
                    </m:r>
                  </m:oMath>
                </a14:m>
                <a:endParaRPr lang="ru-RU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8805" y="4265389"/>
                <a:ext cx="2559419" cy="538609"/>
              </a:xfrm>
              <a:prstGeom prst="rect">
                <a:avLst/>
              </a:prstGeom>
              <a:blipFill rotWithShape="1">
                <a:blip r:embed="rId6"/>
                <a:stretch>
                  <a:fillRect l="-5238" t="-13636" b="-306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9332721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20" grpId="0"/>
      <p:bldP spid="21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ject 4"/>
          <p:cNvSpPr txBox="1">
            <a:spLocks/>
          </p:cNvSpPr>
          <p:nvPr/>
        </p:nvSpPr>
        <p:spPr>
          <a:xfrm>
            <a:off x="342395" y="57562"/>
            <a:ext cx="8557312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Irratsional</a:t>
            </a:r>
            <a:r>
              <a:rPr lang="en-US" sz="4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tenglamalar</a:t>
            </a:r>
            <a:endParaRPr lang="en-US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251521" y="771550"/>
            <a:ext cx="864818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O‘zgaruvchisi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ildiz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ostida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qatnashgan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tenglama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irratsional</a:t>
            </a:r>
            <a:r>
              <a:rPr lang="en-US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tenglamalar</a:t>
            </a:r>
            <a:r>
              <a:rPr lang="en-US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deyiladi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773905" y="1923678"/>
                <a:ext cx="2990499" cy="5912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b="1" i="1" smtClean="0">
                              <a:latin typeface="Cambria Math"/>
                            </a:rPr>
                            <m:t>𝟏𝟐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𝟏𝟏</m:t>
                          </m:r>
                        </m:e>
                      </m:rad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𝟏𝟓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905" y="1923678"/>
                <a:ext cx="2990499" cy="59125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1765656" y="2537835"/>
                <a:ext cx="3846246" cy="6509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b="1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b="1" i="1" smtClean="0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𝟑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𝟏</m:t>
                          </m:r>
                        </m:e>
                      </m:rad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5656" y="2537835"/>
                <a:ext cx="3846246" cy="65094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2917784" y="3257915"/>
                <a:ext cx="4590616" cy="6509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b="1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b="1" i="1" smtClean="0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b="1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𝟑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e>
                      </m:rad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𝟏</m:t>
                          </m:r>
                        </m:e>
                      </m:rad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7784" y="3257915"/>
                <a:ext cx="4590616" cy="65094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4069912" y="3993183"/>
                <a:ext cx="4452886" cy="6253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 </m:t>
                      </m:r>
                      <m:d>
                        <m:d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1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b="1" i="1" smtClean="0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b="1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𝟑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𝟒</m:t>
                          </m:r>
                        </m:e>
                      </m:d>
                      <m:rad>
                        <m:radPr>
                          <m:degHide m:val="on"/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𝟒</m:t>
                          </m:r>
                        </m:e>
                      </m:rad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9912" y="3993183"/>
                <a:ext cx="4452886" cy="62536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464320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  <p:bldP spid="2" grpId="0"/>
      <p:bldP spid="79" grpId="0"/>
      <p:bldP spid="80" grpId="0"/>
      <p:bldP spid="8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ject 4"/>
          <p:cNvSpPr txBox="1">
            <a:spLocks/>
          </p:cNvSpPr>
          <p:nvPr/>
        </p:nvSpPr>
        <p:spPr>
          <a:xfrm>
            <a:off x="342395" y="57562"/>
            <a:ext cx="8557312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O‘zgaruvchilarni</a:t>
            </a:r>
            <a:r>
              <a:rPr lang="en-US" sz="4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almashtirish</a:t>
            </a:r>
            <a:endParaRPr lang="en-US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88310" y="771550"/>
                <a:ext cx="6775978" cy="10005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1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b="1" i="1" smtClean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b="1" i="1" smtClean="0">
                                <a:latin typeface="Cambria Math"/>
                                <a:cs typeface="Arial" panose="020B0604020202020204" pitchFamily="34" charset="0"/>
                              </a:rPr>
                              <m:t>𝟑</m:t>
                            </m:r>
                            <m:r>
                              <a:rPr lang="en-US" b="1" i="1" smtClean="0">
                                <a:latin typeface="Cambria Math"/>
                                <a:cs typeface="Arial" panose="020B0604020202020204" pitchFamily="34" charset="0"/>
                              </a:rPr>
                              <m:t>−</m:t>
                            </m:r>
                            <m:r>
                              <a:rPr lang="en-US" b="1" i="1" smtClean="0">
                                <a:latin typeface="Cambria Math"/>
                                <a:cs typeface="Arial" panose="020B0604020202020204" pitchFamily="34" charset="0"/>
                              </a:rPr>
                              <m:t>𝒙</m:t>
                            </m:r>
                          </m:num>
                          <m:den>
                            <m:r>
                              <a:rPr lang="en-US" b="1" i="1" smtClean="0">
                                <a:latin typeface="Cambria Math"/>
                                <a:cs typeface="Arial" panose="020B0604020202020204" pitchFamily="34" charset="0"/>
                              </a:rPr>
                              <m:t>𝒙</m:t>
                            </m:r>
                            <m:r>
                              <a:rPr lang="en-US" b="1" i="1" smtClean="0">
                                <a:latin typeface="Cambria Math"/>
                                <a:cs typeface="Arial" panose="020B0604020202020204" pitchFamily="34" charset="0"/>
                              </a:rPr>
                              <m:t>−</m:t>
                            </m:r>
                            <m:r>
                              <a:rPr lang="en-US" b="1" i="1" smtClean="0">
                                <a:latin typeface="Cambria Math"/>
                                <a:cs typeface="Arial" panose="020B0604020202020204" pitchFamily="34" charset="0"/>
                              </a:rPr>
                              <m:t>𝟏</m:t>
                            </m:r>
                          </m:den>
                        </m:f>
                      </m:e>
                    </m:rad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+</m:t>
                    </m:r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𝟑</m:t>
                    </m:r>
                    <m:rad>
                      <m:radPr>
                        <m:degHide m:val="on"/>
                        <m:ctrlPr>
                          <a:rPr lang="en-US" b="1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b="1" i="1" smtClean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b="1" i="1" smtClean="0">
                                <a:latin typeface="Cambria Math"/>
                                <a:cs typeface="Arial" panose="020B0604020202020204" pitchFamily="34" charset="0"/>
                              </a:rPr>
                              <m:t>𝒙</m:t>
                            </m:r>
                            <m:r>
                              <a:rPr lang="en-US" b="1" i="1" smtClean="0">
                                <a:latin typeface="Cambria Math"/>
                                <a:cs typeface="Arial" panose="020B0604020202020204" pitchFamily="34" charset="0"/>
                              </a:rPr>
                              <m:t>−</m:t>
                            </m:r>
                            <m:r>
                              <a:rPr lang="en-US" b="1" i="1" smtClean="0">
                                <a:latin typeface="Cambria Math"/>
                                <a:cs typeface="Arial" panose="020B0604020202020204" pitchFamily="34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b="1" i="1" smtClean="0">
                                <a:latin typeface="Cambria Math"/>
                                <a:cs typeface="Arial" panose="020B0604020202020204" pitchFamily="34" charset="0"/>
                              </a:rPr>
                              <m:t>𝟑</m:t>
                            </m:r>
                            <m:r>
                              <a:rPr lang="en-US" b="1" i="1" smtClean="0">
                                <a:latin typeface="Cambria Math"/>
                                <a:cs typeface="Arial" panose="020B0604020202020204" pitchFamily="34" charset="0"/>
                              </a:rPr>
                              <m:t>−</m:t>
                            </m:r>
                            <m:r>
                              <a:rPr lang="en-US" b="1" i="1" smtClean="0">
                                <a:latin typeface="Cambria Math"/>
                                <a:cs typeface="Arial" panose="020B0604020202020204" pitchFamily="34" charset="0"/>
                              </a:rPr>
                              <m:t>𝒙</m:t>
                            </m:r>
                          </m:den>
                        </m:f>
                      </m:e>
                    </m:rad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𝟒</m:t>
                    </m:r>
                  </m:oMath>
                </a14:m>
                <a:r>
                  <a:rPr lang="en-US" b="1" i="1" dirty="0" smtClean="0">
                    <a:latin typeface="Cambria Math"/>
                    <a:ea typeface="Cambria Math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ea typeface="Cambria Math"/>
                    <a:cs typeface="Arial" panose="020B0604020202020204" pitchFamily="34" charset="0"/>
                  </a:rPr>
                  <a:t>tenglamani</a:t>
                </a:r>
                <a:r>
                  <a:rPr lang="en-US" b="1" dirty="0" smtClean="0">
                    <a:latin typeface="Arial" panose="020B0604020202020204" pitchFamily="34" charset="0"/>
                    <a:ea typeface="Cambria Math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ea typeface="Cambria Math"/>
                    <a:cs typeface="Arial" panose="020B0604020202020204" pitchFamily="34" charset="0"/>
                  </a:rPr>
                  <a:t>yeching</a:t>
                </a:r>
                <a:r>
                  <a:rPr lang="en-US" b="1" dirty="0" smtClean="0">
                    <a:latin typeface="Arial" panose="020B0604020202020204" pitchFamily="34" charset="0"/>
                    <a:ea typeface="Cambria Math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310" y="771550"/>
                <a:ext cx="6775978" cy="1000530"/>
              </a:xfrm>
              <a:prstGeom prst="rect">
                <a:avLst/>
              </a:prstGeom>
              <a:blipFill rotWithShape="1">
                <a:blip r:embed="rId3"/>
                <a:stretch>
                  <a:fillRect r="-108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95536" y="1707654"/>
                <a:ext cx="4900157" cy="14108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b="1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b="1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b="1" i="1">
                                  <a:latin typeface="Cambria Math"/>
                                  <a:cs typeface="Arial" panose="020B0604020202020204" pitchFamily="34" charset="0"/>
                                </a:rPr>
                                <m:t>𝟑</m:t>
                              </m:r>
                              <m:r>
                                <a:rPr lang="en-US" b="1" i="1">
                                  <a:latin typeface="Cambria Math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r>
                                <a:rPr lang="en-US" b="1" i="1">
                                  <a:latin typeface="Cambria Math"/>
                                  <a:cs typeface="Arial" panose="020B0604020202020204" pitchFamily="34" charset="0"/>
                                </a:rPr>
                                <m:t>𝒙</m:t>
                              </m:r>
                            </m:num>
                            <m:den>
                              <m:r>
                                <a:rPr lang="en-US" b="1" i="1">
                                  <a:latin typeface="Cambria Math"/>
                                  <a:cs typeface="Arial" panose="020B0604020202020204" pitchFamily="34" charset="0"/>
                                </a:rPr>
                                <m:t>𝒙</m:t>
                              </m:r>
                              <m:r>
                                <a:rPr lang="en-US" b="1" i="1">
                                  <a:latin typeface="Cambria Math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r>
                                <a:rPr lang="en-US" b="1" i="1">
                                  <a:latin typeface="Cambria Math"/>
                                  <a:cs typeface="Arial" panose="020B0604020202020204" pitchFamily="34" charset="0"/>
                                </a:rPr>
                                <m:t>𝟏</m:t>
                              </m:r>
                            </m:den>
                          </m:f>
                        </m:e>
                      </m:rad>
                      <m:r>
                        <a:rPr lang="en-US" b="1" i="1" smtClean="0"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cs typeface="Arial" panose="020B0604020202020204" pitchFamily="34" charset="0"/>
                        </a:rPr>
                        <m:t>𝒂</m:t>
                      </m:r>
                      <m:r>
                        <a:rPr lang="en-US" b="1" i="1" smtClean="0">
                          <a:latin typeface="Cambria Math"/>
                          <a:cs typeface="Arial" panose="020B0604020202020204" pitchFamily="34" charset="0"/>
                        </a:rPr>
                        <m:t>,  </m:t>
                      </m:r>
                      <m:rad>
                        <m:radPr>
                          <m:degHide m:val="on"/>
                          <m:ctrlPr>
                            <a:rPr lang="en-US" b="1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b="1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b="1" i="1">
                                  <a:latin typeface="Cambria Math"/>
                                  <a:cs typeface="Arial" panose="020B0604020202020204" pitchFamily="34" charset="0"/>
                                </a:rPr>
                                <m:t>𝒙</m:t>
                              </m:r>
                              <m:r>
                                <a:rPr lang="en-US" b="1" i="1">
                                  <a:latin typeface="Cambria Math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r>
                                <a:rPr lang="en-US" b="1" i="1">
                                  <a:latin typeface="Cambria Math"/>
                                  <a:cs typeface="Arial" panose="020B0604020202020204" pitchFamily="34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b="1" i="1">
                                  <a:latin typeface="Cambria Math"/>
                                  <a:cs typeface="Arial" panose="020B0604020202020204" pitchFamily="34" charset="0"/>
                                </a:rPr>
                                <m:t>𝟑</m:t>
                              </m:r>
                              <m:r>
                                <a:rPr lang="en-US" b="1" i="1">
                                  <a:latin typeface="Cambria Math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r>
                                <a:rPr lang="en-US" b="1" i="1">
                                  <a:latin typeface="Cambria Math"/>
                                  <a:cs typeface="Arial" panose="020B0604020202020204" pitchFamily="34" charset="0"/>
                                </a:rPr>
                                <m:t>𝒙</m:t>
                              </m:r>
                            </m:den>
                          </m:f>
                        </m:e>
                      </m:rad>
                      <m:r>
                        <a:rPr lang="en-US" b="1" i="1" smtClean="0"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  <a:cs typeface="Arial" panose="020B060402020202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  <a:cs typeface="Arial" panose="020B0604020202020204" pitchFamily="34" charset="0"/>
                            </a:rPr>
                            <m:t>𝒂</m:t>
                          </m:r>
                        </m:den>
                      </m:f>
                    </m:oMath>
                  </m:oMathPara>
                </a14:m>
                <a:endParaRPr lang="en-US" b="1" i="1" dirty="0" smtClean="0">
                  <a:latin typeface="Cambria Math"/>
                  <a:ea typeface="Cambria Math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1707654"/>
                <a:ext cx="4900157" cy="141089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77393" y="3363838"/>
                <a:ext cx="2062359" cy="13067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𝑎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/>
                                    </a:rPr>
                                    <m:t>𝑎</m:t>
                                  </m:r>
                                </m:den>
                              </m:f>
                              <m:r>
                                <a:rPr lang="en-US" i="1">
                                  <a:latin typeface="Cambria Math"/>
                                </a:rPr>
                                <m:t>=4</m:t>
                              </m:r>
                              <m:r>
                                <m:rPr>
                                  <m:nor/>
                                </m:rPr>
                                <a:rPr lang="ru-RU" dirty="0"/>
                                <m:t> </m:t>
                              </m:r>
                            </m:e>
                            <m:e>
                              <m:r>
                                <a:rPr lang="en-US" b="0" i="1" dirty="0" smtClean="0">
                                  <a:latin typeface="Cambria Math"/>
                                </a:rPr>
                                <m:t>𝑎</m:t>
                              </m:r>
                              <m:r>
                                <a:rPr lang="en-US" b="0" i="1" dirty="0" smtClean="0">
                                  <a:latin typeface="Cambria Math"/>
                                </a:rPr>
                                <m:t>&gt;0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393" y="3363838"/>
                <a:ext cx="2062359" cy="130670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195736" y="3579862"/>
                <a:ext cx="3543598" cy="8906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 smtClean="0">
                          <a:latin typeface="Cambria Math"/>
                          <a:ea typeface="Cambria Math"/>
                        </a:rPr>
                        <m:t>⟺</m:t>
                      </m:r>
                      <m:d>
                        <m:dPr>
                          <m:begChr m:val="{"/>
                          <m:endChr m:val=""/>
                          <m:ctrlPr>
                            <a:rPr lang="ru-RU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i="1" smtClean="0">
                                  <a:latin typeface="Cambria Math"/>
                                  <a:ea typeface="Cambria Math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ru-RU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−4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𝑎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+3=0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𝑎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&gt;0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736" y="3579862"/>
                <a:ext cx="3543598" cy="89069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000197" y="3435846"/>
                <a:ext cx="1812163" cy="12514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dirty="0" smtClean="0">
                    <a:latin typeface="Cambria Math"/>
                    <a:ea typeface="Cambria Math"/>
                  </a:rPr>
                  <a:t>⟺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i="1" smtClean="0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i="1" smtClean="0">
                                <a:latin typeface="Cambria Math"/>
                              </a:rPr>
                            </m:ctrlPr>
                          </m:eqArrPr>
                          <m:e>
                            <m:d>
                              <m:dPr>
                                <m:begChr m:val="["/>
                                <m:endChr m:val=""/>
                                <m:ctrlPr>
                                  <a:rPr lang="ru-RU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eqArr>
                                  <m:eqArr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𝑎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=1</m:t>
                                    </m:r>
                                  </m:e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𝑎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=2</m:t>
                                    </m:r>
                                  </m:e>
                                </m:eqArr>
                              </m:e>
                            </m:d>
                          </m:e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𝑎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&gt;0</m:t>
                            </m:r>
                          </m:e>
                        </m:eqArr>
                      </m:e>
                    </m:d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0197" y="3435846"/>
                <a:ext cx="1812163" cy="1251433"/>
              </a:xfrm>
              <a:prstGeom prst="rect">
                <a:avLst/>
              </a:prstGeom>
              <a:blipFill rotWithShape="1">
                <a:blip r:embed="rId7"/>
                <a:stretch>
                  <a:fillRect l="-70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729916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3" grpId="0"/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ject 4"/>
          <p:cNvSpPr txBox="1">
            <a:spLocks/>
          </p:cNvSpPr>
          <p:nvPr/>
        </p:nvSpPr>
        <p:spPr>
          <a:xfrm>
            <a:off x="342395" y="57562"/>
            <a:ext cx="8557312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O‘zgaruvchilarni</a:t>
            </a:r>
            <a:r>
              <a:rPr lang="en-US" sz="4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almashtirish</a:t>
            </a:r>
            <a:endParaRPr lang="en-US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51264" y="843558"/>
                <a:ext cx="2232248" cy="14108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b="1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b="1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b="1" i="1">
                                  <a:latin typeface="Cambria Math"/>
                                  <a:cs typeface="Arial" panose="020B0604020202020204" pitchFamily="34" charset="0"/>
                                </a:rPr>
                                <m:t>𝟑</m:t>
                              </m:r>
                              <m:r>
                                <a:rPr lang="en-US" b="1" i="1">
                                  <a:latin typeface="Cambria Math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r>
                                <a:rPr lang="en-US" b="1" i="1">
                                  <a:latin typeface="Cambria Math"/>
                                  <a:cs typeface="Arial" panose="020B0604020202020204" pitchFamily="34" charset="0"/>
                                </a:rPr>
                                <m:t>𝒙</m:t>
                              </m:r>
                            </m:num>
                            <m:den>
                              <m:r>
                                <a:rPr lang="en-US" b="1" i="1">
                                  <a:latin typeface="Cambria Math"/>
                                  <a:cs typeface="Arial" panose="020B0604020202020204" pitchFamily="34" charset="0"/>
                                </a:rPr>
                                <m:t>𝒙</m:t>
                              </m:r>
                              <m:r>
                                <a:rPr lang="en-US" b="1" i="1">
                                  <a:latin typeface="Cambria Math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r>
                                <a:rPr lang="en-US" b="1" i="1">
                                  <a:latin typeface="Cambria Math"/>
                                  <a:cs typeface="Arial" panose="020B0604020202020204" pitchFamily="34" charset="0"/>
                                </a:rPr>
                                <m:t>𝟏</m:t>
                              </m:r>
                            </m:den>
                          </m:f>
                        </m:e>
                      </m:rad>
                      <m:r>
                        <a:rPr lang="en-US" b="1" i="1" smtClean="0"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cs typeface="Arial" panose="020B0604020202020204" pitchFamily="34" charset="0"/>
                        </a:rPr>
                        <m:t>𝟏</m:t>
                      </m:r>
                    </m:oMath>
                  </m:oMathPara>
                </a14:m>
                <a:endParaRPr lang="en-US" b="1" i="1" dirty="0" smtClean="0">
                  <a:latin typeface="Cambria Math"/>
                  <a:ea typeface="Cambria Math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264" y="843558"/>
                <a:ext cx="2232248" cy="141089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67287" y="2217046"/>
                <a:ext cx="2232248" cy="9307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latin typeface="Cambria Math"/>
                              <a:cs typeface="Arial" panose="020B0604020202020204" pitchFamily="34" charset="0"/>
                            </a:rPr>
                            <m:t>𝟑</m:t>
                          </m:r>
                          <m:r>
                            <a:rPr lang="en-US" b="1" i="1">
                              <a:latin typeface="Cambria Math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n-US" b="1" i="1">
                              <a:latin typeface="Cambria Math"/>
                              <a:cs typeface="Arial" panose="020B0604020202020204" pitchFamily="34" charset="0"/>
                            </a:rPr>
                            <m:t>𝒙</m:t>
                          </m:r>
                        </m:num>
                        <m:den>
                          <m:r>
                            <a:rPr lang="en-US" b="1" i="1">
                              <a:latin typeface="Cambria Math"/>
                              <a:cs typeface="Arial" panose="020B0604020202020204" pitchFamily="34" charset="0"/>
                            </a:rPr>
                            <m:t>𝒙</m:t>
                          </m:r>
                          <m:r>
                            <a:rPr lang="en-US" b="1" i="1">
                              <a:latin typeface="Cambria Math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n-US" b="1" i="1">
                              <a:latin typeface="Cambria Math"/>
                              <a:cs typeface="Arial" panose="020B0604020202020204" pitchFamily="34" charset="0"/>
                            </a:rPr>
                            <m:t>𝟏</m:t>
                          </m:r>
                        </m:den>
                      </m:f>
                      <m:r>
                        <a:rPr lang="en-US" b="1" i="1" smtClean="0"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cs typeface="Arial" panose="020B0604020202020204" pitchFamily="34" charset="0"/>
                        </a:rPr>
                        <m:t>𝟏</m:t>
                      </m:r>
                    </m:oMath>
                  </m:oMathPara>
                </a14:m>
                <a:endParaRPr lang="en-US" b="1" i="1" dirty="0" smtClean="0">
                  <a:latin typeface="Cambria Math"/>
                  <a:ea typeface="Cambria Math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287" y="2217046"/>
                <a:ext cx="2232248" cy="93076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17874" y="3291830"/>
                <a:ext cx="2512418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𝟑</m:t>
                      </m:r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874" y="3291830"/>
                <a:ext cx="2512418" cy="53860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74417" y="3939902"/>
                <a:ext cx="3061479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𝟒</m:t>
                      </m:r>
                      <m:r>
                        <a:rPr lang="en-US" b="1" i="1" smtClean="0">
                          <a:latin typeface="Cambria Math"/>
                        </a:rPr>
                        <m:t> ⟹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𝟐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417" y="3939902"/>
                <a:ext cx="3061479" cy="53860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267688" y="843558"/>
                <a:ext cx="2232248" cy="14108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b="1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b="1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b="1" i="1">
                                  <a:latin typeface="Cambria Math"/>
                                  <a:cs typeface="Arial" panose="020B0604020202020204" pitchFamily="34" charset="0"/>
                                </a:rPr>
                                <m:t>𝟑</m:t>
                              </m:r>
                              <m:r>
                                <a:rPr lang="en-US" b="1" i="1">
                                  <a:latin typeface="Cambria Math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r>
                                <a:rPr lang="en-US" b="1" i="1">
                                  <a:latin typeface="Cambria Math"/>
                                  <a:cs typeface="Arial" panose="020B0604020202020204" pitchFamily="34" charset="0"/>
                                </a:rPr>
                                <m:t>𝒙</m:t>
                              </m:r>
                            </m:num>
                            <m:den>
                              <m:r>
                                <a:rPr lang="en-US" b="1" i="1">
                                  <a:latin typeface="Cambria Math"/>
                                  <a:cs typeface="Arial" panose="020B0604020202020204" pitchFamily="34" charset="0"/>
                                </a:rPr>
                                <m:t>𝒙</m:t>
                              </m:r>
                              <m:r>
                                <a:rPr lang="en-US" b="1" i="1">
                                  <a:latin typeface="Cambria Math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r>
                                <a:rPr lang="en-US" b="1" i="1">
                                  <a:latin typeface="Cambria Math"/>
                                  <a:cs typeface="Arial" panose="020B0604020202020204" pitchFamily="34" charset="0"/>
                                </a:rPr>
                                <m:t>𝟏</m:t>
                              </m:r>
                            </m:den>
                          </m:f>
                        </m:e>
                      </m:rad>
                      <m:r>
                        <a:rPr lang="en-US" b="1" i="1" smtClean="0"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cs typeface="Arial" panose="020B0604020202020204" pitchFamily="34" charset="0"/>
                        </a:rPr>
                        <m:t>𝟐</m:t>
                      </m:r>
                    </m:oMath>
                  </m:oMathPara>
                </a14:m>
                <a:endParaRPr lang="en-US" b="1" i="1" dirty="0" smtClean="0">
                  <a:latin typeface="Cambria Math"/>
                  <a:ea typeface="Cambria Math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688" y="843558"/>
                <a:ext cx="2232248" cy="141089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483711" y="2217046"/>
                <a:ext cx="2232248" cy="9307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latin typeface="Cambria Math"/>
                              <a:cs typeface="Arial" panose="020B0604020202020204" pitchFamily="34" charset="0"/>
                            </a:rPr>
                            <m:t>𝟑</m:t>
                          </m:r>
                          <m:r>
                            <a:rPr lang="en-US" b="1" i="1">
                              <a:latin typeface="Cambria Math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n-US" b="1" i="1">
                              <a:latin typeface="Cambria Math"/>
                              <a:cs typeface="Arial" panose="020B0604020202020204" pitchFamily="34" charset="0"/>
                            </a:rPr>
                            <m:t>𝒙</m:t>
                          </m:r>
                        </m:num>
                        <m:den>
                          <m:r>
                            <a:rPr lang="en-US" b="1" i="1">
                              <a:latin typeface="Cambria Math"/>
                              <a:cs typeface="Arial" panose="020B0604020202020204" pitchFamily="34" charset="0"/>
                            </a:rPr>
                            <m:t>𝒙</m:t>
                          </m:r>
                          <m:r>
                            <a:rPr lang="en-US" b="1" i="1">
                              <a:latin typeface="Cambria Math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n-US" b="1" i="1">
                              <a:latin typeface="Cambria Math"/>
                              <a:cs typeface="Arial" panose="020B0604020202020204" pitchFamily="34" charset="0"/>
                            </a:rPr>
                            <m:t>𝟏</m:t>
                          </m:r>
                        </m:den>
                      </m:f>
                      <m:r>
                        <a:rPr lang="en-US" b="1" i="1" smtClean="0"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cs typeface="Arial" panose="020B0604020202020204" pitchFamily="34" charset="0"/>
                        </a:rPr>
                        <m:t>𝟒</m:t>
                      </m:r>
                    </m:oMath>
                  </m:oMathPara>
                </a14:m>
                <a:endParaRPr lang="en-US" b="1" i="1" dirty="0" smtClean="0">
                  <a:latin typeface="Cambria Math"/>
                  <a:ea typeface="Cambria Math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3711" y="2217046"/>
                <a:ext cx="2232248" cy="930768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334298" y="3291830"/>
                <a:ext cx="2958053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𝟏𝟐</m:t>
                      </m:r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𝟒</m:t>
                      </m:r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4298" y="3291830"/>
                <a:ext cx="2958053" cy="538609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390841" y="3939902"/>
                <a:ext cx="3646063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𝟓</m:t>
                      </m:r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𝟏𝟑</m:t>
                      </m:r>
                      <m:r>
                        <a:rPr lang="en-US" b="1" i="1" smtClean="0">
                          <a:latin typeface="Cambria Math"/>
                        </a:rPr>
                        <m:t> ⟹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𝟔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0841" y="3939902"/>
                <a:ext cx="3646063" cy="538609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283968" y="4443958"/>
                <a:ext cx="2844048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Javob: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/>
                      </a:rPr>
                      <m:t>𝟐</m:t>
                    </m:r>
                  </m:oMath>
                </a14:m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2,6</a:t>
                </a:r>
                <a:endParaRPr lang="ru-RU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3968" y="4443958"/>
                <a:ext cx="2844048" cy="538609"/>
              </a:xfrm>
              <a:prstGeom prst="rect">
                <a:avLst/>
              </a:prstGeom>
              <a:blipFill rotWithShape="1">
                <a:blip r:embed="rId11"/>
                <a:stretch>
                  <a:fillRect l="-4721" t="-11364" r="-3433" b="-329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552406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2" grpId="0"/>
      <p:bldP spid="6" grpId="0"/>
      <p:bldP spid="14" grpId="0"/>
      <p:bldP spid="15" grpId="0"/>
      <p:bldP spid="16" grpId="0"/>
      <p:bldP spid="17" grpId="0"/>
      <p:bldP spid="1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d6c94d1031a30c9e82ebd819aee5ffaac23dc7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11539</TotalTime>
  <Words>1651</Words>
  <Application>Microsoft Office PowerPoint</Application>
  <PresentationFormat>Экран (16:9)</PresentationFormat>
  <Paragraphs>170</Paragraphs>
  <Slides>19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Презентация.cdr</dc:title>
  <dc:creator>Komlov Mirodil</dc:creator>
  <cp:lastModifiedBy>acer</cp:lastModifiedBy>
  <cp:revision>1065</cp:revision>
  <dcterms:created xsi:type="dcterms:W3CDTF">2020-04-09T07:32:19Z</dcterms:created>
  <dcterms:modified xsi:type="dcterms:W3CDTF">2021-03-04T05:42:24Z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2020-04-09T00:00:00Z</vt:filetime>
  </property>
  <property fmtid="{D5CDD505-2E9C-101B-9397-08002B2CF9AE}" pid="3" name="Creator">
    <vt:lpwstr>CorelDRAW 2019</vt:lpwstr>
  </property>
  <property fmtid="{D5CDD505-2E9C-101B-9397-08002B2CF9AE}" pid="4" name="LastSaved">
    <vt:filetime>2020-04-09T00:00:00Z</vt:filetime>
  </property>
</Properties>
</file>