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520" r:id="rId3"/>
    <p:sldId id="1522" r:id="rId4"/>
    <p:sldId id="1529" r:id="rId5"/>
    <p:sldId id="1523" r:id="rId6"/>
    <p:sldId id="1524" r:id="rId7"/>
    <p:sldId id="1525" r:id="rId8"/>
    <p:sldId id="1526" r:id="rId9"/>
    <p:sldId id="1527" r:id="rId10"/>
    <p:sldId id="1528" r:id="rId11"/>
    <p:sldId id="1530" r:id="rId12"/>
    <p:sldId id="1531" r:id="rId13"/>
    <p:sldId id="1532" r:id="rId14"/>
    <p:sldId id="1533" r:id="rId15"/>
    <p:sldId id="1534" r:id="rId16"/>
    <p:sldId id="1535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186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1995686"/>
            <a:ext cx="496855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irratsional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(1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210128"/>
            <a:ext cx="545553" cy="13565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 </a:t>
            </a:r>
            <a:r>
              <a:rPr lang="en-US" sz="3567" b="1" spc="16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529627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1635646"/>
                <a:ext cx="439447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4394473" cy="6509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01703" y="699542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99072" y="1563638"/>
                <a:ext cx="4742580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𝟐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72" y="1563638"/>
                <a:ext cx="4742580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1989" y="2453139"/>
                <a:ext cx="531414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89" y="2453139"/>
                <a:ext cx="5314147" cy="9221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11758" y="3605267"/>
                <a:ext cx="2389821" cy="85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58" y="3605267"/>
                <a:ext cx="2389821" cy="8536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67613" y="3363838"/>
                <a:ext cx="2218876" cy="1317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𝟕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613" y="3363838"/>
                <a:ext cx="2218876" cy="13177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64561" y="3723878"/>
                <a:ext cx="1884940" cy="735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3723878"/>
                <a:ext cx="1884940" cy="735201"/>
              </a:xfrm>
              <a:prstGeom prst="rect">
                <a:avLst/>
              </a:prstGeom>
              <a:blipFill rotWithShape="1">
                <a:blip r:embed="rId8"/>
                <a:stretch>
                  <a:fillRect l="-7120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86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7504" y="1635646"/>
                <a:ext cx="438966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4389663" cy="6509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01703" y="699542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99072" y="1563638"/>
                <a:ext cx="4742580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</a:rPr>
                                        <m:t>𝟒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72" y="1563638"/>
                <a:ext cx="4742580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1989" y="2453139"/>
                <a:ext cx="5536965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𝟏𝟔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89" y="2453139"/>
                <a:ext cx="5536965" cy="9221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11758" y="3605267"/>
                <a:ext cx="2612638" cy="85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758" y="3605267"/>
                <a:ext cx="2612638" cy="8536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67613" y="3363838"/>
                <a:ext cx="2441694" cy="13201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𝟏𝟒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613" y="3363838"/>
                <a:ext cx="2441694" cy="132017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64561" y="3723878"/>
                <a:ext cx="23741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∈∅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3723878"/>
                <a:ext cx="2374176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565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1569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5285" y="1275606"/>
                <a:ext cx="5138843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85" y="1275606"/>
                <a:ext cx="5138843" cy="6509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01703" y="699542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3568" y="2009678"/>
                <a:ext cx="475668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9678"/>
                <a:ext cx="4756687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98013" y="3003798"/>
                <a:ext cx="3676263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13" y="3003798"/>
                <a:ext cx="3676263" cy="15171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961653" y="2067694"/>
                <a:ext cx="3426772" cy="2928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eqArrPr>
                                    <m:e>
                                      <m:sSub>
                                        <m:sSubPr>
                                          <m:ctrlP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  <m:r>
                                        <a:rPr lang="en-US" b="1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f>
                                        <m:fPr>
                                          <m:ctrlP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𝟓</m:t>
                                          </m:r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−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b="1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b="1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𝟐𝟗</m:t>
                                              </m:r>
                                            </m:e>
                                          </m:rad>
                                        </m:num>
                                        <m:den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𝟏</m:t>
                                          </m:r>
                                        </m:sub>
                                      </m:sSub>
                                      <m:r>
                                        <a:rPr lang="en-US" b="1" i="1">
                                          <a:latin typeface="Cambria Math"/>
                                          <a:ea typeface="Cambria Math"/>
                                        </a:rPr>
                                        <m:t>=</m:t>
                                      </m:r>
                                      <m:f>
                                        <m:fPr>
                                          <m:ctrlP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𝟓</m:t>
                                          </m:r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</a:rPr>
                                            <m:t>+</m:t>
                                          </m:r>
                                          <m:rad>
                                            <m:radPr>
                                              <m:degHide m:val="on"/>
                                              <m:ctrlPr>
                                                <a:rPr lang="en-US" b="1" i="1">
                                                  <a:latin typeface="Cambria Math"/>
                                                  <a:ea typeface="Cambria Math"/>
                                                </a:rPr>
                                              </m:ctrlPr>
                                            </m:radPr>
                                            <m:deg/>
                                            <m:e>
                                              <m:r>
                                                <a:rPr lang="en-US" b="1" i="1">
                                                  <a:latin typeface="Cambria Math"/>
                                                  <a:ea typeface="Cambria Math"/>
                                                </a:rPr>
                                                <m:t>𝟐𝟗</m:t>
                                              </m:r>
                                            </m:e>
                                          </m:rad>
                                        </m:num>
                                        <m:den>
                                          <m:r>
                                            <a:rPr lang="en-US" b="1" i="1">
                                              <a:latin typeface="Cambria Math"/>
                                              <a:ea typeface="Cambria Math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≤−</m:t>
                              </m:r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653" y="2067694"/>
                <a:ext cx="3426772" cy="292817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99792" y="4481413"/>
                <a:ext cx="25793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∈∅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481413"/>
                <a:ext cx="2579360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520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1911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  <p:bldP spid="14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5285" y="1275606"/>
                <a:ext cx="5134033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85" y="1275606"/>
                <a:ext cx="5134033" cy="6546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301703" y="699542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3568" y="2009678"/>
                <a:ext cx="4756687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9678"/>
                <a:ext cx="4756687" cy="9221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98013" y="3003798"/>
                <a:ext cx="4099264" cy="9221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≥−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13" y="3003798"/>
                <a:ext cx="4099264" cy="9221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27984" y="3435846"/>
                <a:ext cx="47436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𝑫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𝟏𝟔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=−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&lt;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435846"/>
                <a:ext cx="474367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99792" y="4481413"/>
                <a:ext cx="25793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∈∅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481413"/>
                <a:ext cx="2579360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520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46293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  <p:bldP spid="14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5496" y="1635646"/>
                <a:ext cx="5400600" cy="1510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𝒇</m:t>
                                      </m:r>
                                      <m:d>
                                        <m:dPr>
                                          <m:ctrlP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</m:d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𝒈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(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)≥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5646"/>
                <a:ext cx="5400600" cy="15107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764561" y="4155926"/>
            <a:ext cx="212590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2 ta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1520" y="699542"/>
                <a:ext cx="8784976" cy="1097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𝟏𝟎</m:t>
                        </m:r>
                      </m:e>
                    </m:ra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nechta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784976" cy="1097223"/>
              </a:xfrm>
              <a:prstGeom prst="rect">
                <a:avLst/>
              </a:prstGeom>
              <a:blipFill rotWithShape="1">
                <a:blip r:embed="rId4"/>
                <a:stretch>
                  <a:fillRect l="-1457" b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29" y="2931790"/>
                <a:ext cx="4608512" cy="223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⟺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=−</m:t>
                            </m:r>
                            <m:f>
                              <m:fPr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𝟓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  <m:e>
                            <m:d>
                              <m:dPr>
                                <m:begChr m:val="{"/>
                                <m:endChr m:val=""/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=</m:t>
                                    </m:r>
                                    <m:f>
                                      <m:fPr>
                                        <m:ctrlP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𝟖</m:t>
                                        </m:r>
                                      </m:num>
                                      <m:den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𝟑</m:t>
                                        </m:r>
                                      </m:den>
                                    </m:f>
                                  </m:e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𝟓</m:t>
                                        </m:r>
                                      </m:num>
                                      <m:den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𝟒</m:t>
                                        </m:r>
                                      </m:den>
                                    </m:f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≤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≤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e>
                                </m:eqArr>
                              </m:e>
                            </m:d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9" y="2931790"/>
                <a:ext cx="4608512" cy="22303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292080" y="1707654"/>
                <a:ext cx="4680520" cy="1301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𝟖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                   </m:t>
                                      </m:r>
                                    </m:e>
                                    <m:e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  <m:sSup>
                                        <m:sSupPr>
                                          <m:ctrlP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𝟏𝟎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≥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1707654"/>
                <a:ext cx="4680520" cy="1301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51270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5496" y="1635646"/>
                <a:ext cx="5400600" cy="1510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𝒇</m:t>
                                      </m:r>
                                      <m:d>
                                        <m:dPr>
                                          <m:ctrlP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</m:d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𝒈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(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)≥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5646"/>
                <a:ext cx="5400600" cy="15107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764561" y="4155926"/>
            <a:ext cx="2209259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Javob: 2,25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51520" y="699542"/>
                <a:ext cx="8784976" cy="10627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𝟏𝟓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Arial" panose="020B0604020202020204" pitchFamily="34" charset="0"/>
                          </a:rPr>
                          <m:t>𝟗</m:t>
                        </m:r>
                      </m:e>
                    </m:rad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haqiqiy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ildizlari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784976" cy="1062727"/>
              </a:xfrm>
              <a:prstGeom prst="rect">
                <a:avLst/>
              </a:prstGeom>
              <a:blipFill rotWithShape="1">
                <a:blip r:embed="rId4"/>
                <a:stretch>
                  <a:fillRect l="-1457" t="-1724" b="-160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29" y="2859782"/>
                <a:ext cx="2736303" cy="22625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⟺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𝟗</m:t>
                                </m:r>
                              </m:num>
                              <m:den>
                                <m: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  <m:t>𝟒</m:t>
                                </m:r>
                              </m:den>
                            </m:f>
                          </m:e>
                          <m:e>
                            <m:d>
                              <m:dPr>
                                <m:begChr m:val="{"/>
                                <m:endChr m:val=""/>
                                <m:ctrlPr>
                                  <a:rPr lang="en-US" b="1" i="1" smtClean="0">
                                    <a:latin typeface="Cambria Math"/>
                                    <a:ea typeface="Cambria Math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</m:ctrlPr>
                                  </m:eqArrPr>
                                  <m:e>
                                    <m:d>
                                      <m:dPr>
                                        <m:begChr m:val="["/>
                                        <m:endChr m:val=""/>
                                        <m:ctrlP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eqArr>
                                          <m:eqArrPr>
                                            <m:ctrlPr>
                                              <a:rPr lang="en-US" b="1" i="1" smtClean="0">
                                                <a:latin typeface="Cambria Math"/>
                                                <a:ea typeface="Cambria Math"/>
                                                <a:cs typeface="Arial" panose="020B0604020202020204" pitchFamily="34" charset="0"/>
                                              </a:rPr>
                                            </m:ctrlPr>
                                          </m:eqArrPr>
                                          <m:e>
                                            <m:r>
                                              <a:rPr lang="en-US" b="1" i="1" smtClean="0">
                                                <a:latin typeface="Cambria Math"/>
                                                <a:ea typeface="Cambria Math"/>
                                                <a:cs typeface="Arial" panose="020B0604020202020204" pitchFamily="34" charset="0"/>
                                              </a:rPr>
                                              <m:t>𝒙</m:t>
                                            </m:r>
                                            <m:r>
                                              <a:rPr lang="en-US" b="1" i="1" smtClean="0">
                                                <a:latin typeface="Cambria Math"/>
                                                <a:ea typeface="Cambria Math"/>
                                                <a:cs typeface="Arial" panose="020B0604020202020204" pitchFamily="34" charset="0"/>
                                              </a:rPr>
                                              <m:t>=−</m:t>
                                            </m:r>
                                            <m:r>
                                              <a:rPr lang="en-US" b="1" i="1" smtClean="0">
                                                <a:latin typeface="Cambria Math"/>
                                                <a:ea typeface="Cambria Math"/>
                                                <a:cs typeface="Arial" panose="020B0604020202020204" pitchFamily="34" charset="0"/>
                                              </a:rPr>
                                              <m:t>𝟓</m:t>
                                            </m:r>
                                          </m:e>
                                          <m:e>
                                            <m:r>
                                              <a:rPr lang="en-US" b="1" i="1" smtClean="0">
                                                <a:latin typeface="Cambria Math"/>
                                                <a:ea typeface="Cambria Math"/>
                                                <a:cs typeface="Arial" panose="020B0604020202020204" pitchFamily="34" charset="0"/>
                                              </a:rPr>
                                              <m:t>𝒙</m:t>
                                            </m:r>
                                            <m:r>
                                              <a:rPr lang="en-US" b="1" i="1" smtClean="0">
                                                <a:latin typeface="Cambria Math"/>
                                                <a:ea typeface="Cambria Math"/>
                                                <a:cs typeface="Arial" panose="020B0604020202020204" pitchFamily="34" charset="0"/>
                                              </a:rPr>
                                              <m:t>=−</m:t>
                                            </m:r>
                                            <m:r>
                                              <a:rPr lang="en-US" b="1" i="1" smtClean="0">
                                                <a:latin typeface="Cambria Math"/>
                                                <a:ea typeface="Cambria Math"/>
                                                <a:cs typeface="Arial" panose="020B0604020202020204" pitchFamily="34" charset="0"/>
                                              </a:rPr>
                                              <m:t>𝟑</m:t>
                                            </m:r>
                                          </m:e>
                                        </m:eqArr>
                                      </m:e>
                                    </m:d>
                                  </m:e>
                                  <m:e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  <m:r>
                                      <a:rPr lang="en-US" b="1" i="1" smtClean="0">
                                        <a:latin typeface="Cambria Math"/>
                                        <a:ea typeface="Cambria Math"/>
                                        <a:cs typeface="Arial" panose="020B0604020202020204" pitchFamily="34" charset="0"/>
                                      </a:rPr>
                                      <m:t>≥</m:t>
                                    </m:r>
                                    <m:f>
                                      <m:fPr>
                                        <m:ctrlP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𝟗</m:t>
                                        </m:r>
                                      </m:num>
                                      <m:den>
                                        <m:r>
                                          <a:rPr lang="en-US" b="1" i="1" smtClean="0">
                                            <a:latin typeface="Cambria Math"/>
                                            <a:ea typeface="Cambria Math"/>
                                            <a:cs typeface="Arial" panose="020B0604020202020204" pitchFamily="34" charset="0"/>
                                          </a:rPr>
                                          <m:t>𝟒</m:t>
                                        </m:r>
                                      </m:den>
                                    </m:f>
                                  </m:e>
                                </m:eqArr>
                              </m:e>
                            </m:d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9" y="2859782"/>
                <a:ext cx="2736303" cy="226254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220072" y="1707654"/>
                <a:ext cx="3851920" cy="1323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              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sSup>
                                        <m:sSupPr>
                                          <m:ctrlP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𝟖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𝟏𝟓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𝟗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≥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             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1707654"/>
                <a:ext cx="3851920" cy="132311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75856" y="3761333"/>
                <a:ext cx="17741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761333"/>
                <a:ext cx="177414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1310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" grpId="0"/>
      <p:bldP spid="18" grpId="0"/>
      <p:bldP spid="19" grpId="0"/>
      <p:bldP spid="20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914653" y="843558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smtClean="0"/>
              <a:t> </a:t>
            </a:r>
            <a:r>
              <a:rPr lang="en-US" sz="3200" b="1" smtClean="0">
                <a:solidFill>
                  <a:srgbClr val="7030A0"/>
                </a:solidFill>
              </a:rPr>
              <a:t>68-</a:t>
            </a:r>
            <a:r>
              <a:rPr lang="en-US" sz="3200" b="1" smtClean="0"/>
              <a:t>betidagi  </a:t>
            </a:r>
            <a:r>
              <a:rPr lang="en-US" sz="3200" b="1" smtClean="0">
                <a:solidFill>
                  <a:srgbClr val="7030A0"/>
                </a:solidFill>
              </a:rPr>
              <a:t>11, 13, </a:t>
            </a:r>
          </a:p>
          <a:p>
            <a:r>
              <a:rPr lang="en-US" sz="3200" b="1" smtClean="0">
                <a:solidFill>
                  <a:srgbClr val="7030A0"/>
                </a:solidFill>
              </a:rPr>
              <a:t>15-</a:t>
            </a:r>
            <a:r>
              <a:rPr lang="en-US" sz="3200" b="1" smtClean="0"/>
              <a:t>mashqlar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1521" y="771550"/>
            <a:ext cx="864818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O‘zgaruvchisi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irratsional</a:t>
            </a:r>
            <a:r>
              <a:rPr lang="en-US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73905" y="1923678"/>
                <a:ext cx="299049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05" y="1923678"/>
                <a:ext cx="2990499" cy="591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1765656" y="2537835"/>
                <a:ext cx="3846246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656" y="2537835"/>
                <a:ext cx="3846246" cy="6509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917784" y="3257915"/>
                <a:ext cx="4590616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784" y="3257915"/>
                <a:ext cx="4590616" cy="6509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069912" y="3993183"/>
                <a:ext cx="4452886" cy="625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d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912" y="3993183"/>
                <a:ext cx="4452886" cy="6253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6432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2" grpId="0"/>
      <p:bldP spid="79" grpId="0"/>
      <p:bldP spid="80" grpId="0"/>
      <p:bldP spid="8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5496" y="2571750"/>
                <a:ext cx="8648186" cy="1107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)⟺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𝒈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)≥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571750"/>
                <a:ext cx="8648186" cy="11079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0278" y="915566"/>
                <a:ext cx="8648186" cy="632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∈∅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78" y="915566"/>
                <a:ext cx="8648186" cy="63280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1764392"/>
                <a:ext cx="86481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𝒇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764392"/>
                <a:ext cx="864818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36512" y="3624058"/>
                <a:ext cx="8648186" cy="1107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)⟺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𝒈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)≥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𝒏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624058"/>
                <a:ext cx="8648186" cy="11079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72991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10" grpId="0"/>
      <p:bldP spid="1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64561" y="4443958"/>
                <a:ext cx="18117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𝟑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4443958"/>
                <a:ext cx="1811714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740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866266"/>
                <a:ext cx="4176464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866266"/>
                <a:ext cx="4176464" cy="6509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46779" y="4443958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79" y="4443958"/>
                <a:ext cx="118955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1391810"/>
                <a:ext cx="5832648" cy="1107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𝒈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)⟺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𝒈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)≥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𝒈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391810"/>
                <a:ext cx="5832648" cy="11079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2471930"/>
                <a:ext cx="5832648" cy="865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471930"/>
                <a:ext cx="5832648" cy="86581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1520" y="3362120"/>
                <a:ext cx="4176464" cy="865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62120"/>
                <a:ext cx="4176464" cy="86581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139952" y="3363838"/>
                <a:ext cx="1624609" cy="1251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363838"/>
                <a:ext cx="1624609" cy="125143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2377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4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1187624" y="743738"/>
                <a:ext cx="5400600" cy="1510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𝒇</m:t>
                                      </m:r>
                                      <m:d>
                                        <m:dPr>
                                          <m:ctrlP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</m:d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𝒈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(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)≥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743738"/>
                <a:ext cx="5400600" cy="15107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64561" y="4443958"/>
                <a:ext cx="28119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−</m:t>
                    </m:r>
                    <m:r>
                      <a:rPr lang="en-US" b="1" i="0" smtClean="0">
                        <a:latin typeface="Cambria Math"/>
                      </a:rPr>
                      <m:t>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4443958"/>
                <a:ext cx="2811988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4772" t="-11364" r="-3471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7" y="2594458"/>
                <a:ext cx="4608513" cy="625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d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7" y="2594458"/>
                <a:ext cx="4608513" cy="6253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29" y="3291830"/>
                <a:ext cx="4608512" cy="16221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d>
                                        <m:dPr>
                                          <m:begChr m:val="["/>
                                          <m:endChr m:val=""/>
                                          <m:ctrlPr>
                                            <a:rPr lang="en-US" b="1" i="1" smtClean="0">
                                              <a:latin typeface="Cambria Math"/>
                                              <a:ea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eqArr>
                                            <m:eqArrPr>
                                              <m:ctrlP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  <a:cs typeface="Arial" panose="020B0604020202020204" pitchFamily="34" charset="0"/>
                                                </a:rPr>
                                              </m:ctrlPr>
                                            </m:eqArrPr>
                                            <m:e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  <a:cs typeface="Arial" panose="020B0604020202020204" pitchFamily="34" charset="0"/>
                                                </a:rPr>
                                                <m:t>𝒙</m:t>
                                              </m:r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  <a:cs typeface="Arial" panose="020B0604020202020204" pitchFamily="34" charset="0"/>
                                                </a:rPr>
                                                <m:t>=−</m:t>
                                              </m:r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  <a:cs typeface="Arial" panose="020B0604020202020204" pitchFamily="34" charset="0"/>
                                                </a:rPr>
                                                <m:t>𝟓</m:t>
                                              </m:r>
                                            </m:e>
                                            <m:e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  <a:cs typeface="Arial" panose="020B0604020202020204" pitchFamily="34" charset="0"/>
                                                </a:rPr>
                                                <m:t>𝒙</m:t>
                                              </m:r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  <a:cs typeface="Arial" panose="020B0604020202020204" pitchFamily="34" charset="0"/>
                                                </a:rPr>
                                                <m:t>=</m:t>
                                              </m:r>
                                              <m:r>
                                                <a:rPr lang="en-US" b="1" i="1" smtClean="0">
                                                  <a:latin typeface="Cambria Math"/>
                                                  <a:ea typeface="Cambria Math"/>
                                                  <a:cs typeface="Arial" panose="020B0604020202020204" pitchFamily="34" charset="0"/>
                                                </a:rPr>
                                                <m:t>𝟐</m:t>
                                              </m:r>
                                            </m:e>
                                          </m:eqArr>
                                        </m:e>
                                      </m:d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≥−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⟺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9" y="3291830"/>
                <a:ext cx="4608512" cy="16221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76056" y="2283718"/>
                <a:ext cx="4680520" cy="1301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sSup>
                                        <m:sSupPr>
                                          <m:ctrlP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𝟏𝟎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≥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283718"/>
                <a:ext cx="4680520" cy="1301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89963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64561" y="4443958"/>
                <a:ext cx="25346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4443958"/>
                <a:ext cx="2534668" cy="538609"/>
              </a:xfrm>
              <a:prstGeom prst="rect">
                <a:avLst/>
              </a:prstGeom>
              <a:blipFill rotWithShape="1">
                <a:blip r:embed="rId3"/>
                <a:stretch>
                  <a:fillRect l="-5301" t="-11364" r="-4096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9512" y="866266"/>
                <a:ext cx="5472608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66266"/>
                <a:ext cx="5472608" cy="65094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788024" y="2427734"/>
                <a:ext cx="3600400" cy="13362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≥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;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≤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2427734"/>
                <a:ext cx="3600400" cy="133626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7504" y="2285151"/>
                <a:ext cx="4680520" cy="1510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[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e>
                              </m:rad>
                              <m:r>
                                <a:rPr lang="en-US" i="1">
                                  <a:latin typeface="Cambria Math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  <m:e>
                                      <m:sSup>
                                        <m:sSupPr>
                                          <m:ctrlP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b="1" i="1">
                                              <a:latin typeface="Cambria Math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𝟓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  <a:cs typeface="Arial" panose="020B0604020202020204" pitchFamily="34" charset="0"/>
                                        </a:rPr>
                                        <m:t>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≥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𝟎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85151"/>
                <a:ext cx="4680520" cy="151073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1635646"/>
                <a:ext cx="5615704" cy="768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/>
                              <a:cs typeface="Arial" panose="020B0604020202020204" pitchFamily="34" charset="0"/>
                            </a:rPr>
                            <m:t>−2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635646"/>
                <a:ext cx="5615704" cy="7688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16384" y="3905349"/>
                <a:ext cx="224715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384" y="3905349"/>
                <a:ext cx="2247154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46779" y="4443958"/>
                <a:ext cx="27890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79" y="4443958"/>
                <a:ext cx="278909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38485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19" grpId="0"/>
      <p:bldP spid="20" grpId="0"/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2699792" y="743738"/>
                <a:ext cx="3024336" cy="632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743738"/>
                <a:ext cx="3024336" cy="6328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64561" y="4443958"/>
                <a:ext cx="281198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−</m:t>
                    </m:r>
                    <m:r>
                      <a:rPr lang="en-US" b="1" i="0" smtClean="0">
                        <a:latin typeface="Cambria Math"/>
                      </a:rPr>
                      <m:t>𝟕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4443958"/>
                <a:ext cx="2811988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4772" t="-11364" r="-3471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31639" y="2067694"/>
                <a:ext cx="4608513" cy="650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ra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39" y="2067694"/>
                <a:ext cx="4608513" cy="6509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365279" y="2850654"/>
                <a:ext cx="3926802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279" y="2850654"/>
                <a:ext cx="3926802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1491630"/>
                <a:ext cx="56044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𝒏</m:t>
                    </m:r>
                    <m:r>
                      <a:rPr lang="en-US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toq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𝒈</m:t>
                    </m:r>
                    <m:r>
                      <a:rPr lang="en-US" b="1" i="1" smtClean="0">
                        <a:latin typeface="Cambria Math"/>
                      </a:rPr>
                      <m:t>(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)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491630"/>
                <a:ext cx="5604419" cy="538609"/>
              </a:xfrm>
              <a:prstGeom prst="rect">
                <a:avLst/>
              </a:prstGeom>
              <a:blipFill rotWithShape="1">
                <a:blip r:embed="rId7"/>
                <a:stretch>
                  <a:fillRect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65278" y="3435846"/>
                <a:ext cx="3926802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278" y="3435846"/>
                <a:ext cx="3926802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46779" y="4155926"/>
                <a:ext cx="306641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6779" y="4155926"/>
                <a:ext cx="306641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36586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" grpId="0"/>
      <p:bldP spid="18" grpId="0"/>
      <p:bldP spid="20" grpId="0"/>
      <p:bldP spid="2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tenglamalar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2699792" y="743738"/>
                <a:ext cx="3024336" cy="632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𝒇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𝒏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ra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743738"/>
                <a:ext cx="3024336" cy="6328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64561" y="4443958"/>
                <a:ext cx="17091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</a:rPr>
                      <m:t>𝟐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561" y="4443958"/>
                <a:ext cx="1709122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785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39552" y="3285364"/>
                <a:ext cx="2664297" cy="654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𝟔</m:t>
                          </m:r>
                        </m:deg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𝟔</m:t>
                          </m:r>
                        </m:deg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285364"/>
                <a:ext cx="2664297" cy="65453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59832" y="3219822"/>
                <a:ext cx="2996965" cy="9221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3219822"/>
                <a:ext cx="2996965" cy="9221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62409" y="1491630"/>
                <a:ext cx="5917903" cy="14167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𝒏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𝟐</m:t>
                    </m:r>
                    <m:r>
                      <a:rPr lang="en-US" b="1" i="1" smtClean="0">
                        <a:latin typeface="Cambria Math"/>
                      </a:rPr>
                      <m:t>𝒌</m:t>
                    </m:r>
                    <m:r>
                      <a:rPr lang="en-US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juft son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>
                                <a:latin typeface="Cambria Math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b="1" i="1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𝒈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𝒇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)≥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b="1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>
                                <a:latin typeface="Cambria Math"/>
                              </a:rPr>
                              <m:t>𝒇</m:t>
                            </m:r>
                            <m:d>
                              <m:dPr>
                                <m:ctrlPr>
                                  <a:rPr lang="en-US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d>
                            <m:r>
                              <a:rPr lang="en-US" b="1" i="1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𝒈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)</m:t>
                            </m:r>
                          </m:e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𝒈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)≥</m:t>
                            </m:r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e>
                        </m:eqArr>
                      </m:e>
                    </m:d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409" y="1491630"/>
                <a:ext cx="5917903" cy="1416734"/>
              </a:xfrm>
              <a:prstGeom prst="rect">
                <a:avLst/>
              </a:prstGeom>
              <a:blipFill rotWithShape="1">
                <a:blip r:embed="rId7"/>
                <a:stretch>
                  <a:fillRect t="-4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65278" y="4337397"/>
                <a:ext cx="1406522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278" y="4337397"/>
                <a:ext cx="1406522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79491" y="3048509"/>
                <a:ext cx="2996965" cy="1251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⟺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e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=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  <a:ea typeface="Cambria Math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491" y="3048509"/>
                <a:ext cx="2996965" cy="125143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44818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8" grpId="0"/>
      <p:bldP spid="18" grpId="0"/>
      <p:bldP spid="20" grpId="0"/>
      <p:bldP spid="2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1703" y="699542"/>
            <a:ext cx="460851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Tenglamani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4448" y="1635646"/>
                <a:ext cx="2926506" cy="27757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𝟒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−</m:t>
                      </m:r>
                      <m:r>
                        <a:rPr lang="en-US" b="1" i="1" dirty="0" smtClean="0">
                          <a:latin typeface="Cambria Math"/>
                        </a:rPr>
                        <m:t>𝟔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𝟖𝟏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𝟒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𝟖𝟕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latin typeface="Cambria Math"/>
                            </a:rPr>
                            <m:t>𝟖𝟕</m:t>
                          </m:r>
                        </m:num>
                        <m:den>
                          <m:r>
                            <a:rPr lang="en-US" b="1" i="1" dirty="0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𝟐𝟏</m:t>
                      </m:r>
                      <m:r>
                        <a:rPr lang="en-US" b="1" i="1" dirty="0" smtClean="0">
                          <a:latin typeface="Cambria Math"/>
                        </a:rPr>
                        <m:t>,</m:t>
                      </m:r>
                      <m:r>
                        <a:rPr lang="en-US" b="1" i="1" dirty="0" smtClean="0">
                          <a:latin typeface="Cambria Math"/>
                        </a:rPr>
                        <m:t>𝟕𝟓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448" y="1635646"/>
                <a:ext cx="2926506" cy="27757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67973" y="1770465"/>
                <a:ext cx="3144387" cy="23854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𝟏𝟕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𝟓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+</m:t>
                      </m:r>
                      <m:r>
                        <a:rPr lang="en-US" b="1" i="1" dirty="0" smtClean="0">
                          <a:latin typeface="Cambria Math"/>
                        </a:rPr>
                        <m:t>𝟗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𝟐𝟖𝟗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𝟓</m:t>
                      </m:r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𝟐𝟖𝟎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𝒙</m:t>
                      </m:r>
                      <m:r>
                        <a:rPr lang="en-US" b="1" i="1" dirty="0" smtClean="0">
                          <a:latin typeface="Cambria Math"/>
                        </a:rPr>
                        <m:t>=</m:t>
                      </m:r>
                      <m:r>
                        <a:rPr lang="en-US" b="1" i="1" dirty="0" smtClean="0">
                          <a:latin typeface="Cambria Math"/>
                        </a:rPr>
                        <m:t>𝟓𝟔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7973" y="1770465"/>
                <a:ext cx="3144387" cy="23854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512" y="4438453"/>
                <a:ext cx="8720195" cy="600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0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𝟏𝟑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  <a:cs typeface="Arial" panose="020B0604020202020204" pitchFamily="34" charset="0"/>
                        </a:rPr>
                        <m:t> ⟹  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∈∅</m:t>
                      </m:r>
                    </m:oMath>
                  </m:oMathPara>
                </a14:m>
                <a:endParaRPr lang="en-US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4438453"/>
                <a:ext cx="8720195" cy="60035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3712" y="1131590"/>
                <a:ext cx="6862584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) 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e>
                      </m:rad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b="1" i="1">
                          <a:latin typeface="Cambria Math"/>
                          <a:cs typeface="Arial" panose="020B0604020202020204" pitchFamily="34" charset="0"/>
                        </a:rPr>
                        <m:t> ⟹  −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  ⟹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∈∅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12" y="1131590"/>
                <a:ext cx="6862584" cy="6003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54849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  <p:bldP spid="12" grpId="0"/>
      <p:bldP spid="13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92a5b66e1e94de8b4eeca6ad89a64121126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11313</TotalTime>
  <Words>1462</Words>
  <Application>Microsoft Office PowerPoint</Application>
  <PresentationFormat>Экран (16:9)</PresentationFormat>
  <Paragraphs>129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1045</cp:revision>
  <dcterms:created xsi:type="dcterms:W3CDTF">2020-04-09T07:32:19Z</dcterms:created>
  <dcterms:modified xsi:type="dcterms:W3CDTF">2021-03-04T05:41:54Z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