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381" r:id="rId2"/>
    <p:sldId id="1520" r:id="rId3"/>
    <p:sldId id="1522" r:id="rId4"/>
    <p:sldId id="1529" r:id="rId5"/>
    <p:sldId id="1523" r:id="rId6"/>
    <p:sldId id="1524" r:id="rId7"/>
    <p:sldId id="1525" r:id="rId8"/>
    <p:sldId id="1526" r:id="rId9"/>
    <p:sldId id="1527" r:id="rId10"/>
    <p:sldId id="1528" r:id="rId11"/>
    <p:sldId id="1530" r:id="rId12"/>
    <p:sldId id="1531" r:id="rId13"/>
    <p:sldId id="1532" r:id="rId14"/>
    <p:sldId id="1533" r:id="rId15"/>
    <p:sldId id="1534" r:id="rId16"/>
    <p:sldId id="1535" r:id="rId17"/>
  </p:sldIdLst>
  <p:sldSz cx="9144000" cy="5143500" type="screen16x9"/>
  <p:notesSz cx="5765800" cy="3244850"/>
  <p:custDataLst>
    <p:tags r:id="rId1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186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1" y="1995686"/>
            <a:ext cx="4968552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Sodda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irratsional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tenglamalar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(1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dars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210128"/>
            <a:ext cx="545553" cy="13565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88225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 </a:t>
            </a:r>
            <a:r>
              <a:rPr lang="en-US" sz="3567" b="1" spc="16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529627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1635646"/>
                <a:ext cx="4394473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4394473" cy="6509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1703" y="699542"/>
            <a:ext cx="46085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Tenglamani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99072" y="1563638"/>
                <a:ext cx="4742580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72" y="1563638"/>
                <a:ext cx="4742580" cy="922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989" y="2453139"/>
                <a:ext cx="5314147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9" y="2453139"/>
                <a:ext cx="5314147" cy="922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1758" y="3605267"/>
                <a:ext cx="2389821" cy="85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58" y="3605267"/>
                <a:ext cx="2389821" cy="8536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67613" y="3363838"/>
                <a:ext cx="2218876" cy="1317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613" y="3363838"/>
                <a:ext cx="2218876" cy="13177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64561" y="3723878"/>
                <a:ext cx="1884940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61" y="3723878"/>
                <a:ext cx="1884940" cy="735201"/>
              </a:xfrm>
              <a:prstGeom prst="rect">
                <a:avLst/>
              </a:prstGeom>
              <a:blipFill rotWithShape="1">
                <a:blip r:embed="rId8"/>
                <a:stretch>
                  <a:fillRect l="-7120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86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1635646"/>
                <a:ext cx="4389663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4389663" cy="6509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1703" y="699542"/>
            <a:ext cx="46085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Tenglamani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99072" y="1563638"/>
                <a:ext cx="4742580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72" y="1563638"/>
                <a:ext cx="4742580" cy="922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989" y="2453139"/>
                <a:ext cx="5536965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𝟏𝟔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9" y="2453139"/>
                <a:ext cx="5536965" cy="922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1758" y="3605267"/>
                <a:ext cx="2612638" cy="85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58" y="3605267"/>
                <a:ext cx="2612638" cy="8536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67613" y="3363838"/>
                <a:ext cx="2441694" cy="1320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𝟏𝟒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613" y="3363838"/>
                <a:ext cx="2441694" cy="13201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64561" y="3723878"/>
                <a:ext cx="23741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∈∅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61" y="3723878"/>
                <a:ext cx="2374176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5656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1569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5285" y="1275606"/>
                <a:ext cx="5138843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85" y="1275606"/>
                <a:ext cx="5138843" cy="6509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1703" y="699542"/>
            <a:ext cx="46085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 Tenglamani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2009678"/>
                <a:ext cx="4756687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09678"/>
                <a:ext cx="4756687" cy="922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8013" y="3003798"/>
                <a:ext cx="3676263" cy="1517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≤−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13" y="3003798"/>
                <a:ext cx="3676263" cy="15171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61653" y="2067694"/>
                <a:ext cx="3426772" cy="2928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𝟓</m:t>
                                          </m:r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𝟐𝟗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𝟓</m:t>
                                          </m:r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𝟐𝟗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≤−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653" y="2067694"/>
                <a:ext cx="3426772" cy="29281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99792" y="4481413"/>
                <a:ext cx="25793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∈∅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481413"/>
                <a:ext cx="2579360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5201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911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5285" y="1275606"/>
                <a:ext cx="5134033" cy="65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85" y="1275606"/>
                <a:ext cx="5134033" cy="6546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1703" y="699542"/>
            <a:ext cx="46085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 Tenglamani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2009678"/>
                <a:ext cx="4756687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09678"/>
                <a:ext cx="4756687" cy="922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8013" y="3003798"/>
                <a:ext cx="4099264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13" y="3003798"/>
                <a:ext cx="4099264" cy="922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7984" y="3435846"/>
                <a:ext cx="47436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𝑫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435846"/>
                <a:ext cx="474367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99792" y="4481413"/>
                <a:ext cx="25793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∈∅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481413"/>
                <a:ext cx="2579360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5201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6293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5496" y="1635646"/>
                <a:ext cx="5400600" cy="15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𝒈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𝒈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)≥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35646"/>
                <a:ext cx="5400600" cy="15107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64561" y="4155926"/>
            <a:ext cx="21259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2 ta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520" y="699542"/>
                <a:ext cx="8784976" cy="109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𝟏𝟎</m:t>
                        </m:r>
                      </m:e>
                    </m:ra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haqiqiy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784976" cy="1097223"/>
              </a:xfrm>
              <a:prstGeom prst="rect">
                <a:avLst/>
              </a:prstGeom>
              <a:blipFill rotWithShape="1">
                <a:blip r:embed="rId4"/>
                <a:stretch>
                  <a:fillRect l="-1457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3529" y="2931790"/>
                <a:ext cx="4608512" cy="223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𝟖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𝟓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≤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≤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2931790"/>
                <a:ext cx="4608512" cy="22303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1707654"/>
                <a:ext cx="4680520" cy="130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𝟖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                   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𝟏𝟎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≥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707654"/>
                <a:ext cx="4680520" cy="1301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270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5496" y="1635646"/>
                <a:ext cx="5400600" cy="15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𝒈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𝒈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)≥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35646"/>
                <a:ext cx="5400600" cy="15107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64561" y="4155926"/>
            <a:ext cx="220925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2,25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520" y="699542"/>
                <a:ext cx="8784976" cy="106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𝟏𝟓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𝟗</m:t>
                        </m:r>
                      </m:e>
                    </m:ra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haqiqiy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ildizlari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784976" cy="1062727"/>
              </a:xfrm>
              <a:prstGeom prst="rect">
                <a:avLst/>
              </a:prstGeom>
              <a:blipFill rotWithShape="1">
                <a:blip r:embed="rId4"/>
                <a:stretch>
                  <a:fillRect l="-1457" t="-1724" b="-16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3529" y="2859782"/>
                <a:ext cx="2736303" cy="2262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d>
                                      <m:dPr>
                                        <m:begChr m:val="["/>
                                        <m:endChr m:val=""/>
                                        <m:ctrlP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b="1" i="1" smtClean="0">
                                                <a:latin typeface="Cambria Math"/>
                                                <a:ea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en-US" b="1" i="1" smtClean="0">
                                                <a:latin typeface="Cambria Math"/>
                                                <a:ea typeface="Cambria Math"/>
                                                <a:cs typeface="Arial" panose="020B0604020202020204" pitchFamily="34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/>
                                                <a:ea typeface="Cambria Math"/>
                                                <a:cs typeface="Arial" panose="020B0604020202020204" pitchFamily="34" charset="0"/>
                                              </a:rPr>
                                              <m:t>=−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/>
                                                <a:ea typeface="Cambria Math"/>
                                                <a:cs typeface="Arial" panose="020B0604020202020204" pitchFamily="34" charset="0"/>
                                              </a:rPr>
                                              <m:t>𝟓</m:t>
                                            </m:r>
                                          </m:e>
                                          <m:e>
                                            <m:r>
                                              <a:rPr lang="en-US" b="1" i="1" smtClean="0">
                                                <a:latin typeface="Cambria Math"/>
                                                <a:ea typeface="Cambria Math"/>
                                                <a:cs typeface="Arial" panose="020B0604020202020204" pitchFamily="34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/>
                                                <a:ea typeface="Cambria Math"/>
                                                <a:cs typeface="Arial" panose="020B0604020202020204" pitchFamily="34" charset="0"/>
                                              </a:rPr>
                                              <m:t>=−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/>
                                                <a:ea typeface="Cambria Math"/>
                                                <a:cs typeface="Arial" panose="020B0604020202020204" pitchFamily="34" charset="0"/>
                                              </a:rPr>
                                              <m:t>𝟑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≥</m:t>
                                    </m:r>
                                    <m:f>
                                      <m:fPr>
                                        <m:ctrlP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𝟗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2859782"/>
                <a:ext cx="2736303" cy="22625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20072" y="1707654"/>
                <a:ext cx="3851920" cy="1323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              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𝟖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𝟏𝟓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𝟗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≥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             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707654"/>
                <a:ext cx="3851920" cy="13231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5856" y="3761333"/>
                <a:ext cx="17741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761333"/>
                <a:ext cx="177414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1310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" grpId="0"/>
      <p:bldP spid="18" grpId="0"/>
      <p:bldP spid="19" grpId="0"/>
      <p:bldP spid="2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067694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914653" y="843558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smtClean="0"/>
              <a:t> </a:t>
            </a:r>
            <a:r>
              <a:rPr lang="en-US" sz="3200" b="1" smtClean="0">
                <a:solidFill>
                  <a:srgbClr val="7030A0"/>
                </a:solidFill>
              </a:rPr>
              <a:t>68-</a:t>
            </a:r>
            <a:r>
              <a:rPr lang="en-US" sz="3200" b="1" smtClean="0"/>
              <a:t>betidagi  </a:t>
            </a:r>
            <a:r>
              <a:rPr lang="en-US" sz="3200" b="1" smtClean="0">
                <a:solidFill>
                  <a:srgbClr val="7030A0"/>
                </a:solidFill>
              </a:rPr>
              <a:t>11, 13, </a:t>
            </a:r>
          </a:p>
          <a:p>
            <a:r>
              <a:rPr lang="en-US" sz="3200" b="1" smtClean="0">
                <a:solidFill>
                  <a:srgbClr val="7030A0"/>
                </a:solidFill>
              </a:rPr>
              <a:t>15-</a:t>
            </a:r>
            <a:r>
              <a:rPr lang="en-US" sz="3200" b="1" smtClean="0"/>
              <a:t>mashqlar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521" y="771550"/>
            <a:ext cx="86481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O‘zgaruvchisi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irratsional</a:t>
            </a:r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3905" y="1923678"/>
                <a:ext cx="2990499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5" y="1923678"/>
                <a:ext cx="2990499" cy="5912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765656" y="2537835"/>
                <a:ext cx="3846246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656" y="2537835"/>
                <a:ext cx="3846246" cy="6509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917784" y="3257915"/>
                <a:ext cx="4590616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784" y="3257915"/>
                <a:ext cx="4590616" cy="650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069912" y="3993183"/>
                <a:ext cx="4452886" cy="625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912" y="3993183"/>
                <a:ext cx="4452886" cy="6253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643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2" grpId="0"/>
      <p:bldP spid="79" grpId="0"/>
      <p:bldP spid="80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5496" y="2571750"/>
                <a:ext cx="8648186" cy="1107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)⟺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)≥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571750"/>
                <a:ext cx="8648186" cy="11079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278" y="915566"/>
                <a:ext cx="8648186" cy="63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∈∅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8" y="915566"/>
                <a:ext cx="8648186" cy="6328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1764392"/>
                <a:ext cx="86481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64392"/>
                <a:ext cx="864818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36512" y="3624058"/>
                <a:ext cx="8648186" cy="1107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deg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)⟺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)≥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624058"/>
                <a:ext cx="8648186" cy="11079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299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" grpId="0"/>
      <p:bldP spid="1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64561" y="4443958"/>
                <a:ext cx="18117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61" y="4443958"/>
                <a:ext cx="1811714" cy="538609"/>
              </a:xfrm>
              <a:prstGeom prst="rect">
                <a:avLst/>
              </a:prstGeom>
              <a:blipFill rotWithShape="1">
                <a:blip r:embed="rId3"/>
                <a:stretch>
                  <a:fillRect l="-740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866266"/>
                <a:ext cx="4176464" cy="6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66266"/>
                <a:ext cx="4176464" cy="6509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6779" y="4443958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79" y="4443958"/>
                <a:ext cx="118955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1520" y="1391810"/>
                <a:ext cx="5832648" cy="1107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)⟺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)≥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91810"/>
                <a:ext cx="5832648" cy="11079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2471930"/>
                <a:ext cx="5832648" cy="8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71930"/>
                <a:ext cx="5832648" cy="8658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520" y="3362120"/>
                <a:ext cx="4176464" cy="8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62120"/>
                <a:ext cx="4176464" cy="8658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39952" y="3363838"/>
                <a:ext cx="1624609" cy="1251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363838"/>
                <a:ext cx="1624609" cy="12514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2377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4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87624" y="743738"/>
                <a:ext cx="5400600" cy="15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𝒈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𝒈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)≥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743738"/>
                <a:ext cx="5400600" cy="15107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64561" y="4443958"/>
                <a:ext cx="281198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−</m:t>
                    </m:r>
                    <m:r>
                      <a:rPr lang="en-US" b="1" i="0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61" y="4443958"/>
                <a:ext cx="2811988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4772" t="-11364" r="-3471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7" y="2594458"/>
                <a:ext cx="4608513" cy="625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2594458"/>
                <a:ext cx="4608513" cy="6253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3529" y="3291830"/>
                <a:ext cx="4608512" cy="1622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begChr m:val="["/>
                                          <m:endChr m:val=""/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eqArr>
                                            <m:eqArrPr>
                                              <m:ctrlP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  <a:cs typeface="Arial" panose="020B0604020202020204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  <a:cs typeface="Arial" panose="020B0604020202020204" pitchFamily="34" charset="0"/>
                                                </a:rPr>
                                                <m:t>=−</m:t>
                                              </m:r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  <a:cs typeface="Arial" panose="020B0604020202020204" pitchFamily="34" charset="0"/>
                                                </a:rPr>
                                                <m:t>𝟓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  <a:cs typeface="Arial" panose="020B0604020202020204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  <a:cs typeface="Arial" panose="020B0604020202020204" pitchFamily="34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  <a:cs typeface="Arial" panose="020B0604020202020204" pitchFamily="34" charset="0"/>
                                                </a:rPr>
                                                <m:t>𝟐</m:t>
                                              </m:r>
                                            </m:e>
                                          </m:eqAr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≥−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⟺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3291830"/>
                <a:ext cx="4608512" cy="16221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76056" y="2283718"/>
                <a:ext cx="4680520" cy="130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𝟏𝟎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≥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283718"/>
                <a:ext cx="4680520" cy="1301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9963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64561" y="4443958"/>
                <a:ext cx="253466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61" y="4443958"/>
                <a:ext cx="2534668" cy="538609"/>
              </a:xfrm>
              <a:prstGeom prst="rect">
                <a:avLst/>
              </a:prstGeom>
              <a:blipFill rotWithShape="1">
                <a:blip r:embed="rId3"/>
                <a:stretch>
                  <a:fillRect l="-5301" t="-11364" r="-4096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9512" y="866266"/>
                <a:ext cx="5472608" cy="6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66266"/>
                <a:ext cx="5472608" cy="6509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88024" y="2427734"/>
                <a:ext cx="3600400" cy="1336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≥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;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≤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427734"/>
                <a:ext cx="3600400" cy="13362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504" y="2285151"/>
                <a:ext cx="4680520" cy="15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𝟓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≥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85151"/>
                <a:ext cx="4680520" cy="15107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6512" y="1635646"/>
                <a:ext cx="5615704" cy="768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635646"/>
                <a:ext cx="5615704" cy="7688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6384" y="3905349"/>
                <a:ext cx="224715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84" y="3905349"/>
                <a:ext cx="2247154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6779" y="4443958"/>
                <a:ext cx="27890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79" y="4443958"/>
                <a:ext cx="278909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8485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699792" y="743738"/>
                <a:ext cx="3024336" cy="63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deg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deg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𝒈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743738"/>
                <a:ext cx="3024336" cy="632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64561" y="4443958"/>
                <a:ext cx="281198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−</m:t>
                    </m:r>
                    <m:r>
                      <a:rPr lang="en-US" b="1" i="0" smtClean="0">
                        <a:latin typeface="Cambria Math"/>
                      </a:rPr>
                      <m:t>𝟕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61" y="4443958"/>
                <a:ext cx="2811988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4772" t="-11364" r="-3471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1639" y="2067694"/>
                <a:ext cx="4608513" cy="6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𝟖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39" y="2067694"/>
                <a:ext cx="4608513" cy="650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65279" y="2850654"/>
                <a:ext cx="3926802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79" y="2850654"/>
                <a:ext cx="3926802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1491630"/>
                <a:ext cx="56044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toq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91630"/>
                <a:ext cx="5604419" cy="538609"/>
              </a:xfrm>
              <a:prstGeom prst="rect">
                <a:avLst/>
              </a:prstGeom>
              <a:blipFill rotWithShape="1">
                <a:blip r:embed="rId7"/>
                <a:stretch>
                  <a:fillRect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65278" y="3435846"/>
                <a:ext cx="3926802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78" y="3435846"/>
                <a:ext cx="3926802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6779" y="4155926"/>
                <a:ext cx="30664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79" y="4155926"/>
                <a:ext cx="306641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6586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" grpId="0"/>
      <p:bldP spid="18" grpId="0"/>
      <p:bldP spid="20" grpId="0"/>
      <p:bldP spid="2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699792" y="743738"/>
                <a:ext cx="3024336" cy="63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deg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deg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𝒈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743738"/>
                <a:ext cx="3024336" cy="632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64561" y="4443958"/>
                <a:ext cx="17091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𝟐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61" y="4443958"/>
                <a:ext cx="1709122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785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9552" y="3285364"/>
                <a:ext cx="2664297" cy="65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𝟔</m:t>
                          </m:r>
                        </m:deg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𝟔</m:t>
                          </m:r>
                        </m:deg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85364"/>
                <a:ext cx="2664297" cy="6545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59832" y="3219822"/>
                <a:ext cx="2996965" cy="922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219822"/>
                <a:ext cx="2996965" cy="9221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62409" y="1491630"/>
                <a:ext cx="5917903" cy="1416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𝒌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juft son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𝒈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)≥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𝒈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𝒈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)≥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409" y="1491630"/>
                <a:ext cx="5917903" cy="1416734"/>
              </a:xfrm>
              <a:prstGeom prst="rect">
                <a:avLst/>
              </a:prstGeom>
              <a:blipFill rotWithShape="1">
                <a:blip r:embed="rId7"/>
                <a:stretch>
                  <a:fillRect t="-4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65278" y="4337397"/>
                <a:ext cx="1406522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78" y="4337397"/>
                <a:ext cx="1406522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79491" y="3048509"/>
                <a:ext cx="2996965" cy="1251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=−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491" y="3048509"/>
                <a:ext cx="2996965" cy="12514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4818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" grpId="0"/>
      <p:bldP spid="18" grpId="0"/>
      <p:bldP spid="20" grpId="0"/>
      <p:bldP spid="2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703" y="699542"/>
            <a:ext cx="46085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Tenglamani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4448" y="1635646"/>
                <a:ext cx="2926506" cy="2775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𝟔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𝟒</m:t>
                      </m:r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−</m:t>
                      </m:r>
                      <m:r>
                        <a:rPr lang="en-US" b="1" i="1" dirty="0" smtClean="0">
                          <a:latin typeface="Cambria Math"/>
                        </a:rPr>
                        <m:t>𝟔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𝟖𝟏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𝟒</m:t>
                      </m:r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𝟖𝟕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latin typeface="Cambria Math"/>
                            </a:rPr>
                            <m:t>𝟖𝟕</m:t>
                          </m:r>
                        </m:num>
                        <m:den>
                          <m:r>
                            <a:rPr lang="en-US" b="1" i="1" dirty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𝟐𝟏</m:t>
                      </m:r>
                      <m:r>
                        <a:rPr lang="en-US" b="1" i="1" dirty="0" smtClean="0">
                          <a:latin typeface="Cambria Math"/>
                        </a:rPr>
                        <m:t>,</m:t>
                      </m:r>
                      <m:r>
                        <a:rPr lang="en-US" b="1" i="1" dirty="0" smtClean="0">
                          <a:latin typeface="Cambria Math"/>
                        </a:rPr>
                        <m:t>𝟕𝟓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48" y="1635646"/>
                <a:ext cx="2926506" cy="27757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67973" y="1770465"/>
                <a:ext cx="3144387" cy="2385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𝟗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𝟏𝟕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𝟓</m:t>
                      </m:r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+</m:t>
                      </m:r>
                      <m:r>
                        <a:rPr lang="en-US" b="1" i="1" dirty="0" smtClean="0">
                          <a:latin typeface="Cambria Math"/>
                        </a:rPr>
                        <m:t>𝟗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𝟐𝟖𝟗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𝟓</m:t>
                      </m:r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𝟐𝟖𝟎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𝟓𝟔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973" y="1770465"/>
                <a:ext cx="3144387" cy="23854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4438453"/>
                <a:ext cx="8720195" cy="60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𝟏𝟑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 ⟹  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∈∅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38453"/>
                <a:ext cx="8720195" cy="600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712" y="1131590"/>
                <a:ext cx="6862584" cy="60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 ⟹  −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⟹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∈∅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2" y="1131590"/>
                <a:ext cx="6862584" cy="6003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484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2" grpId="0"/>
      <p:bldP spid="1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92a5b66e1e94de8b4eeca6ad89a64121126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11313</TotalTime>
  <Words>1462</Words>
  <Application>Microsoft Office PowerPoint</Application>
  <PresentationFormat>Экран (16:9)</PresentationFormat>
  <Paragraphs>129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1045</cp:revision>
  <dcterms:created xsi:type="dcterms:W3CDTF">2020-04-09T07:32:19Z</dcterms:created>
  <dcterms:modified xsi:type="dcterms:W3CDTF">2021-03-04T05:41:54Z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