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1381" r:id="rId2"/>
    <p:sldId id="1637" r:id="rId3"/>
    <p:sldId id="1638" r:id="rId4"/>
    <p:sldId id="1639" r:id="rId5"/>
    <p:sldId id="1640" r:id="rId6"/>
    <p:sldId id="1641" r:id="rId7"/>
    <p:sldId id="1642" r:id="rId8"/>
    <p:sldId id="1643" r:id="rId9"/>
    <p:sldId id="1644" r:id="rId10"/>
    <p:sldId id="1535" r:id="rId11"/>
  </p:sldIdLst>
  <p:sldSz cx="9144000" cy="5143500" type="screen16x9"/>
  <p:notesSz cx="5765800" cy="3244850"/>
  <p:custDataLst>
    <p:tags r:id="rId13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4624" autoAdjust="0"/>
  </p:normalViewPr>
  <p:slideViewPr>
    <p:cSldViewPr>
      <p:cViewPr varScale="1">
        <p:scale>
          <a:sx n="139" d="100"/>
          <a:sy n="139" d="100"/>
        </p:scale>
        <p:origin x="810" y="144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png"/><Relationship Id="rId13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130.png"/><Relationship Id="rId12" Type="http://schemas.openxmlformats.org/officeDocument/2006/relationships/image" Target="../media/image13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134.png"/><Relationship Id="rId5" Type="http://schemas.openxmlformats.org/officeDocument/2006/relationships/image" Target="../media/image3.png"/><Relationship Id="rId10" Type="http://schemas.openxmlformats.org/officeDocument/2006/relationships/image" Target="../media/image133.png"/><Relationship Id="rId4" Type="http://schemas.openxmlformats.org/officeDocument/2006/relationships/image" Target="../media/image127.png"/><Relationship Id="rId9" Type="http://schemas.openxmlformats.org/officeDocument/2006/relationships/image" Target="../media/image13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3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1.png"/><Relationship Id="rId5" Type="http://schemas.openxmlformats.org/officeDocument/2006/relationships/image" Target="../media/image26.png"/><Relationship Id="rId10" Type="http://schemas.openxmlformats.org/officeDocument/2006/relationships/image" Target="../media/image22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1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12" Type="http://schemas.openxmlformats.org/officeDocument/2006/relationships/image" Target="../media/image50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5" Type="http://schemas.openxmlformats.org/officeDocument/2006/relationships/image" Target="../media/image53.png"/><Relationship Id="rId10" Type="http://schemas.openxmlformats.org/officeDocument/2006/relationships/image" Target="../media/image48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Relationship Id="rId14" Type="http://schemas.openxmlformats.org/officeDocument/2006/relationships/image" Target="../media/image5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5.png"/><Relationship Id="rId7" Type="http://schemas.openxmlformats.org/officeDocument/2006/relationships/image" Target="../media/image5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5" Type="http://schemas.openxmlformats.org/officeDocument/2006/relationships/image" Target="../media/image36.png"/><Relationship Id="rId4" Type="http://schemas.openxmlformats.org/officeDocument/2006/relationships/image" Target="../media/image5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10" Type="http://schemas.openxmlformats.org/officeDocument/2006/relationships/image" Target="../media/image67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971601" y="2319476"/>
            <a:ext cx="4968552" cy="1797204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spcAft>
                <a:spcPts val="1200"/>
              </a:spcAft>
            </a:pPr>
            <a:r>
              <a:rPr sz="3200" b="1" dirty="0">
                <a:solidFill>
                  <a:srgbClr val="2365C7"/>
                </a:solidFill>
                <a:latin typeface="Arial"/>
                <a:cs typeface="Arial"/>
              </a:rPr>
              <a:t>Mavzu:</a:t>
            </a:r>
            <a:endParaRPr sz="3200" b="1" dirty="0">
              <a:latin typeface="Arial"/>
              <a:cs typeface="Arial"/>
            </a:endParaRPr>
          </a:p>
          <a:p>
            <a:pPr marL="20131">
              <a:lnSpc>
                <a:spcPts val="4431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/>
                <a:cs typeface="Arial"/>
              </a:rPr>
              <a:t>Sodda</a:t>
            </a:r>
            <a:r>
              <a:rPr lang="en-US" sz="32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/>
                <a:cs typeface="Arial"/>
              </a:rPr>
              <a:t>ratsional</a:t>
            </a:r>
            <a:r>
              <a:rPr lang="en-US" sz="32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/>
                <a:cs typeface="Arial"/>
              </a:rPr>
              <a:t>tengsizliklar</a:t>
            </a:r>
            <a:r>
              <a:rPr lang="en-US" sz="32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/>
                <a:cs typeface="Arial"/>
              </a:rPr>
              <a:t>sistemasi</a:t>
            </a:r>
            <a:endParaRPr lang="en-US" sz="3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23528" y="2319476"/>
            <a:ext cx="545553" cy="153437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60231" y="361576"/>
            <a:ext cx="1608487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60231" y="361576"/>
            <a:ext cx="160848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804248" y="485239"/>
            <a:ext cx="1368152" cy="517852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200" b="1" spc="16" dirty="0" smtClean="0">
                <a:solidFill>
                  <a:srgbClr val="FEFEFE"/>
                </a:solidFill>
                <a:latin typeface="Arial"/>
                <a:cs typeface="Arial"/>
              </a:rPr>
              <a:t>10-sinf</a:t>
            </a:r>
            <a:endParaRPr sz="3200" b="1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en-US" sz="5398" kern="0" spc="8" dirty="0">
                <a:solidFill>
                  <a:sysClr val="window" lastClr="FFFFFF"/>
                </a:solidFill>
              </a:rPr>
              <a:t>Algebra</a:t>
            </a: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711313"/>
            <a:ext cx="3136669" cy="3092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787774"/>
            <a:ext cx="3275937" cy="2201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41235"/>
            <a:ext cx="8835601" cy="586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3800" kern="0" dirty="0" err="1"/>
              <a:t>Mustaqil</a:t>
            </a:r>
            <a:r>
              <a:rPr lang="en-US" sz="3800" kern="0" dirty="0"/>
              <a:t> </a:t>
            </a:r>
            <a:r>
              <a:rPr lang="en-US" sz="3800" kern="0" dirty="0" err="1"/>
              <a:t>yechish</a:t>
            </a:r>
            <a:r>
              <a:rPr lang="en-US" sz="3800" kern="0" dirty="0"/>
              <a:t> </a:t>
            </a:r>
            <a:r>
              <a:rPr lang="en-US" sz="3800" kern="0" dirty="0" err="1"/>
              <a:t>uchun</a:t>
            </a:r>
            <a:r>
              <a:rPr lang="en-US" sz="3800" kern="0" dirty="0"/>
              <a:t> </a:t>
            </a:r>
            <a:r>
              <a:rPr lang="en-US" sz="3800" kern="0" dirty="0" err="1"/>
              <a:t>topshiriq</a:t>
            </a:r>
            <a:endParaRPr lang="ru-RU" sz="3800" b="1" kern="0" dirty="0"/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9073008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pPr algn="ctr"/>
            <a:r>
              <a:rPr lang="en-US" sz="3200" b="1" dirty="0" err="1" smtClean="0"/>
              <a:t>Darslikning</a:t>
            </a:r>
            <a:r>
              <a:rPr lang="en-US" sz="3200" b="1" dirty="0" smtClean="0"/>
              <a:t> </a:t>
            </a:r>
            <a:r>
              <a:rPr lang="en-US" sz="3200" b="1" dirty="0" smtClean="0">
                <a:solidFill>
                  <a:srgbClr val="7030A0"/>
                </a:solidFill>
              </a:rPr>
              <a:t>79-</a:t>
            </a:r>
            <a:r>
              <a:rPr lang="en-US" sz="3200" b="1" dirty="0" smtClean="0"/>
              <a:t>sahifasidagi </a:t>
            </a:r>
            <a:endParaRPr lang="en-US" sz="3200" b="1" dirty="0" smtClean="0"/>
          </a:p>
          <a:p>
            <a:pPr algn="ctr"/>
            <a:r>
              <a:rPr lang="en-US" sz="3200" b="1" dirty="0" smtClean="0">
                <a:solidFill>
                  <a:srgbClr val="7030A0"/>
                </a:solidFill>
              </a:rPr>
              <a:t>55-</a:t>
            </a:r>
            <a:r>
              <a:rPr lang="en-US" sz="3200" b="1" dirty="0" smtClean="0"/>
              <a:t>mashqning </a:t>
            </a:r>
            <a:r>
              <a:rPr lang="en-US" sz="3200" b="1" dirty="0" err="1" smtClean="0"/>
              <a:t>misollarini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yechish</a:t>
            </a:r>
            <a:endParaRPr lang="en-US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379094716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57562"/>
            <a:ext cx="9108501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ru-RU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lang="en-US" sz="36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1048" y="699542"/>
            <a:ext cx="721328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53.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Tengsizlikni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827584" y="1203598"/>
                <a:ext cx="4630498" cy="16171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/>
                  <a:t>2)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4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2400" b="1" i="1" smtClean="0">
                            <a:latin typeface="Cambria Math"/>
                          </a:rPr>
                          <m:t>𝟓</m:t>
                        </m:r>
                        <m:r>
                          <a:rPr lang="en-US" sz="2400" b="1" i="1" smtClean="0">
                            <a:latin typeface="Cambria Math"/>
                          </a:rPr>
                          <m:t>𝒙</m:t>
                        </m:r>
                        <m:r>
                          <a:rPr lang="en-US" sz="24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2400" b="1" i="1" smtClean="0">
                            <a:latin typeface="Cambria Math"/>
                          </a:rPr>
                          <m:t>𝟔</m:t>
                        </m:r>
                      </m:e>
                    </m:d>
                    <m:d>
                      <m:d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latin typeface="Cambria Math"/>
                          </a:rPr>
                          <m:t>𝟕</m:t>
                        </m:r>
                        <m:r>
                          <a:rPr lang="en-US" sz="2400" b="1" i="1" smtClean="0">
                            <a:latin typeface="Cambria Math"/>
                          </a:rPr>
                          <m:t>𝒙</m:t>
                        </m:r>
                        <m:r>
                          <a:rPr lang="en-US" sz="2400" b="1" i="1" smtClean="0">
                            <a:latin typeface="Cambria Math"/>
                          </a:rPr>
                          <m:t>+</m:t>
                        </m:r>
                        <m:r>
                          <a:rPr lang="en-US" sz="2400" b="1" i="1" smtClean="0">
                            <a:latin typeface="Cambria Math"/>
                          </a:rPr>
                          <m:t>𝟏𝟏</m:t>
                        </m:r>
                      </m:e>
                    </m:d>
                    <m:r>
                      <a:rPr lang="en-US" sz="2400" b="1" i="1" smtClean="0">
                        <a:latin typeface="Cambria Math"/>
                      </a:rPr>
                      <m:t>&gt;</m:t>
                    </m:r>
                    <m:r>
                      <a:rPr lang="en-US" sz="2400" b="1" i="1" smtClean="0">
                        <a:latin typeface="Cambria Math"/>
                      </a:rPr>
                      <m:t>𝟎</m:t>
                    </m:r>
                  </m:oMath>
                </a14:m>
                <a:endParaRPr lang="en-US" sz="2400" b="1" dirty="0" smtClean="0"/>
              </a:p>
              <a:p>
                <a:endParaRPr lang="en-US" sz="2400" b="1" i="1" dirty="0" smtClean="0">
                  <a:latin typeface="Cambria Math"/>
                </a:endParaRPr>
              </a:p>
              <a:p>
                <a:r>
                  <a:rPr lang="en-US" sz="2400" b="1" i="1" dirty="0">
                    <a:latin typeface="Cambria Math"/>
                  </a:rPr>
                  <a:t> </a:t>
                </a:r>
                <a:r>
                  <a:rPr lang="en-US" sz="2400" b="1" i="1" dirty="0" smtClean="0">
                    <a:latin typeface="Cambria Math"/>
                  </a:rPr>
                  <a:t>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>
                            <a:latin typeface="Cambria Math"/>
                          </a:rPr>
                          <m:t>𝒙</m:t>
                        </m:r>
                        <m:r>
                          <a:rPr lang="en-US" sz="2400" b="1" i="1">
                            <a:latin typeface="Cambria Math"/>
                          </a:rPr>
                          <m:t>+</m:t>
                        </m:r>
                        <m:r>
                          <a:rPr lang="en-US" sz="2400" b="1" i="1"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en-US" sz="2400" b="1" i="1">
                        <a:latin typeface="Cambria Math"/>
                      </a:rPr>
                      <m:t>(</m:t>
                    </m:r>
                    <m:r>
                      <a:rPr lang="en-US" sz="2400" b="1" i="1">
                        <a:latin typeface="Cambria Math"/>
                      </a:rPr>
                      <m:t>𝒙</m:t>
                    </m:r>
                    <m:r>
                      <a:rPr lang="en-US" sz="2400" b="1" i="1">
                        <a:latin typeface="Cambria Math"/>
                      </a:rPr>
                      <m:t>−</m:t>
                    </m:r>
                    <m:r>
                      <a:rPr lang="en-US" sz="2400" b="1" i="1">
                        <a:latin typeface="Cambria Math"/>
                      </a:rPr>
                      <m:t>𝟔</m:t>
                    </m:r>
                    <m:r>
                      <a:rPr lang="en-US" sz="2400" b="1" i="1">
                        <a:latin typeface="Cambria Math"/>
                      </a:rPr>
                      <m:t>)</m:t>
                    </m:r>
                    <m:d>
                      <m:d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>
                            <a:latin typeface="Cambria Math"/>
                          </a:rPr>
                          <m:t>𝟕</m:t>
                        </m:r>
                        <m:r>
                          <a:rPr lang="en-US" sz="2400" b="1" i="1">
                            <a:latin typeface="Cambria Math"/>
                          </a:rPr>
                          <m:t>𝒙</m:t>
                        </m:r>
                        <m:r>
                          <a:rPr lang="en-US" sz="2400" b="1" i="1">
                            <a:latin typeface="Cambria Math"/>
                          </a:rPr>
                          <m:t>+</m:t>
                        </m:r>
                        <m:r>
                          <a:rPr lang="en-US" sz="2400" b="1" i="1">
                            <a:latin typeface="Cambria Math"/>
                          </a:rPr>
                          <m:t>𝟏𝟏</m:t>
                        </m:r>
                      </m:e>
                    </m:d>
                    <m:r>
                      <a:rPr lang="en-US" sz="2400" b="1" i="1">
                        <a:latin typeface="Cambria Math"/>
                      </a:rPr>
                      <m:t>&gt;</m:t>
                    </m:r>
                    <m:r>
                      <a:rPr lang="en-US" sz="2400" b="1" i="1">
                        <a:latin typeface="Cambria Math"/>
                      </a:rPr>
                      <m:t>𝟎</m:t>
                    </m:r>
                  </m:oMath>
                </a14:m>
                <a:endParaRPr lang="ru-RU" sz="2400" b="1" dirty="0"/>
              </a:p>
              <a:p>
                <a:pPr marL="457200" indent="-457200">
                  <a:buAutoNum type="arabicParenR" startAt="2"/>
                </a:pPr>
                <a:endParaRPr lang="ru-RU" sz="24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203598"/>
                <a:ext cx="4630498" cy="1617174"/>
              </a:xfrm>
              <a:prstGeom prst="rect">
                <a:avLst/>
              </a:prstGeom>
              <a:blipFill rotWithShape="1">
                <a:blip r:embed="rId3"/>
                <a:stretch>
                  <a:fillRect l="-2108" t="-11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27584" y="2499742"/>
                <a:ext cx="156645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en-US" sz="24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𝒙</m:t>
                      </m:r>
                      <m:r>
                        <a:rPr lang="en-US" sz="2400" b="1" i="1" smtClean="0">
                          <a:latin typeface="Cambria Math"/>
                        </a:rPr>
                        <m:t>=−</m:t>
                      </m:r>
                      <m:r>
                        <a:rPr lang="en-US" sz="24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2499742"/>
                <a:ext cx="1566454" cy="83099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415036" y="2485453"/>
                <a:ext cx="1564852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𝟔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en-US" sz="2400" b="1" i="1" dirty="0"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</a:rPr>
                        <m:t>𝒙</m:t>
                      </m:r>
                      <m:r>
                        <a:rPr lang="en-US" sz="2400" b="1" i="1">
                          <a:latin typeface="Cambria Math"/>
                        </a:rPr>
                        <m:t>=</m:t>
                      </m:r>
                      <m:r>
                        <a:rPr lang="en-US" sz="2400" b="1" i="1">
                          <a:latin typeface="Cambria Math"/>
                        </a:rPr>
                        <m:t>𝟔</m:t>
                      </m:r>
                    </m:oMath>
                  </m:oMathPara>
                </a14:m>
                <a:endParaRPr lang="en-US" sz="2400" b="1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5036" y="2485453"/>
                <a:ext cx="1564852" cy="83099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252739" y="1994252"/>
                <a:ext cx="1935145" cy="1522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</a:rPr>
                        <m:t>𝟕</m:t>
                      </m:r>
                      <m:r>
                        <a:rPr lang="en-US" sz="2400" b="1" i="1">
                          <a:latin typeface="Cambria Math"/>
                        </a:rPr>
                        <m:t>𝒙</m:t>
                      </m:r>
                      <m:r>
                        <a:rPr lang="en-US" sz="2400" b="1" i="1">
                          <a:latin typeface="Cambria Math"/>
                        </a:rPr>
                        <m:t>+</m:t>
                      </m:r>
                      <m:r>
                        <a:rPr lang="en-US" sz="2400" b="1" i="1">
                          <a:latin typeface="Cambria Math"/>
                        </a:rPr>
                        <m:t>𝟏𝟏</m:t>
                      </m:r>
                      <m:r>
                        <a:rPr lang="en-US" sz="2400" b="1" i="1">
                          <a:latin typeface="Cambria Math"/>
                        </a:rPr>
                        <m:t>=</m:t>
                      </m:r>
                      <m:r>
                        <a:rPr lang="en-US" sz="2400" b="1" i="1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n-US" sz="24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</a:rPr>
                        <m:t>𝟕</m:t>
                      </m:r>
                      <m:r>
                        <a:rPr lang="en-US" sz="2400" b="1" i="1">
                          <a:latin typeface="Cambria Math"/>
                        </a:rPr>
                        <m:t>𝒙</m:t>
                      </m:r>
                      <m:r>
                        <a:rPr lang="en-US" sz="2400" b="1" i="1">
                          <a:latin typeface="Cambria Math"/>
                        </a:rPr>
                        <m:t>=−</m:t>
                      </m:r>
                      <m:r>
                        <a:rPr lang="en-US" sz="2400" b="1" i="1">
                          <a:latin typeface="Cambria Math"/>
                        </a:rPr>
                        <m:t>𝟏𝟏</m:t>
                      </m:r>
                    </m:oMath>
                  </m:oMathPara>
                </a14:m>
                <a:endParaRPr lang="en-US" sz="2400" b="1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</a:rPr>
                        <m:t>𝒙</m:t>
                      </m:r>
                      <m:r>
                        <a:rPr lang="en-US" sz="2400" b="1" i="1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𝟏𝟏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2739" y="1994252"/>
                <a:ext cx="1935145" cy="152291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 стрелкой 6"/>
          <p:cNvCxnSpPr/>
          <p:nvPr/>
        </p:nvCxnSpPr>
        <p:spPr>
          <a:xfrm>
            <a:off x="755576" y="3939902"/>
            <a:ext cx="5976664" cy="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1957234" y="3865999"/>
            <a:ext cx="147805" cy="147805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5004048" y="3860387"/>
            <a:ext cx="147805" cy="147805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3675126" y="3865999"/>
            <a:ext cx="147805" cy="147805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932040" y="3985182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𝟔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2040" y="3985182"/>
                <a:ext cx="396262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449596" y="3985182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9596" y="3985182"/>
                <a:ext cx="588623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596929" y="4000494"/>
                <a:ext cx="785280" cy="6689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/>
                            </a:rPr>
                            <m:t>𝟏𝟏</m:t>
                          </m:r>
                        </m:num>
                        <m:den>
                          <m:r>
                            <a:rPr lang="en-US" sz="2000" b="1" i="1">
                              <a:latin typeface="Cambria Math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6929" y="4000494"/>
                <a:ext cx="785280" cy="66890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Дуга 9"/>
          <p:cNvSpPr/>
          <p:nvPr/>
        </p:nvSpPr>
        <p:spPr>
          <a:xfrm>
            <a:off x="-108520" y="3609306"/>
            <a:ext cx="2139656" cy="649966"/>
          </a:xfrm>
          <a:prstGeom prst="arc">
            <a:avLst>
              <a:gd name="adj1" fmla="val 14753411"/>
              <a:gd name="adj2" fmla="val 0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уга 23"/>
          <p:cNvSpPr/>
          <p:nvPr/>
        </p:nvSpPr>
        <p:spPr>
          <a:xfrm flipH="1">
            <a:off x="5076056" y="3609306"/>
            <a:ext cx="2612872" cy="649966"/>
          </a:xfrm>
          <a:prstGeom prst="arc">
            <a:avLst>
              <a:gd name="adj1" fmla="val 14753411"/>
              <a:gd name="adj2" fmla="val 0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авая круглая скобка 15"/>
          <p:cNvSpPr/>
          <p:nvPr/>
        </p:nvSpPr>
        <p:spPr>
          <a:xfrm rot="16200000">
            <a:off x="2745477" y="2959580"/>
            <a:ext cx="277741" cy="1682901"/>
          </a:xfrm>
          <a:prstGeom prst="rightBracket">
            <a:avLst>
              <a:gd name="adj" fmla="val 244279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авая круглая скобка 25"/>
          <p:cNvSpPr/>
          <p:nvPr/>
        </p:nvSpPr>
        <p:spPr>
          <a:xfrm rot="16200000">
            <a:off x="4276702" y="3128362"/>
            <a:ext cx="277741" cy="1324755"/>
          </a:xfrm>
          <a:prstGeom prst="rightBracket">
            <a:avLst>
              <a:gd name="adj" fmla="val 211357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627784" y="3545309"/>
                <a:ext cx="545341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7784" y="3545309"/>
                <a:ext cx="545341" cy="53860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899592" y="3545309"/>
                <a:ext cx="545341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3545309"/>
                <a:ext cx="545341" cy="53860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142901" y="3545309"/>
                <a:ext cx="545341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2901" y="3545309"/>
                <a:ext cx="545341" cy="53860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729286" y="3521435"/>
                <a:ext cx="545341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9286" y="3521435"/>
                <a:ext cx="545341" cy="53860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267744" y="4299942"/>
                <a:ext cx="5830892" cy="7602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 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𝟏𝟏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𝟕</m:t>
                            </m:r>
                          </m:den>
                        </m:f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;−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e>
                    </m:d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⋃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𝟔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;+∞</m:t>
                        </m:r>
                      </m:e>
                    </m:d>
                  </m:oMath>
                </a14:m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4299942"/>
                <a:ext cx="5830892" cy="760273"/>
              </a:xfrm>
              <a:prstGeom prst="rect">
                <a:avLst/>
              </a:prstGeom>
              <a:blipFill rotWithShape="1">
                <a:blip r:embed="rId13"/>
                <a:stretch>
                  <a:fillRect l="-2194" b="-72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875077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" grpId="0"/>
      <p:bldP spid="11" grpId="0"/>
      <p:bldP spid="12" grpId="0"/>
      <p:bldP spid="8" grpId="0" animBg="1"/>
      <p:bldP spid="17" grpId="0" animBg="1"/>
      <p:bldP spid="18" grpId="0" animBg="1"/>
      <p:bldP spid="9" grpId="0"/>
      <p:bldP spid="22" grpId="0"/>
      <p:bldP spid="23" grpId="0"/>
      <p:bldP spid="10" grpId="0" animBg="1"/>
      <p:bldP spid="10" grpId="1" animBg="1"/>
      <p:bldP spid="24" grpId="0" animBg="1"/>
      <p:bldP spid="16" grpId="0" animBg="1"/>
      <p:bldP spid="26" grpId="0" animBg="1"/>
      <p:bldP spid="26" grpId="1" animBg="1"/>
      <p:bldP spid="25" grpId="0"/>
      <p:bldP spid="28" grpId="0"/>
      <p:bldP spid="28" grpId="1"/>
      <p:bldP spid="29" grpId="0"/>
      <p:bldP spid="29" grpId="1"/>
      <p:bldP spid="30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57562"/>
            <a:ext cx="9108501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ru-RU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lang="en-US" sz="36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1048" y="699542"/>
            <a:ext cx="721328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53.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Tengsizlikni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882331" y="1270673"/>
                <a:ext cx="2252411" cy="8111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/>
                  <a:t>4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/>
                      </a:rPr>
                      <m:t>) 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𝒙</m:t>
                        </m:r>
                        <m:r>
                          <a:rPr lang="en-US" sz="32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3200" b="1" i="1" smtClean="0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3200" b="1" i="1"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en-US" sz="3200" b="1" i="1">
                            <a:latin typeface="Cambria Math"/>
                            <a:ea typeface="Cambria Math"/>
                          </a:rPr>
                          <m:t>𝒙</m:t>
                        </m:r>
                        <m:r>
                          <a:rPr lang="en-US" sz="3200" b="1" i="1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sz="3200" b="1" i="1">
                            <a:latin typeface="Cambria Math"/>
                            <a:ea typeface="Cambria Math"/>
                          </a:rPr>
                          <m:t>𝟏</m:t>
                        </m:r>
                      </m:den>
                    </m:f>
                    <m:r>
                      <a:rPr lang="en-US" sz="3200" b="1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sz="3200" b="1" i="1" smtClean="0">
                        <a:latin typeface="Cambria Math"/>
                      </a:rPr>
                      <m:t>𝟎</m:t>
                    </m:r>
                  </m:oMath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331" y="1270673"/>
                <a:ext cx="2252411" cy="811119"/>
              </a:xfrm>
              <a:prstGeom prst="rect">
                <a:avLst/>
              </a:prstGeom>
              <a:blipFill rotWithShape="1">
                <a:blip r:embed="rId3"/>
                <a:stretch>
                  <a:fillRect l="-7046" b="-111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82119" y="2325535"/>
                <a:ext cx="1563057" cy="9848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ea typeface="Cambria Math"/>
                  </a:rPr>
                  <a:t>x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𝟓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endParaRPr lang="en-US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en-US" b="1" dirty="0" smtClean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119" y="2325535"/>
                <a:ext cx="1563057" cy="984885"/>
              </a:xfrm>
              <a:prstGeom prst="rect">
                <a:avLst/>
              </a:prstGeom>
              <a:blipFill rotWithShape="1">
                <a:blip r:embed="rId4"/>
                <a:stretch>
                  <a:fillRect l="-8594" t="-61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941526" y="1451513"/>
                <a:ext cx="2174763" cy="18589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𝟐</m:t>
                      </m:r>
                      <m:r>
                        <a:rPr lang="en-US" b="1" i="1">
                          <a:latin typeface="Cambria Math"/>
                        </a:rPr>
                        <m:t>𝒙</m:t>
                      </m:r>
                      <m:r>
                        <a:rPr lang="en-US" b="1" i="1"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n-US" b="1" dirty="0" smtClean="0"/>
              </a:p>
              <a:p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=−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b="1" dirty="0" smtClean="0"/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b="1" dirty="0" smtClean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1526" y="1451513"/>
                <a:ext cx="2174763" cy="185890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 стрелкой 15"/>
          <p:cNvCxnSpPr/>
          <p:nvPr/>
        </p:nvCxnSpPr>
        <p:spPr>
          <a:xfrm>
            <a:off x="737832" y="3936971"/>
            <a:ext cx="3834170" cy="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Овал 3"/>
          <p:cNvSpPr/>
          <p:nvPr/>
        </p:nvSpPr>
        <p:spPr>
          <a:xfrm>
            <a:off x="1712503" y="3867894"/>
            <a:ext cx="144016" cy="144016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2977798" y="3876640"/>
            <a:ext cx="144016" cy="144016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Дуга 24"/>
          <p:cNvSpPr/>
          <p:nvPr/>
        </p:nvSpPr>
        <p:spPr>
          <a:xfrm flipH="1">
            <a:off x="1845118" y="3579862"/>
            <a:ext cx="1204688" cy="688826"/>
          </a:xfrm>
          <a:prstGeom prst="arc">
            <a:avLst>
              <a:gd name="adj1" fmla="val 11167842"/>
              <a:gd name="adj2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Дуга 28"/>
          <p:cNvSpPr/>
          <p:nvPr/>
        </p:nvSpPr>
        <p:spPr>
          <a:xfrm flipH="1">
            <a:off x="3058856" y="3579862"/>
            <a:ext cx="1657159" cy="656818"/>
          </a:xfrm>
          <a:prstGeom prst="arc">
            <a:avLst>
              <a:gd name="adj1" fmla="val 13266691"/>
              <a:gd name="adj2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Дуга 30"/>
          <p:cNvSpPr/>
          <p:nvPr/>
        </p:nvSpPr>
        <p:spPr>
          <a:xfrm>
            <a:off x="467543" y="3579862"/>
            <a:ext cx="1316967" cy="648072"/>
          </a:xfrm>
          <a:prstGeom prst="arc">
            <a:avLst>
              <a:gd name="adj1" fmla="val 13266691"/>
              <a:gd name="adj2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865499" y="4131411"/>
                <a:ext cx="36861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5499" y="4131411"/>
                <a:ext cx="368613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4918" r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396808" y="4027986"/>
                <a:ext cx="631390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6808" y="4027986"/>
                <a:ext cx="631390" cy="66851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146911" y="3505823"/>
                <a:ext cx="54534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6911" y="3505823"/>
                <a:ext cx="545341" cy="53860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3469533" y="3496082"/>
                <a:ext cx="54534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9533" y="3496082"/>
                <a:ext cx="545341" cy="53860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878147" y="3505823"/>
                <a:ext cx="54534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147" y="3505823"/>
                <a:ext cx="545341" cy="53860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572002" y="4051970"/>
                <a:ext cx="4443652" cy="6450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</a:rPr>
                      <m:t>𝒙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ctrlP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−∞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;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⋃[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𝟓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;+∞</m:t>
                    </m:r>
                  </m:oMath>
                </a14:m>
                <a:r>
                  <a:rPr lang="en-US" sz="2400" b="1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)</a:t>
                </a:r>
                <a:endParaRPr lang="ru-RU" sz="2400" b="1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2" y="4051970"/>
                <a:ext cx="4443652" cy="645048"/>
              </a:xfrm>
              <a:prstGeom prst="rect">
                <a:avLst/>
              </a:prstGeom>
              <a:blipFill>
                <a:blip r:embed="rId11"/>
                <a:stretch>
                  <a:fillRect l="-2058" r="-1097" b="-7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518693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" grpId="0"/>
      <p:bldP spid="11" grpId="0"/>
      <p:bldP spid="4" grpId="0" animBg="1"/>
      <p:bldP spid="22" grpId="0" animBg="1"/>
      <p:bldP spid="25" grpId="0" animBg="1"/>
      <p:bldP spid="29" grpId="0" animBg="1"/>
      <p:bldP spid="31" grpId="0" animBg="1"/>
      <p:bldP spid="6" grpId="0"/>
      <p:bldP spid="9" grpId="0"/>
      <p:bldP spid="12" grpId="0"/>
      <p:bldP spid="32" grpId="0"/>
      <p:bldP spid="3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57562"/>
            <a:ext cx="9108501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ru-RU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lang="en-US" sz="36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1048" y="699542"/>
            <a:ext cx="721328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53.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Tengsizlikni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882331" y="1270673"/>
                <a:ext cx="2252411" cy="8036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/>
                  <a:t>6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/>
                      </a:rPr>
                      <m:t>) 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𝟑</m:t>
                        </m:r>
                        <m:r>
                          <a:rPr lang="en-US" sz="3200" b="1" i="1" smtClean="0">
                            <a:latin typeface="Cambria Math"/>
                          </a:rPr>
                          <m:t>𝒙</m:t>
                        </m:r>
                        <m:r>
                          <a:rPr lang="en-US" sz="3200" b="1" i="1" smtClean="0">
                            <a:latin typeface="Cambria Math"/>
                          </a:rPr>
                          <m:t>+</m:t>
                        </m:r>
                        <m:r>
                          <a:rPr lang="en-US" sz="32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3200" b="1" i="1"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𝒙</m:t>
                        </m:r>
                      </m:den>
                    </m:f>
                    <m:r>
                      <a:rPr lang="en-US" sz="3200" b="1" i="1" smtClean="0">
                        <a:latin typeface="Cambria Math"/>
                      </a:rPr>
                      <m:t>&lt;</m:t>
                    </m:r>
                    <m:r>
                      <a:rPr lang="en-US" sz="3200" b="1" i="1" smtClean="0">
                        <a:latin typeface="Cambria Math"/>
                      </a:rPr>
                      <m:t>𝟎</m:t>
                    </m:r>
                  </m:oMath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331" y="1270673"/>
                <a:ext cx="2252411" cy="803618"/>
              </a:xfrm>
              <a:prstGeom prst="rect">
                <a:avLst/>
              </a:prstGeom>
              <a:blipFill rotWithShape="1">
                <a:blip r:embed="rId3"/>
                <a:stretch>
                  <a:fillRect l="-7046"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742203" y="1451162"/>
                <a:ext cx="2282997" cy="20757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𝟑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en-US" b="1" dirty="0" smtClean="0"/>
              </a:p>
              <a:p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  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=−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b="1" dirty="0" smtClean="0"/>
                  <a:t> </a:t>
                </a:r>
                <a:endParaRPr lang="en-US" b="1" i="1" dirty="0">
                  <a:latin typeface="Cambria Math"/>
                </a:endParaRPr>
              </a:p>
              <a:p>
                <a:r>
                  <a:rPr lang="en-US" b="1" i="1" dirty="0" smtClean="0">
                    <a:latin typeface="Cambria Math"/>
                  </a:rPr>
                  <a:t> 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en-US" b="1" dirty="0" smtClean="0"/>
              </a:p>
              <a:p>
                <a:endParaRPr lang="en-US" b="1" dirty="0" smtClean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2203" y="1451162"/>
                <a:ext cx="2282997" cy="207576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088922" y="2211710"/>
                <a:ext cx="1950342" cy="9848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n-US" b="1" dirty="0" smtClean="0"/>
              </a:p>
              <a:p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 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</m:oMath>
                </a14:m>
                <a:r>
                  <a:rPr lang="en-US" b="1" dirty="0" smtClean="0"/>
                  <a:t> 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922" y="2211710"/>
                <a:ext cx="1950342" cy="98488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 стрелкой 15"/>
          <p:cNvCxnSpPr/>
          <p:nvPr/>
        </p:nvCxnSpPr>
        <p:spPr>
          <a:xfrm>
            <a:off x="737832" y="3936971"/>
            <a:ext cx="3834170" cy="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Овал 3"/>
          <p:cNvSpPr/>
          <p:nvPr/>
        </p:nvSpPr>
        <p:spPr>
          <a:xfrm>
            <a:off x="1712503" y="3867894"/>
            <a:ext cx="144016" cy="144016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2977798" y="3876640"/>
            <a:ext cx="144016" cy="144016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Дуга 24"/>
          <p:cNvSpPr/>
          <p:nvPr/>
        </p:nvSpPr>
        <p:spPr>
          <a:xfrm flipH="1">
            <a:off x="1845118" y="3579862"/>
            <a:ext cx="1204688" cy="688826"/>
          </a:xfrm>
          <a:prstGeom prst="arc">
            <a:avLst>
              <a:gd name="adj1" fmla="val 11167842"/>
              <a:gd name="adj2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Дуга 28"/>
          <p:cNvSpPr/>
          <p:nvPr/>
        </p:nvSpPr>
        <p:spPr>
          <a:xfrm flipH="1">
            <a:off x="3058856" y="3579862"/>
            <a:ext cx="1657159" cy="656818"/>
          </a:xfrm>
          <a:prstGeom prst="arc">
            <a:avLst>
              <a:gd name="adj1" fmla="val 13266691"/>
              <a:gd name="adj2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Дуга 30"/>
          <p:cNvSpPr/>
          <p:nvPr/>
        </p:nvSpPr>
        <p:spPr>
          <a:xfrm>
            <a:off x="467543" y="3579862"/>
            <a:ext cx="1316967" cy="648072"/>
          </a:xfrm>
          <a:prstGeom prst="arc">
            <a:avLst>
              <a:gd name="adj1" fmla="val 13266691"/>
              <a:gd name="adj2" fmla="val 0"/>
            </a:avLst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865499" y="4131411"/>
                <a:ext cx="36861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5499" y="4131411"/>
                <a:ext cx="368613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3279" r="-32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396808" y="4027986"/>
                <a:ext cx="631390" cy="670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6808" y="4027986"/>
                <a:ext cx="631390" cy="67056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146911" y="3505823"/>
                <a:ext cx="54534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6911" y="3505823"/>
                <a:ext cx="545341" cy="53860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3469533" y="3496082"/>
                <a:ext cx="54534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9533" y="3496082"/>
                <a:ext cx="545341" cy="53860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878147" y="3505823"/>
                <a:ext cx="54534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147" y="3505823"/>
                <a:ext cx="545341" cy="53860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572002" y="4051970"/>
                <a:ext cx="4464492" cy="6450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</a:rPr>
                      <m:t>𝒙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ctrlP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−∞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;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den>
                        </m:f>
                      </m:e>
                    </m:d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⋃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;+∞</m:t>
                    </m:r>
                  </m:oMath>
                </a14:m>
                <a:r>
                  <a:rPr lang="en-US" sz="2400" b="1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)</a:t>
                </a:r>
                <a:endParaRPr lang="ru-RU" sz="2400" b="1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2" y="4051970"/>
                <a:ext cx="4464492" cy="645048"/>
              </a:xfrm>
              <a:prstGeom prst="rect">
                <a:avLst/>
              </a:prstGeom>
              <a:blipFill>
                <a:blip r:embed="rId11"/>
                <a:stretch>
                  <a:fillRect l="-2049" r="-1230" b="-7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115639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" grpId="0"/>
      <p:bldP spid="11" grpId="0"/>
      <p:bldP spid="4" grpId="0" animBg="1"/>
      <p:bldP spid="22" grpId="0" animBg="1"/>
      <p:bldP spid="25" grpId="0" animBg="1"/>
      <p:bldP spid="29" grpId="0" animBg="1"/>
      <p:bldP spid="31" grpId="0" animBg="1"/>
      <p:bldP spid="6" grpId="0"/>
      <p:bldP spid="9" grpId="0"/>
      <p:bldP spid="12" grpId="0"/>
      <p:bldP spid="32" grpId="0"/>
      <p:bldP spid="3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57562"/>
            <a:ext cx="9108501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ru-RU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lang="en-US" sz="36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1048" y="699542"/>
            <a:ext cx="721328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53.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Tengsizlikni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11048" y="1270673"/>
                <a:ext cx="2252411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/>
                  <a:t>8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/>
                      </a:rPr>
                      <m:t>) 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𝟐</m:t>
                        </m:r>
                        <m:r>
                          <a:rPr lang="en-US" sz="3200" b="1" i="1" smtClean="0">
                            <a:latin typeface="Cambria Math"/>
                          </a:rPr>
                          <m:t>𝒙</m:t>
                        </m:r>
                        <m:r>
                          <a:rPr lang="en-US" sz="32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3200" b="1" i="1" smtClean="0"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𝟑</m:t>
                        </m:r>
                        <m:r>
                          <a:rPr lang="en-US" sz="32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3200" b="1" i="1" smtClean="0">
                            <a:latin typeface="Cambria Math"/>
                          </a:rPr>
                          <m:t>𝟕</m:t>
                        </m:r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𝒙</m:t>
                        </m:r>
                      </m:den>
                    </m:f>
                    <m:r>
                      <a:rPr lang="en-US" sz="3200" b="1" i="1"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sz="3200" b="1" i="1" smtClean="0">
                        <a:latin typeface="Cambria Math"/>
                        <a:ea typeface="Cambria Math"/>
                      </a:rPr>
                      <m:t>𝟑</m:t>
                    </m:r>
                  </m:oMath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048" y="1270673"/>
                <a:ext cx="2252411" cy="803682"/>
              </a:xfrm>
              <a:prstGeom prst="rect">
                <a:avLst/>
              </a:prstGeom>
              <a:blipFill rotWithShape="1">
                <a:blip r:embed="rId3"/>
                <a:stretch>
                  <a:fillRect l="-6757"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91787" y="2196381"/>
                <a:ext cx="2310248" cy="1921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𝟐𝟑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𝟏𝟔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en-US" sz="2400" b="1" dirty="0" smtClean="0"/>
              </a:p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   </m:t>
                    </m:r>
                    <m:r>
                      <a:rPr lang="en-US" sz="2400" b="1" i="1" smtClean="0">
                        <a:latin typeface="Cambria Math"/>
                      </a:rPr>
                      <m:t>𝟐𝟑</m:t>
                    </m:r>
                    <m:r>
                      <a:rPr lang="en-US" sz="2400" b="1" i="1" smtClean="0">
                        <a:latin typeface="Cambria Math"/>
                      </a:rPr>
                      <m:t>𝒙</m:t>
                    </m:r>
                    <m:r>
                      <a:rPr lang="en-US" sz="2400" b="1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400" b="1" dirty="0" smtClean="0"/>
                  <a:t>16 </a:t>
                </a:r>
                <a:endParaRPr lang="en-US" sz="2400" b="1" i="1" dirty="0">
                  <a:latin typeface="Cambria Math"/>
                </a:endParaRPr>
              </a:p>
              <a:p>
                <a:r>
                  <a:rPr lang="en-US" b="1" i="1" dirty="0" smtClean="0">
                    <a:latin typeface="Cambria Math"/>
                  </a:rPr>
                  <a:t> 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𝟏𝟔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𝟐𝟑</m:t>
                        </m:r>
                      </m:den>
                    </m:f>
                  </m:oMath>
                </a14:m>
                <a:endParaRPr lang="en-US" b="1" dirty="0" smtClean="0"/>
              </a:p>
              <a:p>
                <a:endParaRPr lang="en-US" b="1" dirty="0" smtClean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787" y="2196381"/>
                <a:ext cx="2310248" cy="192187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366555" y="2185194"/>
                <a:ext cx="2012089" cy="16466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𝟑</m:t>
                      </m:r>
                      <m:r>
                        <a:rPr lang="en-US" sz="2800" b="1" i="1" smtClean="0">
                          <a:latin typeface="Cambria Math"/>
                        </a:rPr>
                        <m:t>−</m:t>
                      </m:r>
                      <m:r>
                        <a:rPr lang="en-US" sz="2800" b="1" i="1" smtClean="0">
                          <a:latin typeface="Cambria Math"/>
                        </a:rPr>
                        <m:t>𝟕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n-US" sz="28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 </m:t>
                      </m:r>
                      <m:r>
                        <a:rPr lang="en-US" sz="2800" b="1" i="1" smtClean="0">
                          <a:latin typeface="Cambria Math"/>
                        </a:rPr>
                        <m:t>𝟑</m:t>
                      </m:r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𝟕</m:t>
                      </m:r>
                      <m:r>
                        <a:rPr lang="en-US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US" sz="28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US" sz="2800" b="1" dirty="0" smtClean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6555" y="2185194"/>
                <a:ext cx="2012089" cy="164666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 стрелкой 15"/>
          <p:cNvCxnSpPr/>
          <p:nvPr/>
        </p:nvCxnSpPr>
        <p:spPr>
          <a:xfrm>
            <a:off x="737832" y="4284069"/>
            <a:ext cx="3834170" cy="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Овал 3"/>
          <p:cNvSpPr/>
          <p:nvPr/>
        </p:nvSpPr>
        <p:spPr>
          <a:xfrm>
            <a:off x="1773110" y="4232489"/>
            <a:ext cx="144016" cy="144016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2983443" y="4212061"/>
            <a:ext cx="144016" cy="144016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Дуга 24"/>
          <p:cNvSpPr/>
          <p:nvPr/>
        </p:nvSpPr>
        <p:spPr>
          <a:xfrm flipH="1">
            <a:off x="1874612" y="3904080"/>
            <a:ext cx="1204688" cy="688826"/>
          </a:xfrm>
          <a:prstGeom prst="arc">
            <a:avLst>
              <a:gd name="adj1" fmla="val 11167842"/>
              <a:gd name="adj2" fmla="val 0"/>
            </a:avLst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Дуга 28"/>
          <p:cNvSpPr/>
          <p:nvPr/>
        </p:nvSpPr>
        <p:spPr>
          <a:xfrm flipH="1">
            <a:off x="3089108" y="3904080"/>
            <a:ext cx="1657159" cy="656818"/>
          </a:xfrm>
          <a:prstGeom prst="arc">
            <a:avLst>
              <a:gd name="adj1" fmla="val 13266691"/>
              <a:gd name="adj2" fmla="val 0"/>
            </a:avLst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Дуга 30"/>
          <p:cNvSpPr/>
          <p:nvPr/>
        </p:nvSpPr>
        <p:spPr>
          <a:xfrm>
            <a:off x="467543" y="3926960"/>
            <a:ext cx="1316967" cy="648072"/>
          </a:xfrm>
          <a:prstGeom prst="arc">
            <a:avLst>
              <a:gd name="adj1" fmla="val 13266691"/>
              <a:gd name="adj2" fmla="val 0"/>
            </a:avLst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865499" y="4381789"/>
                <a:ext cx="368613" cy="6950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/>
                            </a:rPr>
                            <m:t>𝟏𝟔</m:t>
                          </m:r>
                        </m:num>
                        <m:den>
                          <m:r>
                            <a:rPr lang="en-US" sz="2000" b="1" i="1"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1" smtClean="0"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5499" y="4381789"/>
                <a:ext cx="368613" cy="695062"/>
              </a:xfrm>
              <a:prstGeom prst="rect">
                <a:avLst/>
              </a:prstGeom>
              <a:blipFill rotWithShape="1">
                <a:blip r:embed="rId6"/>
                <a:stretch>
                  <a:fillRect r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612274" y="4391530"/>
                <a:ext cx="396262" cy="6689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latin typeface="Cambria Math"/>
                              <a:ea typeface="Cambria Math"/>
                            </a:rPr>
                            <m:t>𝟑</m:t>
                          </m:r>
                        </m:num>
                        <m:den>
                          <m:r>
                            <a:rPr lang="en-US" sz="2000" b="1" i="1">
                              <a:latin typeface="Cambria Math"/>
                              <a:ea typeface="Cambria Math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2274" y="4391530"/>
                <a:ext cx="396262" cy="66890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146911" y="3852921"/>
                <a:ext cx="54534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6911" y="3852921"/>
                <a:ext cx="545341" cy="53860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3469533" y="3843180"/>
                <a:ext cx="54534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9533" y="3843180"/>
                <a:ext cx="545341" cy="53860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878147" y="3852921"/>
                <a:ext cx="54534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147" y="3852921"/>
                <a:ext cx="545341" cy="53860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580112" y="4055922"/>
                <a:ext cx="3086679" cy="7778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00B050"/>
                        </a:solidFill>
                        <a:latin typeface="Cambria Math"/>
                      </a:rPr>
                      <m:t>𝒙</m:t>
                    </m:r>
                    <m:r>
                      <a:rPr lang="en-US" sz="3200" b="1" i="1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sz="32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 (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𝟕</m:t>
                        </m:r>
                      </m:den>
                    </m:f>
                    <m:r>
                      <a:rPr lang="en-US" sz="3200" b="1" i="1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;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</a:rPr>
                      <m:t> </m:t>
                    </m:r>
                    <m:d>
                      <m:dPr>
                        <m:begChr m:val=""/>
                        <m:endChr m:val="]"/>
                        <m:ctrlP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𝟏𝟔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𝟐𝟑</m:t>
                            </m:r>
                          </m:den>
                        </m:f>
                      </m:e>
                    </m:d>
                  </m:oMath>
                </a14:m>
                <a:endParaRPr lang="ru-RU" sz="24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4055922"/>
                <a:ext cx="3086679" cy="777842"/>
              </a:xfrm>
              <a:prstGeom prst="rect">
                <a:avLst/>
              </a:prstGeom>
              <a:blipFill>
                <a:blip r:embed="rId11"/>
                <a:stretch>
                  <a:fillRect l="-2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845145" y="1325947"/>
                <a:ext cx="3042821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/>
                  <a:t>=</a:t>
                </a:r>
                <a:r>
                  <a:rPr lang="en-US" sz="3200" b="1" dirty="0" smtClean="0"/>
                  <a:t>&gt;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𝟐</m:t>
                        </m:r>
                        <m:r>
                          <a:rPr lang="en-US" sz="3200" b="1" i="1" smtClean="0">
                            <a:latin typeface="Cambria Math"/>
                          </a:rPr>
                          <m:t>𝒙</m:t>
                        </m:r>
                        <m:r>
                          <a:rPr lang="en-US" sz="32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3200" b="1" i="1" smtClean="0"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𝟑</m:t>
                        </m:r>
                        <m:r>
                          <a:rPr lang="en-US" sz="32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3200" b="1" i="1" smtClean="0">
                            <a:latin typeface="Cambria Math"/>
                          </a:rPr>
                          <m:t>𝟕</m:t>
                        </m:r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𝒙</m:t>
                        </m:r>
                      </m:den>
                    </m:f>
                    <m:r>
                      <a:rPr lang="en-US" sz="3200" b="1" i="1" smtClean="0">
                        <a:latin typeface="Cambria Math"/>
                      </a:rPr>
                      <m:t>−</m:t>
                    </m:r>
                    <m:r>
                      <a:rPr lang="en-US" sz="3200" b="1" i="1" smtClean="0">
                        <a:latin typeface="Cambria Math"/>
                      </a:rPr>
                      <m:t>𝟑</m:t>
                    </m:r>
                    <m:r>
                      <a:rPr lang="en-US" sz="3200" b="1" i="1"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sz="3200" b="1" i="1" smtClean="0"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5145" y="1325947"/>
                <a:ext cx="3042821" cy="803682"/>
              </a:xfrm>
              <a:prstGeom prst="rect">
                <a:avLst/>
              </a:prstGeom>
              <a:blipFill rotWithShape="1">
                <a:blip r:embed="rId12"/>
                <a:stretch>
                  <a:fillRect l="-5210" b="-129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002917" y="1384290"/>
                <a:ext cx="2668103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/>
                  <a:t>=&gt;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𝟐𝟑</m:t>
                        </m:r>
                        <m:r>
                          <a:rPr lang="en-US" sz="3200" b="1" i="1" smtClean="0">
                            <a:latin typeface="Cambria Math"/>
                          </a:rPr>
                          <m:t>𝒙</m:t>
                        </m:r>
                        <m:r>
                          <a:rPr lang="en-US" sz="32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3200" b="1" i="1" smtClean="0">
                            <a:latin typeface="Cambria Math"/>
                          </a:rPr>
                          <m:t>𝟏𝟔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𝟑</m:t>
                        </m:r>
                        <m:r>
                          <a:rPr lang="en-US" sz="32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3200" b="1" i="1" smtClean="0">
                            <a:latin typeface="Cambria Math"/>
                          </a:rPr>
                          <m:t>𝟕</m:t>
                        </m:r>
                        <m:r>
                          <a:rPr lang="en-US" sz="3200" b="1" i="1" smtClean="0">
                            <a:latin typeface="Cambria Math"/>
                            <a:ea typeface="Cambria Math"/>
                          </a:rPr>
                          <m:t>𝒙</m:t>
                        </m:r>
                      </m:den>
                    </m:f>
                    <m:r>
                      <a:rPr lang="en-US" sz="3200" b="1" i="1"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sz="3200" b="1" i="1" smtClean="0"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2917" y="1384290"/>
                <a:ext cx="2668103" cy="803682"/>
              </a:xfrm>
              <a:prstGeom prst="rect">
                <a:avLst/>
              </a:prstGeom>
              <a:blipFill rotWithShape="1">
                <a:blip r:embed="rId13"/>
                <a:stretch>
                  <a:fillRect l="-5950"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079305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" grpId="0"/>
      <p:bldP spid="11" grpId="0"/>
      <p:bldP spid="4" grpId="0" animBg="1"/>
      <p:bldP spid="22" grpId="0" animBg="1"/>
      <p:bldP spid="25" grpId="0" animBg="1"/>
      <p:bldP spid="29" grpId="0" animBg="1"/>
      <p:bldP spid="31" grpId="0" animBg="1"/>
      <p:bldP spid="6" grpId="0"/>
      <p:bldP spid="9" grpId="0"/>
      <p:bldP spid="12" grpId="0"/>
      <p:bldP spid="32" grpId="0"/>
      <p:bldP spid="33" grpId="0"/>
      <p:bldP spid="14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57562"/>
            <a:ext cx="9108501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6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Sodda</a:t>
            </a:r>
            <a:r>
              <a:rPr lang="en-US" sz="36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ratsional</a:t>
            </a:r>
            <a:r>
              <a:rPr lang="en-US" sz="36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tengsizliklar</a:t>
            </a:r>
            <a:r>
              <a:rPr lang="en-US" sz="36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sistemasi</a:t>
            </a:r>
            <a:endParaRPr lang="en-US" sz="36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1048" y="699542"/>
            <a:ext cx="7717336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1-misol.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Tengsizliklar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sistemasini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610445" y="1270672"/>
                <a:ext cx="2594428" cy="11908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−8≤1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4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+3&gt;5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32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445" y="1270672"/>
                <a:ext cx="2594428" cy="119083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 стрелкой 15"/>
          <p:cNvCxnSpPr/>
          <p:nvPr/>
        </p:nvCxnSpPr>
        <p:spPr>
          <a:xfrm>
            <a:off x="737832" y="4284069"/>
            <a:ext cx="3834170" cy="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Овал 3"/>
          <p:cNvSpPr/>
          <p:nvPr/>
        </p:nvSpPr>
        <p:spPr>
          <a:xfrm>
            <a:off x="1773110" y="4199365"/>
            <a:ext cx="144016" cy="144016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2980767" y="4224734"/>
            <a:ext cx="144016" cy="144016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865499" y="4381789"/>
                <a:ext cx="368613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5499" y="4381789"/>
                <a:ext cx="368613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612274" y="4391530"/>
                <a:ext cx="396262" cy="6689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2274" y="4391530"/>
                <a:ext cx="396262" cy="6689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580112" y="4055922"/>
                <a:ext cx="3046219" cy="9632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00B050"/>
                        </a:solidFill>
                        <a:latin typeface="Cambria Math"/>
                      </a:rPr>
                      <m:t>𝒙</m:t>
                    </m:r>
                    <m:r>
                      <a:rPr lang="en-US" sz="32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endChr m:val=""/>
                        <m:ctrlPr>
                          <a:rPr lang="en-US" sz="32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800" b="1" i="1">
                                <a:solidFill>
                                  <a:srgbClr val="00B05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en-US" sz="3200" b="1" i="1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;</m:t>
                    </m:r>
                    <m:r>
                      <a:rPr lang="en-US" sz="32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𝟑</m:t>
                    </m:r>
                    <m:r>
                      <a:rPr lang="en-US" sz="32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]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ru-RU" sz="24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4055922"/>
                <a:ext cx="3046219" cy="963212"/>
              </a:xfrm>
              <a:prstGeom prst="rect">
                <a:avLst/>
              </a:prstGeom>
              <a:blipFill>
                <a:blip r:embed="rId6"/>
                <a:stretch>
                  <a:fillRect l="-3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398086" y="1272787"/>
                <a:ext cx="3296735" cy="9174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/>
                          <a:ea typeface="Cambria Math"/>
                        </a:rPr>
                        <m:t>=&gt;</m:t>
                      </m:r>
                      <m:r>
                        <a:rPr lang="en-US" sz="3200" b="0" i="0" smtClean="0">
                          <a:latin typeface="Cambria Math"/>
                          <a:ea typeface="Cambria Math"/>
                        </a:rPr>
                        <m:t> 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  <a:ea typeface="Cambria Math"/>
                                </a:rPr>
                                <m:t>≤1+8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4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  <a:ea typeface="Cambria Math"/>
                                </a:rPr>
                                <m:t>&gt;5−3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8086" y="1272787"/>
                <a:ext cx="3296735" cy="91749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921211" y="2427734"/>
                <a:ext cx="1762855" cy="9174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  <a:ea typeface="Cambria Math"/>
                                </a:rPr>
                                <m:t>≤9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4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  <a:ea typeface="Cambria Math"/>
                                </a:rPr>
                                <m:t>&gt;2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211" y="2427734"/>
                <a:ext cx="1762855" cy="91749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2651983" y="2281436"/>
                <a:ext cx="3428729" cy="1664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  <a:ea typeface="Cambria Math"/>
                        </a:rPr>
                        <m:t>𝑦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3200" b="0" i="1"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3200" b="0" i="1">
                          <a:latin typeface="Cambria Math"/>
                          <a:ea typeface="Cambria Math"/>
                        </a:rPr>
                        <m:t>𝑛𝑖</m:t>
                      </m:r>
                      <m:r>
                        <a:rPr lang="en-US" sz="3200" b="0" i="1" smtClean="0">
                          <a:latin typeface="Cambria Math"/>
                          <a:ea typeface="Cambria Math"/>
                        </a:rPr>
                        <m:t>     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  <a:ea typeface="Cambria Math"/>
                                </a:rPr>
                                <m:t>≤3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  <a:ea typeface="Cambria Math"/>
                                </a:rPr>
                                <m:t>&gt;</m:t>
                              </m:r>
                              <m:f>
                                <m:f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ru-RU" sz="3200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1983" y="2281436"/>
                <a:ext cx="3428729" cy="166449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Дуга 6"/>
          <p:cNvSpPr/>
          <p:nvPr/>
        </p:nvSpPr>
        <p:spPr>
          <a:xfrm flipH="1">
            <a:off x="1857385" y="3867894"/>
            <a:ext cx="4370797" cy="628675"/>
          </a:xfrm>
          <a:prstGeom prst="arc">
            <a:avLst>
              <a:gd name="adj1" fmla="val 15262700"/>
              <a:gd name="adj2" fmla="val 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Дуга 33"/>
          <p:cNvSpPr/>
          <p:nvPr/>
        </p:nvSpPr>
        <p:spPr>
          <a:xfrm>
            <a:off x="-1260649" y="3901815"/>
            <a:ext cx="4310453" cy="628675"/>
          </a:xfrm>
          <a:prstGeom prst="arc">
            <a:avLst>
              <a:gd name="adj1" fmla="val 15262700"/>
              <a:gd name="adj2" fmla="val 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уга 7"/>
          <p:cNvSpPr/>
          <p:nvPr/>
        </p:nvSpPr>
        <p:spPr>
          <a:xfrm>
            <a:off x="1879820" y="3938302"/>
            <a:ext cx="1132678" cy="716880"/>
          </a:xfrm>
          <a:prstGeom prst="arc">
            <a:avLst>
              <a:gd name="adj1" fmla="val 10941236"/>
              <a:gd name="adj2" fmla="val 21490313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60391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4" grpId="0" animBg="1"/>
      <p:bldP spid="22" grpId="0" animBg="1"/>
      <p:bldP spid="6" grpId="0"/>
      <p:bldP spid="9" grpId="0"/>
      <p:bldP spid="14" grpId="0"/>
      <p:bldP spid="23" grpId="0"/>
      <p:bldP spid="27" grpId="0"/>
      <p:bldP spid="30" grpId="0"/>
      <p:bldP spid="7" grpId="0" animBg="1"/>
      <p:bldP spid="34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57562"/>
            <a:ext cx="9108501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6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36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en-US" sz="36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1048" y="699542"/>
            <a:ext cx="7717336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2-misol.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Tengsizliklar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sistemasini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06112" y="1287503"/>
                <a:ext cx="3947556" cy="10435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(3−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)(4+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)≥0,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/>
                                    </a:rPr>
                                    <m:t>2+</m:t>
                                  </m:r>
                                  <m:r>
                                    <a:rPr lang="en-US" sz="32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/>
                                    </a:rPr>
                                    <m:t>5−</m:t>
                                  </m:r>
                                  <m:r>
                                    <a:rPr lang="en-US" sz="32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/>
                                </a:rPr>
                                <m:t>&lt;0</m:t>
                              </m:r>
                              <m:r>
                                <a:rPr lang="en-US" sz="3200" b="0" i="1" smtClean="0">
                                  <a:latin typeface="Cambria Math"/>
                                  <a:ea typeface="Cambria Math"/>
                                </a:rPr>
                                <m:t>.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112" y="1287503"/>
                <a:ext cx="3947556" cy="104355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 стрелкой 15"/>
          <p:cNvCxnSpPr/>
          <p:nvPr/>
        </p:nvCxnSpPr>
        <p:spPr>
          <a:xfrm flipV="1">
            <a:off x="103398" y="4049645"/>
            <a:ext cx="4612618" cy="3112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Овал 3"/>
          <p:cNvSpPr/>
          <p:nvPr/>
        </p:nvSpPr>
        <p:spPr>
          <a:xfrm>
            <a:off x="1017733" y="3945121"/>
            <a:ext cx="144016" cy="14401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2797692" y="3957054"/>
            <a:ext cx="144016" cy="144016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685393" y="4150692"/>
                <a:ext cx="368613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5393" y="4150692"/>
                <a:ext cx="368613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755006" y="4123850"/>
                <a:ext cx="57740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−4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006" y="4123850"/>
                <a:ext cx="577402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424495" y="4451335"/>
                <a:ext cx="299896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B050"/>
                        </a:solidFill>
                        <a:latin typeface="Cambria Math"/>
                      </a:rPr>
                      <m:t>𝒙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∈[−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𝟒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;−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sz="2400" b="1" i="0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sz="2400" b="1" dirty="0" smtClean="0">
                  <a:solidFill>
                    <a:srgbClr val="00B050"/>
                  </a:solidFill>
                  <a:latin typeface="Arial" panose="020B0604020202020204" pitchFamily="34" charset="0"/>
                  <a:ea typeface="Cambria Math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4495" y="4451335"/>
                <a:ext cx="2998963" cy="461665"/>
              </a:xfrm>
              <a:prstGeom prst="rect">
                <a:avLst/>
              </a:prstGeom>
              <a:blipFill>
                <a:blip r:embed="rId6"/>
                <a:stretch>
                  <a:fillRect l="-3252" t="-9211" r="-610" b="-30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83533" y="2474119"/>
                <a:ext cx="3615477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latin typeface="Cambria Math"/>
                            </a:rPr>
                            <m:t>3−</m:t>
                          </m:r>
                          <m:r>
                            <a:rPr lang="en-US" sz="3200" i="1">
                              <a:latin typeface="Cambria Math"/>
                            </a:rPr>
                            <m:t>𝑥</m:t>
                          </m:r>
                        </m:e>
                      </m:d>
                      <m:d>
                        <m:d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latin typeface="Cambria Math"/>
                            </a:rPr>
                            <m:t>4+</m:t>
                          </m:r>
                          <m:r>
                            <a:rPr lang="en-US" sz="3200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3200" i="1">
                          <a:latin typeface="Cambria Math"/>
                        </a:rPr>
                        <m:t>≥0</m:t>
                      </m:r>
                    </m:oMath>
                  </m:oMathPara>
                </a14:m>
                <a:endParaRPr lang="en-US" sz="32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latin typeface="Cambria Math"/>
                        </a:rPr>
                        <m:t>=3, </m:t>
                      </m:r>
                      <m:r>
                        <a:rPr lang="en-US" sz="3200" b="0" i="1" smtClean="0"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latin typeface="Cambria Math"/>
                        </a:rPr>
                        <m:t>=−4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533" y="2474119"/>
                <a:ext cx="3615477" cy="107721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440639" y="2487613"/>
                <a:ext cx="3769173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latin typeface="Cambria Math"/>
                            </a:rPr>
                            <m:t>2+</m:t>
                          </m:r>
                          <m:r>
                            <a:rPr lang="en-US" sz="3200" i="1">
                              <a:latin typeface="Cambria Math"/>
                            </a:rPr>
                            <m:t>𝑥</m:t>
                          </m:r>
                        </m:e>
                      </m:d>
                      <m:d>
                        <m:d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latin typeface="Cambria Math"/>
                            </a:rPr>
                            <m:t>5−</m:t>
                          </m:r>
                          <m:r>
                            <a:rPr lang="en-US" sz="3200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3200" i="1">
                          <a:latin typeface="Cambria Math"/>
                        </a:rPr>
                        <m:t>&lt;0</m:t>
                      </m:r>
                    </m:oMath>
                  </m:oMathPara>
                </a14:m>
                <a:endParaRPr lang="en-US" sz="32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latin typeface="Cambria Math"/>
                        </a:rPr>
                        <m:t>=−2, </m:t>
                      </m:r>
                      <m:r>
                        <a:rPr lang="en-US" sz="3200" b="0" i="1" smtClean="0"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latin typeface="Cambria Math"/>
                        </a:rPr>
                        <m:t>=5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0639" y="2487613"/>
                <a:ext cx="3769173" cy="107721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Дуга 6"/>
          <p:cNvSpPr/>
          <p:nvPr/>
        </p:nvSpPr>
        <p:spPr>
          <a:xfrm flipH="1">
            <a:off x="2886090" y="3621025"/>
            <a:ext cx="1925391" cy="628675"/>
          </a:xfrm>
          <a:prstGeom prst="arc">
            <a:avLst>
              <a:gd name="adj1" fmla="val 15262700"/>
              <a:gd name="adj2" fmla="val 0"/>
            </a:avLst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Дуга 33"/>
          <p:cNvSpPr/>
          <p:nvPr/>
        </p:nvSpPr>
        <p:spPr>
          <a:xfrm>
            <a:off x="1089741" y="3630783"/>
            <a:ext cx="1779958" cy="628675"/>
          </a:xfrm>
          <a:prstGeom prst="arc">
            <a:avLst>
              <a:gd name="adj1" fmla="val 10910282"/>
              <a:gd name="adj2" fmla="val 42025"/>
            </a:avLst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уга 23"/>
          <p:cNvSpPr/>
          <p:nvPr/>
        </p:nvSpPr>
        <p:spPr>
          <a:xfrm>
            <a:off x="-108521" y="3685489"/>
            <a:ext cx="1198261" cy="628675"/>
          </a:xfrm>
          <a:prstGeom prst="arc">
            <a:avLst>
              <a:gd name="adj1" fmla="val 15262700"/>
              <a:gd name="adj2" fmla="val 0"/>
            </a:avLst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156676" y="3585413"/>
                <a:ext cx="58381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rgbClr val="00B0F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3200" b="1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6676" y="3585413"/>
                <a:ext cx="583813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1745769" y="3614381"/>
                <a:ext cx="53412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B0F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800" b="1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5769" y="3614381"/>
                <a:ext cx="53412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291626" y="3574756"/>
                <a:ext cx="58381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rgbClr val="00B0F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3200" b="1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626" y="3574756"/>
                <a:ext cx="583813" cy="58477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Овал 28"/>
          <p:cNvSpPr/>
          <p:nvPr/>
        </p:nvSpPr>
        <p:spPr>
          <a:xfrm>
            <a:off x="1673761" y="3957054"/>
            <a:ext cx="144016" cy="14401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3779912" y="3977637"/>
            <a:ext cx="144016" cy="14401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3677857" y="4170188"/>
                <a:ext cx="368613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7857" y="4170188"/>
                <a:ext cx="368613" cy="40011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1385060" y="4150692"/>
                <a:ext cx="57740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5060" y="4150692"/>
                <a:ext cx="577402" cy="40011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Дуга 34"/>
          <p:cNvSpPr/>
          <p:nvPr/>
        </p:nvSpPr>
        <p:spPr>
          <a:xfrm flipH="1">
            <a:off x="3866963" y="3540420"/>
            <a:ext cx="1672185" cy="789884"/>
          </a:xfrm>
          <a:prstGeom prst="arc">
            <a:avLst>
              <a:gd name="adj1" fmla="val 15262700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Дуга 35"/>
          <p:cNvSpPr/>
          <p:nvPr/>
        </p:nvSpPr>
        <p:spPr>
          <a:xfrm>
            <a:off x="1781716" y="3566989"/>
            <a:ext cx="2034143" cy="800034"/>
          </a:xfrm>
          <a:prstGeom prst="arc">
            <a:avLst>
              <a:gd name="adj1" fmla="val 10910282"/>
              <a:gd name="adj2" fmla="val 21534998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1089740" y="3642974"/>
                <a:ext cx="58381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9740" y="3642974"/>
                <a:ext cx="583813" cy="58477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Дуга 37"/>
          <p:cNvSpPr/>
          <p:nvPr/>
        </p:nvSpPr>
        <p:spPr>
          <a:xfrm>
            <a:off x="132395" y="3547939"/>
            <a:ext cx="1622263" cy="767299"/>
          </a:xfrm>
          <a:prstGeom prst="arc">
            <a:avLst>
              <a:gd name="adj1" fmla="val 15262700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4208907" y="3546236"/>
                <a:ext cx="58381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8907" y="3546236"/>
                <a:ext cx="583813" cy="58477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2288525" y="3632308"/>
                <a:ext cx="53412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8525" y="3632308"/>
                <a:ext cx="534121" cy="52322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Дуга 40"/>
          <p:cNvSpPr/>
          <p:nvPr/>
        </p:nvSpPr>
        <p:spPr>
          <a:xfrm>
            <a:off x="1118737" y="3712505"/>
            <a:ext cx="635921" cy="509002"/>
          </a:xfrm>
          <a:prstGeom prst="arc">
            <a:avLst>
              <a:gd name="adj1" fmla="val 10910282"/>
              <a:gd name="adj2" fmla="val 21400285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97950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4" grpId="0" animBg="1"/>
      <p:bldP spid="22" grpId="0" animBg="1"/>
      <p:bldP spid="6" grpId="0"/>
      <p:bldP spid="9" grpId="0"/>
      <p:bldP spid="14" grpId="0"/>
      <p:bldP spid="23" grpId="0"/>
      <p:bldP spid="27" grpId="0"/>
      <p:bldP spid="7" grpId="0" animBg="1"/>
      <p:bldP spid="34" grpId="0" animBg="1"/>
      <p:bldP spid="24" grpId="0" animBg="1"/>
      <p:bldP spid="3" grpId="0"/>
      <p:bldP spid="25" grpId="0"/>
      <p:bldP spid="26" grpId="0"/>
      <p:bldP spid="29" grpId="0" animBg="1"/>
      <p:bldP spid="31" grpId="0" animBg="1"/>
      <p:bldP spid="32" grpId="0"/>
      <p:bldP spid="33" grpId="0"/>
      <p:bldP spid="35" grpId="0" animBg="1"/>
      <p:bldP spid="36" grpId="0" animBg="1"/>
      <p:bldP spid="37" grpId="0"/>
      <p:bldP spid="38" grpId="0" animBg="1"/>
      <p:bldP spid="39" grpId="0"/>
      <p:bldP spid="40" grpId="0"/>
      <p:bldP spid="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57562"/>
            <a:ext cx="9108501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en-US" sz="36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1048" y="699542"/>
            <a:ext cx="7717336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54-misol.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Tengsizliklar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sistemasini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17267" y="1238151"/>
                <a:ext cx="4372479" cy="9317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 1)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−5≤7</m:t>
                              </m:r>
                              <m:r>
                                <a:rPr lang="en-US" sz="3200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  <a:ea typeface="Cambria Math"/>
                                </a:rPr>
                                <m:t>,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+1&gt;−2</m:t>
                              </m:r>
                              <m:r>
                                <a:rPr lang="en-US" sz="3200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  <a:ea typeface="Cambria Math"/>
                                </a:rPr>
                                <m:t>+3.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267" y="1238151"/>
                <a:ext cx="4372479" cy="93173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 стрелкой 15"/>
          <p:cNvCxnSpPr/>
          <p:nvPr/>
        </p:nvCxnSpPr>
        <p:spPr>
          <a:xfrm>
            <a:off x="737832" y="4284069"/>
            <a:ext cx="3834170" cy="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Овал 3"/>
          <p:cNvSpPr/>
          <p:nvPr/>
        </p:nvSpPr>
        <p:spPr>
          <a:xfrm>
            <a:off x="2977795" y="4216542"/>
            <a:ext cx="144016" cy="144016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1738397" y="4204886"/>
            <a:ext cx="144016" cy="144016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865499" y="4381789"/>
                <a:ext cx="368613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5499" y="4381789"/>
                <a:ext cx="368613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612274" y="4391530"/>
                <a:ext cx="396262" cy="6689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2274" y="4391530"/>
                <a:ext cx="396262" cy="6689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3563888" y="4391530"/>
            <a:ext cx="55402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yechimga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344593" y="1284907"/>
                <a:ext cx="4243341" cy="9317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/>
                          <a:ea typeface="Cambria Math"/>
                        </a:rPr>
                        <m:t>=&gt;</m:t>
                      </m:r>
                      <m:r>
                        <a:rPr lang="en-US" sz="3200" b="0" i="0" smtClean="0">
                          <a:latin typeface="Cambria Math"/>
                          <a:ea typeface="Cambria Math"/>
                        </a:rPr>
                        <m:t> 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+7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  <a:ea typeface="Cambria Math"/>
                                </a:rPr>
                                <m:t>≤5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+2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  <a:ea typeface="Cambria Math"/>
                                </a:rPr>
                                <m:t>&gt;3+1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4593" y="1284907"/>
                <a:ext cx="4243341" cy="93173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921211" y="2427734"/>
                <a:ext cx="1990481" cy="927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10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  <a:ea typeface="Cambria Math"/>
                                </a:rPr>
                                <m:t>≤5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4</m:t>
                              </m:r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  <a:ea typeface="Cambria Math"/>
                                </a:rPr>
                                <m:t>&gt;4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211" y="2427734"/>
                <a:ext cx="1990481" cy="9274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2651983" y="2281436"/>
                <a:ext cx="3428729" cy="14291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  <a:ea typeface="Cambria Math"/>
                        </a:rPr>
                        <m:t>𝑦</m:t>
                      </m:r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3200" b="0" i="1"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200" b="0" i="1">
                              <a:latin typeface="Cambria Math"/>
                              <a:ea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3200" b="0" i="1">
                          <a:latin typeface="Cambria Math"/>
                          <a:ea typeface="Cambria Math"/>
                        </a:rPr>
                        <m:t>𝑛𝑖</m:t>
                      </m:r>
                      <m:r>
                        <a:rPr lang="en-US" sz="3200" b="0" i="1" smtClean="0">
                          <a:latin typeface="Cambria Math"/>
                          <a:ea typeface="Cambria Math"/>
                        </a:rPr>
                        <m:t>     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  <a:ea typeface="Cambria Math"/>
                                </a:rPr>
                                <m:t>≤</m:t>
                              </m:r>
                              <m:f>
                                <m:f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i="1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/>
                                  <a:ea typeface="Cambria Math"/>
                                </a:rPr>
                                <m:t>&gt;1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1983" y="2281436"/>
                <a:ext cx="3428729" cy="142910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Дуга 6"/>
          <p:cNvSpPr/>
          <p:nvPr/>
        </p:nvSpPr>
        <p:spPr>
          <a:xfrm flipH="1">
            <a:off x="3049803" y="3885027"/>
            <a:ext cx="2386292" cy="628675"/>
          </a:xfrm>
          <a:prstGeom prst="arc">
            <a:avLst>
              <a:gd name="adj1" fmla="val 15262700"/>
              <a:gd name="adj2" fmla="val 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Дуга 33"/>
          <p:cNvSpPr/>
          <p:nvPr/>
        </p:nvSpPr>
        <p:spPr>
          <a:xfrm>
            <a:off x="-510861" y="3867894"/>
            <a:ext cx="2331984" cy="628675"/>
          </a:xfrm>
          <a:prstGeom prst="arc">
            <a:avLst>
              <a:gd name="adj1" fmla="val 15262700"/>
              <a:gd name="adj2" fmla="val 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47352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4" grpId="0" animBg="1"/>
      <p:bldP spid="22" grpId="0" animBg="1"/>
      <p:bldP spid="6" grpId="0"/>
      <p:bldP spid="9" grpId="0"/>
      <p:bldP spid="14" grpId="0"/>
      <p:bldP spid="23" grpId="0"/>
      <p:bldP spid="27" grpId="0"/>
      <p:bldP spid="30" grpId="0"/>
      <p:bldP spid="7" grpId="0" animBg="1"/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57562"/>
            <a:ext cx="9108501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en-US" sz="36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1048" y="699542"/>
            <a:ext cx="7717336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54-misol.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Tengsizliklar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sistemasini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-47700" y="1238151"/>
                <a:ext cx="3319948" cy="15405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 2)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−1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&lt;1</m:t>
                              </m:r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,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+1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2400" i="1">
                                  <a:latin typeface="Cambria Math"/>
                                </a:rPr>
                                <m:t>&lt;</m:t>
                              </m:r>
                              <m:f>
                                <m:f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.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7700" y="1238151"/>
                <a:ext cx="3319948" cy="154055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 стрелкой 15"/>
          <p:cNvCxnSpPr/>
          <p:nvPr/>
        </p:nvCxnSpPr>
        <p:spPr>
          <a:xfrm>
            <a:off x="737832" y="4284069"/>
            <a:ext cx="3834170" cy="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Овал 3"/>
          <p:cNvSpPr/>
          <p:nvPr/>
        </p:nvSpPr>
        <p:spPr>
          <a:xfrm>
            <a:off x="2977795" y="4216542"/>
            <a:ext cx="144016" cy="144016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1738397" y="4204886"/>
            <a:ext cx="144016" cy="144016"/>
          </a:xfrm>
          <a:prstGeom prst="ellips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865499" y="4381789"/>
                <a:ext cx="368613" cy="6685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18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11</m:t>
                          </m:r>
                        </m:den>
                      </m:f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5499" y="4381789"/>
                <a:ext cx="368613" cy="668516"/>
              </a:xfrm>
              <a:prstGeom prst="rect">
                <a:avLst/>
              </a:prstGeom>
              <a:blipFill rotWithShape="1">
                <a:blip r:embed="rId4"/>
                <a:stretch>
                  <a:fillRect r="-16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356978" y="4391530"/>
                <a:ext cx="762837" cy="676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85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81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6978" y="4391530"/>
                <a:ext cx="762837" cy="67685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6156176" y="4288550"/>
                <a:ext cx="2699650" cy="7371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4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85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81</m:t>
                            </m:r>
                          </m:den>
                        </m:f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;</m:t>
                        </m:r>
                        <m:f>
                          <m:f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18</m:t>
                            </m:r>
                          </m:num>
                          <m:den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11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ru-RU" sz="2800" b="1" dirty="0">
                            <a:solidFill>
                              <a:srgbClr val="002060"/>
                            </a:solidFill>
                          </a:rPr>
                          <m:t> </m:t>
                        </m:r>
                      </m:e>
                    </m:d>
                  </m:oMath>
                </a14:m>
                <a:endParaRPr lang="ru-RU" sz="24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4288550"/>
                <a:ext cx="2699650" cy="737189"/>
              </a:xfrm>
              <a:prstGeom prst="rect">
                <a:avLst/>
              </a:prstGeom>
              <a:blipFill>
                <a:blip r:embed="rId6"/>
                <a:stretch>
                  <a:fillRect l="-3612" b="-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007001" y="2990806"/>
                <a:ext cx="1649041" cy="6080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11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&lt;18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81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&gt;−85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7001" y="2990806"/>
                <a:ext cx="1649041" cy="60805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165823" y="2646225"/>
                <a:ext cx="3428729" cy="12972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𝑦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000" b="0" i="1"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000" b="0" i="1">
                              <a:latin typeface="Cambria Math"/>
                              <a:ea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000" b="0" i="1">
                          <a:latin typeface="Cambria Math"/>
                          <a:ea typeface="Cambria Math"/>
                        </a:rPr>
                        <m:t>𝑛𝑖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     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&lt;</m:t>
                              </m:r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/>
                                      <a:ea typeface="Cambria Math"/>
                                    </a:rPr>
                                    <m:t>18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/>
                                      <a:ea typeface="Cambria Math"/>
                                    </a:rPr>
                                    <m:t>11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&gt;−</m:t>
                              </m:r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/>
                                      <a:ea typeface="Cambria Math"/>
                                    </a:rPr>
                                    <m:t>85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/>
                                      <a:ea typeface="Cambria Math"/>
                                    </a:rPr>
                                    <m:t>8</m:t>
                                  </m:r>
                                  <m:r>
                                    <a:rPr lang="en-US" sz="2000" i="1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5823" y="2646225"/>
                <a:ext cx="3428729" cy="129721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Дуга 6"/>
          <p:cNvSpPr/>
          <p:nvPr/>
        </p:nvSpPr>
        <p:spPr>
          <a:xfrm flipH="1">
            <a:off x="1831522" y="3867893"/>
            <a:ext cx="3388550" cy="628675"/>
          </a:xfrm>
          <a:prstGeom prst="arc">
            <a:avLst>
              <a:gd name="adj1" fmla="val 15262700"/>
              <a:gd name="adj2" fmla="val 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Дуга 33"/>
          <p:cNvSpPr/>
          <p:nvPr/>
        </p:nvSpPr>
        <p:spPr>
          <a:xfrm>
            <a:off x="35496" y="3902204"/>
            <a:ext cx="3012909" cy="628675"/>
          </a:xfrm>
          <a:prstGeom prst="arc">
            <a:avLst>
              <a:gd name="adj1" fmla="val 15262700"/>
              <a:gd name="adj2" fmla="val 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537215" y="1238151"/>
                <a:ext cx="3091295" cy="15405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−1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−1&lt;0</m:t>
                              </m:r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,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0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&lt;</m:t>
                              </m:r>
                              <m:f>
                                <m:f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+1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400" i="1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.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7215" y="1238151"/>
                <a:ext cx="3091295" cy="154055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594552" y="1238151"/>
                <a:ext cx="2320572" cy="15405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11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−18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15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&lt;0</m:t>
                              </m:r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,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81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+85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30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&gt;0</m:t>
                              </m:r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.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4552" y="1238151"/>
                <a:ext cx="2320572" cy="154055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Дуга 2"/>
          <p:cNvSpPr/>
          <p:nvPr/>
        </p:nvSpPr>
        <p:spPr>
          <a:xfrm>
            <a:off x="1780304" y="3943440"/>
            <a:ext cx="1269501" cy="595644"/>
          </a:xfrm>
          <a:prstGeom prst="arc">
            <a:avLst>
              <a:gd name="adj1" fmla="val 10950146"/>
              <a:gd name="adj2" fmla="val 21420912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95061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4" grpId="0" animBg="1"/>
      <p:bldP spid="22" grpId="0" animBg="1"/>
      <p:bldP spid="6" grpId="0"/>
      <p:bldP spid="9" grpId="0"/>
      <p:bldP spid="14" grpId="0"/>
      <p:bldP spid="27" grpId="0"/>
      <p:bldP spid="30" grpId="0"/>
      <p:bldP spid="7" grpId="0" animBg="1"/>
      <p:bldP spid="34" grpId="0" animBg="1"/>
      <p:bldP spid="17" grpId="0"/>
      <p:bldP spid="24" grpId="0"/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d521bde836d8feda8ed96b53c623a6d52d94c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15255</TotalTime>
  <Words>302</Words>
  <Application>Microsoft Office PowerPoint</Application>
  <PresentationFormat>Экран (16:9)</PresentationFormat>
  <Paragraphs>126</Paragraphs>
  <Slides>10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User</cp:lastModifiedBy>
  <cp:revision>1283</cp:revision>
  <dcterms:created xsi:type="dcterms:W3CDTF">2020-04-09T07:32:19Z</dcterms:created>
  <dcterms:modified xsi:type="dcterms:W3CDTF">2020-12-17T09:17:21Z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