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1381" r:id="rId2"/>
    <p:sldId id="1637" r:id="rId3"/>
    <p:sldId id="1638" r:id="rId4"/>
    <p:sldId id="1639" r:id="rId5"/>
    <p:sldId id="1640" r:id="rId6"/>
    <p:sldId id="1641" r:id="rId7"/>
    <p:sldId id="1642" r:id="rId8"/>
    <p:sldId id="1643" r:id="rId9"/>
    <p:sldId id="1644" r:id="rId10"/>
    <p:sldId id="1535" r:id="rId11"/>
  </p:sldIdLst>
  <p:sldSz cx="9144000" cy="5143500" type="screen16x9"/>
  <p:notesSz cx="5765800" cy="3244850"/>
  <p:custDataLst>
    <p:tags r:id="rId13"/>
  </p:custDataLst>
  <p:defaultTextStyle>
    <a:defPPr>
      <a:defRPr lang="ru-RU"/>
    </a:defPPr>
    <a:lvl1pPr marL="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4883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49768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465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899537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4422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49305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74190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799074" algn="l" defTabSz="14497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6391">
          <p15:clr>
            <a:srgbClr val="A4A3A4"/>
          </p15:clr>
        </p15:guide>
        <p15:guide id="4" pos="4451">
          <p15:clr>
            <a:srgbClr val="A4A3A4"/>
          </p15:clr>
        </p15:guide>
        <p15:guide id="5" orient="horz" pos="2057">
          <p15:clr>
            <a:srgbClr val="A4A3A4"/>
          </p15:clr>
        </p15:guide>
        <p15:guide id="6" orient="horz" pos="4566">
          <p15:clr>
            <a:srgbClr val="A4A3A4"/>
          </p15:clr>
        </p15:guide>
        <p15:guide id="7" pos="1662">
          <p15:clr>
            <a:srgbClr val="A4A3A4"/>
          </p15:clr>
        </p15:guide>
        <p15:guide id="8" pos="34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67" autoAdjust="0"/>
    <p:restoredTop sz="94624" autoAdjust="0"/>
  </p:normalViewPr>
  <p:slideViewPr>
    <p:cSldViewPr>
      <p:cViewPr varScale="1">
        <p:scale>
          <a:sx n="139" d="100"/>
          <a:sy n="139" d="100"/>
        </p:scale>
        <p:origin x="810" y="144"/>
      </p:cViewPr>
      <p:guideLst>
        <p:guide orient="horz" pos="2880"/>
        <p:guide pos="2160"/>
        <p:guide orient="horz" pos="6391"/>
        <p:guide pos="4451"/>
        <p:guide orient="horz" pos="2057"/>
        <p:guide orient="horz" pos="4566"/>
        <p:guide pos="1662"/>
        <p:guide pos="34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42319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684637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026958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369276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711595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05391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396234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738553" algn="l" defTabSz="684637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868EE-76B2-4234-9CC4-914D81A95F84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7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1" y="1594483"/>
            <a:ext cx="777240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1" y="2880359"/>
            <a:ext cx="640080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537440"/>
          </a:xfrm>
        </p:spPr>
        <p:txBody>
          <a:bodyPr lIns="0" tIns="0" rIns="0" bIns="0"/>
          <a:lstStyle>
            <a:lvl1pPr>
              <a:defRPr sz="35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06015" y="112796"/>
            <a:ext cx="8961724" cy="68043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3481" y="1142501"/>
            <a:ext cx="2893250" cy="3420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1" y="1183005"/>
            <a:ext cx="397764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508137" y="1674387"/>
            <a:ext cx="4158102" cy="163967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9"/>
            <a:ext cx="2555002" cy="635157"/>
          </a:xfrm>
        </p:spPr>
        <p:txBody>
          <a:bodyPr lIns="0" tIns="0" rIns="0" bIns="0"/>
          <a:lstStyle>
            <a:lvl1pPr>
              <a:defRPr sz="4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3" y="209971"/>
            <a:ext cx="7772401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685801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3323844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5961887" y="1047751"/>
            <a:ext cx="2496312" cy="2555579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04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3323844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5961887" y="3735426"/>
            <a:ext cx="2496312" cy="719139"/>
          </a:xfrm>
        </p:spPr>
        <p:txBody>
          <a:bodyPr>
            <a:noAutofit/>
          </a:bodyPr>
          <a:lstStyle>
            <a:lvl1pPr marL="0" indent="0">
              <a:buNone/>
              <a:defRPr sz="1049"/>
            </a:lvl1pPr>
            <a:lvl2pPr marL="114287" indent="-114287">
              <a:buFont typeface="Arial" panose="020B0604020202020204" pitchFamily="34" charset="0"/>
              <a:buChar char="•"/>
              <a:defRPr sz="1049"/>
            </a:lvl2pPr>
            <a:lvl3pPr marL="228575" indent="-114287">
              <a:defRPr sz="1049"/>
            </a:lvl3pPr>
            <a:lvl4pPr marL="400006" indent="-171431">
              <a:defRPr sz="1049"/>
            </a:lvl4pPr>
            <a:lvl5pPr marL="571437" indent="-171431">
              <a:defRPr sz="104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3" y="700090"/>
            <a:ext cx="7772401" cy="3048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34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603245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06002" y="849896"/>
            <a:ext cx="8961724" cy="419935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94499" y="2127557"/>
            <a:ext cx="2555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16988" y="1557182"/>
            <a:ext cx="631002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6"/>
            <a:ext cx="292608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1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3456"/>
            <a:ext cx="2103120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883">
        <a:defRPr>
          <a:latin typeface="+mn-lt"/>
          <a:ea typeface="+mn-ea"/>
          <a:cs typeface="+mn-cs"/>
        </a:defRPr>
      </a:lvl2pPr>
      <a:lvl3pPr marL="1449768">
        <a:defRPr>
          <a:latin typeface="+mn-lt"/>
          <a:ea typeface="+mn-ea"/>
          <a:cs typeface="+mn-cs"/>
        </a:defRPr>
      </a:lvl3pPr>
      <a:lvl4pPr marL="2174652">
        <a:defRPr>
          <a:latin typeface="+mn-lt"/>
          <a:ea typeface="+mn-ea"/>
          <a:cs typeface="+mn-cs"/>
        </a:defRPr>
      </a:lvl4pPr>
      <a:lvl5pPr marL="2899537">
        <a:defRPr>
          <a:latin typeface="+mn-lt"/>
          <a:ea typeface="+mn-ea"/>
          <a:cs typeface="+mn-cs"/>
        </a:defRPr>
      </a:lvl5pPr>
      <a:lvl6pPr marL="3624422">
        <a:defRPr>
          <a:latin typeface="+mn-lt"/>
          <a:ea typeface="+mn-ea"/>
          <a:cs typeface="+mn-cs"/>
        </a:defRPr>
      </a:lvl6pPr>
      <a:lvl7pPr marL="4349305">
        <a:defRPr>
          <a:latin typeface="+mn-lt"/>
          <a:ea typeface="+mn-ea"/>
          <a:cs typeface="+mn-cs"/>
        </a:defRPr>
      </a:lvl7pPr>
      <a:lvl8pPr marL="5074190">
        <a:defRPr>
          <a:latin typeface="+mn-lt"/>
          <a:ea typeface="+mn-ea"/>
          <a:cs typeface="+mn-cs"/>
        </a:defRPr>
      </a:lvl8pPr>
      <a:lvl9pPr marL="579907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5.png"/><Relationship Id="rId3" Type="http://schemas.openxmlformats.org/officeDocument/2006/relationships/image" Target="../media/image2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134.png"/><Relationship Id="rId5" Type="http://schemas.openxmlformats.org/officeDocument/2006/relationships/image" Target="../media/image3.png"/><Relationship Id="rId10" Type="http://schemas.openxmlformats.org/officeDocument/2006/relationships/image" Target="../media/image133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3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1.png"/><Relationship Id="rId5" Type="http://schemas.openxmlformats.org/officeDocument/2006/relationships/image" Target="../media/image26.png"/><Relationship Id="rId10" Type="http://schemas.openxmlformats.org/officeDocument/2006/relationships/image" Target="../media/image22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13" Type="http://schemas.openxmlformats.org/officeDocument/2006/relationships/image" Target="../media/image51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5" Type="http://schemas.openxmlformats.org/officeDocument/2006/relationships/image" Target="../media/image5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Relationship Id="rId14" Type="http://schemas.openxmlformats.org/officeDocument/2006/relationships/image" Target="../media/image5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png"/><Relationship Id="rId3" Type="http://schemas.openxmlformats.org/officeDocument/2006/relationships/image" Target="../media/image55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png"/><Relationship Id="rId5" Type="http://schemas.openxmlformats.org/officeDocument/2006/relationships/image" Target="../media/image36.png"/><Relationship Id="rId4" Type="http://schemas.openxmlformats.org/officeDocument/2006/relationships/image" Target="../media/image5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10" Type="http://schemas.openxmlformats.org/officeDocument/2006/relationships/image" Target="../media/image67.png"/><Relationship Id="rId4" Type="http://schemas.openxmlformats.org/officeDocument/2006/relationships/image" Target="../media/image61.png"/><Relationship Id="rId9" Type="http://schemas.openxmlformats.org/officeDocument/2006/relationships/image" Target="../media/image6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0" y="2703"/>
            <a:ext cx="9130468" cy="161854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971601" y="2319476"/>
            <a:ext cx="4968552" cy="1797204"/>
          </a:xfrm>
          <a:prstGeom prst="rect">
            <a:avLst/>
          </a:prstGeom>
        </p:spPr>
        <p:txBody>
          <a:bodyPr vert="horz" wrap="square" lIns="0" tIns="22143" rIns="0" bIns="0" rtlCol="0">
            <a:spAutoFit/>
          </a:bodyPr>
          <a:lstStyle/>
          <a:p>
            <a:pPr marL="29189">
              <a:spcAft>
                <a:spcPts val="1200"/>
              </a:spcAft>
            </a:pPr>
            <a:r>
              <a:rPr sz="3200" b="1" dirty="0">
                <a:solidFill>
                  <a:srgbClr val="2365C7"/>
                </a:solidFill>
                <a:latin typeface="Arial"/>
                <a:cs typeface="Arial"/>
              </a:rPr>
              <a:t>Mavzu:</a:t>
            </a:r>
            <a:endParaRPr sz="3200" b="1" dirty="0">
              <a:latin typeface="Arial"/>
              <a:cs typeface="Arial"/>
            </a:endParaRPr>
          </a:p>
          <a:p>
            <a:pPr marL="20131">
              <a:lnSpc>
                <a:spcPts val="4431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Sodda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ratsional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tengsizliklar</a:t>
            </a:r>
            <a:r>
              <a:rPr lang="en-US" sz="3200" b="1" dirty="0" smtClean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/>
                <a:cs typeface="Arial"/>
              </a:rPr>
              <a:t>sistemasi</a:t>
            </a:r>
            <a:endParaRPr lang="en-US" sz="3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323528" y="2319476"/>
            <a:ext cx="545553" cy="153437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6660231" y="361576"/>
            <a:ext cx="1608487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6660231" y="361576"/>
            <a:ext cx="1608488" cy="834319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797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6804248" y="485239"/>
            <a:ext cx="1368152" cy="517852"/>
          </a:xfrm>
          <a:prstGeom prst="rect">
            <a:avLst/>
          </a:prstGeom>
        </p:spPr>
        <p:txBody>
          <a:bodyPr vert="horz" wrap="square" lIns="0" tIns="25164" rIns="0" bIns="0" rtlCol="0">
            <a:spAutoFit/>
          </a:bodyPr>
          <a:lstStyle/>
          <a:p>
            <a:pPr>
              <a:spcBef>
                <a:spcPts val="198"/>
              </a:spcBef>
            </a:pPr>
            <a:r>
              <a:rPr lang="en-US" sz="3200" b="1" spc="16" dirty="0" smtClean="0">
                <a:solidFill>
                  <a:srgbClr val="FEFEFE"/>
                </a:solidFill>
                <a:latin typeface="Arial"/>
                <a:cs typeface="Arial"/>
              </a:rPr>
              <a:t>10-sinf</a:t>
            </a:r>
            <a:endParaRPr sz="32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1348127" y="341809"/>
            <a:ext cx="4808049" cy="854086"/>
          </a:xfrm>
          <a:prstGeom prst="rect">
            <a:avLst/>
          </a:prstGeom>
        </p:spPr>
        <p:txBody>
          <a:bodyPr vert="horz" wrap="square" lIns="0" tIns="23183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0161" algn="ctr" defTabSz="1451610">
              <a:spcBef>
                <a:spcPts val="181"/>
              </a:spcBef>
              <a:defRPr/>
            </a:pPr>
            <a:r>
              <a:rPr lang="en-US" sz="5398" kern="0" spc="8" dirty="0">
                <a:solidFill>
                  <a:sysClr val="window" lastClr="FFFFFF"/>
                </a:solidFill>
              </a:rPr>
              <a:t>Algebra</a:t>
            </a: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568083" y="1062322"/>
            <a:ext cx="25201" cy="49394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519209" y="1049896"/>
            <a:ext cx="614902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580507" y="496597"/>
            <a:ext cx="0" cy="541315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640771" y="539961"/>
            <a:ext cx="448576" cy="467728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068705" y="1084186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487236" y="515970"/>
            <a:ext cx="67538" cy="67538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1451610"/>
            <a:endParaRPr sz="2858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11313"/>
            <a:ext cx="3136669" cy="309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728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Iroda\Downloads\VQpq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787774"/>
            <a:ext cx="3275937" cy="220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2">
            <a:extLst>
              <a:ext uri="{FF2B5EF4-FFF2-40B4-BE49-F238E27FC236}">
                <a16:creationId xmlns:a16="http://schemas.microsoft.com/office/drawing/2014/main" id="{7FC1F883-1236-4202-BC5C-D62FD599365E}"/>
              </a:ext>
            </a:extLst>
          </p:cNvPr>
          <p:cNvSpPr/>
          <p:nvPr/>
        </p:nvSpPr>
        <p:spPr>
          <a:xfrm>
            <a:off x="0" y="3733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17">
            <a:extLst>
              <a:ext uri="{FF2B5EF4-FFF2-40B4-BE49-F238E27FC236}">
                <a16:creationId xmlns:a16="http://schemas.microsoft.com/office/drawing/2014/main" id="{4B89BF52-4653-4201-BE3B-EC0C2DD63791}"/>
              </a:ext>
            </a:extLst>
          </p:cNvPr>
          <p:cNvSpPr txBox="1">
            <a:spLocks/>
          </p:cNvSpPr>
          <p:nvPr/>
        </p:nvSpPr>
        <p:spPr>
          <a:xfrm>
            <a:off x="251520" y="41235"/>
            <a:ext cx="8835601" cy="586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2200" b="0" i="0">
                <a:solidFill>
                  <a:srgbClr val="FEFEFE"/>
                </a:solidFill>
                <a:latin typeface="Arial"/>
                <a:ea typeface="+mn-ea"/>
                <a:cs typeface="Arial"/>
              </a:defRPr>
            </a:lvl1pPr>
            <a:lvl2pPr marL="724883">
              <a:defRPr>
                <a:latin typeface="+mn-lt"/>
                <a:ea typeface="+mn-ea"/>
                <a:cs typeface="+mn-cs"/>
              </a:defRPr>
            </a:lvl2pPr>
            <a:lvl3pPr marL="1449768">
              <a:defRPr>
                <a:latin typeface="+mn-lt"/>
                <a:ea typeface="+mn-ea"/>
                <a:cs typeface="+mn-cs"/>
              </a:defRPr>
            </a:lvl3pPr>
            <a:lvl4pPr marL="2174652">
              <a:defRPr>
                <a:latin typeface="+mn-lt"/>
                <a:ea typeface="+mn-ea"/>
                <a:cs typeface="+mn-cs"/>
              </a:defRPr>
            </a:lvl4pPr>
            <a:lvl5pPr marL="2899537">
              <a:defRPr>
                <a:latin typeface="+mn-lt"/>
                <a:ea typeface="+mn-ea"/>
                <a:cs typeface="+mn-cs"/>
              </a:defRPr>
            </a:lvl5pPr>
            <a:lvl6pPr marL="3624422">
              <a:defRPr>
                <a:latin typeface="+mn-lt"/>
                <a:ea typeface="+mn-ea"/>
                <a:cs typeface="+mn-cs"/>
              </a:defRPr>
            </a:lvl6pPr>
            <a:lvl7pPr marL="4349305">
              <a:defRPr>
                <a:latin typeface="+mn-lt"/>
                <a:ea typeface="+mn-ea"/>
                <a:cs typeface="+mn-cs"/>
              </a:defRPr>
            </a:lvl7pPr>
            <a:lvl8pPr marL="5074190">
              <a:defRPr>
                <a:latin typeface="+mn-lt"/>
                <a:ea typeface="+mn-ea"/>
                <a:cs typeface="+mn-cs"/>
              </a:defRPr>
            </a:lvl8pPr>
            <a:lvl9pPr marL="5799074">
              <a:defRPr>
                <a:latin typeface="+mn-lt"/>
                <a:ea typeface="+mn-ea"/>
                <a:cs typeface="+mn-cs"/>
              </a:defRPr>
            </a:lvl9pPr>
          </a:lstStyle>
          <a:p>
            <a:pPr algn="ctr" defTabSz="914400"/>
            <a:r>
              <a:rPr lang="en-US" sz="3800" kern="0" dirty="0" err="1"/>
              <a:t>Mustaqil</a:t>
            </a:r>
            <a:r>
              <a:rPr lang="en-US" sz="3800" kern="0" dirty="0"/>
              <a:t> </a:t>
            </a:r>
            <a:r>
              <a:rPr lang="en-US" sz="3800" kern="0" dirty="0" err="1"/>
              <a:t>yechish</a:t>
            </a:r>
            <a:r>
              <a:rPr lang="en-US" sz="3800" kern="0" dirty="0"/>
              <a:t> </a:t>
            </a:r>
            <a:r>
              <a:rPr lang="en-US" sz="3800" kern="0" dirty="0" err="1"/>
              <a:t>uchun</a:t>
            </a:r>
            <a:r>
              <a:rPr lang="en-US" sz="3800" kern="0" dirty="0"/>
              <a:t> </a:t>
            </a:r>
            <a:r>
              <a:rPr lang="en-US" sz="3800" kern="0" dirty="0" err="1"/>
              <a:t>topshiriq</a:t>
            </a:r>
            <a:endParaRPr lang="ru-RU" sz="3800" b="1" kern="0" dirty="0"/>
          </a:p>
        </p:txBody>
      </p:sp>
      <p:sp>
        <p:nvSpPr>
          <p:cNvPr id="7" name="Объект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9073008" cy="1067326"/>
          </a:xfrm>
          <a:prstGeom prst="rect">
            <a:avLst/>
          </a:prstGeom>
        </p:spPr>
        <p:txBody>
          <a:bodyPr lIns="81643" tIns="40822" rIns="81643" bIns="40822"/>
          <a:lstStyle/>
          <a:p>
            <a:pPr algn="ctr"/>
            <a:r>
              <a:rPr lang="en-US" sz="3200" b="1" dirty="0" err="1" smtClean="0"/>
              <a:t>Darslikning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7030A0"/>
                </a:solidFill>
              </a:rPr>
              <a:t>79-</a:t>
            </a:r>
            <a:r>
              <a:rPr lang="en-US" sz="3200" b="1" dirty="0" smtClean="0"/>
              <a:t>sahifasidagi </a:t>
            </a:r>
            <a:endParaRPr lang="en-US" sz="3200" b="1" dirty="0" smtClean="0"/>
          </a:p>
          <a:p>
            <a:pPr algn="ctr"/>
            <a:r>
              <a:rPr lang="en-US" sz="3200" b="1" dirty="0" smtClean="0">
                <a:solidFill>
                  <a:srgbClr val="7030A0"/>
                </a:solidFill>
              </a:rPr>
              <a:t>55-</a:t>
            </a:r>
            <a:r>
              <a:rPr lang="en-US" sz="3200" b="1" dirty="0" smtClean="0"/>
              <a:t>mashqning </a:t>
            </a:r>
            <a:r>
              <a:rPr lang="en-US" sz="3200" b="1" dirty="0" err="1" smtClean="0"/>
              <a:t>misollarini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yechish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7909471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ru-RU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2132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27584" y="1203598"/>
                <a:ext cx="4630498" cy="161717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/>
                  <a:t>2)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1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</a:rPr>
                              <m:t>𝒙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𝟓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𝟔</m:t>
                        </m:r>
                      </m:e>
                    </m:d>
                    <m:d>
                      <m:dPr>
                        <m:ctrlPr>
                          <a:rPr lang="en-US" sz="24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𝟕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𝟏𝟏</m:t>
                        </m:r>
                      </m:e>
                    </m:d>
                    <m:r>
                      <a:rPr lang="en-US" sz="2400" b="1" i="1" smtClean="0">
                        <a:latin typeface="Cambria Math"/>
                      </a:rPr>
                      <m:t>&gt;</m:t>
                    </m:r>
                    <m:r>
                      <a:rPr lang="en-US" sz="2400" b="1" i="1" smtClean="0">
                        <a:latin typeface="Cambria Math"/>
                      </a:rPr>
                      <m:t>𝟎</m:t>
                    </m:r>
                  </m:oMath>
                </a14:m>
                <a:endParaRPr lang="en-US" sz="2400" b="1" dirty="0" smtClean="0"/>
              </a:p>
              <a:p>
                <a:endParaRPr lang="en-US" sz="2400" b="1" i="1" dirty="0" smtClean="0">
                  <a:latin typeface="Cambria Math"/>
                </a:endParaRPr>
              </a:p>
              <a:p>
                <a:r>
                  <a:rPr lang="en-US" sz="2400" b="1" i="1" dirty="0">
                    <a:latin typeface="Cambria Math"/>
                  </a:rPr>
                  <a:t> </a:t>
                </a:r>
                <a:r>
                  <a:rPr lang="en-US" sz="2400" b="1" i="1" dirty="0" smtClean="0">
                    <a:latin typeface="Cambria Math"/>
                  </a:rPr>
                  <a:t>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(</m:t>
                    </m:r>
                    <m:r>
                      <a:rPr lang="en-US" sz="2400" b="1" i="1">
                        <a:latin typeface="Cambria Math"/>
                      </a:rPr>
                      <m:t>𝒙</m:t>
                    </m:r>
                    <m:r>
                      <a:rPr lang="en-US" sz="2400" b="1" i="1">
                        <a:latin typeface="Cambria Math"/>
                      </a:rPr>
                      <m:t>−</m:t>
                    </m:r>
                    <m:r>
                      <a:rPr lang="en-US" sz="2400" b="1" i="1">
                        <a:latin typeface="Cambria Math"/>
                      </a:rPr>
                      <m:t>𝟔</m:t>
                    </m:r>
                    <m:r>
                      <a:rPr lang="en-US" sz="2400" b="1" i="1">
                        <a:latin typeface="Cambria Math"/>
                      </a:rPr>
                      <m:t>)</m:t>
                    </m:r>
                    <m:d>
                      <m:dPr>
                        <m:ctrlPr>
                          <a:rPr lang="en-US" sz="2400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>
                            <a:latin typeface="Cambria Math"/>
                          </a:rPr>
                          <m:t>𝟕</m:t>
                        </m:r>
                        <m:r>
                          <a:rPr lang="en-US" sz="2400" b="1" i="1">
                            <a:latin typeface="Cambria Math"/>
                          </a:rPr>
                          <m:t>𝒙</m:t>
                        </m:r>
                        <m:r>
                          <a:rPr lang="en-US" sz="2400" b="1" i="1">
                            <a:latin typeface="Cambria Math"/>
                          </a:rPr>
                          <m:t>+</m:t>
                        </m:r>
                        <m:r>
                          <a:rPr lang="en-US" sz="2400" b="1" i="1">
                            <a:latin typeface="Cambria Math"/>
                          </a:rPr>
                          <m:t>𝟏𝟏</m:t>
                        </m:r>
                      </m:e>
                    </m:d>
                    <m:r>
                      <a:rPr lang="en-US" sz="2400" b="1" i="1">
                        <a:latin typeface="Cambria Math"/>
                      </a:rPr>
                      <m:t>&gt;</m:t>
                    </m:r>
                    <m:r>
                      <a:rPr lang="en-US" sz="2400" b="1" i="1">
                        <a:latin typeface="Cambria Math"/>
                      </a:rPr>
                      <m:t>𝟎</m:t>
                    </m:r>
                  </m:oMath>
                </a14:m>
                <a:endParaRPr lang="ru-RU" sz="2400" b="1" dirty="0"/>
              </a:p>
              <a:p>
                <a:pPr marL="457200" indent="-457200">
                  <a:buAutoNum type="arabicParenR" startAt="2"/>
                </a:pPr>
                <a:endParaRPr lang="ru-RU" sz="24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203598"/>
                <a:ext cx="4630498" cy="1617174"/>
              </a:xfrm>
              <a:prstGeom prst="rect">
                <a:avLst/>
              </a:prstGeom>
              <a:blipFill rotWithShape="1">
                <a:blip r:embed="rId3"/>
                <a:stretch>
                  <a:fillRect l="-2108" t="-11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27584" y="2499742"/>
                <a:ext cx="156645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</a:rPr>
                        <m:t>=−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2499742"/>
                <a:ext cx="1566454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415036" y="2485453"/>
                <a:ext cx="156485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𝟔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400" b="1" i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en-US" sz="2400" b="1" i="1" dirty="0">
                  <a:latin typeface="Cambria Math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5036" y="2485453"/>
                <a:ext cx="1564852" cy="83099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252739" y="1994252"/>
                <a:ext cx="1935145" cy="15229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r>
                        <a:rPr lang="en-US" sz="2400" b="1" i="1">
                          <a:latin typeface="Cambria Math"/>
                        </a:rPr>
                        <m:t>𝟏𝟏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𝟕</m:t>
                      </m:r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r>
                        <a:rPr lang="en-US" sz="2400" b="1" i="1">
                          <a:latin typeface="Cambria Math"/>
                        </a:rPr>
                        <m:t>𝟏𝟏</m:t>
                      </m:r>
                    </m:oMath>
                  </m:oMathPara>
                </a14:m>
                <a:endParaRPr lang="en-US" sz="2400" b="1" i="1" dirty="0"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𝒙</m:t>
                      </m:r>
                      <m:r>
                        <a:rPr lang="en-US" sz="2400" b="1" i="1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US" sz="24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2739" y="1994252"/>
                <a:ext cx="1935145" cy="15229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Прямая со стрелкой 6"/>
          <p:cNvCxnSpPr/>
          <p:nvPr/>
        </p:nvCxnSpPr>
        <p:spPr>
          <a:xfrm>
            <a:off x="755576" y="3939902"/>
            <a:ext cx="5976664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Овал 7"/>
          <p:cNvSpPr/>
          <p:nvPr/>
        </p:nvSpPr>
        <p:spPr>
          <a:xfrm>
            <a:off x="1957234" y="3865999"/>
            <a:ext cx="147805" cy="14780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04048" y="3860387"/>
            <a:ext cx="147805" cy="14780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3675126" y="3865999"/>
            <a:ext cx="147805" cy="147805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932040" y="3985182"/>
                <a:ext cx="3962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𝟔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3985182"/>
                <a:ext cx="396262" cy="40011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449596" y="3985182"/>
                <a:ext cx="58862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596" y="3985182"/>
                <a:ext cx="588623" cy="40011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596929" y="4000494"/>
                <a:ext cx="785280" cy="6689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6929" y="4000494"/>
                <a:ext cx="785280" cy="668901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Дуга 9"/>
          <p:cNvSpPr/>
          <p:nvPr/>
        </p:nvSpPr>
        <p:spPr>
          <a:xfrm>
            <a:off x="-108520" y="3609306"/>
            <a:ext cx="2139656" cy="649966"/>
          </a:xfrm>
          <a:prstGeom prst="arc">
            <a:avLst>
              <a:gd name="adj1" fmla="val 14753411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flipH="1">
            <a:off x="5076056" y="3609306"/>
            <a:ext cx="2612872" cy="649966"/>
          </a:xfrm>
          <a:prstGeom prst="arc">
            <a:avLst>
              <a:gd name="adj1" fmla="val 14753411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ая круглая скобка 15"/>
          <p:cNvSpPr/>
          <p:nvPr/>
        </p:nvSpPr>
        <p:spPr>
          <a:xfrm rot="16200000">
            <a:off x="2745477" y="2959580"/>
            <a:ext cx="277741" cy="1682901"/>
          </a:xfrm>
          <a:prstGeom prst="rightBracket">
            <a:avLst>
              <a:gd name="adj" fmla="val 244279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авая круглая скобка 25"/>
          <p:cNvSpPr/>
          <p:nvPr/>
        </p:nvSpPr>
        <p:spPr>
          <a:xfrm rot="16200000">
            <a:off x="4276702" y="3128362"/>
            <a:ext cx="277741" cy="1324755"/>
          </a:xfrm>
          <a:prstGeom prst="rightBracket">
            <a:avLst>
              <a:gd name="adj" fmla="val 211357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627784" y="3545309"/>
                <a:ext cx="54534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7784" y="3545309"/>
                <a:ext cx="545341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899592" y="3545309"/>
                <a:ext cx="54534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3545309"/>
                <a:ext cx="545341" cy="5386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42901" y="3545309"/>
                <a:ext cx="54534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2901" y="3545309"/>
                <a:ext cx="545341" cy="53860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729286" y="3521435"/>
                <a:ext cx="545341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b="1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9286" y="3521435"/>
                <a:ext cx="545341" cy="53860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67744" y="4299942"/>
                <a:ext cx="5830892" cy="7602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 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𝟏𝟏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𝟕</m:t>
                            </m:r>
                          </m:den>
                        </m:f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;−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e>
                    </m:d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⋃</m:t>
                    </m:r>
                    <m:d>
                      <m:dPr>
                        <m:ctrlPr>
                          <a:rPr lang="en-US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;+∞</m:t>
                        </m:r>
                      </m:e>
                    </m:d>
                  </m:oMath>
                </a14:m>
                <a:endParaRPr lang="ru-RU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299942"/>
                <a:ext cx="5830892" cy="760273"/>
              </a:xfrm>
              <a:prstGeom prst="rect">
                <a:avLst/>
              </a:prstGeom>
              <a:blipFill rotWithShape="1">
                <a:blip r:embed="rId13"/>
                <a:stretch>
                  <a:fillRect l="-2194" b="-72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8875077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11" grpId="0"/>
      <p:bldP spid="12" grpId="0"/>
      <p:bldP spid="8" grpId="0" animBg="1"/>
      <p:bldP spid="17" grpId="0" animBg="1"/>
      <p:bldP spid="18" grpId="0" animBg="1"/>
      <p:bldP spid="9" grpId="0"/>
      <p:bldP spid="22" grpId="0"/>
      <p:bldP spid="23" grpId="0"/>
      <p:bldP spid="10" grpId="0" animBg="1"/>
      <p:bldP spid="10" grpId="1" animBg="1"/>
      <p:bldP spid="24" grpId="0" animBg="1"/>
      <p:bldP spid="16" grpId="0" animBg="1"/>
      <p:bldP spid="26" grpId="0" animBg="1"/>
      <p:bldP spid="26" grpId="1" animBg="1"/>
      <p:bldP spid="25" grpId="0"/>
      <p:bldP spid="28" grpId="0"/>
      <p:bldP spid="28" grpId="1"/>
      <p:bldP spid="29" grpId="0"/>
      <p:bldP spid="29" grpId="1"/>
      <p:bldP spid="30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ru-RU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2132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82331" y="1270673"/>
                <a:ext cx="2252411" cy="8111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4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𝟏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1" i="1" smtClean="0">
                        <a:latin typeface="Cambria Math"/>
                      </a:rPr>
                      <m:t>𝟎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1" y="1270673"/>
                <a:ext cx="2252411" cy="811119"/>
              </a:xfrm>
              <a:prstGeom prst="rect">
                <a:avLst/>
              </a:prstGeom>
              <a:blipFill rotWithShape="1">
                <a:blip r:embed="rId3"/>
                <a:stretch>
                  <a:fillRect l="-7046" b="-111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82119" y="2325535"/>
                <a:ext cx="1563057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>
                    <a:ea typeface="Cambria Math"/>
                  </a:rPr>
                  <a:t>x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en-US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119" y="2325535"/>
                <a:ext cx="1563057" cy="984885"/>
              </a:xfrm>
              <a:prstGeom prst="rect">
                <a:avLst/>
              </a:prstGeom>
              <a:blipFill rotWithShape="1">
                <a:blip r:embed="rId4"/>
                <a:stretch>
                  <a:fillRect l="-8594" t="-617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941526" y="1451513"/>
                <a:ext cx="2174763" cy="185890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>
                          <a:latin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𝟐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1526" y="1451513"/>
                <a:ext cx="2174763" cy="185890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3936971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712503" y="3867894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77798" y="3876640"/>
            <a:ext cx="144016" cy="14401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flipH="1">
            <a:off x="1845118" y="3579862"/>
            <a:ext cx="1204688" cy="688826"/>
          </a:xfrm>
          <a:prstGeom prst="arc">
            <a:avLst>
              <a:gd name="adj1" fmla="val 11167842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flipH="1">
            <a:off x="3058856" y="3579862"/>
            <a:ext cx="1657159" cy="656818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467543" y="3579862"/>
            <a:ext cx="1316967" cy="648072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131411"/>
                <a:ext cx="3686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131411"/>
                <a:ext cx="36861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4918" r="-4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96808" y="4027986"/>
                <a:ext cx="631390" cy="6685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808" y="4027986"/>
                <a:ext cx="631390" cy="668516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46911" y="3505823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911" y="3505823"/>
                <a:ext cx="545341" cy="5386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69533" y="3496082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533" y="3496082"/>
                <a:ext cx="545341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78147" y="3505823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47" y="3505823"/>
                <a:ext cx="545341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572002" y="4051970"/>
                <a:ext cx="444365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−∞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⋃[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;+∞</m:t>
                    </m:r>
                  </m:oMath>
                </a14:m>
                <a:r>
                  <a:rPr lang="en-US" sz="2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</a:t>
                </a:r>
                <a:endParaRPr lang="ru-RU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4051970"/>
                <a:ext cx="4443652" cy="645048"/>
              </a:xfrm>
              <a:prstGeom prst="rect">
                <a:avLst/>
              </a:prstGeom>
              <a:blipFill>
                <a:blip r:embed="rId11"/>
                <a:stretch>
                  <a:fillRect l="-2058" r="-1097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518693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11" grpId="0"/>
      <p:bldP spid="4" grpId="0" animBg="1"/>
      <p:bldP spid="22" grpId="0" animBg="1"/>
      <p:bldP spid="25" grpId="0" animBg="1"/>
      <p:bldP spid="29" grpId="0" animBg="1"/>
      <p:bldP spid="31" grpId="0" animBg="1"/>
      <p:bldP spid="6" grpId="0"/>
      <p:bldP spid="9" grpId="0"/>
      <p:bldP spid="12" grpId="0"/>
      <p:bldP spid="32" grpId="0"/>
      <p:bldP spid="3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ru-RU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2132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882331" y="1270673"/>
                <a:ext cx="2252411" cy="803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6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</a:rPr>
                      <m:t>&lt;</m:t>
                    </m:r>
                    <m:r>
                      <a:rPr lang="en-US" sz="3200" b="1" i="1" smtClean="0">
                        <a:latin typeface="Cambria Math"/>
                      </a:rPr>
                      <m:t>𝟎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2331" y="1270673"/>
                <a:ext cx="2252411" cy="803618"/>
              </a:xfrm>
              <a:prstGeom prst="rect">
                <a:avLst/>
              </a:prstGeom>
              <a:blipFill rotWithShape="1">
                <a:blip r:embed="rId3"/>
                <a:stretch>
                  <a:fillRect l="-7046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742203" y="1451162"/>
                <a:ext cx="2282997" cy="2075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𝟑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𝟏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  </m:t>
                    </m:r>
                    <m:r>
                      <a:rPr lang="en-US" b="1" i="1" smtClean="0">
                        <a:latin typeface="Cambria Math"/>
                      </a:rPr>
                      <m:t>𝟑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</m:oMath>
                </a14:m>
                <a:r>
                  <a:rPr lang="en-US" b="1" dirty="0" smtClean="0"/>
                  <a:t> </a:t>
                </a:r>
                <a:endParaRPr lang="en-US" b="1" i="1" dirty="0">
                  <a:latin typeface="Cambria Math"/>
                </a:endParaRPr>
              </a:p>
              <a:p>
                <a:r>
                  <a:rPr lang="en-US" b="1" i="1" dirty="0" smtClean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endParaRPr lang="en-US" b="1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2203" y="1451162"/>
                <a:ext cx="2282997" cy="207576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088922" y="2211710"/>
                <a:ext cx="1950342" cy="9848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</a:rPr>
                        <m:t>𝟐</m:t>
                      </m:r>
                      <m:r>
                        <a:rPr lang="en-US" b="1" i="1" smtClean="0"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latin typeface="Cambria Math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b="1" dirty="0" smtClean="0"/>
              </a:p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b="1" dirty="0" smtClean="0"/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922" y="2211710"/>
                <a:ext cx="1950342" cy="9848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3936971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712503" y="3867894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77798" y="3876640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flipH="1">
            <a:off x="1845118" y="3579862"/>
            <a:ext cx="1204688" cy="688826"/>
          </a:xfrm>
          <a:prstGeom prst="arc">
            <a:avLst>
              <a:gd name="adj1" fmla="val 11167842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flipH="1">
            <a:off x="3058856" y="3579862"/>
            <a:ext cx="1657159" cy="656818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467543" y="3579862"/>
            <a:ext cx="1316967" cy="648072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131411"/>
                <a:ext cx="368613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131411"/>
                <a:ext cx="368613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3279" r="-32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96808" y="4027986"/>
                <a:ext cx="631390" cy="6705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808" y="4027986"/>
                <a:ext cx="631390" cy="67056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46911" y="3505823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911" y="3505823"/>
                <a:ext cx="545341" cy="5386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69533" y="3496082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533" y="3496082"/>
                <a:ext cx="545341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78147" y="3505823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47" y="3505823"/>
                <a:ext cx="545341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4572002" y="4051970"/>
                <a:ext cx="4464492" cy="6450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sz="24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−∞</m:t>
                        </m:r>
                        <m:r>
                          <a:rPr lang="en-US" sz="24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r>
                          <a:rPr lang="en-US" sz="2400" b="1" i="1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  <a:ea typeface="Cambria Math"/>
                              </a:rPr>
                              <m:t>𝟑</m:t>
                            </m:r>
                          </m:den>
                        </m:f>
                      </m:e>
                    </m:d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⋃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400" b="1" i="1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;+∞</m:t>
                    </m:r>
                  </m:oMath>
                </a14:m>
                <a:r>
                  <a:rPr lang="en-US" sz="2400" b="1" dirty="0" smtClean="0">
                    <a:solidFill>
                      <a:schemeClr val="tx2">
                        <a:lumMod val="60000"/>
                        <a:lumOff val="40000"/>
                      </a:schemeClr>
                    </a:solidFill>
                  </a:rPr>
                  <a:t>)</a:t>
                </a:r>
                <a:endParaRPr lang="ru-RU" sz="2400" b="1" dirty="0">
                  <a:solidFill>
                    <a:schemeClr val="tx2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2" y="4051970"/>
                <a:ext cx="4464492" cy="645048"/>
              </a:xfrm>
              <a:prstGeom prst="rect">
                <a:avLst/>
              </a:prstGeom>
              <a:blipFill>
                <a:blip r:embed="rId11"/>
                <a:stretch>
                  <a:fillRect l="-2049" r="-1230" b="-75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15639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11" grpId="0"/>
      <p:bldP spid="4" grpId="0" animBg="1"/>
      <p:bldP spid="22" grpId="0" animBg="1"/>
      <p:bldP spid="25" grpId="0" animBg="1"/>
      <p:bldP spid="29" grpId="0" animBg="1"/>
      <p:bldP spid="31" grpId="0" animBg="1"/>
      <p:bldP spid="6" grpId="0"/>
      <p:bldP spid="9" grpId="0"/>
      <p:bldP spid="12" grpId="0"/>
      <p:bldP spid="32" grpId="0"/>
      <p:bldP spid="3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Mustaqil</a:t>
            </a:r>
            <a:r>
              <a:rPr lang="ru-RU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bajarilgan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topshiriqni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tekshirish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21328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53.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11048" y="1270673"/>
                <a:ext cx="2252411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8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)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den>
                    </m:f>
                    <m:r>
                      <a:rPr lang="en-US" sz="3200" b="1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48" y="1270673"/>
                <a:ext cx="2252411" cy="803682"/>
              </a:xfrm>
              <a:prstGeom prst="rect">
                <a:avLst/>
              </a:prstGeom>
              <a:blipFill rotWithShape="1">
                <a:blip r:embed="rId3"/>
                <a:stretch>
                  <a:fillRect l="-6757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1787" y="2196381"/>
                <a:ext cx="2310248" cy="192187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𝟐𝟑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𝟏𝟔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𝟎</m:t>
                      </m:r>
                    </m:oMath>
                  </m:oMathPara>
                </a14:m>
                <a:endParaRPr lang="en-US" sz="2400" b="1" dirty="0" smtClean="0"/>
              </a:p>
              <a:p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   </m:t>
                    </m:r>
                    <m:r>
                      <a:rPr lang="en-US" sz="2400" b="1" i="1" smtClean="0">
                        <a:latin typeface="Cambria Math"/>
                      </a:rPr>
                      <m:t>𝟐𝟑</m:t>
                    </m:r>
                    <m:r>
                      <a:rPr lang="en-US" sz="2400" b="1" i="1" smtClean="0"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2400" b="1" dirty="0" smtClean="0"/>
                  <a:t>16 </a:t>
                </a:r>
                <a:endParaRPr lang="en-US" sz="2400" b="1" i="1" dirty="0">
                  <a:latin typeface="Cambria Math"/>
                </a:endParaRPr>
              </a:p>
              <a:p>
                <a:r>
                  <a:rPr lang="en-US" b="1" i="1" dirty="0" smtClean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𝒙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𝟐𝟑</m:t>
                        </m:r>
                      </m:den>
                    </m:f>
                  </m:oMath>
                </a14:m>
                <a:endParaRPr lang="en-US" b="1" dirty="0" smtClean="0"/>
              </a:p>
              <a:p>
                <a:endParaRPr lang="en-US" b="1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1787" y="2196381"/>
                <a:ext cx="2310248" cy="192187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66555" y="2185194"/>
                <a:ext cx="2012089" cy="16466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−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 </m:t>
                      </m:r>
                      <m:r>
                        <a:rPr lang="en-US" sz="2800" b="1" i="1" smtClean="0">
                          <a:latin typeface="Cambria Math"/>
                        </a:rPr>
                        <m:t>𝟑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𝟕</m:t>
                      </m:r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800" b="1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US" sz="2800" b="1" dirty="0" smtClean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555" y="2185194"/>
                <a:ext cx="2012089" cy="164666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4284069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773110" y="4232489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83443" y="4212061"/>
            <a:ext cx="144016" cy="14401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flipH="1">
            <a:off x="1874612" y="3904080"/>
            <a:ext cx="1204688" cy="688826"/>
          </a:xfrm>
          <a:prstGeom prst="arc">
            <a:avLst>
              <a:gd name="adj1" fmla="val 11167842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Дуга 28"/>
          <p:cNvSpPr/>
          <p:nvPr/>
        </p:nvSpPr>
        <p:spPr>
          <a:xfrm flipH="1">
            <a:off x="3089108" y="3904080"/>
            <a:ext cx="1657159" cy="656818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Дуга 30"/>
          <p:cNvSpPr/>
          <p:nvPr/>
        </p:nvSpPr>
        <p:spPr>
          <a:xfrm>
            <a:off x="467543" y="3926960"/>
            <a:ext cx="1316967" cy="648072"/>
          </a:xfrm>
          <a:prstGeom prst="arc">
            <a:avLst>
              <a:gd name="adj1" fmla="val 13266691"/>
              <a:gd name="adj2" fmla="val 0"/>
            </a:avLst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381789"/>
                <a:ext cx="368613" cy="69506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𝟏𝟔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</a:rPr>
                            <m:t>𝟐</m:t>
                          </m:r>
                          <m:r>
                            <a:rPr lang="en-US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381789"/>
                <a:ext cx="368613" cy="695062"/>
              </a:xfrm>
              <a:prstGeom prst="rect">
                <a:avLst/>
              </a:prstGeom>
              <a:blipFill rotWithShape="1">
                <a:blip r:embed="rId6"/>
                <a:stretch>
                  <a:fillRect r="-81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2000" b="1" i="1">
                              <a:latin typeface="Cambria Math"/>
                              <a:ea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2146911" y="3852921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911" y="3852921"/>
                <a:ext cx="545341" cy="5386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469533" y="3843180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9533" y="3843180"/>
                <a:ext cx="545341" cy="53860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878147" y="3852921"/>
                <a:ext cx="545341" cy="5386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8147" y="3852921"/>
                <a:ext cx="545341" cy="538609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80112" y="4055922"/>
                <a:ext cx="3086679" cy="77784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(</m:t>
                    </m:r>
                    <m:f>
                      <m:fPr>
                        <m:ctrlPr>
                          <a:rPr lang="en-US" sz="2800" b="1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𝟑</m:t>
                        </m:r>
                      </m:num>
                      <m:den>
                        <m:r>
                          <a:rPr lang="en-US" sz="2800" b="1" i="1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𝟕</m:t>
                        </m:r>
                      </m:den>
                    </m:f>
                    <m:r>
                      <a:rPr lang="en-US" sz="32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  <m:d>
                      <m:dPr>
                        <m:begChr m:val=""/>
                        <m:endChr m:val="]"/>
                        <m:ctrlPr>
                          <a:rPr lang="en-US" sz="24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𝟏𝟔</m:t>
                            </m:r>
                          </m:num>
                          <m:den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𝟐𝟑</m:t>
                            </m:r>
                          </m:den>
                        </m:f>
                      </m:e>
                    </m:d>
                  </m:oMath>
                </a14:m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055922"/>
                <a:ext cx="3086679" cy="777842"/>
              </a:xfrm>
              <a:prstGeom prst="rect">
                <a:avLst/>
              </a:prstGeom>
              <a:blipFill>
                <a:blip r:embed="rId11"/>
                <a:stretch>
                  <a:fillRect l="-29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845145" y="1325947"/>
                <a:ext cx="3042821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/>
                  <a:t>=</a:t>
                </a:r>
                <a:r>
                  <a:rPr lang="en-US" sz="3200" b="1" dirty="0" smtClean="0"/>
                  <a:t>&gt;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den>
                    </m:f>
                    <m:r>
                      <a:rPr lang="en-US" sz="3200" b="1" i="1" smtClean="0">
                        <a:latin typeface="Cambria Math"/>
                      </a:rPr>
                      <m:t>−</m:t>
                    </m:r>
                    <m:r>
                      <a:rPr lang="en-US" sz="3200" b="1" i="1" smtClean="0">
                        <a:latin typeface="Cambria Math"/>
                      </a:rPr>
                      <m:t>𝟑</m:t>
                    </m:r>
                    <m:r>
                      <a:rPr lang="en-US" sz="3200" b="1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5145" y="1325947"/>
                <a:ext cx="3042821" cy="803682"/>
              </a:xfrm>
              <a:prstGeom prst="rect">
                <a:avLst/>
              </a:prstGeom>
              <a:blipFill rotWithShape="1">
                <a:blip r:embed="rId12"/>
                <a:stretch>
                  <a:fillRect l="-5210" b="-1297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02917" y="1384290"/>
                <a:ext cx="2668103" cy="803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/>
                  <a:t>=&gt;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/>
                      </a:rPr>
                      <m:t> 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/>
                          </a:rPr>
                          <m:t>𝟐𝟑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𝟏𝟔</m:t>
                        </m:r>
                      </m:num>
                      <m:den>
                        <m:r>
                          <a:rPr lang="en-US" sz="3200" b="1" i="1" smtClean="0">
                            <a:latin typeface="Cambria Math"/>
                          </a:rPr>
                          <m:t>𝟑</m:t>
                        </m:r>
                        <m:r>
                          <a:rPr lang="en-US" sz="3200" b="1" i="1" smtClean="0"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</a:rPr>
                          <m:t>𝟕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den>
                    </m:f>
                    <m:r>
                      <a:rPr lang="en-US" sz="3200" b="1" i="1"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b="1" i="1" smtClean="0"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917" y="1384290"/>
                <a:ext cx="2668103" cy="803682"/>
              </a:xfrm>
              <a:prstGeom prst="rect">
                <a:avLst/>
              </a:prstGeom>
              <a:blipFill rotWithShape="1">
                <a:blip r:embed="rId13"/>
                <a:stretch>
                  <a:fillRect l="-5950" b="-121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79305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3" grpId="0"/>
      <p:bldP spid="11" grpId="0"/>
      <p:bldP spid="4" grpId="0" animBg="1"/>
      <p:bldP spid="22" grpId="0" animBg="1"/>
      <p:bldP spid="25" grpId="0" animBg="1"/>
      <p:bldP spid="29" grpId="0" animBg="1"/>
      <p:bldP spid="31" grpId="0" animBg="1"/>
      <p:bldP spid="6" grpId="0"/>
      <p:bldP spid="9" grpId="0"/>
      <p:bldP spid="12" grpId="0"/>
      <p:bldP spid="32" grpId="0"/>
      <p:bldP spid="33" grpId="0"/>
      <p:bldP spid="14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Sodda</a:t>
            </a:r>
            <a:r>
              <a:rPr lang="en-US" sz="36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ratsional</a:t>
            </a:r>
            <a:r>
              <a:rPr lang="en-US" sz="36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tengsizliklar</a:t>
            </a:r>
            <a:r>
              <a:rPr lang="en-US" sz="36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sistemasi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7173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1-misol.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10445" y="1270672"/>
                <a:ext cx="2594428" cy="119083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−8≤1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+3&gt;5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445" y="1270672"/>
                <a:ext cx="2594428" cy="119083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4284069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773110" y="4199365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80767" y="4224734"/>
            <a:ext cx="144016" cy="14401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381789"/>
                <a:ext cx="3686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381789"/>
                <a:ext cx="36861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580112" y="4055922"/>
                <a:ext cx="3046219" cy="9632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endChr m:val=""/>
                        <m:ctrlPr>
                          <a:rPr lang="en-US" sz="32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800" b="1" i="1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2800" b="1" i="1">
                                <a:solidFill>
                                  <a:srgbClr val="00B050"/>
                                </a:solidFill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den>
                        </m:f>
                      </m:e>
                    </m:d>
                    <m:r>
                      <a:rPr lang="en-US" sz="3200" b="1" i="1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;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]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ru-RU" sz="24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112" y="4055922"/>
                <a:ext cx="3046219" cy="963212"/>
              </a:xfrm>
              <a:prstGeom prst="rect">
                <a:avLst/>
              </a:prstGeom>
              <a:blipFill>
                <a:blip r:embed="rId6"/>
                <a:stretch>
                  <a:fillRect l="-3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398086" y="1272787"/>
                <a:ext cx="3296735" cy="917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sz="3200" b="0" i="0" smtClean="0">
                          <a:latin typeface="Cambria Math"/>
                          <a:ea typeface="Cambria Math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≤1+8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&gt;5−3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8086" y="1272787"/>
                <a:ext cx="3296735" cy="9174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1211" y="2427734"/>
                <a:ext cx="1762855" cy="9174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≤9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11" y="2427734"/>
                <a:ext cx="1762855" cy="9174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2651983" y="2281436"/>
                <a:ext cx="3428729" cy="1664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𝑦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0" i="1">
                          <a:latin typeface="Cambria Math"/>
                          <a:ea typeface="Cambria Math"/>
                        </a:rPr>
                        <m:t>𝑛𝑖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 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≤3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</m:t>
                              </m:r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983" y="2281436"/>
                <a:ext cx="3428729" cy="16644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уга 6"/>
          <p:cNvSpPr/>
          <p:nvPr/>
        </p:nvSpPr>
        <p:spPr>
          <a:xfrm flipH="1">
            <a:off x="1857385" y="3867894"/>
            <a:ext cx="4370797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-1260649" y="3901815"/>
            <a:ext cx="4310453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уга 7"/>
          <p:cNvSpPr/>
          <p:nvPr/>
        </p:nvSpPr>
        <p:spPr>
          <a:xfrm>
            <a:off x="1879820" y="3938302"/>
            <a:ext cx="1132678" cy="716880"/>
          </a:xfrm>
          <a:prstGeom prst="arc">
            <a:avLst>
              <a:gd name="adj1" fmla="val 10941236"/>
              <a:gd name="adj2" fmla="val 21490313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60391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animBg="1"/>
      <p:bldP spid="22" grpId="0" animBg="1"/>
      <p:bldP spid="6" grpId="0"/>
      <p:bldP spid="9" grpId="0"/>
      <p:bldP spid="14" grpId="0"/>
      <p:bldP spid="23" grpId="0"/>
      <p:bldP spid="27" grpId="0"/>
      <p:bldP spid="30" grpId="0"/>
      <p:bldP spid="7" grpId="0" animBg="1"/>
      <p:bldP spid="3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7173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2-misol.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6112" y="1287503"/>
                <a:ext cx="3947556" cy="10435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(3−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)(4+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)≥0,</m:t>
                              </m:r>
                            </m:e>
                            <m:e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2+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5−</m:t>
                                  </m:r>
                                  <m:r>
                                    <a:rPr lang="en-US" sz="32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3200" b="0" i="1" smtClean="0">
                                  <a:latin typeface="Cambria Math"/>
                                </a:rPr>
                                <m:t>&lt;0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12" y="1287503"/>
                <a:ext cx="3947556" cy="10435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 flipV="1">
            <a:off x="103398" y="4049645"/>
            <a:ext cx="4612618" cy="311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1017733" y="3945121"/>
            <a:ext cx="144016" cy="14401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797692" y="3957054"/>
            <a:ext cx="144016" cy="144016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685393" y="4150692"/>
                <a:ext cx="3686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393" y="4150692"/>
                <a:ext cx="36861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755006" y="4123850"/>
                <a:ext cx="5774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−4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006" y="4123850"/>
                <a:ext cx="577402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424495" y="4451335"/>
                <a:ext cx="299896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B05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∈[−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;−</m:t>
                    </m:r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sz="2400" b="1" i="0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sz="2400" b="1" dirty="0" smtClean="0">
                  <a:solidFill>
                    <a:srgbClr val="00B050"/>
                  </a:solidFill>
                  <a:latin typeface="Arial" panose="020B0604020202020204" pitchFamily="34" charset="0"/>
                  <a:ea typeface="Cambria Math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4495" y="4451335"/>
                <a:ext cx="2998963" cy="461665"/>
              </a:xfrm>
              <a:prstGeom prst="rect">
                <a:avLst/>
              </a:prstGeom>
              <a:blipFill>
                <a:blip r:embed="rId6"/>
                <a:stretch>
                  <a:fillRect l="-3252" t="-9211" r="-610" b="-302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83533" y="2474119"/>
                <a:ext cx="3615477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3−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4+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≥0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=3, 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=−4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533" y="2474119"/>
                <a:ext cx="3615477" cy="107721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440639" y="2487613"/>
                <a:ext cx="3769173" cy="10772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2+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d>
                        <m:dPr>
                          <m:ctrlPr>
                            <a:rPr lang="en-US" sz="3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i="1">
                              <a:latin typeface="Cambria Math"/>
                            </a:rPr>
                            <m:t>5−</m:t>
                          </m:r>
                          <m:r>
                            <a:rPr lang="en-US" sz="32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n-US" sz="3200" i="1">
                          <a:latin typeface="Cambria Math"/>
                        </a:rPr>
                        <m:t>&lt;0</m:t>
                      </m:r>
                    </m:oMath>
                  </m:oMathPara>
                </a14:m>
                <a:endParaRPr lang="en-US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=−2, </m:t>
                      </m:r>
                      <m:r>
                        <a:rPr lang="en-US" sz="3200" b="0" i="1" smtClean="0">
                          <a:latin typeface="Cambria Math"/>
                        </a:rPr>
                        <m:t>𝑥</m:t>
                      </m:r>
                      <m:r>
                        <a:rPr lang="en-US" sz="3200" b="0" i="1" smtClean="0">
                          <a:latin typeface="Cambria Math"/>
                        </a:rPr>
                        <m:t>=5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0639" y="2487613"/>
                <a:ext cx="3769173" cy="1077218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уга 6"/>
          <p:cNvSpPr/>
          <p:nvPr/>
        </p:nvSpPr>
        <p:spPr>
          <a:xfrm flipH="1">
            <a:off x="2886090" y="3621025"/>
            <a:ext cx="1925391" cy="628675"/>
          </a:xfrm>
          <a:prstGeom prst="arc">
            <a:avLst>
              <a:gd name="adj1" fmla="val 15262700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1089741" y="3630783"/>
            <a:ext cx="1779958" cy="628675"/>
          </a:xfrm>
          <a:prstGeom prst="arc">
            <a:avLst>
              <a:gd name="adj1" fmla="val 10910282"/>
              <a:gd name="adj2" fmla="val 42025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-108521" y="3685489"/>
            <a:ext cx="1198261" cy="628675"/>
          </a:xfrm>
          <a:prstGeom prst="arc">
            <a:avLst>
              <a:gd name="adj1" fmla="val 15262700"/>
              <a:gd name="adj2" fmla="val 0"/>
            </a:avLst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3156676" y="3585413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56676" y="3585413"/>
                <a:ext cx="583813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Прямоугольник 24"/>
              <p:cNvSpPr/>
              <p:nvPr/>
            </p:nvSpPr>
            <p:spPr>
              <a:xfrm>
                <a:off x="1745769" y="3614381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8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5" name="Прямоугольник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5769" y="3614381"/>
                <a:ext cx="534121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Прямоугольник 25"/>
              <p:cNvSpPr/>
              <p:nvPr/>
            </p:nvSpPr>
            <p:spPr>
              <a:xfrm>
                <a:off x="291626" y="3574756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 smtClean="0">
                          <a:solidFill>
                            <a:srgbClr val="00B0F0"/>
                          </a:solidFill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6" name="Прямоугольник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626" y="3574756"/>
                <a:ext cx="583813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Овал 28"/>
          <p:cNvSpPr/>
          <p:nvPr/>
        </p:nvSpPr>
        <p:spPr>
          <a:xfrm>
            <a:off x="1673761" y="3957054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779912" y="3977637"/>
            <a:ext cx="144016" cy="14401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Прямоугольник 31"/>
              <p:cNvSpPr/>
              <p:nvPr/>
            </p:nvSpPr>
            <p:spPr>
              <a:xfrm>
                <a:off x="3677857" y="4170188"/>
                <a:ext cx="3686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32" name="Прямоугольник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7857" y="4170188"/>
                <a:ext cx="368613" cy="400110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Прямоугольник 32"/>
              <p:cNvSpPr/>
              <p:nvPr/>
            </p:nvSpPr>
            <p:spPr>
              <a:xfrm>
                <a:off x="1385060" y="4150692"/>
                <a:ext cx="577402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−2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3" name="Прямоугольник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85060" y="4150692"/>
                <a:ext cx="577402" cy="400110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Дуга 34"/>
          <p:cNvSpPr/>
          <p:nvPr/>
        </p:nvSpPr>
        <p:spPr>
          <a:xfrm flipH="1">
            <a:off x="3866963" y="3540420"/>
            <a:ext cx="1672185" cy="789884"/>
          </a:xfrm>
          <a:prstGeom prst="arc">
            <a:avLst>
              <a:gd name="adj1" fmla="val 1526270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1781716" y="3566989"/>
            <a:ext cx="2034143" cy="800034"/>
          </a:xfrm>
          <a:prstGeom prst="arc">
            <a:avLst>
              <a:gd name="adj1" fmla="val 10910282"/>
              <a:gd name="adj2" fmla="val 21534998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Прямоугольник 36"/>
              <p:cNvSpPr/>
              <p:nvPr/>
            </p:nvSpPr>
            <p:spPr>
              <a:xfrm>
                <a:off x="1089740" y="3642974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7" name="Прямоугольник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740" y="3642974"/>
                <a:ext cx="583813" cy="58477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Дуга 37"/>
          <p:cNvSpPr/>
          <p:nvPr/>
        </p:nvSpPr>
        <p:spPr>
          <a:xfrm>
            <a:off x="132395" y="3547939"/>
            <a:ext cx="1622263" cy="767299"/>
          </a:xfrm>
          <a:prstGeom prst="arc">
            <a:avLst>
              <a:gd name="adj1" fmla="val 15262700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Прямоугольник 38"/>
              <p:cNvSpPr/>
              <p:nvPr/>
            </p:nvSpPr>
            <p:spPr>
              <a:xfrm>
                <a:off x="4208907" y="3546236"/>
                <a:ext cx="583813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0">
                          <a:latin typeface="Cambria Math"/>
                        </a:rPr>
                        <m:t>−</m:t>
                      </m:r>
                    </m:oMath>
                  </m:oMathPara>
                </a14:m>
                <a:endParaRPr lang="ru-RU" sz="3200" b="1" dirty="0"/>
              </a:p>
            </p:txBody>
          </p:sp>
        </mc:Choice>
        <mc:Fallback xmlns="">
          <p:sp>
            <p:nvSpPr>
              <p:cNvPr id="39" name="Прямоугольник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8907" y="3546236"/>
                <a:ext cx="583813" cy="584775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Прямоугольник 39"/>
              <p:cNvSpPr/>
              <p:nvPr/>
            </p:nvSpPr>
            <p:spPr>
              <a:xfrm>
                <a:off x="2288525" y="3632308"/>
                <a:ext cx="534121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0" smtClean="0"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ru-RU" sz="2800" b="1" dirty="0"/>
              </a:p>
            </p:txBody>
          </p:sp>
        </mc:Choice>
        <mc:Fallback xmlns="">
          <p:sp>
            <p:nvSpPr>
              <p:cNvPr id="40" name="Прямоугольник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8525" y="3632308"/>
                <a:ext cx="534121" cy="523220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Дуга 40"/>
          <p:cNvSpPr/>
          <p:nvPr/>
        </p:nvSpPr>
        <p:spPr>
          <a:xfrm>
            <a:off x="1118737" y="3712505"/>
            <a:ext cx="635921" cy="509002"/>
          </a:xfrm>
          <a:prstGeom prst="arc">
            <a:avLst>
              <a:gd name="adj1" fmla="val 10910282"/>
              <a:gd name="adj2" fmla="val 21400285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97950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animBg="1"/>
      <p:bldP spid="22" grpId="0" animBg="1"/>
      <p:bldP spid="6" grpId="0"/>
      <p:bldP spid="9" grpId="0"/>
      <p:bldP spid="14" grpId="0"/>
      <p:bldP spid="23" grpId="0"/>
      <p:bldP spid="27" grpId="0"/>
      <p:bldP spid="7" grpId="0" animBg="1"/>
      <p:bldP spid="34" grpId="0" animBg="1"/>
      <p:bldP spid="24" grpId="0" animBg="1"/>
      <p:bldP spid="3" grpId="0"/>
      <p:bldP spid="25" grpId="0"/>
      <p:bldP spid="26" grpId="0"/>
      <p:bldP spid="29" grpId="0" animBg="1"/>
      <p:bldP spid="31" grpId="0" animBg="1"/>
      <p:bldP spid="32" grpId="0"/>
      <p:bldP spid="33" grpId="0"/>
      <p:bldP spid="35" grpId="0" animBg="1"/>
      <p:bldP spid="36" grpId="0" animBg="1"/>
      <p:bldP spid="37" grpId="0"/>
      <p:bldP spid="38" grpId="0" animBg="1"/>
      <p:bldP spid="39" grpId="0"/>
      <p:bldP spid="4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7173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54-misol.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17267" y="1238151"/>
                <a:ext cx="4372479" cy="931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1)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−5≤7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+1&gt;−2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+3.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267" y="1238151"/>
                <a:ext cx="4372479" cy="93173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4284069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977795" y="4216542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38397" y="4204886"/>
            <a:ext cx="144016" cy="144016"/>
          </a:xfrm>
          <a:prstGeom prst="ellipse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381789"/>
                <a:ext cx="368613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381789"/>
                <a:ext cx="368613" cy="4001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b="1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274" y="4391530"/>
                <a:ext cx="396262" cy="66890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Прямоугольник 13"/>
          <p:cNvSpPr/>
          <p:nvPr/>
        </p:nvSpPr>
        <p:spPr>
          <a:xfrm>
            <a:off x="3563888" y="4391530"/>
            <a:ext cx="5540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yechimga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emas</a:t>
            </a:r>
            <a:r>
              <a:rPr lang="en-US" sz="24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4593" y="1284907"/>
                <a:ext cx="4243341" cy="9317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smtClean="0">
                          <a:latin typeface="Cambria Math"/>
                          <a:ea typeface="Cambria Math"/>
                        </a:rPr>
                        <m:t>=&gt;</m:t>
                      </m:r>
                      <m:r>
                        <a:rPr lang="en-US" sz="3200" b="0" i="0" smtClean="0">
                          <a:latin typeface="Cambria Math"/>
                          <a:ea typeface="Cambria Math"/>
                        </a:rPr>
                        <m:t>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+7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≤5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+2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&gt;3+1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4593" y="1284907"/>
                <a:ext cx="4243341" cy="93173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21211" y="2427734"/>
                <a:ext cx="1990481" cy="9274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10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≤5</m:t>
                              </m:r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&gt;4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11" y="2427734"/>
                <a:ext cx="1990481" cy="927498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651983" y="2281436"/>
                <a:ext cx="3428729" cy="14291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𝑦</m:t>
                      </m:r>
                      <m:sSup>
                        <m:sSupPr>
                          <m:ctrlPr>
                            <a:rPr lang="en-US" sz="32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3200" b="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3200" b="0" i="1">
                          <a:latin typeface="Cambria Math"/>
                          <a:ea typeface="Cambria Math"/>
                        </a:rPr>
                        <m:t>𝑛𝑖</m:t>
                      </m:r>
                      <m:r>
                        <a:rPr lang="en-US" sz="3200" b="0" i="1" smtClean="0">
                          <a:latin typeface="Cambria Math"/>
                          <a:ea typeface="Cambria Math"/>
                        </a:rPr>
                        <m:t>  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3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32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≤</m:t>
                              </m:r>
                              <m:f>
                                <m:fPr>
                                  <m:ctrlPr>
                                    <a:rPr lang="en-US" sz="32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3200" i="1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32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3200" b="0" i="1" smtClean="0">
                                  <a:latin typeface="Cambria Math"/>
                                  <a:ea typeface="Cambria Math"/>
                                </a:rPr>
                                <m:t>&gt;1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983" y="2281436"/>
                <a:ext cx="3428729" cy="14291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уга 6"/>
          <p:cNvSpPr/>
          <p:nvPr/>
        </p:nvSpPr>
        <p:spPr>
          <a:xfrm flipH="1">
            <a:off x="3049803" y="3885027"/>
            <a:ext cx="2386292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-510861" y="3867894"/>
            <a:ext cx="2331984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4735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animBg="1"/>
      <p:bldP spid="22" grpId="0" animBg="1"/>
      <p:bldP spid="6" grpId="0"/>
      <p:bldP spid="9" grpId="0"/>
      <p:bldP spid="14" grpId="0"/>
      <p:bldP spid="23" grpId="0"/>
      <p:bldP spid="27" grpId="0"/>
      <p:bldP spid="30" grpId="0"/>
      <p:bldP spid="7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"/>
          <p:cNvSpPr/>
          <p:nvPr/>
        </p:nvSpPr>
        <p:spPr>
          <a:xfrm>
            <a:off x="3" y="-19050"/>
            <a:ext cx="9143998" cy="76794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170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object 4"/>
          <p:cNvSpPr txBox="1">
            <a:spLocks/>
          </p:cNvSpPr>
          <p:nvPr/>
        </p:nvSpPr>
        <p:spPr>
          <a:xfrm>
            <a:off x="35496" y="57562"/>
            <a:ext cx="9108501" cy="580424"/>
          </a:xfrm>
          <a:prstGeom prst="rect">
            <a:avLst/>
          </a:prstGeom>
        </p:spPr>
        <p:txBody>
          <a:bodyPr vert="horz" wrap="square" lIns="0" tIns="26171" rIns="0" bIns="0" rtlCol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lvl="0" algn="ctr"/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3600" b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yechish</a:t>
            </a:r>
            <a:endParaRPr lang="en-US" sz="3600" b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11048" y="699542"/>
            <a:ext cx="7717336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54-misol.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Tengsizliklar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sistemasini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yeching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-47700" y="1238151"/>
                <a:ext cx="3319948" cy="1540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 2)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&lt;1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7700" y="1238151"/>
                <a:ext cx="3319948" cy="15405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Прямая со стрелкой 15"/>
          <p:cNvCxnSpPr/>
          <p:nvPr/>
        </p:nvCxnSpPr>
        <p:spPr>
          <a:xfrm>
            <a:off x="737832" y="4284069"/>
            <a:ext cx="3834170" cy="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977795" y="4216542"/>
            <a:ext cx="144016" cy="144016"/>
          </a:xfrm>
          <a:prstGeom prst="ellips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38397" y="4204886"/>
            <a:ext cx="144016" cy="144016"/>
          </a:xfrm>
          <a:prstGeom prst="ellipse">
            <a:avLst/>
          </a:prstGeom>
          <a:ln>
            <a:solidFill>
              <a:srgbClr val="00B0F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2865499" y="4381789"/>
                <a:ext cx="368613" cy="6685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18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11</m:t>
                          </m:r>
                        </m:den>
                      </m:f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5499" y="4381789"/>
                <a:ext cx="368613" cy="668516"/>
              </a:xfrm>
              <a:prstGeom prst="rect">
                <a:avLst/>
              </a:prstGeom>
              <a:blipFill rotWithShape="1">
                <a:blip r:embed="rId4"/>
                <a:stretch>
                  <a:fillRect r="-16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1356978" y="4391530"/>
                <a:ext cx="762837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85</m:t>
                          </m:r>
                        </m:num>
                        <m:den>
                          <m:r>
                            <a:rPr lang="en-US" sz="2000" i="1">
                              <a:latin typeface="Cambria Math"/>
                              <a:ea typeface="Cambria Math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6978" y="4391530"/>
                <a:ext cx="762837" cy="67685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156176" y="4288550"/>
                <a:ext cx="2699650" cy="73718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85</m:t>
                            </m:r>
                          </m:num>
                          <m:den>
                            <m:r>
                              <a:rPr lang="en-US" sz="24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81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02060"/>
                            </a:solidFill>
                            <a:latin typeface="Cambria Math"/>
                            <a:ea typeface="Cambria Math"/>
                          </a:rPr>
                          <m:t>;</m:t>
                        </m:r>
                        <m:f>
                          <m:fPr>
                            <m:ctrlP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18</m:t>
                            </m:r>
                          </m:num>
                          <m:den>
                            <m:r>
                              <a:rPr lang="en-US" sz="2800" i="1">
                                <a:solidFill>
                                  <a:srgbClr val="002060"/>
                                </a:solidFill>
                                <a:latin typeface="Cambria Math"/>
                                <a:ea typeface="Cambria Math"/>
                              </a:rPr>
                              <m:t>11</m:t>
                            </m:r>
                          </m:den>
                        </m:f>
                        <m:r>
                          <m:rPr>
                            <m:nor/>
                          </m:rPr>
                          <a:rPr lang="ru-RU" sz="2800" b="1" dirty="0">
                            <a:solidFill>
                              <a:srgbClr val="002060"/>
                            </a:solidFill>
                          </a:rPr>
                          <m:t> </m:t>
                        </m:r>
                      </m:e>
                    </m:d>
                  </m:oMath>
                </a14:m>
                <a:endParaRPr lang="ru-RU" sz="24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6176" y="4288550"/>
                <a:ext cx="2699650" cy="737189"/>
              </a:xfrm>
              <a:prstGeom prst="rect">
                <a:avLst/>
              </a:prstGeom>
              <a:blipFill>
                <a:blip r:embed="rId6"/>
                <a:stretch>
                  <a:fillRect l="-3612" b="-2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1007001" y="2990806"/>
                <a:ext cx="1649041" cy="6080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11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&lt;18</m:t>
                              </m:r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81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&gt;−85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001" y="2990806"/>
                <a:ext cx="1649041" cy="60805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165823" y="2646225"/>
                <a:ext cx="3428729" cy="12972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𝑦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sz="2000" b="0" i="1">
                              <a:latin typeface="Cambria Math"/>
                              <a:ea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sz="2000" b="0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a:rPr lang="en-US" sz="2000" b="0" i="1">
                          <a:latin typeface="Cambria Math"/>
                          <a:ea typeface="Cambria Math"/>
                        </a:rPr>
                        <m:t>𝑛𝑖</m:t>
                      </m:r>
                      <m:r>
                        <a:rPr lang="en-US" sz="2000" b="0" i="1" smtClean="0">
                          <a:latin typeface="Cambria Math"/>
                          <a:ea typeface="Cambria Math"/>
                        </a:rPr>
                        <m:t>      </m:t>
                      </m:r>
                      <m:d>
                        <m:dPr>
                          <m:begChr m:val="{"/>
                          <m:endChr m:val="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18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11</m:t>
                                  </m:r>
                                </m:den>
                              </m:f>
                            </m:e>
                            <m:e>
                              <m:r>
                                <a:rPr lang="en-US" sz="2000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/>
                                  <a:ea typeface="Cambria Math"/>
                                </a:rPr>
                                <m:t>&gt;−</m:t>
                              </m:r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85</m:t>
                                  </m:r>
                                </m:num>
                                <m:den>
                                  <m:r>
                                    <a:rPr lang="en-US" sz="2000" b="0" i="1" smtClean="0">
                                      <a:latin typeface="Cambria Math"/>
                                      <a:ea typeface="Cambria Math"/>
                                    </a:rPr>
                                    <m:t>8</m:t>
                                  </m:r>
                                  <m:r>
                                    <a:rPr lang="en-US" sz="2000" i="1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5823" y="2646225"/>
                <a:ext cx="3428729" cy="129721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Дуга 6"/>
          <p:cNvSpPr/>
          <p:nvPr/>
        </p:nvSpPr>
        <p:spPr>
          <a:xfrm flipH="1">
            <a:off x="1831522" y="3867893"/>
            <a:ext cx="3388550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>
            <a:off x="35496" y="3902204"/>
            <a:ext cx="3012909" cy="628675"/>
          </a:xfrm>
          <a:prstGeom prst="arc">
            <a:avLst>
              <a:gd name="adj1" fmla="val 15262700"/>
              <a:gd name="adj2" fmla="val 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537215" y="1238151"/>
                <a:ext cx="3091295" cy="1540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−1&lt;0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0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5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/>
                                    </a:rPr>
                                    <m:t>7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7215" y="1238151"/>
                <a:ext cx="3091295" cy="154055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594552" y="1238151"/>
                <a:ext cx="2320572" cy="1540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11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−18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15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&lt;0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,</m:t>
                              </m:r>
                            </m:e>
                            <m:e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81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sz="2400" i="1">
                                      <a:latin typeface="Cambria Math"/>
                                    </a:rPr>
                                    <m:t>+85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30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latin typeface="Cambria Math"/>
                                </a:rPr>
                                <m:t>&gt;0</m:t>
                              </m:r>
                              <m:r>
                                <a:rPr lang="en-US" sz="2400" b="0" i="1" smtClean="0">
                                  <a:latin typeface="Cambria Math"/>
                                  <a:ea typeface="Cambria Math"/>
                                </a:rPr>
                                <m:t>.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ru-RU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4552" y="1238151"/>
                <a:ext cx="2320572" cy="154055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Дуга 2"/>
          <p:cNvSpPr/>
          <p:nvPr/>
        </p:nvSpPr>
        <p:spPr>
          <a:xfrm>
            <a:off x="1780304" y="3943440"/>
            <a:ext cx="1269501" cy="595644"/>
          </a:xfrm>
          <a:prstGeom prst="arc">
            <a:avLst>
              <a:gd name="adj1" fmla="val 10950146"/>
              <a:gd name="adj2" fmla="val 2142091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950612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4" grpId="0" animBg="1"/>
      <p:bldP spid="22" grpId="0" animBg="1"/>
      <p:bldP spid="6" grpId="0"/>
      <p:bldP spid="9" grpId="0"/>
      <p:bldP spid="14" grpId="0"/>
      <p:bldP spid="27" grpId="0"/>
      <p:bldP spid="30" grpId="0"/>
      <p:bldP spid="7" grpId="0" animBg="1"/>
      <p:bldP spid="34" grpId="0" animBg="1"/>
      <p:bldP spid="17" grpId="0"/>
      <p:bldP spid="24" grpId="0"/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d521bde836d8feda8ed96b53c623a6d52d94c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15255</TotalTime>
  <Words>302</Words>
  <Application>Microsoft Office PowerPoint</Application>
  <PresentationFormat>Экран (16:9)</PresentationFormat>
  <Paragraphs>126</Paragraphs>
  <Slides>10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Komlov Mirodil</dc:creator>
  <cp:lastModifiedBy>User</cp:lastModifiedBy>
  <cp:revision>1283</cp:revision>
  <dcterms:created xsi:type="dcterms:W3CDTF">2020-04-09T07:32:19Z</dcterms:created>
  <dcterms:modified xsi:type="dcterms:W3CDTF">2020-12-17T09:17:21Z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