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37" r:id="rId3"/>
    <p:sldId id="1638" r:id="rId4"/>
    <p:sldId id="1639" r:id="rId5"/>
    <p:sldId id="1640" r:id="rId6"/>
    <p:sldId id="1641" r:id="rId7"/>
    <p:sldId id="1642" r:id="rId8"/>
    <p:sldId id="1643" r:id="rId9"/>
    <p:sldId id="1644" r:id="rId10"/>
    <p:sldId id="1535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139" d="100"/>
          <a:sy n="139" d="100"/>
        </p:scale>
        <p:origin x="810" y="14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4.png"/><Relationship Id="rId5" Type="http://schemas.openxmlformats.org/officeDocument/2006/relationships/image" Target="../media/image3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36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1" y="2319476"/>
            <a:ext cx="4968552" cy="1797204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ratsional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tengsizliklar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sistemasi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60231" y="361576"/>
            <a:ext cx="160848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60231" y="361576"/>
            <a:ext cx="160848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804248" y="485239"/>
            <a:ext cx="1368152" cy="517852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200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11313"/>
            <a:ext cx="3136669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787774"/>
            <a:ext cx="3275937" cy="220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79-</a:t>
            </a:r>
            <a:r>
              <a:rPr lang="en-US" sz="3200" b="1" dirty="0" smtClean="0"/>
              <a:t>sahifasidagi </a:t>
            </a:r>
            <a:endParaRPr lang="en-US" sz="3200" b="1" dirty="0" smtClean="0"/>
          </a:p>
          <a:p>
            <a:pPr algn="ctr"/>
            <a:r>
              <a:rPr lang="en-US" sz="3200" b="1" dirty="0" smtClean="0">
                <a:solidFill>
                  <a:srgbClr val="7030A0"/>
                </a:solidFill>
              </a:rPr>
              <a:t>55-</a:t>
            </a:r>
            <a:r>
              <a:rPr lang="en-US" sz="3200" b="1" dirty="0" smtClean="0"/>
              <a:t>mashqning </a:t>
            </a:r>
            <a:r>
              <a:rPr lang="en-US" sz="3200" b="1" dirty="0" err="1" smtClean="0"/>
              <a:t>misollarini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yechish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7584" y="1203598"/>
                <a:ext cx="4630498" cy="1617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2)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𝟓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𝟔</m:t>
                        </m:r>
                      </m:e>
                    </m:d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</a:rPr>
                          <m:t>𝟕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𝟏𝟏</m:t>
                        </m:r>
                      </m:e>
                    </m:d>
                    <m:r>
                      <a:rPr lang="en-US" sz="2400" b="1" i="1" smtClean="0"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latin typeface="Cambria Math"/>
                      </a:rPr>
                      <m:t>𝟎</m:t>
                    </m:r>
                  </m:oMath>
                </a14:m>
                <a:endParaRPr lang="en-US" sz="2400" b="1" dirty="0" smtClean="0"/>
              </a:p>
              <a:p>
                <a:endParaRPr lang="en-US" sz="2400" b="1" i="1" dirty="0" smtClean="0">
                  <a:latin typeface="Cambria Math"/>
                </a:endParaRPr>
              </a:p>
              <a:p>
                <a:r>
                  <a:rPr lang="en-US" sz="2400" b="1" i="1" dirty="0">
                    <a:latin typeface="Cambria Math"/>
                  </a:rPr>
                  <a:t> </a:t>
                </a:r>
                <a:r>
                  <a:rPr lang="en-US" sz="2400" b="1" i="1" dirty="0" smtClean="0">
                    <a:latin typeface="Cambria Math"/>
                  </a:rPr>
                  <a:t>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400" b="1" i="1">
                        <a:latin typeface="Cambria Math"/>
                      </a:rPr>
                      <m:t>(</m:t>
                    </m:r>
                    <m:r>
                      <a:rPr lang="en-US" sz="2400" b="1" i="1">
                        <a:latin typeface="Cambria Math"/>
                      </a:rPr>
                      <m:t>𝒙</m:t>
                    </m:r>
                    <m:r>
                      <a:rPr lang="en-US" sz="2400" b="1" i="1">
                        <a:latin typeface="Cambria Math"/>
                      </a:rPr>
                      <m:t>−</m:t>
                    </m:r>
                    <m:r>
                      <a:rPr lang="en-US" sz="2400" b="1" i="1">
                        <a:latin typeface="Cambria Math"/>
                      </a:rPr>
                      <m:t>𝟔</m:t>
                    </m:r>
                    <m:r>
                      <a:rPr lang="en-US" sz="2400" b="1" i="1">
                        <a:latin typeface="Cambria Math"/>
                      </a:rPr>
                      <m:t>)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/>
                          </a:rPr>
                          <m:t>𝟕</m:t>
                        </m:r>
                        <m:r>
                          <a:rPr lang="en-US" sz="2400" b="1" i="1"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latin typeface="Cambria Math"/>
                          </a:rPr>
                          <m:t>𝟏𝟏</m:t>
                        </m:r>
                      </m:e>
                    </m:d>
                    <m:r>
                      <a:rPr lang="en-US" sz="2400" b="1" i="1">
                        <a:latin typeface="Cambria Math"/>
                      </a:rPr>
                      <m:t>&gt;</m:t>
                    </m:r>
                    <m:r>
                      <a:rPr lang="en-US" sz="2400" b="1" i="1">
                        <a:latin typeface="Cambria Math"/>
                      </a:rPr>
                      <m:t>𝟎</m:t>
                    </m:r>
                  </m:oMath>
                </a14:m>
                <a:endParaRPr lang="ru-RU" sz="2400" b="1" dirty="0"/>
              </a:p>
              <a:p>
                <a:pPr marL="457200" indent="-457200">
                  <a:buAutoNum type="arabicParenR" startAt="2"/>
                </a:pPr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03598"/>
                <a:ext cx="4630498" cy="1617174"/>
              </a:xfrm>
              <a:prstGeom prst="rect">
                <a:avLst/>
              </a:prstGeom>
              <a:blipFill rotWithShape="1">
                <a:blip r:embed="rId3"/>
                <a:stretch>
                  <a:fillRect l="-2108" t="-1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7584" y="2499742"/>
                <a:ext cx="1566454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4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499742"/>
                <a:ext cx="1566454" cy="8309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415036" y="2485453"/>
                <a:ext cx="156485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400" b="1" i="1" dirty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𝒙</m:t>
                      </m:r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en-US" sz="2400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036" y="2485453"/>
                <a:ext cx="1564852" cy="8309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52739" y="1994252"/>
                <a:ext cx="1935145" cy="1522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𝟕</m:t>
                      </m:r>
                      <m:r>
                        <a:rPr lang="en-US" sz="2400" b="1" i="1">
                          <a:latin typeface="Cambria Math"/>
                        </a:rPr>
                        <m:t>𝒙</m:t>
                      </m:r>
                      <m:r>
                        <a:rPr lang="en-US" sz="2400" b="1" i="1"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latin typeface="Cambria Math"/>
                        </a:rPr>
                        <m:t>𝟏𝟏</m:t>
                      </m:r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4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𝟕</m:t>
                      </m:r>
                      <m:r>
                        <a:rPr lang="en-US" sz="2400" b="1" i="1">
                          <a:latin typeface="Cambria Math"/>
                        </a:rPr>
                        <m:t>𝒙</m:t>
                      </m:r>
                      <m:r>
                        <a:rPr lang="en-US" sz="2400" b="1" i="1"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latin typeface="Cambria Math"/>
                        </a:rPr>
                        <m:t>𝟏𝟏</m:t>
                      </m:r>
                    </m:oMath>
                  </m:oMathPara>
                </a14:m>
                <a:endParaRPr lang="en-US" sz="2400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𝒙</m:t>
                      </m:r>
                      <m:r>
                        <a:rPr lang="en-US" sz="2400" b="1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sz="2400" b="1" i="1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739" y="1994252"/>
                <a:ext cx="1935145" cy="152291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3939902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3865999"/>
            <a:ext cx="147805" cy="147805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3860387"/>
            <a:ext cx="147805" cy="147805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75126" y="3865999"/>
            <a:ext cx="147805" cy="147805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2040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985182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449596" y="398518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9596" y="3985182"/>
                <a:ext cx="588623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596929" y="4000494"/>
                <a:ext cx="785280" cy="6689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929" y="4000494"/>
                <a:ext cx="785280" cy="6689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076056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16200000">
            <a:off x="2745477" y="2959580"/>
            <a:ext cx="277741" cy="1682901"/>
          </a:xfrm>
          <a:prstGeom prst="rightBracket">
            <a:avLst>
              <a:gd name="adj" fmla="val 244279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276702" y="3128362"/>
            <a:ext cx="277741" cy="1324755"/>
          </a:xfrm>
          <a:prstGeom prst="rightBracket">
            <a:avLst>
              <a:gd name="adj" fmla="val 211357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267744" y="4299942"/>
                <a:ext cx="5830892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𝟏𝟏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𝟕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;+∞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299942"/>
                <a:ext cx="5830892" cy="760273"/>
              </a:xfrm>
              <a:prstGeom prst="rect">
                <a:avLst/>
              </a:prstGeom>
              <a:blipFill rotWithShape="1">
                <a:blip r:embed="rId13"/>
                <a:stretch>
                  <a:fillRect l="-2194" b="-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87507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2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10" grpId="1" animBg="1"/>
      <p:bldP spid="24" grpId="0" animBg="1"/>
      <p:bldP spid="16" grpId="0" animBg="1"/>
      <p:bldP spid="26" grpId="0" animBg="1"/>
      <p:bldP spid="26" grpId="1" animBg="1"/>
      <p:bldP spid="25" grpId="0"/>
      <p:bldP spid="28" grpId="0"/>
      <p:bldP spid="28" grpId="1"/>
      <p:bldP spid="29" grpId="0"/>
      <p:bldP spid="29" grpId="1"/>
      <p:bldP spid="30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82331" y="1270673"/>
                <a:ext cx="2252411" cy="8111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/>
                  <a:t>4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</a:rPr>
                      <m:t>) 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32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3200" b="1" i="1"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3200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3200" b="1" i="1">
                            <a:latin typeface="Cambria Math"/>
                            <a:ea typeface="Cambria Math"/>
                          </a:rPr>
                          <m:t>𝟏</m:t>
                        </m:r>
                      </m:den>
                    </m:f>
                    <m:r>
                      <a:rPr lang="en-US" sz="3200" b="1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200" b="1" i="1" smtClean="0">
                        <a:latin typeface="Cambria Math"/>
                      </a:rPr>
                      <m:t>𝟎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31" y="1270673"/>
                <a:ext cx="2252411" cy="811119"/>
              </a:xfrm>
              <a:prstGeom prst="rect">
                <a:avLst/>
              </a:prstGeom>
              <a:blipFill rotWithShape="1">
                <a:blip r:embed="rId3"/>
                <a:stretch>
                  <a:fillRect l="-7046" b="-11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82119" y="2325535"/>
                <a:ext cx="156305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ea typeface="Cambria Math"/>
                  </a:rPr>
                  <a:t>x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119" y="2325535"/>
                <a:ext cx="1563057" cy="984885"/>
              </a:xfrm>
              <a:prstGeom prst="rect">
                <a:avLst/>
              </a:prstGeom>
              <a:blipFill rotWithShape="1">
                <a:blip r:embed="rId4"/>
                <a:stretch>
                  <a:fillRect l="-8594" t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41526" y="1451513"/>
                <a:ext cx="2174763" cy="18589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b="1" dirty="0" smtClean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526" y="1451513"/>
                <a:ext cx="2174763" cy="185890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>
            <a:off x="737832" y="3936971"/>
            <a:ext cx="3834170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1712503" y="3867894"/>
            <a:ext cx="144016" cy="144016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977798" y="3876640"/>
            <a:ext cx="144016" cy="144016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flipH="1">
            <a:off x="1845118" y="3579862"/>
            <a:ext cx="1204688" cy="688826"/>
          </a:xfrm>
          <a:prstGeom prst="arc">
            <a:avLst>
              <a:gd name="adj1" fmla="val 11167842"/>
              <a:gd name="adj2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 flipH="1">
            <a:off x="3058856" y="3579862"/>
            <a:ext cx="1657159" cy="656818"/>
          </a:xfrm>
          <a:prstGeom prst="arc">
            <a:avLst>
              <a:gd name="adj1" fmla="val 13266691"/>
              <a:gd name="adj2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уга 30"/>
          <p:cNvSpPr/>
          <p:nvPr/>
        </p:nvSpPr>
        <p:spPr>
          <a:xfrm>
            <a:off x="467543" y="3579862"/>
            <a:ext cx="1316967" cy="648072"/>
          </a:xfrm>
          <a:prstGeom prst="arc">
            <a:avLst>
              <a:gd name="adj1" fmla="val 13266691"/>
              <a:gd name="adj2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65499" y="4131411"/>
                <a:ext cx="36861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499" y="4131411"/>
                <a:ext cx="368613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4918" r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396808" y="4027986"/>
                <a:ext cx="631390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808" y="4027986"/>
                <a:ext cx="631390" cy="6685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146911" y="3505823"/>
                <a:ext cx="54534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911" y="3505823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469533" y="3496082"/>
                <a:ext cx="54534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9533" y="3496082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78147" y="3505823"/>
                <a:ext cx="54534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147" y="3505823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572002" y="4051970"/>
                <a:ext cx="4443652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−∞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⋃[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;+∞</m:t>
                    </m:r>
                  </m:oMath>
                </a14:m>
                <a:r>
                  <a:rPr lang="en-US" sz="24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)</a:t>
                </a:r>
                <a:endParaRPr lang="ru-RU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4051970"/>
                <a:ext cx="4443652" cy="645048"/>
              </a:xfrm>
              <a:prstGeom prst="rect">
                <a:avLst/>
              </a:prstGeom>
              <a:blipFill>
                <a:blip r:embed="rId11"/>
                <a:stretch>
                  <a:fillRect l="-2058" r="-1097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5186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4" grpId="0" animBg="1"/>
      <p:bldP spid="22" grpId="0" animBg="1"/>
      <p:bldP spid="25" grpId="0" animBg="1"/>
      <p:bldP spid="29" grpId="0" animBg="1"/>
      <p:bldP spid="31" grpId="0" animBg="1"/>
      <p:bldP spid="6" grpId="0"/>
      <p:bldP spid="9" grpId="0"/>
      <p:bldP spid="12" grpId="0"/>
      <p:bldP spid="32" grpId="0"/>
      <p:bldP spid="3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82331" y="1270673"/>
                <a:ext cx="2252411" cy="803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/>
                  <a:t>6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</a:rPr>
                      <m:t>) 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3200" b="1" i="1" smtClean="0">
                            <a:latin typeface="Cambria Math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den>
                    </m:f>
                    <m:r>
                      <a:rPr lang="en-US" sz="3200" b="1" i="1" smtClean="0">
                        <a:latin typeface="Cambria Math"/>
                      </a:rPr>
                      <m:t>&lt;</m:t>
                    </m:r>
                    <m:r>
                      <a:rPr lang="en-US" sz="3200" b="1" i="1" smtClean="0">
                        <a:latin typeface="Cambria Math"/>
                      </a:rPr>
                      <m:t>𝟎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31" y="1270673"/>
                <a:ext cx="2252411" cy="803618"/>
              </a:xfrm>
              <a:prstGeom prst="rect">
                <a:avLst/>
              </a:prstGeom>
              <a:blipFill rotWithShape="1">
                <a:blip r:embed="rId3"/>
                <a:stretch>
                  <a:fillRect l="-7046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42203" y="1451162"/>
                <a:ext cx="2282997" cy="20757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  </m:t>
                    </m:r>
                    <m:r>
                      <a:rPr lang="en-US" b="1" i="1" smtClean="0">
                        <a:latin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b="1" dirty="0" smtClean="0"/>
                  <a:t> </a:t>
                </a:r>
                <a:endParaRPr lang="en-US" b="1" i="1" dirty="0">
                  <a:latin typeface="Cambria Math"/>
                </a:endParaRPr>
              </a:p>
              <a:p>
                <a:r>
                  <a:rPr lang="en-US" b="1" i="1" dirty="0" smtClean="0">
                    <a:latin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en-US" b="1" dirty="0" smtClean="0"/>
              </a:p>
              <a:p>
                <a:endParaRPr lang="en-US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203" y="1451162"/>
                <a:ext cx="2282997" cy="20757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88922" y="2211710"/>
                <a:ext cx="1950342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</m:oMath>
                </a14:m>
                <a:r>
                  <a:rPr lang="en-US" b="1" dirty="0" smtClean="0"/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922" y="2211710"/>
                <a:ext cx="1950342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>
            <a:off x="737832" y="3936971"/>
            <a:ext cx="3834170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1712503" y="3867894"/>
            <a:ext cx="144016" cy="144016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977798" y="3876640"/>
            <a:ext cx="144016" cy="144016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flipH="1">
            <a:off x="1845118" y="3579862"/>
            <a:ext cx="1204688" cy="688826"/>
          </a:xfrm>
          <a:prstGeom prst="arc">
            <a:avLst>
              <a:gd name="adj1" fmla="val 11167842"/>
              <a:gd name="adj2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 flipH="1">
            <a:off x="3058856" y="3579862"/>
            <a:ext cx="1657159" cy="656818"/>
          </a:xfrm>
          <a:prstGeom prst="arc">
            <a:avLst>
              <a:gd name="adj1" fmla="val 13266691"/>
              <a:gd name="adj2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уга 30"/>
          <p:cNvSpPr/>
          <p:nvPr/>
        </p:nvSpPr>
        <p:spPr>
          <a:xfrm>
            <a:off x="467543" y="3579862"/>
            <a:ext cx="1316967" cy="648072"/>
          </a:xfrm>
          <a:prstGeom prst="arc">
            <a:avLst>
              <a:gd name="adj1" fmla="val 13266691"/>
              <a:gd name="adj2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65499" y="4131411"/>
                <a:ext cx="36861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499" y="4131411"/>
                <a:ext cx="368613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279" r="-3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396808" y="4027986"/>
                <a:ext cx="631390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808" y="4027986"/>
                <a:ext cx="631390" cy="6705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146911" y="3505823"/>
                <a:ext cx="54534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911" y="3505823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469533" y="3496082"/>
                <a:ext cx="54534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9533" y="3496082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78147" y="3505823"/>
                <a:ext cx="54534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147" y="3505823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572002" y="4051970"/>
                <a:ext cx="4464492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−∞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den>
                        </m:f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⋃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;+∞</m:t>
                    </m:r>
                  </m:oMath>
                </a14:m>
                <a:r>
                  <a:rPr lang="en-US" sz="24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)</a:t>
                </a:r>
                <a:endParaRPr lang="ru-RU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4051970"/>
                <a:ext cx="4464492" cy="645048"/>
              </a:xfrm>
              <a:prstGeom prst="rect">
                <a:avLst/>
              </a:prstGeom>
              <a:blipFill>
                <a:blip r:embed="rId11"/>
                <a:stretch>
                  <a:fillRect l="-2049" r="-1230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11563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4" grpId="0" animBg="1"/>
      <p:bldP spid="22" grpId="0" animBg="1"/>
      <p:bldP spid="25" grpId="0" animBg="1"/>
      <p:bldP spid="29" grpId="0" animBg="1"/>
      <p:bldP spid="31" grpId="0" animBg="1"/>
      <p:bldP spid="6" grpId="0"/>
      <p:bldP spid="9" grpId="0"/>
      <p:bldP spid="12" grpId="0"/>
      <p:bldP spid="32" grpId="0"/>
      <p:bldP spid="3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11048" y="1270673"/>
                <a:ext cx="2252411" cy="8036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/>
                  <a:t>8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</a:rPr>
                      <m:t>) 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32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32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𝟕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den>
                    </m:f>
                    <m:r>
                      <a:rPr lang="en-US" sz="3200" b="1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200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1270673"/>
                <a:ext cx="2252411" cy="803682"/>
              </a:xfrm>
              <a:prstGeom prst="rect">
                <a:avLst/>
              </a:prstGeom>
              <a:blipFill rotWithShape="1">
                <a:blip r:embed="rId3"/>
                <a:stretch>
                  <a:fillRect l="-6757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91787" y="2196381"/>
                <a:ext cx="2310248" cy="1921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𝟐𝟑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400" b="1" dirty="0" smtClean="0"/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   </m:t>
                    </m:r>
                    <m:r>
                      <a:rPr lang="en-US" sz="2400" b="1" i="1" smtClean="0">
                        <a:latin typeface="Cambria Math"/>
                      </a:rPr>
                      <m:t>𝟐𝟑</m:t>
                    </m:r>
                    <m:r>
                      <a:rPr lang="en-US" sz="2400" b="1" i="1" smtClean="0"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b="1" dirty="0" smtClean="0"/>
                  <a:t>16 </a:t>
                </a:r>
                <a:endParaRPr lang="en-US" sz="2400" b="1" i="1" dirty="0">
                  <a:latin typeface="Cambria Math"/>
                </a:endParaRPr>
              </a:p>
              <a:p>
                <a:r>
                  <a:rPr lang="en-US" b="1" i="1" dirty="0" smtClean="0">
                    <a:latin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𝟏𝟔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𝟐𝟑</m:t>
                        </m:r>
                      </m:den>
                    </m:f>
                  </m:oMath>
                </a14:m>
                <a:endParaRPr lang="en-US" b="1" dirty="0" smtClean="0"/>
              </a:p>
              <a:p>
                <a:endParaRPr lang="en-US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787" y="2196381"/>
                <a:ext cx="2310248" cy="19218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66555" y="2185194"/>
                <a:ext cx="2012089" cy="1646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555" y="2185194"/>
                <a:ext cx="2012089" cy="16466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>
            <a:off x="737832" y="4284069"/>
            <a:ext cx="3834170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1773110" y="4232489"/>
            <a:ext cx="144016" cy="144016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983443" y="4212061"/>
            <a:ext cx="144016" cy="144016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flipH="1">
            <a:off x="1874612" y="3904080"/>
            <a:ext cx="1204688" cy="688826"/>
          </a:xfrm>
          <a:prstGeom prst="arc">
            <a:avLst>
              <a:gd name="adj1" fmla="val 11167842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 flipH="1">
            <a:off x="3089108" y="3904080"/>
            <a:ext cx="1657159" cy="656818"/>
          </a:xfrm>
          <a:prstGeom prst="arc">
            <a:avLst>
              <a:gd name="adj1" fmla="val 13266691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уга 30"/>
          <p:cNvSpPr/>
          <p:nvPr/>
        </p:nvSpPr>
        <p:spPr>
          <a:xfrm>
            <a:off x="467543" y="3926960"/>
            <a:ext cx="1316967" cy="648072"/>
          </a:xfrm>
          <a:prstGeom prst="arc">
            <a:avLst>
              <a:gd name="adj1" fmla="val 13266691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65499" y="4381789"/>
                <a:ext cx="368613" cy="695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499" y="4381789"/>
                <a:ext cx="368613" cy="695062"/>
              </a:xfrm>
              <a:prstGeom prst="rect">
                <a:avLst/>
              </a:prstGeom>
              <a:blipFill rotWithShape="1">
                <a:blip r:embed="rId6"/>
                <a:stretch>
                  <a:fillRect r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12274" y="4391530"/>
                <a:ext cx="396262" cy="6689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274" y="4391530"/>
                <a:ext cx="396262" cy="66890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146911" y="3852921"/>
                <a:ext cx="54534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911" y="3852921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469533" y="3843180"/>
                <a:ext cx="54534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9533" y="3843180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78147" y="3852921"/>
                <a:ext cx="54534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147" y="3852921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580112" y="4055922"/>
                <a:ext cx="3086679" cy="7778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32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2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(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  <m:r>
                      <a:rPr lang="en-US" sz="32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begChr m:val=""/>
                        <m:endChr m:val="]"/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𝟏𝟔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𝟐𝟑</m:t>
                            </m:r>
                          </m:den>
                        </m:f>
                      </m:e>
                    </m:d>
                  </m:oMath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055922"/>
                <a:ext cx="3086679" cy="777842"/>
              </a:xfrm>
              <a:prstGeom prst="rect">
                <a:avLst/>
              </a:prstGeom>
              <a:blipFill>
                <a:blip r:embed="rId11"/>
                <a:stretch>
                  <a:fillRect l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845145" y="1325947"/>
                <a:ext cx="3042821" cy="8036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/>
                  <a:t>=</a:t>
                </a:r>
                <a:r>
                  <a:rPr lang="en-US" sz="3200" b="1" dirty="0" smtClean="0"/>
                  <a:t>&gt;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32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32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𝟕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den>
                    </m:f>
                    <m:r>
                      <a:rPr lang="en-US" sz="3200" b="1" i="1" smtClean="0">
                        <a:latin typeface="Cambria Math"/>
                      </a:rPr>
                      <m:t>−</m:t>
                    </m:r>
                    <m:r>
                      <a:rPr lang="en-US" sz="3200" b="1" i="1" smtClean="0">
                        <a:latin typeface="Cambria Math"/>
                      </a:rPr>
                      <m:t>𝟑</m:t>
                    </m:r>
                    <m:r>
                      <a:rPr lang="en-US" sz="3200" b="1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200" b="1" i="1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145" y="1325947"/>
                <a:ext cx="3042821" cy="803682"/>
              </a:xfrm>
              <a:prstGeom prst="rect">
                <a:avLst/>
              </a:prstGeom>
              <a:blipFill rotWithShape="1">
                <a:blip r:embed="rId12"/>
                <a:stretch>
                  <a:fillRect l="-5210" b="-12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002917" y="1384290"/>
                <a:ext cx="2668103" cy="8036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/>
                  <a:t>=&gt;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/>
                          </a:rPr>
                          <m:t>𝟐𝟑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32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𝟏𝟔</m:t>
                        </m:r>
                      </m:num>
                      <m:den>
                        <m:r>
                          <a:rPr lang="en-US" sz="32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32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𝟕</m:t>
                        </m:r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den>
                    </m:f>
                    <m:r>
                      <a:rPr lang="en-US" sz="3200" b="1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200" b="1" i="1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917" y="1384290"/>
                <a:ext cx="2668103" cy="803682"/>
              </a:xfrm>
              <a:prstGeom prst="rect">
                <a:avLst/>
              </a:prstGeom>
              <a:blipFill rotWithShape="1">
                <a:blip r:embed="rId13"/>
                <a:stretch>
                  <a:fillRect l="-5950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07930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4" grpId="0" animBg="1"/>
      <p:bldP spid="22" grpId="0" animBg="1"/>
      <p:bldP spid="25" grpId="0" animBg="1"/>
      <p:bldP spid="29" grpId="0" animBg="1"/>
      <p:bldP spid="31" grpId="0" animBg="1"/>
      <p:bldP spid="6" grpId="0"/>
      <p:bldP spid="9" grpId="0"/>
      <p:bldP spid="12" grpId="0"/>
      <p:bldP spid="32" grpId="0"/>
      <p:bldP spid="33" grpId="0"/>
      <p:bldP spid="14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ratsional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sistemasi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71733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1-misol.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610445" y="1270672"/>
                <a:ext cx="2594428" cy="11908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−8≤1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+3&gt;5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445" y="1270672"/>
                <a:ext cx="2594428" cy="11908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>
            <a:off x="737832" y="4284069"/>
            <a:ext cx="3834170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1773110" y="4199365"/>
            <a:ext cx="144016" cy="144016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980767" y="4224734"/>
            <a:ext cx="144016" cy="144016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65499" y="4381789"/>
                <a:ext cx="36861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499" y="4381789"/>
                <a:ext cx="368613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12274" y="4391530"/>
                <a:ext cx="396262" cy="6689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274" y="4391530"/>
                <a:ext cx="396262" cy="6689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580112" y="4055922"/>
                <a:ext cx="3046219" cy="963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32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endChr m:val=""/>
                        <m:ctrlPr>
                          <a:rPr lang="en-US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32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32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32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]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055922"/>
                <a:ext cx="3046219" cy="963212"/>
              </a:xfrm>
              <a:prstGeom prst="rect">
                <a:avLst/>
              </a:prstGeom>
              <a:blipFill>
                <a:blip r:embed="rId6"/>
                <a:stretch>
                  <a:fillRect l="-3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398086" y="1272787"/>
                <a:ext cx="3296735" cy="917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3200" b="0" i="0" smtClean="0">
                          <a:latin typeface="Cambria Math"/>
                          <a:ea typeface="Cambria Math"/>
                        </a:rPr>
                        <m:t> 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≤1+8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&gt;5−3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8086" y="1272787"/>
                <a:ext cx="3296735" cy="91749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21211" y="2427734"/>
                <a:ext cx="1762855" cy="917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≤9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&gt;2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211" y="2427734"/>
                <a:ext cx="1762855" cy="91749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2651983" y="2281436"/>
                <a:ext cx="3428729" cy="1664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𝑦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200" b="0" i="1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0" i="1">
                          <a:latin typeface="Cambria Math"/>
                          <a:ea typeface="Cambria Math"/>
                        </a:rPr>
                        <m:t>𝑛𝑖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     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≤3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&gt;</m:t>
                              </m:r>
                              <m:f>
                                <m:f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983" y="2281436"/>
                <a:ext cx="3428729" cy="16644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flipH="1">
            <a:off x="1857385" y="3867894"/>
            <a:ext cx="4370797" cy="628675"/>
          </a:xfrm>
          <a:prstGeom prst="arc">
            <a:avLst>
              <a:gd name="adj1" fmla="val 15262700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>
            <a:off x="-1260649" y="3901815"/>
            <a:ext cx="4310453" cy="628675"/>
          </a:xfrm>
          <a:prstGeom prst="arc">
            <a:avLst>
              <a:gd name="adj1" fmla="val 15262700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1879820" y="3938302"/>
            <a:ext cx="1132678" cy="716880"/>
          </a:xfrm>
          <a:prstGeom prst="arc">
            <a:avLst>
              <a:gd name="adj1" fmla="val 10941236"/>
              <a:gd name="adj2" fmla="val 21490313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039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4" grpId="0" animBg="1"/>
      <p:bldP spid="22" grpId="0" animBg="1"/>
      <p:bldP spid="6" grpId="0"/>
      <p:bldP spid="9" grpId="0"/>
      <p:bldP spid="14" grpId="0"/>
      <p:bldP spid="23" grpId="0"/>
      <p:bldP spid="27" grpId="0"/>
      <p:bldP spid="30" grpId="0"/>
      <p:bldP spid="7" grpId="0" animBg="1"/>
      <p:bldP spid="34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71733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2-misol.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06112" y="1287503"/>
                <a:ext cx="3947556" cy="1043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(3−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)(4+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)≥0,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2+</m:t>
                                  </m:r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5−</m:t>
                                  </m:r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latin typeface="Cambria Math"/>
                                </a:rPr>
                                <m:t>&lt;0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12" y="1287503"/>
                <a:ext cx="3947556" cy="10435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 flipV="1">
            <a:off x="103398" y="4049645"/>
            <a:ext cx="4612618" cy="311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1017733" y="3945121"/>
            <a:ext cx="144016" cy="14401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797692" y="3957054"/>
            <a:ext cx="144016" cy="14401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685393" y="4150692"/>
                <a:ext cx="36861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393" y="4150692"/>
                <a:ext cx="368613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55006" y="4123850"/>
                <a:ext cx="5774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−4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006" y="4123850"/>
                <a:ext cx="577402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424495" y="4451335"/>
                <a:ext cx="299896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∈[−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sz="2400" b="1" dirty="0" smtClean="0">
                  <a:solidFill>
                    <a:srgbClr val="00B050"/>
                  </a:solidFill>
                  <a:latin typeface="Arial" panose="020B0604020202020204" pitchFamily="34" charset="0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4495" y="4451335"/>
                <a:ext cx="2998963" cy="461665"/>
              </a:xfrm>
              <a:prstGeom prst="rect">
                <a:avLst/>
              </a:prstGeom>
              <a:blipFill>
                <a:blip r:embed="rId6"/>
                <a:stretch>
                  <a:fillRect l="-3252" t="-9211" r="-610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83533" y="2474119"/>
                <a:ext cx="3615477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</a:rPr>
                            <m:t>3−</m:t>
                          </m:r>
                          <m:r>
                            <a:rPr lang="en-US" sz="3200" i="1">
                              <a:latin typeface="Cambria Math"/>
                            </a:rPr>
                            <m:t>𝑥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</a:rPr>
                            <m:t>4+</m:t>
                          </m:r>
                          <m:r>
                            <a:rPr lang="en-US" sz="32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i="1">
                          <a:latin typeface="Cambria Math"/>
                        </a:rPr>
                        <m:t>≥0</m:t>
                      </m:r>
                    </m:oMath>
                  </m:oMathPara>
                </a14:m>
                <a:endParaRPr lang="en-US" sz="32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=3, </m:t>
                      </m:r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=−4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533" y="2474119"/>
                <a:ext cx="3615477" cy="10772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440639" y="2487613"/>
                <a:ext cx="3769173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</a:rPr>
                            <m:t>2+</m:t>
                          </m:r>
                          <m:r>
                            <a:rPr lang="en-US" sz="3200" i="1">
                              <a:latin typeface="Cambria Math"/>
                            </a:rPr>
                            <m:t>𝑥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</a:rPr>
                            <m:t>5−</m:t>
                          </m:r>
                          <m:r>
                            <a:rPr lang="en-US" sz="32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i="1">
                          <a:latin typeface="Cambria Math"/>
                        </a:rPr>
                        <m:t>&lt;0</m:t>
                      </m:r>
                    </m:oMath>
                  </m:oMathPara>
                </a14:m>
                <a:endParaRPr lang="en-US" sz="32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=−2, </m:t>
                      </m:r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=5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639" y="2487613"/>
                <a:ext cx="3769173" cy="107721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flipH="1">
            <a:off x="2886090" y="3621025"/>
            <a:ext cx="1925391" cy="628675"/>
          </a:xfrm>
          <a:prstGeom prst="arc">
            <a:avLst>
              <a:gd name="adj1" fmla="val 15262700"/>
              <a:gd name="adj2" fmla="val 0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>
            <a:off x="1089741" y="3630783"/>
            <a:ext cx="1779958" cy="628675"/>
          </a:xfrm>
          <a:prstGeom prst="arc">
            <a:avLst>
              <a:gd name="adj1" fmla="val 10910282"/>
              <a:gd name="adj2" fmla="val 42025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>
            <a:off x="-108521" y="3685489"/>
            <a:ext cx="1198261" cy="628675"/>
          </a:xfrm>
          <a:prstGeom prst="arc">
            <a:avLst>
              <a:gd name="adj1" fmla="val 15262700"/>
              <a:gd name="adj2" fmla="val 0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156676" y="3585413"/>
                <a:ext cx="58381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rgbClr val="00B0F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676" y="3585413"/>
                <a:ext cx="583813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745769" y="3614381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8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769" y="3614381"/>
                <a:ext cx="534121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91626" y="3574756"/>
                <a:ext cx="58381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rgbClr val="00B0F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26" y="3574756"/>
                <a:ext cx="58381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Овал 28"/>
          <p:cNvSpPr/>
          <p:nvPr/>
        </p:nvSpPr>
        <p:spPr>
          <a:xfrm>
            <a:off x="1673761" y="3957054"/>
            <a:ext cx="144016" cy="14401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779912" y="3977637"/>
            <a:ext cx="144016" cy="14401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677857" y="4170188"/>
                <a:ext cx="36861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857" y="4170188"/>
                <a:ext cx="368613" cy="40011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385060" y="4150692"/>
                <a:ext cx="5774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−2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060" y="4150692"/>
                <a:ext cx="577402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Дуга 34"/>
          <p:cNvSpPr/>
          <p:nvPr/>
        </p:nvSpPr>
        <p:spPr>
          <a:xfrm flipH="1">
            <a:off x="3866963" y="3540420"/>
            <a:ext cx="1672185" cy="789884"/>
          </a:xfrm>
          <a:prstGeom prst="arc">
            <a:avLst>
              <a:gd name="adj1" fmla="val 152627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/>
          <p:cNvSpPr/>
          <p:nvPr/>
        </p:nvSpPr>
        <p:spPr>
          <a:xfrm>
            <a:off x="1781716" y="3566989"/>
            <a:ext cx="2034143" cy="800034"/>
          </a:xfrm>
          <a:prstGeom prst="arc">
            <a:avLst>
              <a:gd name="adj1" fmla="val 10910282"/>
              <a:gd name="adj2" fmla="val 2153499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089740" y="3642974"/>
                <a:ext cx="58381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740" y="3642974"/>
                <a:ext cx="583813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Дуга 37"/>
          <p:cNvSpPr/>
          <p:nvPr/>
        </p:nvSpPr>
        <p:spPr>
          <a:xfrm>
            <a:off x="132395" y="3547939"/>
            <a:ext cx="1622263" cy="767299"/>
          </a:xfrm>
          <a:prstGeom prst="arc">
            <a:avLst>
              <a:gd name="adj1" fmla="val 152627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208907" y="3546236"/>
                <a:ext cx="58381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907" y="3546236"/>
                <a:ext cx="583813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2288525" y="3632308"/>
                <a:ext cx="5341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8525" y="3632308"/>
                <a:ext cx="534121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Дуга 40"/>
          <p:cNvSpPr/>
          <p:nvPr/>
        </p:nvSpPr>
        <p:spPr>
          <a:xfrm>
            <a:off x="1118737" y="3712505"/>
            <a:ext cx="635921" cy="509002"/>
          </a:xfrm>
          <a:prstGeom prst="arc">
            <a:avLst>
              <a:gd name="adj1" fmla="val 10910282"/>
              <a:gd name="adj2" fmla="val 2140028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9795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4" grpId="0" animBg="1"/>
      <p:bldP spid="22" grpId="0" animBg="1"/>
      <p:bldP spid="6" grpId="0"/>
      <p:bldP spid="9" grpId="0"/>
      <p:bldP spid="14" grpId="0"/>
      <p:bldP spid="23" grpId="0"/>
      <p:bldP spid="27" grpId="0"/>
      <p:bldP spid="7" grpId="0" animBg="1"/>
      <p:bldP spid="34" grpId="0" animBg="1"/>
      <p:bldP spid="24" grpId="0" animBg="1"/>
      <p:bldP spid="3" grpId="0"/>
      <p:bldP spid="25" grpId="0"/>
      <p:bldP spid="26" grpId="0"/>
      <p:bldP spid="29" grpId="0" animBg="1"/>
      <p:bldP spid="31" grpId="0" animBg="1"/>
      <p:bldP spid="32" grpId="0"/>
      <p:bldP spid="33" grpId="0"/>
      <p:bldP spid="35" grpId="0" animBg="1"/>
      <p:bldP spid="36" grpId="0" animBg="1"/>
      <p:bldP spid="37" grpId="0"/>
      <p:bldP spid="38" grpId="0" animBg="1"/>
      <p:bldP spid="39" grpId="0"/>
      <p:bldP spid="40" grpId="0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71733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54-misol.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17267" y="1238151"/>
                <a:ext cx="4372479" cy="931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 1)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−5≤7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+1&gt;−2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+3.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67" y="1238151"/>
                <a:ext cx="4372479" cy="9317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>
            <a:off x="737832" y="4284069"/>
            <a:ext cx="3834170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2977795" y="4216542"/>
            <a:ext cx="144016" cy="144016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738397" y="4204886"/>
            <a:ext cx="144016" cy="144016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65499" y="4381789"/>
                <a:ext cx="36861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499" y="4381789"/>
                <a:ext cx="368613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12274" y="4391530"/>
                <a:ext cx="396262" cy="6689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274" y="4391530"/>
                <a:ext cx="396262" cy="6689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3563888" y="4391530"/>
            <a:ext cx="5540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44593" y="1284907"/>
                <a:ext cx="4243341" cy="931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3200" b="0" i="0" smtClean="0">
                          <a:latin typeface="Cambria Math"/>
                          <a:ea typeface="Cambria Math"/>
                        </a:rPr>
                        <m:t> 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+7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≤5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+2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&gt;3+1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593" y="1284907"/>
                <a:ext cx="4243341" cy="9317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21211" y="2427734"/>
                <a:ext cx="1990481" cy="927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10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≤5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&gt;4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211" y="2427734"/>
                <a:ext cx="1990481" cy="927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651983" y="2281436"/>
                <a:ext cx="3428729" cy="1429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𝑦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200" b="0" i="1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0" i="1">
                          <a:latin typeface="Cambria Math"/>
                          <a:ea typeface="Cambria Math"/>
                        </a:rPr>
                        <m:t>𝑛𝑖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     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f>
                                <m:f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&gt;1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983" y="2281436"/>
                <a:ext cx="3428729" cy="14291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flipH="1">
            <a:off x="3049803" y="3885027"/>
            <a:ext cx="2386292" cy="628675"/>
          </a:xfrm>
          <a:prstGeom prst="arc">
            <a:avLst>
              <a:gd name="adj1" fmla="val 15262700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>
            <a:off x="-510861" y="3867894"/>
            <a:ext cx="2331984" cy="628675"/>
          </a:xfrm>
          <a:prstGeom prst="arc">
            <a:avLst>
              <a:gd name="adj1" fmla="val 15262700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4735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4" grpId="0" animBg="1"/>
      <p:bldP spid="22" grpId="0" animBg="1"/>
      <p:bldP spid="6" grpId="0"/>
      <p:bldP spid="9" grpId="0"/>
      <p:bldP spid="14" grpId="0"/>
      <p:bldP spid="23" grpId="0"/>
      <p:bldP spid="27" grpId="0"/>
      <p:bldP spid="30" grpId="0"/>
      <p:bldP spid="7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71733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54-misol.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-47700" y="1238151"/>
                <a:ext cx="3319948" cy="1540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 2)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&lt;1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5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/>
                                </a:rPr>
                                <m:t>&lt;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7700" y="1238151"/>
                <a:ext cx="3319948" cy="154055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>
            <a:off x="737832" y="4284069"/>
            <a:ext cx="3834170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2977795" y="4216542"/>
            <a:ext cx="144016" cy="144016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738397" y="4204886"/>
            <a:ext cx="144016" cy="144016"/>
          </a:xfrm>
          <a:prstGeom prst="ellipse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65499" y="4381789"/>
                <a:ext cx="368613" cy="668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18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499" y="4381789"/>
                <a:ext cx="368613" cy="668516"/>
              </a:xfrm>
              <a:prstGeom prst="rect">
                <a:avLst/>
              </a:prstGeom>
              <a:blipFill rotWithShape="1">
                <a:blip r:embed="rId4"/>
                <a:stretch>
                  <a:fillRect r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356978" y="4391530"/>
                <a:ext cx="762837" cy="676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85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81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978" y="4391530"/>
                <a:ext cx="762837" cy="6768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156176" y="4288550"/>
                <a:ext cx="2699650" cy="737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85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81</m:t>
                            </m:r>
                          </m:den>
                        </m:f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18</m:t>
                            </m:r>
                          </m:num>
                          <m:den>
                            <m:r>
                              <a:rPr lang="en-US" sz="28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11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ru-RU" sz="2800" b="1" dirty="0">
                            <a:solidFill>
                              <a:srgbClr val="002060"/>
                            </a:solidFill>
                          </a:rPr>
                          <m:t> </m:t>
                        </m:r>
                      </m:e>
                    </m:d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288550"/>
                <a:ext cx="2699650" cy="737189"/>
              </a:xfrm>
              <a:prstGeom prst="rect">
                <a:avLst/>
              </a:prstGeom>
              <a:blipFill>
                <a:blip r:embed="rId6"/>
                <a:stretch>
                  <a:fillRect l="-3612" b="-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07001" y="2990806"/>
                <a:ext cx="1649041" cy="6080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11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&lt;18</m:t>
                              </m:r>
                            </m:e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81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&gt;−85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001" y="2990806"/>
                <a:ext cx="1649041" cy="6080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165823" y="2646225"/>
                <a:ext cx="3428729" cy="1297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000" b="0" i="1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000" b="0" i="1">
                          <a:latin typeface="Cambria Math"/>
                          <a:ea typeface="Cambria Math"/>
                        </a:rPr>
                        <m:t>𝑛𝑖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     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&lt;</m:t>
                              </m:r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18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11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&gt;−</m:t>
                              </m:r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85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8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823" y="2646225"/>
                <a:ext cx="3428729" cy="129721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flipH="1">
            <a:off x="1831522" y="3867893"/>
            <a:ext cx="3388550" cy="628675"/>
          </a:xfrm>
          <a:prstGeom prst="arc">
            <a:avLst>
              <a:gd name="adj1" fmla="val 15262700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>
            <a:off x="35496" y="3902204"/>
            <a:ext cx="3012909" cy="628675"/>
          </a:xfrm>
          <a:prstGeom prst="arc">
            <a:avLst>
              <a:gd name="adj1" fmla="val 15262700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37215" y="1238151"/>
                <a:ext cx="3091295" cy="1540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−1&lt;0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0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&lt;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5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7215" y="1238151"/>
                <a:ext cx="3091295" cy="154055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594552" y="1238151"/>
                <a:ext cx="2320572" cy="1540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11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−18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15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&lt;0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81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+85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30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&gt;0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552" y="1238151"/>
                <a:ext cx="2320572" cy="154055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Дуга 2"/>
          <p:cNvSpPr/>
          <p:nvPr/>
        </p:nvSpPr>
        <p:spPr>
          <a:xfrm>
            <a:off x="1780304" y="3943440"/>
            <a:ext cx="1269501" cy="595644"/>
          </a:xfrm>
          <a:prstGeom prst="arc">
            <a:avLst>
              <a:gd name="adj1" fmla="val 10950146"/>
              <a:gd name="adj2" fmla="val 21420912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9506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4" grpId="0" animBg="1"/>
      <p:bldP spid="22" grpId="0" animBg="1"/>
      <p:bldP spid="6" grpId="0"/>
      <p:bldP spid="9" grpId="0"/>
      <p:bldP spid="14" grpId="0"/>
      <p:bldP spid="27" grpId="0"/>
      <p:bldP spid="30" grpId="0"/>
      <p:bldP spid="7" grpId="0" animBg="1"/>
      <p:bldP spid="34" grpId="0" animBg="1"/>
      <p:bldP spid="17" grpId="0"/>
      <p:bldP spid="24" grpId="0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d521bde836d8feda8ed96b53c623a6d52d94c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15255</TotalTime>
  <Words>302</Words>
  <Application>Microsoft Office PowerPoint</Application>
  <PresentationFormat>Экран (16:9)</PresentationFormat>
  <Paragraphs>126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User</cp:lastModifiedBy>
  <cp:revision>1283</cp:revision>
  <dcterms:created xsi:type="dcterms:W3CDTF">2020-04-09T07:32:19Z</dcterms:created>
  <dcterms:modified xsi:type="dcterms:W3CDTF">2020-12-17T09:17:21Z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