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1381" r:id="rId2"/>
    <p:sldId id="1617" r:id="rId3"/>
    <p:sldId id="1618" r:id="rId4"/>
    <p:sldId id="1619" r:id="rId5"/>
    <p:sldId id="1620" r:id="rId6"/>
    <p:sldId id="1621" r:id="rId7"/>
    <p:sldId id="1622" r:id="rId8"/>
    <p:sldId id="1623" r:id="rId9"/>
    <p:sldId id="1624" r:id="rId10"/>
    <p:sldId id="1625" r:id="rId11"/>
    <p:sldId id="1626" r:id="rId12"/>
    <p:sldId id="1627" r:id="rId13"/>
    <p:sldId id="1628" r:id="rId14"/>
    <p:sldId id="1629" r:id="rId15"/>
    <p:sldId id="1630" r:id="rId16"/>
    <p:sldId id="1535" r:id="rId17"/>
  </p:sldIdLst>
  <p:sldSz cx="9144000" cy="5143500" type="screen16x9"/>
  <p:notesSz cx="5765800" cy="3244850"/>
  <p:custDataLst>
    <p:tags r:id="rId19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67" autoAdjust="0"/>
    <p:restoredTop sz="94624" autoAdjust="0"/>
  </p:normalViewPr>
  <p:slideViewPr>
    <p:cSldViewPr>
      <p:cViewPr>
        <p:scale>
          <a:sx n="94" d="100"/>
          <a:sy n="94" d="100"/>
        </p:scale>
        <p:origin x="-666" y="72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04.03.2021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13" Type="http://schemas.openxmlformats.org/officeDocument/2006/relationships/image" Target="../media/image102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11" Type="http://schemas.openxmlformats.org/officeDocument/2006/relationships/image" Target="../media/image12.png"/><Relationship Id="rId5" Type="http://schemas.openxmlformats.org/officeDocument/2006/relationships/image" Target="../media/image97.png"/><Relationship Id="rId10" Type="http://schemas.openxmlformats.org/officeDocument/2006/relationships/image" Target="../media/image11.png"/><Relationship Id="rId4" Type="http://schemas.openxmlformats.org/officeDocument/2006/relationships/image" Target="../media/image96.png"/><Relationship Id="rId9" Type="http://schemas.openxmlformats.org/officeDocument/2006/relationships/image" Target="../media/image10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11" Type="http://schemas.openxmlformats.org/officeDocument/2006/relationships/image" Target="../media/image121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2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0" Type="http://schemas.openxmlformats.org/officeDocument/2006/relationships/image" Target="../media/image129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7.png"/><Relationship Id="rId11" Type="http://schemas.openxmlformats.org/officeDocument/2006/relationships/image" Target="../media/image139.png"/><Relationship Id="rId5" Type="http://schemas.openxmlformats.org/officeDocument/2006/relationships/image" Target="../media/image136.png"/><Relationship Id="rId10" Type="http://schemas.openxmlformats.org/officeDocument/2006/relationships/image" Target="../media/image129.png"/><Relationship Id="rId4" Type="http://schemas.openxmlformats.org/officeDocument/2006/relationships/image" Target="../media/image135.png"/><Relationship Id="rId9" Type="http://schemas.openxmlformats.org/officeDocument/2006/relationships/image" Target="../media/image1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18" Type="http://schemas.openxmlformats.org/officeDocument/2006/relationships/image" Target="../media/image3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0.png"/><Relationship Id="rId5" Type="http://schemas.openxmlformats.org/officeDocument/2006/relationships/image" Target="../media/image35.png"/><Relationship Id="rId10" Type="http://schemas.openxmlformats.org/officeDocument/2006/relationships/image" Target="../media/image39.png"/><Relationship Id="rId4" Type="http://schemas.openxmlformats.org/officeDocument/2006/relationships/image" Target="../media/image34.png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1" y="2319476"/>
            <a:ext cx="4968552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sz="24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2400" b="1" dirty="0">
              <a:latin typeface="Arial"/>
              <a:cs typeface="Arial"/>
            </a:endParaRPr>
          </a:p>
          <a:p>
            <a:pPr marL="20131"/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Sodda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ratsional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tengsizliklar</a:t>
            </a:r>
            <a:r>
              <a:rPr lang="en-US" sz="2400" b="1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20131"/>
            <a:r>
              <a:rPr lang="en-US" sz="2400" b="1" smtClean="0">
                <a:solidFill>
                  <a:srgbClr val="002060"/>
                </a:solidFill>
                <a:latin typeface="Arial"/>
                <a:cs typeface="Arial"/>
              </a:rPr>
              <a:t>(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1-qism)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8" y="2319476"/>
            <a:ext cx="545553" cy="153437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444209" y="361576"/>
            <a:ext cx="1824510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444208" y="361576"/>
            <a:ext cx="1824511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588224" y="485239"/>
            <a:ext cx="172819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711313"/>
            <a:ext cx="3136669" cy="30926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13097" y="3601635"/>
            <a:ext cx="4711031" cy="1130355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Bef>
                <a:spcPts val="175"/>
              </a:spcBef>
            </a:pP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Komilov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Mirodil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/>
                <a:cs typeface="Arial"/>
              </a:rPr>
              <a:t>Xosiljonovich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X.T.V.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tasarrufidagi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AFIDUM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matematika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fani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rgbClr val="2365C7"/>
                </a:solidFill>
                <a:latin typeface="Arial"/>
                <a:cs typeface="Arial"/>
              </a:rPr>
              <a:t>o‘qituvchisi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67544" y="699542"/>
            <a:ext cx="8136904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016238" y="1203598"/>
                <a:ext cx="5121210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238" y="1203598"/>
                <a:ext cx="5121210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105441" y="1766461"/>
                <a:ext cx="4762703" cy="5487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5441" y="1766461"/>
                <a:ext cx="4762703" cy="548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403648" y="2413724"/>
                <a:ext cx="447468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begChr m:val="|"/>
                          <m:endChr m:val="|"/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d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2413724"/>
                <a:ext cx="4474686" cy="54874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/>
          <p:cNvSpPr txBox="1"/>
          <p:nvPr/>
        </p:nvSpPr>
        <p:spPr>
          <a:xfrm>
            <a:off x="2488780" y="4337397"/>
            <a:ext cx="6029215" cy="5386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Javob:  1 ta butun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endParaRPr lang="ru-RU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403648" y="3003798"/>
                <a:ext cx="4631396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1" i="1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b="1" i="1">
                                  <a:latin typeface="Cambria Math"/>
                                  <a:ea typeface="Cambria Math"/>
                                </a:rPr>
                                <m:t>𝟐</m:t>
                              </m:r>
                            </m:e>
                          </m:d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648" y="3003798"/>
                <a:ext cx="4631396" cy="59606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16729" y="3651870"/>
                <a:ext cx="40167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  <m:r>
                        <a:rPr lang="en-US" b="1" i="1" smtClean="0">
                          <a:latin typeface="Cambria Math"/>
                        </a:rPr>
                        <m:t> ⟹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6729" y="3651870"/>
                <a:ext cx="4016741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781320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  <p:bldP spid="12" grpId="0"/>
      <p:bldP spid="56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7584" y="1203598"/>
                <a:ext cx="575176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𝟏𝟕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03598"/>
                <a:ext cx="5751766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27584" y="1779662"/>
                <a:ext cx="185499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779662"/>
                <a:ext cx="1854995" cy="9848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771800" y="1698832"/>
                <a:ext cx="2300630" cy="1823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𝟏𝟕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𝟏𝟕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1698832"/>
                <a:ext cx="2300630" cy="18233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446515" y="1788661"/>
                <a:ext cx="2077813" cy="1431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6515" y="1788661"/>
                <a:ext cx="2077813" cy="143116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755576" y="3939902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957234" y="3865999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04048" y="386038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675126" y="3865999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32040" y="398518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𝟔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985182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27666" y="3985182"/>
                <a:ext cx="550151" cy="6689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</a:rPr>
                            <m:t>𝟏𝟕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66" y="3985182"/>
                <a:ext cx="550151" cy="66890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9474" y="398518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474" y="3985182"/>
                <a:ext cx="588623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-108520" y="360930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5076056" y="360930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круглая скобка 15"/>
          <p:cNvSpPr/>
          <p:nvPr/>
        </p:nvSpPr>
        <p:spPr>
          <a:xfrm rot="16200000">
            <a:off x="2745477" y="2959580"/>
            <a:ext cx="277741" cy="1682901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4276702" y="3128362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27784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545309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99592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545309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142901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901" y="3545309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267744" y="4299942"/>
                <a:ext cx="5312480" cy="75700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𝟏𝟕</m:t>
                            </m:r>
                          </m:den>
                        </m:f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begChr m:val="["/>
                        <m:end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𝟔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d>
                          <m:dPr>
                            <m:begChr m:val=""/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+∞</m:t>
                            </m:r>
                          </m:e>
                        </m:d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4299942"/>
                <a:ext cx="5312480" cy="757002"/>
              </a:xfrm>
              <a:prstGeom prst="rect">
                <a:avLst/>
              </a:prstGeom>
              <a:blipFill rotWithShape="1">
                <a:blip r:embed="rId13"/>
                <a:stretch>
                  <a:fillRect l="-2411" b="-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24183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12" grpId="0"/>
      <p:bldP spid="8" grpId="0" animBg="1"/>
      <p:bldP spid="17" grpId="0" animBg="1"/>
      <p:bldP spid="18" grpId="0" animBg="1"/>
      <p:bldP spid="9" grpId="0"/>
      <p:bldP spid="22" grpId="0"/>
      <p:bldP spid="23" grpId="0"/>
      <p:bldP spid="10" grpId="0" animBg="1"/>
      <p:bldP spid="10" grpId="1" animBg="1"/>
      <p:bldP spid="24" grpId="0" animBg="1"/>
      <p:bldP spid="16" grpId="0" animBg="1"/>
      <p:bldP spid="26" grpId="0" animBg="1"/>
      <p:bldP spid="26" grpId="1" animBg="1"/>
      <p:bldP spid="25" grpId="0"/>
      <p:bldP spid="28" grpId="0"/>
      <p:bldP spid="28" grpId="1"/>
      <p:bldP spid="29" grpId="0"/>
      <p:bldP spid="29" grpId="1"/>
      <p:bldP spid="30" grpId="0"/>
      <p:bldP spid="2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7584" y="1203598"/>
                <a:ext cx="5423023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03598"/>
                <a:ext cx="5423023" cy="5960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27584" y="1779662"/>
                <a:ext cx="2077813" cy="18589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779662"/>
                <a:ext cx="2077813" cy="185890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524822" y="2008782"/>
                <a:ext cx="3135410" cy="99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𝟔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4822" y="2008782"/>
                <a:ext cx="3135410" cy="995016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755576" y="3939902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957234" y="3865999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04048" y="3860387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675126" y="3865999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32040" y="398518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985182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27666" y="398518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66" y="3985182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9474" y="3985182"/>
                <a:ext cx="560858" cy="5859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1" i="1" smtClean="0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en-US" sz="20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en-US" sz="2000" b="1" i="1">
                              <a:latin typeface="Cambria Math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474" y="3985182"/>
                <a:ext cx="560858" cy="58593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-108520" y="360930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5076056" y="360930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круглая скобка 15"/>
          <p:cNvSpPr/>
          <p:nvPr/>
        </p:nvSpPr>
        <p:spPr>
          <a:xfrm rot="16200000">
            <a:off x="2745477" y="2959580"/>
            <a:ext cx="277741" cy="1682901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4276702" y="3128362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27784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545309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99592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545309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142901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901" y="3545309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267744" y="4299942"/>
                <a:ext cx="5329664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−∞;−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𝟓</m:t>
                            </m:r>
                          </m:den>
                        </m:f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4299942"/>
                <a:ext cx="5329664" cy="760273"/>
              </a:xfrm>
              <a:prstGeom prst="rect">
                <a:avLst/>
              </a:prstGeom>
              <a:blipFill rotWithShape="1">
                <a:blip r:embed="rId12"/>
                <a:stretch>
                  <a:fillRect l="-2403" b="-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943997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8" grpId="0" animBg="1"/>
      <p:bldP spid="17" grpId="0" animBg="1"/>
      <p:bldP spid="18" grpId="0" animBg="1"/>
      <p:bldP spid="9" grpId="0"/>
      <p:bldP spid="22" grpId="0"/>
      <p:bldP spid="23" grpId="0"/>
      <p:bldP spid="10" grpId="0" animBg="1"/>
      <p:bldP spid="24" grpId="0" animBg="1"/>
      <p:bldP spid="24" grpId="1" animBg="1"/>
      <p:bldP spid="16" grpId="0" animBg="1"/>
      <p:bldP spid="16" grpId="1" animBg="1"/>
      <p:bldP spid="26" grpId="0" animBg="1"/>
      <p:bldP spid="25" grpId="0"/>
      <p:bldP spid="25" grpId="1"/>
      <p:bldP spid="28" grpId="0"/>
      <p:bldP spid="29" grpId="0"/>
      <p:bldP spid="30" grpId="0"/>
      <p:bldP spid="30" grpId="1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7584" y="1203598"/>
                <a:ext cx="5837559" cy="5960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𝟔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03598"/>
                <a:ext cx="5837559" cy="59606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3568" y="2080790"/>
                <a:ext cx="3066417" cy="99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𝟔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080790"/>
                <a:ext cx="3066417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100886" y="1851670"/>
                <a:ext cx="2744469" cy="14412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0886" y="1851670"/>
                <a:ext cx="2744469" cy="144129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1835696" y="3939902"/>
            <a:ext cx="41764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283968" y="386038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955046" y="3865999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211960" y="398518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1960" y="3985182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807586" y="398518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𝟕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7586" y="3985182"/>
                <a:ext cx="588623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899592" y="360930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4355976" y="360930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3556622" y="3128362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907704" y="350785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507854"/>
                <a:ext cx="54534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422821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2821" y="3545309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009206" y="352143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9206" y="3521435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267744" y="4299942"/>
                <a:ext cx="540872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end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begChr m:val="["/>
                        <m:end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+∞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4299942"/>
                <a:ext cx="5408725" cy="538609"/>
              </a:xfrm>
              <a:prstGeom prst="rect">
                <a:avLst/>
              </a:prstGeom>
              <a:blipFill rotWithShape="1">
                <a:blip r:embed="rId11"/>
                <a:stretch>
                  <a:fillRect l="-2368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38022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17" grpId="0" animBg="1"/>
      <p:bldP spid="18" grpId="0" animBg="1"/>
      <p:bldP spid="9" grpId="0"/>
      <p:bldP spid="22" grpId="0"/>
      <p:bldP spid="10" grpId="0" animBg="1"/>
      <p:bldP spid="24" grpId="0" animBg="1"/>
      <p:bldP spid="26" grpId="0" animBg="1"/>
      <p:bldP spid="26" grpId="1" animBg="1"/>
      <p:bldP spid="28" grpId="0"/>
      <p:bldP spid="29" grpId="0"/>
      <p:bldP spid="29" grpId="1"/>
      <p:bldP spid="30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827584" y="1203598"/>
                <a:ext cx="2681632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1203598"/>
                <a:ext cx="2681632" cy="9307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76256" y="2211710"/>
                <a:ext cx="141237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2211710"/>
                <a:ext cx="1412374" cy="98488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742660" y="3075806"/>
                <a:ext cx="2077812" cy="13741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2660" y="3075806"/>
                <a:ext cx="2077812" cy="137415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1187624" y="3939902"/>
            <a:ext cx="41764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3635896" y="3860387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306974" y="3865999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19872" y="3985182"/>
                <a:ext cx="7997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latin typeface="Cambria Math"/>
                        </a:rPr>
                        <m:t>,</m:t>
                      </m:r>
                      <m:r>
                        <a:rPr lang="en-US" sz="2000" b="1" i="1" smtClean="0">
                          <a:latin typeface="Cambria Math"/>
                        </a:rPr>
                        <m:t>𝟐𝟓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3985182"/>
                <a:ext cx="799706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159514" y="398518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514" y="3985182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251520" y="360930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3707904" y="360930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2908550" y="3128362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259632" y="350785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07854"/>
                <a:ext cx="54534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774749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749" y="3545309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361134" y="352143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134" y="3521435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619672" y="4409405"/>
                <a:ext cx="588821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𝟐𝟓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;+∞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409405"/>
                <a:ext cx="5888215" cy="538609"/>
              </a:xfrm>
              <a:prstGeom prst="rect">
                <a:avLst/>
              </a:prstGeom>
              <a:blipFill rotWithShape="1">
                <a:blip r:embed="rId11"/>
                <a:stretch>
                  <a:fillRect l="-2277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977641" y="1203598"/>
                <a:ext cx="2826607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7641" y="1203598"/>
                <a:ext cx="2826607" cy="930768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95536" y="2289054"/>
                <a:ext cx="3484031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289054"/>
                <a:ext cx="3484031" cy="930768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139952" y="2217046"/>
                <a:ext cx="2161169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9952" y="2217046"/>
                <a:ext cx="2161169" cy="930768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343645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17" grpId="0" animBg="1"/>
      <p:bldP spid="18" grpId="0" animBg="1"/>
      <p:bldP spid="9" grpId="0"/>
      <p:bldP spid="22" grpId="0"/>
      <p:bldP spid="10" grpId="0" animBg="1"/>
      <p:bldP spid="24" grpId="0" animBg="1"/>
      <p:bldP spid="26" grpId="0" animBg="1"/>
      <p:bldP spid="26" grpId="1" animBg="1"/>
      <p:bldP spid="28" grpId="0"/>
      <p:bldP spid="29" grpId="0"/>
      <p:bldP spid="29" grpId="1"/>
      <p:bldP spid="30" grpId="0"/>
      <p:bldP spid="27" grpId="0"/>
      <p:bldP spid="23" grpId="0"/>
      <p:bldP spid="25" grpId="0"/>
      <p:bldP spid="3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721328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52.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014340" y="843558"/>
                <a:ext cx="3739229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latin typeface="Cambria Math"/>
                        </a:rPr>
                        <m:t>)  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𝟏𝟏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4340" y="843558"/>
                <a:ext cx="3739229" cy="9992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28017" y="1842806"/>
                <a:ext cx="3191708" cy="14412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𝟐𝟓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𝟒𝟒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𝟏𝟏</m:t>
                      </m:r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017" y="1842806"/>
                <a:ext cx="3191708" cy="144129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393102" y="1995686"/>
                <a:ext cx="3554883" cy="1044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𝟕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0" smtClean="0">
                          <a:latin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e>
                      </m:rad>
                      <m:r>
                        <a:rPr lang="en-US" b="1" i="1">
                          <a:latin typeface="Cambria Math"/>
                        </a:rPr>
                        <m:t>;  </m:t>
                      </m:r>
                      <m:sSub>
                        <m:sSubPr>
                          <m:ctrlPr>
                            <a:rPr lang="en-US" b="1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b="1" i="1" smtClean="0">
                              <a:latin typeface="Cambria Math"/>
                            </a:rPr>
                            <m:t>𝟕</m:t>
                          </m:r>
                        </m:e>
                      </m:rad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3102" y="1995686"/>
                <a:ext cx="3554883" cy="104477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1187624" y="3939902"/>
            <a:ext cx="41764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3635896" y="386038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306974" y="3865999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19872" y="3985182"/>
                <a:ext cx="564705" cy="434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0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1" i="1">
                              <a:latin typeface="Cambria Math"/>
                            </a:rPr>
                            <m:t>𝟕</m:t>
                          </m:r>
                        </m:e>
                      </m:ra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9872" y="3985182"/>
                <a:ext cx="564705" cy="43441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051720" y="3985182"/>
                <a:ext cx="757066" cy="4344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>
                          <a:latin typeface="Cambria Math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US" sz="2000" b="1" i="1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1" i="1">
                              <a:latin typeface="Cambria Math"/>
                            </a:rPr>
                            <m:t>𝟕</m:t>
                          </m:r>
                        </m:e>
                      </m:ra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3985182"/>
                <a:ext cx="757066" cy="43441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251520" y="360930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3707904" y="360930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2908550" y="3128362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259632" y="3507854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3507854"/>
                <a:ext cx="54534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774749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749" y="3545309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361134" y="352143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134" y="3521435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619672" y="4409405"/>
                <a:ext cx="6124369" cy="616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  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endChr m:val=""/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ad>
                          <m:radPr>
                            <m:degHide m:val="on"/>
                            <m:ctrlPr>
                              <a:rPr lang="en-US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𝟕</m:t>
                            </m:r>
                          </m:e>
                        </m:rad>
                      </m:e>
                    </m:d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begChr m:val="["/>
                        <m:endChr m:val=""/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ad>
                          <m:radPr>
                            <m:degHide m:val="on"/>
                            <m:ctrlPr>
                              <a:rPr lang="en-US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solidFill>
                                  <a:srgbClr val="00B050"/>
                                </a:solidFill>
                                <a:latin typeface="Cambria Math"/>
                              </a:rPr>
                              <m:t>𝟕</m:t>
                            </m:r>
                          </m:e>
                        </m:rad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+∞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4409405"/>
                <a:ext cx="6124369" cy="616194"/>
              </a:xfrm>
              <a:prstGeom prst="rect">
                <a:avLst/>
              </a:prstGeom>
              <a:blipFill rotWithShape="1">
                <a:blip r:embed="rId11"/>
                <a:stretch>
                  <a:fillRect l="-2191" t="-2970" b="-227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866859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17" grpId="0" animBg="1"/>
      <p:bldP spid="18" grpId="0" animBg="1"/>
      <p:bldP spid="9" grpId="0"/>
      <p:bldP spid="22" grpId="0"/>
      <p:bldP spid="10" grpId="0" animBg="1"/>
      <p:bldP spid="24" grpId="0" animBg="1"/>
      <p:bldP spid="26" grpId="0" animBg="1"/>
      <p:bldP spid="26" grpId="1" animBg="1"/>
      <p:bldP spid="28" grpId="0"/>
      <p:bldP spid="29" grpId="0"/>
      <p:bldP spid="29" grpId="1"/>
      <p:bldP spid="30" grpId="0"/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281" y="2067694"/>
            <a:ext cx="439248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8"/>
            <a:ext cx="9073008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smtClean="0">
                <a:solidFill>
                  <a:srgbClr val="7030A0"/>
                </a:solidFill>
              </a:rPr>
              <a:t>79-</a:t>
            </a:r>
            <a:r>
              <a:rPr lang="en-US" sz="3200" b="1" smtClean="0"/>
              <a:t>betidagi </a:t>
            </a:r>
            <a:r>
              <a:rPr lang="en-US" sz="3200" b="1" smtClean="0">
                <a:solidFill>
                  <a:srgbClr val="7030A0"/>
                </a:solidFill>
              </a:rPr>
              <a:t>52-</a:t>
            </a:r>
            <a:r>
              <a:rPr lang="en-US" sz="3200" b="1" smtClean="0"/>
              <a:t>mashqning            </a:t>
            </a:r>
            <a:r>
              <a:rPr lang="en-US" sz="3200" b="1" smtClean="0">
                <a:solidFill>
                  <a:srgbClr val="7030A0"/>
                </a:solidFill>
              </a:rPr>
              <a:t>2, 4, 6, 8, 10- </a:t>
            </a:r>
            <a:r>
              <a:rPr lang="en-US" sz="3200" b="1" dirty="0" err="1" smtClean="0"/>
              <a:t>tartibdagi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misollarini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yechish</a:t>
            </a:r>
            <a:endParaRPr lang="en-US" sz="3200" b="1" dirty="0" smtClean="0"/>
          </a:p>
        </p:txBody>
      </p:sp>
    </p:spTree>
    <p:extLst>
      <p:ext uri="{BB962C8B-B14F-4D97-AF65-F5344CB8AC3E}">
        <p14:creationId xmlns:p14="http://schemas.microsoft.com/office/powerpoint/2010/main" val="37909471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20538"/>
            <a:ext cx="9143998" cy="83508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-20538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o‘zgaruvchili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ratsional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tengsizliklar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79512" y="771550"/>
                <a:ext cx="8653440" cy="32162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𝑨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𝑩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(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ratsional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ifodalar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&gt;</m:t>
                      </m:r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&lt;</m:t>
                      </m:r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b="1" dirty="0" smtClean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≥</m:t>
                      </m:r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𝑨</m:t>
                      </m:r>
                      <m:d>
                        <m:dPr>
                          <m:ctrlP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b="1" i="1">
                              <a:solidFill>
                                <a:srgbClr val="002060"/>
                              </a:solidFill>
                              <a:latin typeface="Cambria Math"/>
                              <a:cs typeface="Arial" panose="020B0604020202020204" pitchFamily="34" charset="0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Arial" panose="020B0604020202020204" pitchFamily="34" charset="0"/>
                        </a:rPr>
                        <m:t>≤</m:t>
                      </m:r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𝑩</m:t>
                      </m:r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b="1" i="1">
                          <a:solidFill>
                            <a:srgbClr val="002060"/>
                          </a:solidFill>
                          <a:latin typeface="Cambria Math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US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unosabatlarga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o‘zgaruvchili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tengsizliklar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771550"/>
                <a:ext cx="8653440" cy="3216265"/>
              </a:xfrm>
              <a:prstGeom prst="rect">
                <a:avLst/>
              </a:prstGeom>
              <a:blipFill rotWithShape="1">
                <a:blip r:embed="rId3"/>
                <a:stretch>
                  <a:fillRect l="-1479" t="-1898" b="-47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79512" y="3723878"/>
                <a:ext cx="8653440" cy="1431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tengsizlikni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sonli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tengsizlikka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aylantiruvchi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qiymati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tengsizlikning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yechimi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723878"/>
                <a:ext cx="8653440" cy="1431161"/>
              </a:xfrm>
              <a:prstGeom prst="rect">
                <a:avLst/>
              </a:prstGeom>
              <a:blipFill rotWithShape="1">
                <a:blip r:embed="rId4"/>
                <a:stretch>
                  <a:fillRect l="-1479" t="-5106" b="-11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192317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397292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438240" y="1203598"/>
                <a:ext cx="543437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e>
                      </m:d>
                      <m:d>
                        <m:d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8240" y="1203598"/>
                <a:ext cx="5434373" cy="53860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71600" y="1698832"/>
                <a:ext cx="2077813" cy="18295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600" y="1698832"/>
                <a:ext cx="2077813" cy="18295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061983" y="1698832"/>
                <a:ext cx="2077813" cy="1823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𝟖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1983" y="1698832"/>
                <a:ext cx="2077813" cy="18233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28774" y="1688701"/>
                <a:ext cx="2077813" cy="18295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𝟓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𝟓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8774" y="1688701"/>
                <a:ext cx="2077813" cy="182954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755576" y="3939902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957234" y="3865999"/>
            <a:ext cx="147805" cy="14780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04048" y="3860387"/>
            <a:ext cx="147805" cy="14780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675126" y="3865999"/>
            <a:ext cx="147805" cy="14780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32040" y="3985182"/>
                <a:ext cx="396262" cy="6705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</a:rPr>
                            <m:t>𝟖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985182"/>
                <a:ext cx="396262" cy="6705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27666" y="3985182"/>
                <a:ext cx="396262" cy="6748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66" y="3985182"/>
                <a:ext cx="396262" cy="67480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9474" y="3985182"/>
                <a:ext cx="396262" cy="67480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474" y="3985182"/>
                <a:ext cx="396262" cy="67480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-108520" y="360930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5076056" y="360930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круглая скобка 15"/>
          <p:cNvSpPr/>
          <p:nvPr/>
        </p:nvSpPr>
        <p:spPr>
          <a:xfrm rot="16200000">
            <a:off x="2745477" y="2959580"/>
            <a:ext cx="277741" cy="1682901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4276702" y="3128362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27784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545309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99592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545309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142901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901" y="3545309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283968" y="4299942"/>
                <a:ext cx="4802661" cy="7602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𝟓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f>
                          <m:fPr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𝟓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den>
                        </m:f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𝟖</m:t>
                            </m:r>
                          </m:num>
                          <m:den>
                            <m:r>
                              <a:rPr lang="en-US" b="1" i="1" smtClean="0">
                                <a:solidFill>
                                  <a:srgbClr val="00B05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den>
                        </m:f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;+∞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8" y="4299942"/>
                <a:ext cx="4802661" cy="760273"/>
              </a:xfrm>
              <a:prstGeom prst="rect">
                <a:avLst/>
              </a:prstGeom>
              <a:blipFill rotWithShape="1">
                <a:blip r:embed="rId13"/>
                <a:stretch>
                  <a:fillRect l="-2792" b="-72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703340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12" grpId="0"/>
      <p:bldP spid="8" grpId="0" animBg="1"/>
      <p:bldP spid="17" grpId="0" animBg="1"/>
      <p:bldP spid="18" grpId="0" animBg="1"/>
      <p:bldP spid="9" grpId="0"/>
      <p:bldP spid="22" grpId="0"/>
      <p:bldP spid="23" grpId="0"/>
      <p:bldP spid="10" grpId="0" animBg="1"/>
      <p:bldP spid="10" grpId="1" animBg="1"/>
      <p:bldP spid="24" grpId="0" animBg="1"/>
      <p:bldP spid="16" grpId="0" animBg="1"/>
      <p:bldP spid="26" grpId="0" animBg="1"/>
      <p:bldP spid="26" grpId="1" animBg="1"/>
      <p:bldP spid="25" grpId="0"/>
      <p:bldP spid="28" grpId="0"/>
      <p:bldP spid="28" grpId="1"/>
      <p:bldP spid="29" grpId="0"/>
      <p:bldP spid="29" grpId="1"/>
      <p:bldP spid="30" grpId="0"/>
      <p:bldP spid="2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397292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450492" y="887050"/>
                <a:ext cx="3746347" cy="10623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0492" y="887050"/>
                <a:ext cx="3746347" cy="106234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1914856"/>
                <a:ext cx="1366913" cy="99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914856"/>
                <a:ext cx="1366913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617521" y="1914856"/>
                <a:ext cx="185499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7521" y="1914856"/>
                <a:ext cx="1854995" cy="984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491880" y="1936452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936452"/>
                <a:ext cx="1851789" cy="9848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807000" y="3494273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008658" y="3420370"/>
            <a:ext cx="147805" cy="14780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860032" y="3414758"/>
            <a:ext cx="147805" cy="14780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920139" y="3420370"/>
            <a:ext cx="147805" cy="14780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815698" y="353979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5698" y="3539792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807586" y="3507854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7586" y="3507854"/>
                <a:ext cx="396262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63688" y="3539792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3688" y="3539792"/>
                <a:ext cx="588623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-57096" y="3163677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5775551" y="3163677"/>
            <a:ext cx="1460744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круглая скобка 15"/>
          <p:cNvSpPr/>
          <p:nvPr/>
        </p:nvSpPr>
        <p:spPr>
          <a:xfrm rot="16200000">
            <a:off x="3351115" y="2851346"/>
            <a:ext cx="277741" cy="1008110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4333117" y="2867164"/>
            <a:ext cx="277741" cy="955891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306579" y="307756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6579" y="3077566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6114891" y="307580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4891" y="3075806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194325" y="306652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4325" y="3066526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148064" y="307580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075806"/>
                <a:ext cx="545341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39552" y="4155926"/>
                <a:ext cx="647420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;+∞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4155926"/>
                <a:ext cx="6474208" cy="538609"/>
              </a:xfrm>
              <a:prstGeom prst="rect">
                <a:avLst/>
              </a:prstGeom>
              <a:blipFill rotWithShape="1">
                <a:blip r:embed="rId14"/>
                <a:stretch>
                  <a:fillRect l="-2072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355907" y="1923678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907" y="1923678"/>
                <a:ext cx="1851789" cy="98488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156107" y="1923678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107" y="1923678"/>
                <a:ext cx="1851789" cy="98488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Овал 32"/>
          <p:cNvSpPr/>
          <p:nvPr/>
        </p:nvSpPr>
        <p:spPr>
          <a:xfrm>
            <a:off x="2912027" y="3435846"/>
            <a:ext cx="147805" cy="14780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5720339" y="3435846"/>
            <a:ext cx="147805" cy="14780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751802" y="353979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1802" y="3539792"/>
                <a:ext cx="396262" cy="40011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5652120" y="353979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120" y="3539792"/>
                <a:ext cx="396262" cy="400110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Правая круглая скобка 36"/>
          <p:cNvSpPr/>
          <p:nvPr/>
        </p:nvSpPr>
        <p:spPr>
          <a:xfrm rot="16200000">
            <a:off x="5226164" y="2927591"/>
            <a:ext cx="277741" cy="862202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авая круглая скобка 37"/>
          <p:cNvSpPr/>
          <p:nvPr/>
        </p:nvSpPr>
        <p:spPr>
          <a:xfrm rot="16200000">
            <a:off x="2389849" y="2881694"/>
            <a:ext cx="277741" cy="953998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2226459" y="307580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6459" y="3075806"/>
                <a:ext cx="545341" cy="538609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1115616" y="307580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075806"/>
                <a:ext cx="545341" cy="53860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249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12" grpId="0"/>
      <p:bldP spid="8" grpId="0" animBg="1"/>
      <p:bldP spid="17" grpId="0" animBg="1"/>
      <p:bldP spid="18" grpId="0" animBg="1"/>
      <p:bldP spid="9" grpId="0"/>
      <p:bldP spid="22" grpId="0"/>
      <p:bldP spid="23" grpId="0"/>
      <p:bldP spid="10" grpId="0" animBg="1"/>
      <p:bldP spid="24" grpId="0" animBg="1"/>
      <p:bldP spid="16" grpId="0" animBg="1"/>
      <p:bldP spid="16" grpId="1" animBg="1"/>
      <p:bldP spid="26" grpId="0" animBg="1"/>
      <p:bldP spid="25" grpId="0"/>
      <p:bldP spid="25" grpId="1"/>
      <p:bldP spid="28" grpId="0"/>
      <p:bldP spid="29" grpId="0"/>
      <p:bldP spid="30" grpId="0"/>
      <p:bldP spid="30" grpId="1"/>
      <p:bldP spid="27" grpId="0"/>
      <p:bldP spid="31" grpId="0"/>
      <p:bldP spid="32" grpId="0"/>
      <p:bldP spid="33" grpId="0" animBg="1"/>
      <p:bldP spid="34" grpId="0" animBg="1"/>
      <p:bldP spid="35" grpId="0"/>
      <p:bldP spid="36" grpId="0"/>
      <p:bldP spid="37" grpId="0" animBg="1"/>
      <p:bldP spid="37" grpId="1" animBg="1"/>
      <p:bldP spid="38" grpId="0" animBg="1"/>
      <p:bldP spid="38" grpId="1" animBg="1"/>
      <p:bldP spid="39" grpId="0"/>
      <p:bldP spid="39" grpId="1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397292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870975" y="771550"/>
                <a:ext cx="2914196" cy="9992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𝟓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0975" y="771550"/>
                <a:ext cx="2914196" cy="99924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265905" y="1851670"/>
                <a:ext cx="2952603" cy="99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𝟓</m:t>
                      </m:r>
                      <m:r>
                        <a:rPr lang="en-US" b="1" i="1">
                          <a:latin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;    </m:t>
                      </m:r>
                      <m:sSub>
                        <m:sSub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</m:e>
                        <m:sub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</m:sub>
                      </m:sSub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5905" y="1851670"/>
                <a:ext cx="2952603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001897" y="1864444"/>
                <a:ext cx="185499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1897" y="1864444"/>
                <a:ext cx="1854995" cy="984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755576" y="3939902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957234" y="3865999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04048" y="386038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675126" y="3865999"/>
            <a:ext cx="147805" cy="147805"/>
          </a:xfrm>
          <a:prstGeom prst="ellipse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32040" y="398518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985182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27666" y="398518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66" y="3985182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9474" y="3985182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474" y="3985182"/>
                <a:ext cx="396262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-108520" y="3609306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5076056" y="3609306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круглая скобка 15"/>
          <p:cNvSpPr/>
          <p:nvPr/>
        </p:nvSpPr>
        <p:spPr>
          <a:xfrm rot="16200000">
            <a:off x="2745477" y="2959580"/>
            <a:ext cx="277741" cy="1682901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4276702" y="3128362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27784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545309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99592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545309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142901" y="3545309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901" y="3545309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3521435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491880" y="4409405"/>
                <a:ext cx="451533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["/>
                        <m:end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begChr m:val="["/>
                        <m:end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d>
                      <m:dPr>
                        <m:beg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+∞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409405"/>
                <a:ext cx="4515339" cy="538609"/>
              </a:xfrm>
              <a:prstGeom prst="rect">
                <a:avLst/>
              </a:prstGeom>
              <a:blipFill rotWithShape="1">
                <a:blip r:embed="rId12"/>
                <a:stretch>
                  <a:fillRect l="-2969" t="-11236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65508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8" grpId="0" animBg="1"/>
      <p:bldP spid="17" grpId="0" animBg="1"/>
      <p:bldP spid="18" grpId="0" animBg="1"/>
      <p:bldP spid="9" grpId="0"/>
      <p:bldP spid="22" grpId="0"/>
      <p:bldP spid="23" grpId="0"/>
      <p:bldP spid="10" grpId="0" animBg="1"/>
      <p:bldP spid="10" grpId="1" animBg="1"/>
      <p:bldP spid="24" grpId="0" animBg="1"/>
      <p:bldP spid="16" grpId="0" animBg="1"/>
      <p:bldP spid="26" grpId="0" animBg="1"/>
      <p:bldP spid="26" grpId="1" animBg="1"/>
      <p:bldP spid="25" grpId="0"/>
      <p:bldP spid="28" grpId="0"/>
      <p:bldP spid="28" grpId="1"/>
      <p:bldP spid="29" grpId="0"/>
      <p:bldP spid="29" grpId="1"/>
      <p:bldP spid="30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397292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79512" y="1190397"/>
                <a:ext cx="8159798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190397"/>
                <a:ext cx="8159798" cy="5487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27584" y="3000023"/>
                <a:ext cx="118955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584" y="3000023"/>
                <a:ext cx="1189556" cy="53860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 стрелкой 6"/>
          <p:cNvCxnSpPr/>
          <p:nvPr/>
        </p:nvCxnSpPr>
        <p:spPr>
          <a:xfrm>
            <a:off x="755576" y="4286600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1957234" y="421269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5004048" y="4207085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3675126" y="4212697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32040" y="433188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4331880"/>
                <a:ext cx="396262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527666" y="433188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66" y="4331880"/>
                <a:ext cx="39626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799474" y="433188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474" y="4331880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Дуга 9"/>
          <p:cNvSpPr/>
          <p:nvPr/>
        </p:nvSpPr>
        <p:spPr>
          <a:xfrm>
            <a:off x="-108520" y="3956004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 flipH="1">
            <a:off x="5076056" y="3956004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авая круглая скобка 15"/>
          <p:cNvSpPr/>
          <p:nvPr/>
        </p:nvSpPr>
        <p:spPr>
          <a:xfrm rot="16200000">
            <a:off x="2745477" y="3306278"/>
            <a:ext cx="277741" cy="1682901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4276702" y="3475060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27784" y="389200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892007"/>
                <a:ext cx="545341" cy="53860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99592" y="389200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892007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142901" y="389200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901" y="3892007"/>
                <a:ext cx="545341" cy="53860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5729286" y="3868133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3868133"/>
                <a:ext cx="545341" cy="53860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491880" y="4553421"/>
                <a:ext cx="4471289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ru-RU" b="1" dirty="0" smtClean="0">
                    <a:solidFill>
                      <a:srgbClr val="00B050"/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end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𝟎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begChr m:val="["/>
                        <m:endChr m:val="]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</m:e>
                    </m:d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4553421"/>
                <a:ext cx="4471289" cy="538609"/>
              </a:xfrm>
              <a:prstGeom prst="rect">
                <a:avLst/>
              </a:prstGeom>
              <a:blipFill rotWithShape="1">
                <a:blip r:embed="rId11"/>
                <a:stretch>
                  <a:fillRect l="-3001" t="-13636" b="-306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07504" y="1635646"/>
                <a:ext cx="8825236" cy="5487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  <a:ea typeface="Cambria Math"/>
                                </a:rPr>
                                <m:t>𝟏𝟐</m:t>
                              </m:r>
                            </m:e>
                          </m:d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635646"/>
                <a:ext cx="8825236" cy="54874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107504" y="2054493"/>
                <a:ext cx="8161850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054493"/>
                <a:ext cx="8161850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2163940" y="2495967"/>
                <a:ext cx="4973606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e>
                      </m:d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≤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3940" y="2495967"/>
                <a:ext cx="4973606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443068" y="2944564"/>
                <a:ext cx="229742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3068" y="2944564"/>
                <a:ext cx="2297424" cy="984885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086348" y="2931790"/>
                <a:ext cx="2297424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𝟏𝟐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6348" y="2931790"/>
                <a:ext cx="2297424" cy="984885"/>
              </a:xfrm>
              <a:prstGeom prst="rect">
                <a:avLst/>
              </a:prstGeom>
              <a:blipFill rotWithShape="1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258655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  <p:bldP spid="8" grpId="0" animBg="1"/>
      <p:bldP spid="17" grpId="0" animBg="1"/>
      <p:bldP spid="18" grpId="0" animBg="1"/>
      <p:bldP spid="9" grpId="0"/>
      <p:bldP spid="22" grpId="0"/>
      <p:bldP spid="23" grpId="0"/>
      <p:bldP spid="10" grpId="0" animBg="1"/>
      <p:bldP spid="24" grpId="0" animBg="1"/>
      <p:bldP spid="24" grpId="1" animBg="1"/>
      <p:bldP spid="16" grpId="0" animBg="1"/>
      <p:bldP spid="16" grpId="1" animBg="1"/>
      <p:bldP spid="26" grpId="0" animBg="1"/>
      <p:bldP spid="25" grpId="0"/>
      <p:bldP spid="25" grpId="1"/>
      <p:bldP spid="28" grpId="0"/>
      <p:bldP spid="29" grpId="0"/>
      <p:bldP spid="30" grpId="0"/>
      <p:bldP spid="30" grpId="1"/>
      <p:bldP spid="27" grpId="0"/>
      <p:bldP spid="31" grpId="0"/>
      <p:bldP spid="32" grpId="0"/>
      <p:bldP spid="33" grpId="0"/>
      <p:bldP spid="34" grpId="0"/>
      <p:bldP spid="3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63576" y="843558"/>
            <a:ext cx="397292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yechimga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3528" y="748892"/>
                <a:ext cx="4648388" cy="10763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e>
                          </m:d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𝟑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∙</m:t>
                          </m:r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≥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48892"/>
                <a:ext cx="4648388" cy="10763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3528" y="1914856"/>
                <a:ext cx="3106941" cy="99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b="1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𝑫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1914856"/>
                <a:ext cx="3106941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491880" y="1936452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1936452"/>
                <a:ext cx="1851789" cy="984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5355907" y="1923678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907" y="1923678"/>
                <a:ext cx="1851789" cy="9848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7156107" y="1923678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107" y="1923678"/>
                <a:ext cx="1851789" cy="9848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 стрелкой 40"/>
          <p:cNvCxnSpPr/>
          <p:nvPr/>
        </p:nvCxnSpPr>
        <p:spPr>
          <a:xfrm>
            <a:off x="755576" y="3494273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1957234" y="3420370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5004048" y="3414758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3675126" y="3420370"/>
            <a:ext cx="147805" cy="147805"/>
          </a:xfrm>
          <a:prstGeom prst="ellipse">
            <a:avLst/>
          </a:prstGeom>
          <a:solidFill>
            <a:schemeClr val="tx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932040" y="3539553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539553"/>
                <a:ext cx="396262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527666" y="3539553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66" y="3539553"/>
                <a:ext cx="396262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691680" y="3507854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507854"/>
                <a:ext cx="588623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Дуга 47"/>
          <p:cNvSpPr/>
          <p:nvPr/>
        </p:nvSpPr>
        <p:spPr>
          <a:xfrm>
            <a:off x="-108520" y="3163677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Дуга 48"/>
          <p:cNvSpPr/>
          <p:nvPr/>
        </p:nvSpPr>
        <p:spPr>
          <a:xfrm flipH="1">
            <a:off x="5076056" y="3163677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авая круглая скобка 49"/>
          <p:cNvSpPr/>
          <p:nvPr/>
        </p:nvSpPr>
        <p:spPr>
          <a:xfrm rot="16200000">
            <a:off x="2745477" y="2513951"/>
            <a:ext cx="277741" cy="1682901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авая круглая скобка 50"/>
          <p:cNvSpPr/>
          <p:nvPr/>
        </p:nvSpPr>
        <p:spPr>
          <a:xfrm rot="16200000">
            <a:off x="4276702" y="2682733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627784" y="3099680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099680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899592" y="3099680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099680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142901" y="3099680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901" y="3099680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729286" y="3075806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3075806"/>
                <a:ext cx="545341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539552" y="3867894"/>
                <a:ext cx="5762155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endChr m:val="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</m:e>
                    </m:d>
                    <m:d>
                      <m:dPr>
                        <m:begChr m:val=""/>
                        <m:endChr m:val="]"/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 ⟹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𝟏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;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𝟐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⟹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ta</a:t>
                </a:r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867894"/>
                <a:ext cx="5762155" cy="538609"/>
              </a:xfrm>
              <a:prstGeom prst="rect">
                <a:avLst/>
              </a:prstGeom>
              <a:blipFill rotWithShape="1">
                <a:blip r:embed="rId14"/>
                <a:stretch>
                  <a:fillRect t="-11236" r="-1164" b="-314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3923928" y="4443958"/>
                <a:ext cx="2141933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𝟑</m:t>
                    </m:r>
                  </m:oMath>
                </a14:m>
                <a:r>
                  <a:rPr lang="en-US" b="1" dirty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</a:t>
                </a:r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3928" y="4443958"/>
                <a:ext cx="2141933" cy="538609"/>
              </a:xfrm>
              <a:prstGeom prst="rect">
                <a:avLst/>
              </a:prstGeom>
              <a:blipFill rotWithShape="1">
                <a:blip r:embed="rId15"/>
                <a:stretch>
                  <a:fillRect l="-6268" t="-11364" r="-4843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67091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2" grpId="0"/>
      <p:bldP spid="31" grpId="0"/>
      <p:bldP spid="32" grpId="0"/>
      <p:bldP spid="42" grpId="0" animBg="1"/>
      <p:bldP spid="43" grpId="0" animBg="1"/>
      <p:bldP spid="44" grpId="0" animBg="1"/>
      <p:bldP spid="45" grpId="0"/>
      <p:bldP spid="46" grpId="0"/>
      <p:bldP spid="47" grpId="0"/>
      <p:bldP spid="48" grpId="0" animBg="1"/>
      <p:bldP spid="48" grpId="1" animBg="1"/>
      <p:bldP spid="49" grpId="0" animBg="1"/>
      <p:bldP spid="49" grpId="1" animBg="1"/>
      <p:bldP spid="50" grpId="0" animBg="1"/>
      <p:bldP spid="51" grpId="0" animBg="1"/>
      <p:bldP spid="51" grpId="1" animBg="1"/>
      <p:bldP spid="52" grpId="0"/>
      <p:bldP spid="53" grpId="0"/>
      <p:bldP spid="53" grpId="1"/>
      <p:bldP spid="54" grpId="0"/>
      <p:bldP spid="54" grpId="1"/>
      <p:bldP spid="55" grpId="0"/>
      <p:bldP spid="55" grpId="1"/>
      <p:bldP spid="56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23887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27784" y="771550"/>
                <a:ext cx="5626092" cy="10206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771550"/>
                <a:ext cx="5626092" cy="102066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1520" y="1779662"/>
                <a:ext cx="3531544" cy="106234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 smtClean="0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𝟏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sup>
                          </m:sSup>
                          <m:d>
                            <m:d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d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en-US" b="1" i="1" smtClean="0">
                                      <a:latin typeface="Cambria Math"/>
                                    </a:rPr>
                                    <m:t>𝟐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b="1" i="1">
                          <a:latin typeface="Cambria Math"/>
                        </a:rPr>
                        <m:t>&lt;</m:t>
                      </m:r>
                      <m:r>
                        <a:rPr lang="en-US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779662"/>
                <a:ext cx="3531544" cy="106234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707904" y="1936452"/>
                <a:ext cx="1854995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en-US" b="1" dirty="0" smtClean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7904" y="1936452"/>
                <a:ext cx="1854995" cy="98488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08104" y="1936452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1936452"/>
                <a:ext cx="1851789" cy="98488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7236296" y="1936452"/>
                <a:ext cx="185178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i="1" dirty="0" smtClean="0">
                  <a:latin typeface="Cambria Math"/>
                  <a:ea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296" y="1936452"/>
                <a:ext cx="1851789" cy="98488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 стрелкой 40"/>
          <p:cNvCxnSpPr/>
          <p:nvPr/>
        </p:nvCxnSpPr>
        <p:spPr>
          <a:xfrm>
            <a:off x="755576" y="3819760"/>
            <a:ext cx="5976664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/>
          <p:cNvSpPr/>
          <p:nvPr/>
        </p:nvSpPr>
        <p:spPr>
          <a:xfrm>
            <a:off x="1957234" y="3745857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5004048" y="3740245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3675126" y="3745857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4932040" y="386504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40" y="3865040"/>
                <a:ext cx="396262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527666" y="386504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𝟐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7666" y="3865040"/>
                <a:ext cx="396262" cy="40011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Box 46"/>
              <p:cNvSpPr txBox="1"/>
              <p:nvPr/>
            </p:nvSpPr>
            <p:spPr>
              <a:xfrm>
                <a:off x="1691680" y="3833341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𝟏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7" name="TextBox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3833341"/>
                <a:ext cx="588623" cy="40011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Дуга 47"/>
          <p:cNvSpPr/>
          <p:nvPr/>
        </p:nvSpPr>
        <p:spPr>
          <a:xfrm>
            <a:off x="-108520" y="3489164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Дуга 48"/>
          <p:cNvSpPr/>
          <p:nvPr/>
        </p:nvSpPr>
        <p:spPr>
          <a:xfrm flipH="1">
            <a:off x="5076056" y="3489164"/>
            <a:ext cx="2612872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авая круглая скобка 49"/>
          <p:cNvSpPr/>
          <p:nvPr/>
        </p:nvSpPr>
        <p:spPr>
          <a:xfrm rot="16200000">
            <a:off x="2745477" y="2839438"/>
            <a:ext cx="277741" cy="1682901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авая круглая скобка 50"/>
          <p:cNvSpPr/>
          <p:nvPr/>
        </p:nvSpPr>
        <p:spPr>
          <a:xfrm rot="16200000">
            <a:off x="4276702" y="3008220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627784" y="342516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3425167"/>
                <a:ext cx="545341" cy="53860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899592" y="342516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592" y="3425167"/>
                <a:ext cx="545341" cy="53860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4142901" y="3425167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901" y="3425167"/>
                <a:ext cx="545341" cy="538609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5729286" y="3401293"/>
                <a:ext cx="545341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+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9286" y="3401293"/>
                <a:ext cx="545341" cy="538609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488780" y="4337397"/>
                <a:ext cx="4819524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Javob: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𝟏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780" y="4337397"/>
                <a:ext cx="4819524" cy="538609"/>
              </a:xfrm>
              <a:prstGeom prst="rect">
                <a:avLst/>
              </a:prstGeom>
              <a:blipFill rotWithShape="1">
                <a:blip r:embed="rId15"/>
                <a:stretch>
                  <a:fillRect l="-506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54844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3" grpId="0"/>
      <p:bldP spid="11" grpId="0"/>
      <p:bldP spid="12" grpId="0"/>
      <p:bldP spid="31" grpId="0"/>
      <p:bldP spid="42" grpId="0" animBg="1"/>
      <p:bldP spid="43" grpId="0" animBg="1"/>
      <p:bldP spid="44" grpId="0" animBg="1"/>
      <p:bldP spid="45" grpId="0"/>
      <p:bldP spid="46" grpId="0"/>
      <p:bldP spid="47" grpId="0"/>
      <p:bldP spid="48" grpId="0" animBg="1"/>
      <p:bldP spid="48" grpId="1" animBg="1"/>
      <p:bldP spid="49" grpId="0" animBg="1"/>
      <p:bldP spid="49" grpId="1" animBg="1"/>
      <p:bldP spid="50" grpId="0" animBg="1"/>
      <p:bldP spid="51" grpId="0" animBg="1"/>
      <p:bldP spid="52" grpId="0"/>
      <p:bldP spid="53" grpId="0"/>
      <p:bldP spid="53" grpId="1"/>
      <p:bldP spid="54" grpId="0"/>
      <p:bldP spid="55" grpId="0"/>
      <p:bldP spid="55" grpId="1"/>
      <p:bldP spid="5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4"/>
          <p:cNvSpPr txBox="1">
            <a:spLocks/>
          </p:cNvSpPr>
          <p:nvPr/>
        </p:nvSpPr>
        <p:spPr>
          <a:xfrm>
            <a:off x="35496" y="57562"/>
            <a:ext cx="9108501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048" y="699542"/>
            <a:ext cx="23887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Tengsizlikni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627784" y="771550"/>
                <a:ext cx="4437177" cy="10132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𝟐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b="1" i="1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b="1" i="1">
                                      <a:latin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en-US" b="1" i="1"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b="1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𝟒</m:t>
                              </m:r>
                            </m:e>
                          </m:d>
                          <m:d>
                            <m:dPr>
                              <m:ctrlPr>
                                <a:rPr lang="en-US" b="1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1" i="1" smtClean="0">
                                  <a:latin typeface="Cambria Math"/>
                                </a:rPr>
                                <m:t>𝟑</m:t>
                              </m:r>
                            </m:e>
                          </m:d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&gt;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7784" y="771550"/>
                <a:ext cx="4437177" cy="101322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95536" y="1917402"/>
                <a:ext cx="3191515" cy="9950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</a:rPr>
                        <m:t>𝑫</m:t>
                      </m:r>
                      <m:r>
                        <a:rPr lang="en-US" b="1" i="1"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latin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en-US" b="1" i="1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en-US" b="1" i="1"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𝟐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𝒙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&lt;</m:t>
                      </m:r>
                      <m:r>
                        <a:rPr lang="en-US" b="1" i="1">
                          <a:latin typeface="Cambria Math"/>
                          <a:ea typeface="Cambria Math"/>
                        </a:rPr>
                        <m:t>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917402"/>
                <a:ext cx="3191515" cy="99501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321958" y="1936452"/>
                <a:ext cx="2033955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+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num>
                        <m:den>
                          <m:sSup>
                            <m:sSupPr>
                              <m:ctrlPr>
                                <a:rPr lang="en-US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b="1" i="1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>
                              <a:latin typeface="Cambria Math"/>
                            </a:rPr>
                            <m:t>−</m:t>
                          </m:r>
                          <m:r>
                            <a:rPr lang="en-US" b="1" i="1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958" y="1936452"/>
                <a:ext cx="2033955" cy="93076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6503226" y="1936452"/>
                <a:ext cx="1856598" cy="9307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1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latin typeface="Cambria Math"/>
                            </a:rPr>
                            <m:t>𝒙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en-US" b="1" i="1">
                          <a:latin typeface="Cambria Math"/>
                        </a:rPr>
                        <m:t>&lt;</m:t>
                      </m:r>
                      <m:r>
                        <a:rPr lang="en-US" b="1" i="1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226" y="1936452"/>
                <a:ext cx="1856598" cy="9307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Прямая со стрелкой 40"/>
          <p:cNvCxnSpPr/>
          <p:nvPr/>
        </p:nvCxnSpPr>
        <p:spPr>
          <a:xfrm>
            <a:off x="2627784" y="3819760"/>
            <a:ext cx="4104456" cy="0"/>
          </a:xfrm>
          <a:prstGeom prst="straightConnector1">
            <a:avLst/>
          </a:prstGeom>
          <a:ln w="285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>
          <a:xfrm>
            <a:off x="5471882" y="3740245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4142960" y="3745857"/>
            <a:ext cx="147805" cy="147805"/>
          </a:xfrm>
          <a:prstGeom prst="ellipse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399874" y="3865040"/>
                <a:ext cx="39626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874" y="3865040"/>
                <a:ext cx="396262" cy="40011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959714" y="3865040"/>
                <a:ext cx="588623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−</m:t>
                      </m:r>
                      <m:r>
                        <a:rPr lang="en-US" sz="2000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9714" y="3865040"/>
                <a:ext cx="588623" cy="40011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Дуга 47"/>
          <p:cNvSpPr/>
          <p:nvPr/>
        </p:nvSpPr>
        <p:spPr>
          <a:xfrm>
            <a:off x="2108090" y="3489164"/>
            <a:ext cx="2139656" cy="649966"/>
          </a:xfrm>
          <a:prstGeom prst="arc">
            <a:avLst>
              <a:gd name="adj1" fmla="val 14753411"/>
              <a:gd name="adj2" fmla="val 0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авая круглая скобка 50"/>
          <p:cNvSpPr/>
          <p:nvPr/>
        </p:nvSpPr>
        <p:spPr>
          <a:xfrm rot="16200000">
            <a:off x="4744536" y="3008220"/>
            <a:ext cx="277741" cy="1324755"/>
          </a:xfrm>
          <a:prstGeom prst="rightBracket">
            <a:avLst>
              <a:gd name="adj" fmla="val 46743"/>
            </a:avLst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2488780" y="4337397"/>
                <a:ext cx="5467138" cy="5386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Javob: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</a:rPr>
                      <m:t>𝒙</m:t>
                    </m:r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−∞;−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⋃</m:t>
                    </m:r>
                    <m:d>
                      <m:dPr>
                        <m:ctrlP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b="1" i="1" smtClean="0">
                            <a:solidFill>
                              <a:srgbClr val="00B05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e>
                    </m:d>
                    <m:r>
                      <a:rPr lang="en-US" b="1" i="1" smtClean="0">
                        <a:solidFill>
                          <a:srgbClr val="00B050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ru-RU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8780" y="4337397"/>
                <a:ext cx="5467138" cy="538609"/>
              </a:xfrm>
              <a:prstGeom prst="rect">
                <a:avLst/>
              </a:prstGeom>
              <a:blipFill rotWithShape="1">
                <a:blip r:embed="rId9"/>
                <a:stretch>
                  <a:fillRect l="-446" t="-11364" b="-329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5162" y="3024664"/>
                <a:ext cx="1856597" cy="143116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</a:rPr>
                        <m:t>&lt;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en-US" b="1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1" smtClean="0"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latin typeface="Cambria Math"/>
                          <a:ea typeface="Cambria Math"/>
                        </a:rPr>
                        <m:t>≠</m:t>
                      </m:r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𝟑</m:t>
                      </m:r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162" y="3024664"/>
                <a:ext cx="1856597" cy="143116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363571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1" grpId="0"/>
      <p:bldP spid="12" grpId="0"/>
      <p:bldP spid="31" grpId="0"/>
      <p:bldP spid="43" grpId="0" animBg="1"/>
      <p:bldP spid="44" grpId="0" animBg="1"/>
      <p:bldP spid="45" grpId="0"/>
      <p:bldP spid="46" grpId="0"/>
      <p:bldP spid="48" grpId="0" animBg="1"/>
      <p:bldP spid="51" grpId="0" animBg="1"/>
      <p:bldP spid="56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6d93a93acc87b39e4a93f2619b96c4830a2fa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14799</TotalTime>
  <Words>1463</Words>
  <Application>Microsoft Office PowerPoint</Application>
  <PresentationFormat>Экран (16:9)</PresentationFormat>
  <Paragraphs>249</Paragraphs>
  <Slides>16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acer</cp:lastModifiedBy>
  <cp:revision>1261</cp:revision>
  <dcterms:created xsi:type="dcterms:W3CDTF">2020-04-09T07:32:19Z</dcterms:created>
  <dcterms:modified xsi:type="dcterms:W3CDTF">2021-03-04T05:49:23Z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