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1381" r:id="rId2"/>
    <p:sldId id="1484" r:id="rId3"/>
    <p:sldId id="1501" r:id="rId4"/>
    <p:sldId id="1502" r:id="rId5"/>
    <p:sldId id="1493" r:id="rId6"/>
    <p:sldId id="1503" r:id="rId7"/>
    <p:sldId id="1504" r:id="rId8"/>
    <p:sldId id="1494" r:id="rId9"/>
    <p:sldId id="1505" r:id="rId10"/>
    <p:sldId id="1506" r:id="rId11"/>
    <p:sldId id="1507" r:id="rId12"/>
    <p:sldId id="1495" r:id="rId13"/>
    <p:sldId id="1508" r:id="rId14"/>
    <p:sldId id="1509" r:id="rId15"/>
    <p:sldId id="1510" r:id="rId16"/>
    <p:sldId id="1511" r:id="rId17"/>
    <p:sldId id="1512" r:id="rId18"/>
    <p:sldId id="1513" r:id="rId19"/>
    <p:sldId id="1514" r:id="rId20"/>
    <p:sldId id="1515" r:id="rId21"/>
    <p:sldId id="1516" r:id="rId22"/>
    <p:sldId id="368" r:id="rId23"/>
  </p:sldIdLst>
  <p:sldSz cx="9144000" cy="5143500" type="screen16x9"/>
  <p:notesSz cx="5765800" cy="3244850"/>
  <p:custDataLst>
    <p:tags r:id="rId2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891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891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59632" y="2211710"/>
            <a:ext cx="4536504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murakkab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foizlar</a:t>
            </a:r>
            <a:endParaRPr lang="en-US" sz="2400" b="1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en-US" sz="2400" b="1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(2-dars).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39552" y="2139702"/>
            <a:ext cx="545553" cy="21846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60028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29121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Yakuniy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balans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1" y="987574"/>
                <a:ext cx="8568952" cy="29908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bankga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oddiy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dastlabki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mablag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yildan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so‘ng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bank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mijozga</a:t>
                </a:r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𝒏𝒓</m:t>
                              </m:r>
                            </m:num>
                            <m:den>
                              <m:r>
                                <a:rPr lang="en-US" sz="2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𝟏𝟎𝟎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o‘m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miqdorida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pul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to‘laydi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bankning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stavkasi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1" y="987574"/>
                <a:ext cx="8568952" cy="2990821"/>
              </a:xfrm>
              <a:prstGeom prst="rect">
                <a:avLst/>
              </a:prstGeom>
              <a:blipFill rotWithShape="1">
                <a:blip r:embed="rId3"/>
                <a:stretch>
                  <a:fillRect l="-1422" t="-2037" b="-46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8330" y="4011910"/>
                <a:ext cx="8194936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ketma-ketlik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arifmetik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30" y="4011910"/>
                <a:ext cx="8194936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488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73124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Yakuniy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balans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1" y="843558"/>
                <a:ext cx="8568952" cy="31140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bankga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murrakkab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dastlabki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mablag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yildan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so‘ng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bank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mijozga</a:t>
                </a:r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o‘m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miqdorida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pul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to‘laydi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bankning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stavkasi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1" y="843558"/>
                <a:ext cx="8568952" cy="3114060"/>
              </a:xfrm>
              <a:prstGeom prst="rect">
                <a:avLst/>
              </a:prstGeom>
              <a:blipFill rotWithShape="1">
                <a:blip r:embed="rId3"/>
                <a:stretch>
                  <a:fillRect l="-1422" t="-1957" b="-19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8330" y="4011910"/>
                <a:ext cx="861011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ketma-ketlik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30" y="4011910"/>
                <a:ext cx="8610114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416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33972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699542"/>
            <a:ext cx="8784975" cy="1384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Mijoz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bankka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9400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funt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sterling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6,75 %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1800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funt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sterling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9073" y="2812276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73" y="2812276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5503" y="2283718"/>
                <a:ext cx="7483443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𝟗𝟒𝟎𝟎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𝟏𝟖𝟎𝟎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03" y="2283718"/>
                <a:ext cx="7483443" cy="523222"/>
              </a:xfrm>
              <a:prstGeom prst="rect">
                <a:avLst/>
              </a:prstGeom>
              <a:blipFill rotWithShape="1">
                <a:blip r:embed="rId4"/>
                <a:stretch>
                  <a:fillRect t="-11765" b="-329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35896" y="2878948"/>
                <a:ext cx="4420706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𝟏𝟖𝟎𝟎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𝟗𝟒𝟎𝟎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878948"/>
                <a:ext cx="4420706" cy="9105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644008" y="4064754"/>
                <a:ext cx="38352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𝟐</m:t>
                    </m:r>
                    <m:r>
                      <a:rPr lang="en-US" sz="2800" b="1" i="0" smtClean="0">
                        <a:latin typeface="Cambria Math"/>
                      </a:rPr>
                      <m:t>,</m:t>
                    </m:r>
                    <m:r>
                      <a:rPr lang="en-US" sz="2800" b="1" i="0" smtClean="0">
                        <a:latin typeface="Cambria Math"/>
                      </a:rPr>
                      <m:t>𝟖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34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oy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4064754"/>
                <a:ext cx="3835217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3339" t="-11628" r="-1590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36" y="3784615"/>
                <a:ext cx="4392488" cy="947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𝟏𝟖𝟎𝟎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𝟗𝟒𝟎𝟎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784615"/>
                <a:ext cx="4392488" cy="9473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44584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4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699542"/>
                <a:ext cx="8784975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4500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yevro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murakkab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stavkasi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7 %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to‘lash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yakuniy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balansni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784975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388" t="-4405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45137" y="2596252"/>
                <a:ext cx="6535175" cy="884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137" y="2596252"/>
                <a:ext cx="6535175" cy="88472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6949" y="2067694"/>
                <a:ext cx="7483443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𝟒𝟓𝟎𝟎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?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2067694"/>
                <a:ext cx="7483443" cy="523222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644008" y="4496802"/>
                <a:ext cx="371178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𝟓𝟓𝟏𝟐</m:t>
                    </m:r>
                    <m:r>
                      <a:rPr lang="en-US" sz="2800" b="1" i="0" smtClean="0">
                        <a:latin typeface="Cambria Math"/>
                      </a:rPr>
                      <m:t>,</m:t>
                    </m:r>
                    <m:r>
                      <a:rPr lang="en-US" sz="2800" b="1" i="0" smtClean="0">
                        <a:latin typeface="Cambria Math"/>
                      </a:rPr>
                      <m:t>𝟕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yevro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4496802"/>
                <a:ext cx="3711785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3448" t="-11765" r="-1478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47663" y="3507854"/>
                <a:ext cx="5544617" cy="1004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𝟒𝟓𝟎𝟎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𝟕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𝟓𝟓𝟏𝟐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3" y="3507854"/>
                <a:ext cx="5544617" cy="10041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53578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4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699542"/>
                <a:ext cx="8784975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6000 $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murakkab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stavkasi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5 %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to‘lash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yakuniy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balansni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784975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388" t="-4405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45137" y="2596252"/>
                <a:ext cx="6535175" cy="884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137" y="2596252"/>
                <a:ext cx="6535175" cy="88472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6949" y="2067694"/>
                <a:ext cx="7483443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𝟔𝟎𝟎𝟎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?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2067694"/>
                <a:ext cx="7483443" cy="523222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92854" y="4496802"/>
                <a:ext cx="25635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𝟕𝟐𝟗𝟑</m:t>
                    </m:r>
                    <m:r>
                      <a:rPr lang="en-US" sz="2800" b="1" i="0" smtClean="0">
                        <a:latin typeface="Cambria Math"/>
                      </a:rPr>
                      <m:t> $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854" y="4496802"/>
                <a:ext cx="2563522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5000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47663" y="3507854"/>
                <a:ext cx="5544617" cy="115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𝟔𝟎𝟎𝟎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𝟕𝟐𝟗𝟑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3" y="3507854"/>
                <a:ext cx="5544617" cy="115544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24957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4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699542"/>
                <a:ext cx="8784975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7400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funt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sterling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murakkab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stavkasi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6,5 %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to‘lash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yakuniy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balansni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784975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388" t="-4405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45137" y="2596252"/>
                <a:ext cx="6535175" cy="884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137" y="2596252"/>
                <a:ext cx="6535175" cy="88472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6949" y="2067694"/>
                <a:ext cx="7483443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𝟕𝟒𝟎𝟎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?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2067694"/>
                <a:ext cx="7483443" cy="523222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92854" y="4496802"/>
                <a:ext cx="26522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𝟖𝟗𝟑𝟖</m:t>
                    </m:r>
                    <m:r>
                      <a:rPr lang="en-US" sz="2800" b="1" i="0" smtClean="0">
                        <a:latin typeface="Cambria Math"/>
                      </a:rPr>
                      <m:t>,</m:t>
                    </m:r>
                    <m:r>
                      <a:rPr lang="en-US" sz="2800" b="1" i="0" smtClean="0">
                        <a:latin typeface="Cambria Math"/>
                      </a:rPr>
                      <m:t>𝟖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854" y="4496802"/>
                <a:ext cx="2652201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4828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47663" y="3507854"/>
                <a:ext cx="5544617" cy="1156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𝟕𝟒𝟎𝟎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𝟖𝟗𝟑𝟖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3" y="3507854"/>
                <a:ext cx="5544617" cy="11565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10891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4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699542"/>
            <a:ext cx="8784975" cy="2677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23000 $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qutulish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to‘lovlarni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yilma-yil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oyma-oy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8 %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to‘lovlarni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3219822"/>
            <a:ext cx="660309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to‘lov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3651870"/>
                <a:ext cx="2100062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𝟐𝟑𝟎𝟎𝟎</m:t>
                    </m:r>
                  </m:oMath>
                </a14:m>
                <a:r>
                  <a:rPr lang="en-US" sz="2800" b="1" dirty="0" smtClean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𝒓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𝟖</m:t>
                    </m:r>
                    <m:r>
                      <a:rPr lang="en-US" sz="2800" b="1" i="1" smtClean="0">
                        <a:latin typeface="Cambria Math"/>
                      </a:rPr>
                      <m:t> %</m:t>
                    </m:r>
                  </m:oMath>
                </a14:m>
                <a:r>
                  <a:rPr lang="en-US" sz="2800" b="1" dirty="0" smtClean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𝟔</m:t>
                    </m:r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651870"/>
                <a:ext cx="2100062" cy="14311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99792" y="3795886"/>
                <a:ext cx="601138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𝑪𝒓𝒏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𝟐𝟑𝟎𝟎𝟎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𝟏𝟏𝟎𝟒𝟎</m:t>
                      </m:r>
                      <m:r>
                        <a:rPr lang="en-US" sz="2800" b="1" i="1" smtClean="0">
                          <a:latin typeface="Cambria Math"/>
                        </a:rPr>
                        <m:t> $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795886"/>
                <a:ext cx="6011389" cy="9307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53157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699542"/>
            <a:ext cx="8784975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to‘lanadigan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3166" y="2139702"/>
            <a:ext cx="73709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to‘lanishini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isoblaymiz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49713" y="1635646"/>
                <a:ext cx="61286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𝟐𝟑𝟎𝟎𝟎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𝟏𝟏𝟎𝟒𝟎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𝟑𝟒𝟎𝟒𝟎</m:t>
                      </m:r>
                      <m:r>
                        <a:rPr lang="en-US" sz="2800" b="1" i="1" smtClean="0">
                          <a:latin typeface="Cambria Math"/>
                        </a:rPr>
                        <m:t> $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713" y="1635646"/>
                <a:ext cx="612860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92586" y="2969245"/>
                <a:ext cx="24753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𝟔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𝟏𝟐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𝟕𝟐</m:t>
                    </m:r>
                  </m:oMath>
                </a14:m>
                <a:r>
                  <a:rPr lang="en-US" sz="2800" b="1" dirty="0" smtClean="0"/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oy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586" y="2969245"/>
                <a:ext cx="2475358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3953" r="-3448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97415" y="3363838"/>
            <a:ext cx="8113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to‘lanadigan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mablag‘ni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75656" y="3976464"/>
                <a:ext cx="3292568" cy="8995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𝟑𝟒𝟎𝟒𝟎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𝟕𝟐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𝟒𝟕𝟐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𝟕𝟖</m:t>
                      </m:r>
                      <m:r>
                        <a:rPr lang="en-US" sz="2800" b="1" i="1" smtClean="0">
                          <a:latin typeface="Cambria Math"/>
                        </a:rPr>
                        <m:t> $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976464"/>
                <a:ext cx="3292568" cy="89954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74364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10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755866"/>
            <a:ext cx="8784975" cy="181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8800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4,5 %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3,5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395" y="2931790"/>
            <a:ext cx="5498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Yakuniy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balansni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7" y="2499742"/>
                <a:ext cx="87129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𝟖𝟖𝟎𝟎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𝒓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</a:rPr>
                      <m:t> %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𝒌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𝟏𝟐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𝟒𝟐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2499742"/>
                <a:ext cx="8712967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1520" y="3363838"/>
                <a:ext cx="8856984" cy="1080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6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6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6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6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6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6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  <m:r>
                                    <a:rPr lang="en-US" sz="26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6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𝒌𝒏</m:t>
                          </m:r>
                        </m:sup>
                      </m:sSup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>
                          <a:latin typeface="Cambria Math"/>
                        </a:rPr>
                        <m:t>𝟖𝟖𝟎𝟎</m:t>
                      </m:r>
                      <m:r>
                        <a:rPr lang="en-US" sz="2600" b="1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6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600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600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600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600" b="1" i="1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  <m:r>
                                    <a:rPr lang="en-US" sz="2600" b="1" i="1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2600" b="1" i="1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𝟏𝟐𝟎𝟎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6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𝟒𝟐</m:t>
                          </m:r>
                        </m:sup>
                      </m:sSup>
                      <m:r>
                        <a:rPr lang="en-US" sz="26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26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𝟏𝟎𝟐𝟗𝟖</m:t>
                      </m:r>
                      <m:r>
                        <a:rPr lang="en-US" sz="26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𝟎𝟖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63838"/>
                <a:ext cx="8856984" cy="108061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4674" y="4444455"/>
                <a:ext cx="81006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𝑰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𝑨</m:t>
                    </m:r>
                    <m:r>
                      <a:rPr lang="en-US" b="1" i="1" smtClean="0">
                        <a:latin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</a:rPr>
                      <m:t>𝑪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𝟏𝟎𝟐𝟗𝟖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𝟎𝟖</m:t>
                    </m:r>
                    <m:r>
                      <a:rPr lang="en-US" b="1" i="1" smtClean="0">
                        <a:latin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</a:rPr>
                      <m:t>𝟖𝟖𝟎𝟎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𝟏𝟒𝟗𝟖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𝟖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yevro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4444455"/>
                <a:ext cx="8100679" cy="538609"/>
              </a:xfrm>
              <a:prstGeom prst="rect">
                <a:avLst/>
              </a:prstGeom>
              <a:blipFill rotWithShape="1">
                <a:blip r:embed="rId5"/>
                <a:stretch>
                  <a:fillRect t="-11364" r="-451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99160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755866"/>
            <a:ext cx="8784975" cy="181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5,2 %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chorakda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bankka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50000 $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to‘langan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7" y="2499742"/>
                <a:ext cx="87129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𝟓𝟎𝟎𝟎𝟎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𝒓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</a:rPr>
                      <m:t> %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𝟑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𝒌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𝟏𝟐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2499742"/>
                <a:ext cx="8712967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1520" y="2989256"/>
                <a:ext cx="3456384" cy="878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6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6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6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6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6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6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  <m:r>
                                    <a:rPr lang="en-US" sz="26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6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𝒌𝒏</m:t>
                          </m:r>
                        </m:sup>
                      </m:sSup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989256"/>
                <a:ext cx="3456384" cy="87863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4674" y="4155926"/>
                <a:ext cx="23886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𝟒𝟐𝟖𝟐𝟏</m:t>
                      </m:r>
                      <m:r>
                        <a:rPr lang="en-US" b="1" i="1" smtClean="0">
                          <a:latin typeface="Cambria Math"/>
                        </a:rPr>
                        <m:t> $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4155926"/>
                <a:ext cx="2388603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23928" y="3003798"/>
                <a:ext cx="4392488" cy="1080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𝟓𝟎𝟎𝟎𝟎</m:t>
                      </m:r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6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6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6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6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6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6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r>
                                    <a:rPr lang="en-US" sz="26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26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26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𝟏𝟐𝟎𝟎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𝟏𝟐</m:t>
                          </m:r>
                        </m:sup>
                      </m:sSup>
                    </m:oMath>
                  </m:oMathPara>
                </a14:m>
                <a:endParaRPr lang="ru-RU" sz="2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003798"/>
                <a:ext cx="4392488" cy="108061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2957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1" y="771550"/>
            <a:ext cx="8568952" cy="1292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8 %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3456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funt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sterling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71600" y="2859782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859782"/>
                <a:ext cx="2293592" cy="9307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6949" y="2211710"/>
                <a:ext cx="6043283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𝟑𝟒𝟓𝟔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2211710"/>
                <a:ext cx="6043283" cy="523222"/>
              </a:xfrm>
              <a:prstGeom prst="rect">
                <a:avLst/>
              </a:prstGeom>
              <a:blipFill rotWithShape="1">
                <a:blip r:embed="rId3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91880" y="2879980"/>
                <a:ext cx="2880320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𝟑𝟒𝟓𝟔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879980"/>
                <a:ext cx="2880320" cy="9017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784826" y="4080376"/>
                <a:ext cx="261802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𝟏𝟒𝟒𝟎𝟎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826" y="4080376"/>
                <a:ext cx="2618024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4895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43608" y="3864352"/>
                <a:ext cx="4464496" cy="910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𝟑𝟒𝟓𝟔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𝟏𝟒𝟒𝟎𝟎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864352"/>
                <a:ext cx="4464496" cy="91076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18977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699542"/>
            <a:ext cx="8784975" cy="181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10000 $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5,75 %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to‘lovlarini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643758"/>
            <a:ext cx="660309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to‘lov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3075806"/>
                <a:ext cx="2101537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𝟏𝟎𝟎𝟎𝟎</m:t>
                    </m:r>
                  </m:oMath>
                </a14:m>
                <a:r>
                  <a:rPr lang="en-US" sz="2800" b="1" dirty="0" smtClean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𝒓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</a:rPr>
                      <m:t>𝟕𝟓</m:t>
                    </m:r>
                    <m:r>
                      <a:rPr lang="en-US" sz="2800" b="1" i="1" smtClean="0">
                        <a:latin typeface="Cambria Math"/>
                      </a:rPr>
                      <m:t> %</m:t>
                    </m:r>
                  </m:oMath>
                </a14:m>
                <a:r>
                  <a:rPr lang="en-US" sz="2800" b="1" dirty="0" smtClean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𝟏𝟎</m:t>
                    </m:r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075806"/>
                <a:ext cx="2101537" cy="13849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483768" y="3677404"/>
                <a:ext cx="6586739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𝑪𝒓𝒏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𝟏𝟎𝟎𝟎𝟎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𝟓𝟕𝟓𝟎</m:t>
                      </m:r>
                      <m:r>
                        <a:rPr lang="en-US" sz="2800" b="1" i="1" smtClean="0">
                          <a:latin typeface="Cambria Math"/>
                        </a:rPr>
                        <m:t> $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677404"/>
                <a:ext cx="6586739" cy="91057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66931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699542"/>
            <a:ext cx="8784975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to‘lanadigan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3166" y="2139702"/>
            <a:ext cx="8291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to‘lanishini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isoblaymiz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49713" y="1635646"/>
                <a:ext cx="592021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𝟏𝟎𝟎𝟎𝟎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𝟓𝟕𝟓𝟎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𝟏𝟓𝟕𝟓𝟎</m:t>
                      </m:r>
                      <m:r>
                        <a:rPr lang="en-US" sz="2800" b="1" i="1" smtClean="0">
                          <a:latin typeface="Cambria Math"/>
                        </a:rPr>
                        <m:t> $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713" y="1635646"/>
                <a:ext cx="592021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92586" y="2969245"/>
                <a:ext cx="35301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𝟏𝟎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𝟐𝟎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yil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586" y="2969245"/>
                <a:ext cx="3530134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r="-2245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97415" y="3363838"/>
            <a:ext cx="8751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to‘lanadigan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mablag‘ni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75656" y="3976464"/>
                <a:ext cx="3077766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𝟏𝟓𝟕𝟓𝟎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𝟕𝟖𝟕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 $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976464"/>
                <a:ext cx="3077766" cy="9105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83800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10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56-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12, 13, 14-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211710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1" y="771550"/>
            <a:ext cx="8568952" cy="892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71600" y="2787774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787774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6949" y="1995686"/>
                <a:ext cx="7483443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𝟒𝟎𝟎𝟎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𝟗𝟎𝟎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1995686"/>
                <a:ext cx="7483443" cy="523222"/>
              </a:xfrm>
              <a:prstGeom prst="rect">
                <a:avLst/>
              </a:prstGeom>
              <a:blipFill rotWithShape="1">
                <a:blip r:embed="rId4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91880" y="2807972"/>
                <a:ext cx="3744416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𝟗𝟎𝟎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𝟒𝟓𝟎𝟎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807972"/>
                <a:ext cx="3744416" cy="9105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84826" y="4011910"/>
                <a:ext cx="2333716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𝟔</m:t>
                    </m:r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800" b="1">
                        <a:latin typeface="Cambria Math"/>
                      </a:rPr>
                      <m:t> %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826" y="4011910"/>
                <a:ext cx="2333716" cy="714683"/>
              </a:xfrm>
              <a:prstGeom prst="rect">
                <a:avLst/>
              </a:prstGeom>
              <a:blipFill rotWithShape="1">
                <a:blip r:embed="rId6"/>
                <a:stretch>
                  <a:fillRect l="-5483" b="-8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83568" y="3867894"/>
                <a:ext cx="4392488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𝟗𝟎𝟎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𝟒𝟓𝟎𝟎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0" smtClean="0">
                          <a:latin typeface="Cambria Math"/>
                        </a:rPr>
                        <m:t> %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867894"/>
                <a:ext cx="4392488" cy="9017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4252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1" y="771550"/>
            <a:ext cx="8568952" cy="1292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Fuqaro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million </a:t>
            </a:r>
            <a:r>
              <a:rPr lang="en-US" sz="2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bankka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million </a:t>
            </a:r>
            <a:r>
              <a:rPr lang="en-US" sz="2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67544" y="3225158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225158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6949" y="1995686"/>
                <a:ext cx="7915491" cy="7126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𝟐𝟔𝟎𝟎𝟎𝟎𝟎𝟎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𝟏𝟖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1995686"/>
                <a:ext cx="7915491" cy="712633"/>
              </a:xfrm>
              <a:prstGeom prst="rect">
                <a:avLst/>
              </a:prstGeom>
              <a:blipFill rotWithShape="1">
                <a:blip r:embed="rId4"/>
                <a:stretch>
                  <a:fillRect b="-85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31839" y="3245356"/>
                <a:ext cx="5688633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𝟔𝟎𝟎𝟎𝟎𝟎𝟎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𝟐𝟔𝟎𝟎𝟎𝟎𝟎𝟎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39" y="3245356"/>
                <a:ext cx="5688633" cy="9105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84826" y="4352786"/>
                <a:ext cx="244220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𝟏𝟓</m:t>
                    </m:r>
                    <m:r>
                      <a:rPr lang="en-US" sz="2800" b="1" i="1">
                        <a:latin typeface="Cambria Math"/>
                      </a:rPr>
                      <m:t>,</m:t>
                    </m:r>
                    <m:r>
                      <a:rPr lang="en-US" sz="2800" b="1" i="1">
                        <a:latin typeface="Cambria Math"/>
                      </a:rPr>
                      <m:t>𝟒</m:t>
                    </m:r>
                    <m:r>
                      <a:rPr lang="en-US" sz="2800" b="1">
                        <a:latin typeface="Cambria Math"/>
                      </a:rPr>
                      <m:t>%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826" y="4352786"/>
                <a:ext cx="2442207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5237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23528" y="4118237"/>
                <a:ext cx="5256584" cy="947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𝟔𝟎𝟎𝟎𝟎𝟎𝟎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𝟐𝟔𝟎𝟎𝟎𝟎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0" smtClean="0">
                          <a:latin typeface="Cambria Math"/>
                        </a:rPr>
                        <m:t> %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118237"/>
                <a:ext cx="5256584" cy="9473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552" y="2737478"/>
                <a:ext cx="69651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𝑰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𝟑𝟐𝟎𝟎𝟎𝟎𝟎𝟎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𝟐𝟔𝟎𝟎𝟎𝟎𝟎𝟎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𝟔𝟎𝟎𝟎𝟎𝟎𝟎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737478"/>
                <a:ext cx="696517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78926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19" grpId="0"/>
      <p:bldP spid="20" grpId="0"/>
      <p:bldP spid="2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Murakkab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foizlar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99542"/>
            <a:ext cx="8964488" cy="12464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6000 $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8 %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828534"/>
                  </p:ext>
                </p:extLst>
              </p:nvPr>
            </p:nvGraphicFramePr>
            <p:xfrm>
              <a:off x="395536" y="1995686"/>
              <a:ext cx="8280920" cy="2955482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20080"/>
                    <a:gridCol w="1584176"/>
                    <a:gridCol w="4104456"/>
                    <a:gridCol w="1872208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Yil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Qarz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Foiz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to‘lovi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1" i="1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𝑪𝒓𝒏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</m:den>
                              </m:f>
                            </m:oMath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Balans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6000 $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𝟔𝟎𝟎𝟎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𝟖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𝟏𝟎𝟎</m:t>
                                    </m:r>
                                  </m:den>
                                </m:f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𝟒𝟖𝟎</m:t>
                                </m:r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𝟔𝟒𝟖𝟎</m:t>
                                </m:r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6480 $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𝟔𝟒𝟖𝟎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𝟖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𝟏𝟎𝟎</m:t>
                                    </m:r>
                                  </m:den>
                                </m:f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𝟓𝟏𝟖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𝟔𝟗𝟗𝟖</m:t>
                                </m:r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6998,4 $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𝟔𝟗𝟗𝟖</m:t>
                                </m:r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𝟒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𝟖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𝟏𝟎𝟎</m:t>
                                    </m:r>
                                  </m:den>
                                </m:f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𝟓𝟓𝟗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𝟖𝟕</m:t>
                                </m:r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𝟕𝟓𝟓𝟖</m:t>
                                </m:r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𝟐𝟕</m:t>
                                </m:r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828534"/>
                  </p:ext>
                </p:extLst>
              </p:nvPr>
            </p:nvGraphicFramePr>
            <p:xfrm>
              <a:off x="395536" y="1995686"/>
              <a:ext cx="8280920" cy="2955482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20080"/>
                    <a:gridCol w="1584176"/>
                    <a:gridCol w="4104456"/>
                    <a:gridCol w="1872208"/>
                  </a:tblGrid>
                  <a:tr h="619760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Yil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Qarz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6315" t="-6863" r="-45765" b="-37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Balans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78574"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6000 $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6315" t="-85827" r="-45765" b="-2023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2671" t="-85827" r="-326" b="-202362"/>
                          </a:stretch>
                        </a:blipFill>
                      </a:tcPr>
                    </a:tc>
                  </a:tr>
                  <a:tr h="778574"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6480 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$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6315" t="-184375" r="-45765" b="-1007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2671" t="-184375" r="-326" b="-100781"/>
                          </a:stretch>
                        </a:blipFill>
                      </a:tcPr>
                    </a:tc>
                  </a:tr>
                  <a:tr h="778574"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6998,4 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$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6315" t="-284375" r="-45765" b="-7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2671" t="-284375" r="-326" b="-78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963079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Murakkab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foizlar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1" y="991054"/>
            <a:ext cx="8568952" cy="1292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qutilish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7558,7 $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miqdoridagi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to‘lovlarni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1520" y="2543292"/>
                <a:ext cx="8568952" cy="8925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Kreditor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daromadi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𝟕𝟓𝟓𝟖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𝟔𝟎𝟎𝟎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𝟏𝟓𝟓𝟖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 $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Bu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daromad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murakkab</a:t>
                </a:r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to‘lovi</a:t>
                </a:r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yuritiladi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43292"/>
                <a:ext cx="8568952" cy="892554"/>
              </a:xfrm>
              <a:prstGeom prst="rect">
                <a:avLst/>
              </a:prstGeom>
              <a:blipFill rotWithShape="1">
                <a:blip r:embed="rId3"/>
                <a:stretch>
                  <a:fillRect l="-1209" t="-6122" r="-2347" b="-156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51520" y="3583342"/>
            <a:ext cx="8568952" cy="1292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foizlar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yilliklarga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choraklarga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74343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99542"/>
            <a:ext cx="8964488" cy="1631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10000 $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6 %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choraklarga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09891"/>
            <a:ext cx="6984775" cy="264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35712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Yakuniy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balans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1" y="1255128"/>
                <a:ext cx="8568952" cy="30391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yakuniy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balans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yakuniy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balans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dastlab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belgilangan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stavkasi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1" y="1255128"/>
                <a:ext cx="8568952" cy="3039167"/>
              </a:xfrm>
              <a:prstGeom prst="rect">
                <a:avLst/>
              </a:prstGeom>
              <a:blipFill rotWithShape="1">
                <a:blip r:embed="rId3"/>
                <a:stretch>
                  <a:fillRect l="-1422" t="-2008" b="-46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9907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Yakuniy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balans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1" y="1131590"/>
                <a:ext cx="8568952" cy="309341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qarz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to‘lovlar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yilliklar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choraklar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oylar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h.k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.)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amalga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oshirilsa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to‘lanadigan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miqdor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  <m:r>
                                    <a:rPr lang="en-US" sz="28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𝒌𝒏</m:t>
                          </m:r>
                        </m:sup>
                      </m:sSup>
                    </m:oMath>
                  </m:oMathPara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ormula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1" y="1131590"/>
                <a:ext cx="8568952" cy="3093413"/>
              </a:xfrm>
              <a:prstGeom prst="rect">
                <a:avLst/>
              </a:prstGeom>
              <a:blipFill rotWithShape="1">
                <a:blip r:embed="rId3"/>
                <a:stretch>
                  <a:fillRect l="-1422" t="-1972" b="-45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31970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7193f784223557eab43dace3d772815196355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9759</TotalTime>
  <Words>1518</Words>
  <Application>Microsoft Office PowerPoint</Application>
  <PresentationFormat>Экран (16:9)</PresentationFormat>
  <Paragraphs>162</Paragraphs>
  <Slides>22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912</cp:revision>
  <dcterms:created xsi:type="dcterms:W3CDTF">2020-04-09T07:32:19Z</dcterms:created>
  <dcterms:modified xsi:type="dcterms:W3CDTF">2021-03-04T05:39:13Z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