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1" r:id="rId2"/>
    <p:sldId id="1484" r:id="rId3"/>
    <p:sldId id="1501" r:id="rId4"/>
    <p:sldId id="1502" r:id="rId5"/>
    <p:sldId id="1493" r:id="rId6"/>
    <p:sldId id="1503" r:id="rId7"/>
    <p:sldId id="1504" r:id="rId8"/>
    <p:sldId id="1494" r:id="rId9"/>
    <p:sldId id="1505" r:id="rId10"/>
    <p:sldId id="1506" r:id="rId11"/>
    <p:sldId id="1507" r:id="rId12"/>
    <p:sldId id="1495" r:id="rId13"/>
    <p:sldId id="1508" r:id="rId14"/>
    <p:sldId id="1509" r:id="rId15"/>
    <p:sldId id="1510" r:id="rId16"/>
    <p:sldId id="1511" r:id="rId17"/>
    <p:sldId id="1512" r:id="rId18"/>
    <p:sldId id="1513" r:id="rId19"/>
    <p:sldId id="1514" r:id="rId20"/>
    <p:sldId id="1515" r:id="rId21"/>
    <p:sldId id="1516" r:id="rId22"/>
    <p:sldId id="368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9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9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59632" y="2211710"/>
            <a:ext cx="4536504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murakkab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foizlar</a:t>
            </a:r>
            <a:endParaRPr lang="en-US" sz="2400" b="1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131"/>
            <a:r>
              <a:rPr lang="en-US" sz="2400" b="1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(2-dars).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9552" y="2139702"/>
            <a:ext cx="545553" cy="21846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Yakuniy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balans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1" y="987574"/>
                <a:ext cx="8568952" cy="29908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bankga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oddiy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qo‘yilgan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dastlabki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mablag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‘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yildan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bank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mijozga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𝒏𝒓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𝟏𝟎𝟎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pul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to‘laydi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bankning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987574"/>
                <a:ext cx="8568952" cy="2990821"/>
              </a:xfrm>
              <a:prstGeom prst="rect">
                <a:avLst/>
              </a:prstGeom>
              <a:blipFill rotWithShape="1">
                <a:blip r:embed="rId3"/>
                <a:stretch>
                  <a:fillRect l="-1422" t="-2037" b="-46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330" y="4011910"/>
                <a:ext cx="819493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ketma-ketlik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arifmetik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0" y="4011910"/>
                <a:ext cx="819493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88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3124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Yakuniy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balans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1" y="843558"/>
                <a:ext cx="8568952" cy="3114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bankga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murrakkab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qo‘yilgan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dastlabki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mablag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‘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yildan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bank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mijozga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pul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to‘laydi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bankning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843558"/>
                <a:ext cx="8568952" cy="3114060"/>
              </a:xfrm>
              <a:prstGeom prst="rect">
                <a:avLst/>
              </a:prstGeom>
              <a:blipFill rotWithShape="1">
                <a:blip r:embed="rId3"/>
                <a:stretch>
                  <a:fillRect l="-1422" t="-1957" b="-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330" y="4011910"/>
                <a:ext cx="86101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ketma-ketlik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progressiya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0" y="4011910"/>
                <a:ext cx="8610114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16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97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9400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sterling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6,75 %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sterling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073" y="2812276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3" y="2812276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503" y="2283718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𝟗𝟒𝟎𝟎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𝟏𝟖𝟎𝟎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3" y="2283718"/>
                <a:ext cx="7483443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2878948"/>
                <a:ext cx="442070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𝟏𝟖𝟎𝟎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𝟗𝟒𝟎𝟎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78948"/>
                <a:ext cx="4420706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4008" y="4064754"/>
                <a:ext cx="38352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𝟐</m:t>
                    </m:r>
                    <m:r>
                      <a:rPr lang="en-US" sz="2800" b="1" i="0" smtClean="0">
                        <a:latin typeface="Cambria Math"/>
                      </a:rPr>
                      <m:t>,</m:t>
                    </m:r>
                    <m:r>
                      <a:rPr lang="en-US" sz="2800" b="1" i="0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34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oy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064754"/>
                <a:ext cx="383521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339" t="-11628" r="-1590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3784615"/>
                <a:ext cx="4392488" cy="9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𝟏𝟖𝟎𝟎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𝟗𝟒𝟎𝟎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84615"/>
                <a:ext cx="4392488" cy="947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4584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8" grpId="0"/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99542"/>
                <a:ext cx="8784975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4500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yevro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murakkab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7 %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to‘lash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yakuniy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balansni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5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88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𝟒𝟓𝟎𝟎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4008" y="4496802"/>
                <a:ext cx="37117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𝟓𝟓𝟏𝟐</m:t>
                    </m:r>
                    <m:r>
                      <a:rPr lang="en-US" sz="2800" b="1" i="0" smtClean="0">
                        <a:latin typeface="Cambria Math"/>
                      </a:rPr>
                      <m:t>,</m:t>
                    </m:r>
                    <m:r>
                      <a:rPr lang="en-US" sz="2800" b="1" i="0" smtClean="0">
                        <a:latin typeface="Cambria Math"/>
                      </a:rPr>
                      <m:t>𝟕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yevro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496802"/>
                <a:ext cx="371178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448" t="-11765" r="-1478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3" y="3507854"/>
                <a:ext cx="5544617" cy="100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𝟒𝟓𝟎𝟎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𝟓𝟓𝟏𝟐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3" y="3507854"/>
                <a:ext cx="5544617" cy="10041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57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99542"/>
                <a:ext cx="8784975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6000 $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murakkab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5 %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to‘lash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yakuniy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balansni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5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88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2854" y="4496802"/>
                <a:ext cx="2563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𝟕𝟐𝟗𝟑</m:t>
                    </m:r>
                    <m:r>
                      <a:rPr lang="en-US" sz="2800" b="1" i="0" smtClean="0">
                        <a:latin typeface="Cambria Math"/>
                      </a:rPr>
                      <m:t> $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54" y="4496802"/>
                <a:ext cx="256352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000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3" y="3507854"/>
                <a:ext cx="5544617" cy="115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𝟔𝟎𝟎𝟎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𝟕𝟐𝟗𝟑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3" y="3507854"/>
                <a:ext cx="5544617" cy="11554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95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699542"/>
                <a:ext cx="8784975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7400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funt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sterling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murakkab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6,5 %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to‘lash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yakuniy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balansni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784975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88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37" y="2596252"/>
                <a:ext cx="6535175" cy="884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𝟕𝟒𝟎𝟎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067694"/>
                <a:ext cx="7483443" cy="523222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2854" y="4496802"/>
                <a:ext cx="2652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𝟖𝟗𝟑𝟖</m:t>
                    </m:r>
                    <m:r>
                      <a:rPr lang="en-US" sz="2800" b="1" i="0" smtClean="0">
                        <a:latin typeface="Cambria Math"/>
                      </a:rPr>
                      <m:t>,</m:t>
                    </m:r>
                    <m:r>
                      <a:rPr lang="en-US" sz="2800" b="1" i="0" smtClean="0">
                        <a:latin typeface="Cambria Math"/>
                      </a:rPr>
                      <m:t>𝟖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54" y="4496802"/>
                <a:ext cx="265220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828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3" y="3507854"/>
                <a:ext cx="5544617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𝟕𝟒𝟎𝟎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𝟖𝟗𝟑𝟖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3" y="3507854"/>
                <a:ext cx="5544617" cy="11565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089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26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qilaylik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23000 $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qutulish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to‘lovlarni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yilma-yil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oyma-oy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to‘lovlarni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219822"/>
            <a:ext cx="660309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651870"/>
                <a:ext cx="2100062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𝟐𝟑𝟎𝟎𝟎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</a:rPr>
                      <m:t> %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51870"/>
                <a:ext cx="2100062" cy="1431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9792" y="3795886"/>
                <a:ext cx="601138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𝑪𝒓𝒏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𝟐𝟑𝟎𝟎𝟎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𝟏𝟏𝟎𝟒𝟎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95886"/>
                <a:ext cx="6011389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315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66" y="2139702"/>
            <a:ext cx="7370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to‘lanishini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9713" y="1635646"/>
                <a:ext cx="61286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𝟐𝟑𝟎𝟎𝟎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𝟏𝟏𝟎𝟒𝟎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𝟑𝟒𝟎𝟒𝟎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13" y="1635646"/>
                <a:ext cx="612860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2586" y="2969245"/>
                <a:ext cx="2475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𝟕𝟐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oy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6" y="2969245"/>
                <a:ext cx="247535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3953" r="-3448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7415" y="3363838"/>
            <a:ext cx="811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mablag‘ni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3976464"/>
                <a:ext cx="3292568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𝟑𝟒𝟎𝟒𝟎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𝟕𝟐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𝟒𝟕𝟐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𝟕𝟖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976464"/>
                <a:ext cx="3292568" cy="8995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436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755866"/>
            <a:ext cx="8784975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8800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4,5 %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395" y="2931790"/>
            <a:ext cx="5498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Yakuniy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balansni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7" y="2499742"/>
                <a:ext cx="87129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𝟖𝟖𝟎𝟎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 %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𝟒𝟐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499742"/>
                <a:ext cx="871296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3363838"/>
                <a:ext cx="8856984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6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𝒌𝒏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</a:rPr>
                        <m:t>𝟖𝟖𝟎𝟎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b="1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𝟏𝟐𝟎𝟎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𝟒𝟐</m:t>
                          </m:r>
                        </m:sup>
                      </m:sSup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𝟏𝟎𝟐𝟗𝟖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𝟎𝟖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63838"/>
                <a:ext cx="8856984" cy="10806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674" y="4444455"/>
                <a:ext cx="81006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𝑰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𝟏𝟎𝟐𝟗𝟖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𝟎𝟖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𝟖𝟖𝟎𝟎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𝟏𝟒𝟗𝟖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yevro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4444455"/>
                <a:ext cx="8100679" cy="538609"/>
              </a:xfrm>
              <a:prstGeom prst="rect">
                <a:avLst/>
              </a:prstGeom>
              <a:blipFill rotWithShape="1">
                <a:blip r:embed="rId5"/>
                <a:stretch>
                  <a:fillRect t="-11364" r="-451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16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755866"/>
            <a:ext cx="8784975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bankdan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5,2 %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chorakda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50000 $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7" y="2499742"/>
                <a:ext cx="87129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𝟓𝟎𝟎𝟎𝟎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</a:rPr>
                      <m:t> %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499742"/>
                <a:ext cx="871296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2989256"/>
                <a:ext cx="3456384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6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𝒌𝒏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89256"/>
                <a:ext cx="3456384" cy="8786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674" y="4155926"/>
                <a:ext cx="23886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𝟒𝟐𝟖𝟐𝟏</m:t>
                      </m:r>
                      <m:r>
                        <a:rPr lang="en-US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4155926"/>
                <a:ext cx="238860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3928" y="3003798"/>
                <a:ext cx="4392488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𝟓𝟎𝟎𝟎𝟎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6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𝟏𝟐𝟎𝟎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𝟏𝟐</m:t>
                          </m:r>
                        </m:sup>
                      </m:sSup>
                    </m:oMath>
                  </m:oMathPara>
                </a14:m>
                <a:endParaRPr lang="ru-RU" sz="2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03798"/>
                <a:ext cx="4392488" cy="10806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95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1" y="771550"/>
            <a:ext cx="8568952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to‘loviga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3456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sterling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600" y="2859782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59782"/>
                <a:ext cx="2293592" cy="9307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6949" y="2211710"/>
                <a:ext cx="604328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𝟑𝟒𝟓𝟔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2211710"/>
                <a:ext cx="6043283" cy="523222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1880" y="2879980"/>
                <a:ext cx="288032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𝟑𝟒𝟓𝟔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79980"/>
                <a:ext cx="2880320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84826" y="4080376"/>
                <a:ext cx="2618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𝟏𝟒𝟒𝟎𝟎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080376"/>
                <a:ext cx="261802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895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608" y="3864352"/>
                <a:ext cx="4464496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𝟑𝟒𝟓𝟔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𝟏𝟒𝟒𝟎𝟎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64352"/>
                <a:ext cx="4464496" cy="9107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977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181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10000 $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5,75 %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to‘lovlarini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643758"/>
            <a:ext cx="660309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075806"/>
                <a:ext cx="210153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𝟏𝟎𝟎𝟎𝟎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𝟕𝟓</m:t>
                    </m:r>
                    <m:r>
                      <a:rPr lang="en-US" sz="2800" b="1" i="1" smtClean="0">
                        <a:latin typeface="Cambria Math"/>
                      </a:rPr>
                      <m:t> %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75806"/>
                <a:ext cx="2101537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3768" y="3677404"/>
                <a:ext cx="658673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𝑪𝒓𝒏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𝟓𝟕𝟓𝟎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77404"/>
                <a:ext cx="6586739" cy="910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693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9542"/>
            <a:ext cx="8784975" cy="954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66" y="2139702"/>
            <a:ext cx="8291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to‘lanishini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isoblaymiz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9713" y="1635646"/>
                <a:ext cx="5920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𝟏𝟎𝟎𝟎𝟎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𝟓𝟕𝟓𝟎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𝟏𝟓𝟕𝟓𝟎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13" y="1635646"/>
                <a:ext cx="592021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2586" y="2969245"/>
                <a:ext cx="3530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𝟐𝟎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yil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6" y="2969245"/>
                <a:ext cx="353013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224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7415" y="3363838"/>
            <a:ext cx="875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to‘lanadigan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mablag‘ni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3976464"/>
                <a:ext cx="3077766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𝟏𝟓𝟕𝟓𝟎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𝟕𝟖𝟕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 $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976464"/>
                <a:ext cx="3077766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380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56-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12, 13, 14-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771550"/>
            <a:ext cx="8568952" cy="89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1600" y="2787774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87774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949" y="1995686"/>
                <a:ext cx="7483443" cy="523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𝟒𝟎𝟎𝟎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𝟗𝟎𝟎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1995686"/>
                <a:ext cx="7483443" cy="523222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91880" y="2807972"/>
                <a:ext cx="374441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𝟗𝟎𝟎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𝟒𝟓𝟎𝟎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07972"/>
                <a:ext cx="3744416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84826" y="4011910"/>
                <a:ext cx="233371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𝟔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>
                        <a:latin typeface="Cambria Math"/>
                      </a:rPr>
                      <m:t> %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011910"/>
                <a:ext cx="2333716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5483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568" y="3867894"/>
                <a:ext cx="43924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𝟗𝟎𝟎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𝟒𝟓𝟎𝟎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7894"/>
                <a:ext cx="4392488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5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771550"/>
            <a:ext cx="8568952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Fuqaro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million </a:t>
            </a:r>
            <a:r>
              <a:rPr lang="en-US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million </a:t>
            </a:r>
            <a:r>
              <a:rPr lang="en-US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544" y="3225158"/>
                <a:ext cx="2293592" cy="93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25158"/>
                <a:ext cx="22935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949" y="1995686"/>
                <a:ext cx="7915491" cy="712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𝟐𝟔𝟎𝟎𝟎𝟎𝟎𝟎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49" y="1995686"/>
                <a:ext cx="7915491" cy="712633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39" y="3245356"/>
                <a:ext cx="568863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𝟔𝟎𝟎𝟎𝟎𝟎𝟎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𝟐𝟔𝟎𝟎𝟎𝟎𝟎𝟎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9" y="3245356"/>
                <a:ext cx="5688633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84826" y="4352786"/>
                <a:ext cx="2442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𝟏𝟓</m:t>
                    </m:r>
                    <m:r>
                      <a:rPr lang="en-US" sz="2800" b="1" i="1">
                        <a:latin typeface="Cambria Math"/>
                      </a:rPr>
                      <m:t>,</m:t>
                    </m:r>
                    <m:r>
                      <a:rPr lang="en-US" sz="2800" b="1" i="1">
                        <a:latin typeface="Cambria Math"/>
                      </a:rPr>
                      <m:t>𝟒</m:t>
                    </m:r>
                    <m:r>
                      <a:rPr lang="en-US" sz="2800" b="1">
                        <a:latin typeface="Cambria Math"/>
                      </a:rPr>
                      <m:t>%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26" y="4352786"/>
                <a:ext cx="244220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237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4118237"/>
                <a:ext cx="5256584" cy="9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𝟔𝟎𝟎𝟎𝟎𝟎𝟎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𝟐𝟔𝟎𝟎𝟎𝟎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0" smtClean="0"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18237"/>
                <a:ext cx="5256584" cy="947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737478"/>
                <a:ext cx="69651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𝟑𝟐𝟎𝟎𝟎𝟎𝟎𝟎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𝟐𝟔𝟎𝟎𝟎𝟎𝟎𝟎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𝟔𝟎𝟎𝟎𝟎𝟎𝟎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37478"/>
                <a:ext cx="69651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892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64488" cy="124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6000 $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28534"/>
                  </p:ext>
                </p:extLst>
              </p:nvPr>
            </p:nvGraphicFramePr>
            <p:xfrm>
              <a:off x="395536" y="1995686"/>
              <a:ext cx="8280920" cy="2955482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1584176"/>
                    <a:gridCol w="4104456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Yil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Qarz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Foiz </a:t>
                          </a:r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to‘lovi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𝑪𝒓𝒏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Balans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6000 $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𝟔𝟎𝟎𝟎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𝟏𝟎𝟎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𝟒𝟖𝟎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𝟔𝟒𝟖𝟎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6480 $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𝟔𝟒𝟖𝟎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𝟏𝟎𝟎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𝟓𝟏𝟖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𝟔𝟗𝟗𝟖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6998,4 $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𝟔𝟗𝟗𝟖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𝟏𝟎𝟎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𝟓𝟓𝟗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𝟖𝟕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𝟕𝟓𝟓𝟖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28534"/>
                  </p:ext>
                </p:extLst>
              </p:nvPr>
            </p:nvGraphicFramePr>
            <p:xfrm>
              <a:off x="395536" y="1995686"/>
              <a:ext cx="8280920" cy="2955482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1584176"/>
                    <a:gridCol w="4104456"/>
                    <a:gridCol w="1872208"/>
                  </a:tblGrid>
                  <a:tr h="619760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Yil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Qarz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315" t="-6863" r="-45765" b="-3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Balans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6000 $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315" t="-85827" r="-45765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2671" t="-85827" r="-326" b="-202362"/>
                          </a:stretch>
                        </a:blipFill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6480 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315" t="-184375" r="-45765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2671" t="-184375" r="-326" b="-100781"/>
                          </a:stretch>
                        </a:blipFill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6998,4 </a:t>
                          </a:r>
                          <a:r>
                            <a:rPr lang="en-US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315" t="-284375" r="-45765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42671" t="-284375" r="-326" b="-7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6307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991054"/>
            <a:ext cx="8568952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qarzdan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qutilish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7558,7 $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miqdoridagi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to‘lovlarni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2543292"/>
                <a:ext cx="8568952" cy="892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Kreditor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daromadi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𝟕𝟓𝟓𝟖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𝟔𝟎𝟎𝟎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𝟏𝟓𝟓𝟖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$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Bu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daromad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murakkab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to‘lovi</a:t>
                </a:r>
                <a:r>
                  <a:rPr lang="en-US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yuritiladi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43292"/>
                <a:ext cx="8568952" cy="892554"/>
              </a:xfrm>
              <a:prstGeom prst="rect">
                <a:avLst/>
              </a:prstGeom>
              <a:blipFill rotWithShape="1">
                <a:blip r:embed="rId3"/>
                <a:stretch>
                  <a:fillRect l="-1209" t="-6122" r="-2347" b="-15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583342"/>
            <a:ext cx="8568952" cy="12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yilni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kunlarga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4343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9542"/>
            <a:ext cx="8964488" cy="1631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10000 $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stavkasi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choraklarga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kreditor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olinadigan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9891"/>
            <a:ext cx="6984775" cy="2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71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Yakuniy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balans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1" y="1255128"/>
                <a:ext cx="8568952" cy="30391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yakuniy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yakuniy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balans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foiz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stavkasi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255128"/>
                <a:ext cx="8568952" cy="3039167"/>
              </a:xfrm>
              <a:prstGeom prst="rect">
                <a:avLst/>
              </a:prstGeom>
              <a:blipFill rotWithShape="1">
                <a:blip r:embed="rId3"/>
                <a:stretch>
                  <a:fillRect l="-1422" t="-2008" b="-4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07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Yakuniy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balans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1" y="1131590"/>
                <a:ext cx="8568952" cy="30934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qarz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to‘lovlar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qismga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yilliklar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choraklar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oylar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h.k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amalga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oshirilsa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to‘lanadigan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miqdor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𝟏𝟎𝟎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𝒌𝒏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ormula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31590"/>
                <a:ext cx="8568952" cy="3093413"/>
              </a:xfrm>
              <a:prstGeom prst="rect">
                <a:avLst/>
              </a:prstGeom>
              <a:blipFill rotWithShape="1">
                <a:blip r:embed="rId3"/>
                <a:stretch>
                  <a:fillRect l="-1422" t="-1972" b="-4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197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7193f784223557eab43dace3d77281519635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9759</TotalTime>
  <Words>1518</Words>
  <Application>Microsoft Office PowerPoint</Application>
  <PresentationFormat>Экран (16:9)</PresentationFormat>
  <Paragraphs>162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912</cp:revision>
  <dcterms:created xsi:type="dcterms:W3CDTF">2020-04-09T07:32:19Z</dcterms:created>
  <dcterms:modified xsi:type="dcterms:W3CDTF">2021-03-04T05:39:13Z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