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1381" r:id="rId2"/>
    <p:sldId id="1482" r:id="rId3"/>
    <p:sldId id="1483" r:id="rId4"/>
    <p:sldId id="1484" r:id="rId5"/>
    <p:sldId id="1485" r:id="rId6"/>
    <p:sldId id="1486" r:id="rId7"/>
    <p:sldId id="1487" r:id="rId8"/>
    <p:sldId id="1398" r:id="rId9"/>
    <p:sldId id="1463" r:id="rId10"/>
    <p:sldId id="1488" r:id="rId11"/>
    <p:sldId id="1489" r:id="rId12"/>
    <p:sldId id="1490" r:id="rId13"/>
    <p:sldId id="1491" r:id="rId14"/>
    <p:sldId id="1492" r:id="rId15"/>
    <p:sldId id="1493" r:id="rId16"/>
    <p:sldId id="1494" r:id="rId17"/>
    <p:sldId id="1495" r:id="rId18"/>
    <p:sldId id="1496" r:id="rId19"/>
    <p:sldId id="1497" r:id="rId20"/>
    <p:sldId id="1498" r:id="rId21"/>
    <p:sldId id="1499" r:id="rId22"/>
    <p:sldId id="1500" r:id="rId23"/>
    <p:sldId id="368" r:id="rId24"/>
  </p:sldIdLst>
  <p:sldSz cx="9144000" cy="5143500" type="screen16x9"/>
  <p:notesSz cx="5765800" cy="3244850"/>
  <p:custDataLst>
    <p:tags r:id="rId2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49.png"/><Relationship Id="rId21" Type="http://schemas.openxmlformats.org/officeDocument/2006/relationships/image" Target="../media/image67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59632" y="2139702"/>
            <a:ext cx="4536504" cy="131502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8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800" b="1" dirty="0">
              <a:latin typeface="Arial"/>
              <a:cs typeface="Arial"/>
            </a:endParaRPr>
          </a:p>
          <a:p>
            <a:pPr marL="20131"/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murakkab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foizlar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39552" y="2283718"/>
            <a:ext cx="545553" cy="18577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639410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60028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29121" y="3529627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Sofizm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4293" y="1006731"/>
            <a:ext cx="8864211" cy="32932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yerdagi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hisoblashning</a:t>
            </a:r>
            <a:r>
              <a:rPr lang="en-US" sz="2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qilinayotganida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9000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27000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to‘lashdi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25000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so‘mini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2000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so‘mini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27000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2000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27000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so‘mning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yotibdi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26772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4"/>
              <p:cNvSpPr txBox="1">
                <a:spLocks/>
              </p:cNvSpPr>
              <p:nvPr/>
            </p:nvSpPr>
            <p:spPr>
              <a:xfrm>
                <a:off x="342395" y="51470"/>
                <a:ext cx="8557312" cy="641980"/>
              </a:xfrm>
              <a:prstGeom prst="rect">
                <a:avLst/>
              </a:prstGeom>
            </p:spPr>
            <p:txBody>
              <a:bodyPr vert="horz" wrap="square" lIns="0" tIns="26171" rIns="0" bIns="0" rtlCol="0">
                <a:spAutoFit/>
              </a:bodyPr>
              <a:lstStyle>
                <a:lvl1pPr>
                  <a:defRPr sz="2650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lvl="0" algn="ctr"/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2</m:t>
                    </m:r>
                    <m:r>
                      <a:rPr lang="en-US" sz="40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∙2=5</m:t>
                    </m:r>
                  </m:oMath>
                </a14:m>
                <a:r>
                  <a:rPr lang="en-US" sz="4000" b="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sofizmi</a:t>
                </a:r>
                <a:endParaRPr lang="en-US" sz="4000" b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51470"/>
                <a:ext cx="8557312" cy="641980"/>
              </a:xfrm>
              <a:prstGeom prst="rect">
                <a:avLst/>
              </a:prstGeom>
              <a:blipFill rotWithShape="1">
                <a:blip r:embed="rId3"/>
                <a:stretch>
                  <a:fillRect t="-19811" b="-46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4294" y="1006731"/>
                <a:ext cx="8655414" cy="8925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 algn="ctr"/>
                <a:r>
                  <a:rPr lang="en-US" sz="25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𝟏𝟔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tenglikni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soddalashtiramiz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94" y="1006731"/>
                <a:ext cx="8655414" cy="892554"/>
              </a:xfrm>
              <a:prstGeom prst="rect">
                <a:avLst/>
              </a:prstGeom>
              <a:blipFill rotWithShape="1">
                <a:blip r:embed="rId4"/>
                <a:stretch>
                  <a:fillRect l="-1197" b="-156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87624" y="1923678"/>
                <a:ext cx="5688632" cy="4924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5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endParaRPr lang="en-US" sz="2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1923678"/>
                <a:ext cx="5688632" cy="49244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87624" y="2439345"/>
                <a:ext cx="5688632" cy="477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5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endParaRPr lang="en-US" sz="2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439345"/>
                <a:ext cx="5688632" cy="47705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87824" y="2859782"/>
                <a:ext cx="2304256" cy="477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5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endParaRPr lang="en-US" sz="2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2859782"/>
                <a:ext cx="2304256" cy="47705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9512" y="3435846"/>
                <a:ext cx="9093367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Bu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yerdagi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qilinayotgan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asosiy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xatolik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</a:p>
              <a:p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tenglikning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ko‘paytuvchiga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qisqartirishda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435846"/>
                <a:ext cx="9093367" cy="1384997"/>
              </a:xfrm>
              <a:prstGeom prst="rect">
                <a:avLst/>
              </a:prstGeom>
              <a:blipFill rotWithShape="1">
                <a:blip r:embed="rId8"/>
                <a:stretch>
                  <a:fillRect l="-1340" t="-4405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24212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foizlar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4293" y="771550"/>
            <a:ext cx="8864211" cy="12464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qarzga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berilganda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muddatda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beruvchiga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kreditorga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summani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qarzni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qaytarishi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kelishiladi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4293" y="1995686"/>
            <a:ext cx="8864211" cy="861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kreditorga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mablag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to‘lashni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zimmasiga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2931790"/>
            <a:ext cx="8864211" cy="20159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Kreditorning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qarzdorga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pulni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muddatda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qarzga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berganligi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daromadini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5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5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5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5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foizlar</a:t>
            </a:r>
            <a:r>
              <a:rPr lang="en-US" sz="25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5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foizlar</a:t>
            </a:r>
            <a:r>
              <a:rPr lang="en-US" sz="25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41627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Oddiy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foizlar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4293" y="771550"/>
            <a:ext cx="8864211" cy="1292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foizlar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kreditorning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qarzdorga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berganligi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daromadini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usulidir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03848" y="1995686"/>
                <a:ext cx="2100447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𝑰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𝑪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1995686"/>
                <a:ext cx="2100447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1520" y="3003798"/>
                <a:ext cx="8864211" cy="209288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5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dastlab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qarz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miqdordagi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pulni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ishlatgani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qarzdorning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kreditorga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to‘laydigan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to‘lovi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yilga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belgilangan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stavkasi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yillar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003798"/>
                <a:ext cx="8864211" cy="2092883"/>
              </a:xfrm>
              <a:prstGeom prst="rect">
                <a:avLst/>
              </a:prstGeom>
              <a:blipFill rotWithShape="1">
                <a:blip r:embed="rId4"/>
                <a:stretch>
                  <a:fillRect l="-1169" t="-2624" b="-64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68463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4629" y="771550"/>
            <a:ext cx="8115843" cy="95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8000000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to‘lovini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59832" y="2427734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427734"/>
                <a:ext cx="22935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27584" y="1635646"/>
                <a:ext cx="6840760" cy="7126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𝟖𝟎𝟎𝟎𝟎𝟎𝟎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𝟏𝟖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635646"/>
                <a:ext cx="6840760" cy="712633"/>
              </a:xfrm>
              <a:prstGeom prst="rect">
                <a:avLst/>
              </a:prstGeom>
              <a:blipFill rotWithShape="1">
                <a:blip r:embed="rId4"/>
                <a:stretch>
                  <a:fillRect b="-85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71600" y="3435846"/>
                <a:ext cx="6131461" cy="939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𝟖𝟎𝟎𝟎𝟎𝟎𝟎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𝟖𝟒𝟎𝟎𝟎𝟎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435846"/>
                <a:ext cx="6131461" cy="9398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98642" y="4299942"/>
                <a:ext cx="37930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𝟖𝟒𝟎𝟎𝟎𝟎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642" y="4299942"/>
                <a:ext cx="3793026" cy="538609"/>
              </a:xfrm>
              <a:prstGeom prst="rect">
                <a:avLst/>
              </a:prstGeom>
              <a:blipFill rotWithShape="1">
                <a:blip r:embed="rId6"/>
                <a:stretch>
                  <a:fillRect l="-3210" t="-11236" b="-26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29489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8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1" y="771550"/>
            <a:ext cx="8568952" cy="1692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8 %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to‘loviga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1600 $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qutuldi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1600" y="3079348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079348"/>
                <a:ext cx="22935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6949" y="2454104"/>
                <a:ext cx="6043283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𝟏𝟔𝟎𝟎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49" y="2454104"/>
                <a:ext cx="6043283" cy="523222"/>
              </a:xfrm>
              <a:prstGeom prst="rect">
                <a:avLst/>
              </a:prstGeom>
              <a:blipFill rotWithShape="1">
                <a:blip r:embed="rId4"/>
                <a:stretch>
                  <a:fillRect t="-11765" b="-329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91880" y="3099546"/>
                <a:ext cx="2880320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𝟏𝟔𝟎𝟎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099546"/>
                <a:ext cx="2880320" cy="9105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84826" y="4299942"/>
                <a:ext cx="260359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𝟓𝟎𝟎𝟎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$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826" y="4299942"/>
                <a:ext cx="2603598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4918" t="-11628" r="-3747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43608" y="4083918"/>
                <a:ext cx="4032448" cy="901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𝟏𝟔𝟎𝟎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𝟓𝟎𝟎𝟎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083918"/>
                <a:ext cx="4032448" cy="90197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63079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8" grpId="0"/>
      <p:bldP spid="4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1" y="771550"/>
            <a:ext cx="8568952" cy="1292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Bank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4000 $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900 $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yilma-yil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1600" y="3079348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079348"/>
                <a:ext cx="22935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6949" y="2211710"/>
                <a:ext cx="7483443" cy="7126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𝟒𝟎𝟎𝟎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𝟗𝟎𝟎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𝟏𝟖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49" y="2211710"/>
                <a:ext cx="7483443" cy="712633"/>
              </a:xfrm>
              <a:prstGeom prst="rect">
                <a:avLst/>
              </a:prstGeom>
              <a:blipFill rotWithShape="1">
                <a:blip r:embed="rId4"/>
                <a:stretch>
                  <a:fillRect b="-85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91880" y="3099546"/>
                <a:ext cx="3744416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𝟗𝟎𝟎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099546"/>
                <a:ext cx="3744416" cy="9105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84826" y="4299942"/>
                <a:ext cx="227177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𝟏𝟓</m:t>
                    </m:r>
                    <m:r>
                      <a:rPr lang="en-US" sz="2800" b="1" i="0" smtClean="0">
                        <a:latin typeface="Cambria Math"/>
                      </a:rPr>
                      <m:t> %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826" y="4299942"/>
                <a:ext cx="2271776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5630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83568" y="4083918"/>
                <a:ext cx="4392488" cy="947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𝟗𝟎𝟎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𝟒𝟎𝟎𝟎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  <m:r>
                        <a:rPr lang="en-US" sz="2800" b="1" i="0" smtClean="0">
                          <a:latin typeface="Cambria Math"/>
                        </a:rPr>
                        <m:t> %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083918"/>
                <a:ext cx="4392488" cy="9473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9907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8" grpId="0"/>
      <p:bldP spid="4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699542"/>
            <a:ext cx="8784975" cy="2092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2000 $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mobaynida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yilma-yil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to‘langandan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3000 $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12,5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to‘lovlar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9073" y="3225158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073" y="3225158"/>
                <a:ext cx="22935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5503" y="2696600"/>
                <a:ext cx="7483443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03" y="2696600"/>
                <a:ext cx="7483443" cy="523222"/>
              </a:xfrm>
              <a:prstGeom prst="rect">
                <a:avLst/>
              </a:prstGeom>
              <a:blipFill rotWithShape="1">
                <a:blip r:embed="rId4"/>
                <a:stretch>
                  <a:fillRect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35896" y="3291830"/>
                <a:ext cx="4420706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𝟏𝟎𝟎𝟎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291830"/>
                <a:ext cx="4420706" cy="9105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84826" y="4299942"/>
                <a:ext cx="21579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yil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826" y="4299942"/>
                <a:ext cx="2157963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5932" t="-11628" r="-3955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536" y="4083918"/>
                <a:ext cx="4392488" cy="947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083918"/>
                <a:ext cx="4392488" cy="9473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44584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8" grpId="0"/>
      <p:bldP spid="4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699542"/>
                <a:ext cx="8784975" cy="129266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3000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funt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sterling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yillik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stavkasi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7 %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yilga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qarzga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olinsa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kreditorga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to‘lanadigan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to‘lovini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784975" cy="1292664"/>
              </a:xfrm>
              <a:prstGeom prst="rect">
                <a:avLst/>
              </a:prstGeom>
              <a:blipFill rotWithShape="1">
                <a:blip r:embed="rId3"/>
                <a:stretch>
                  <a:fillRect l="-1180" t="-4245" r="-278" b="-108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160" y="1923678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0" y="1923678"/>
                <a:ext cx="2293592" cy="9307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80497" y="1491630"/>
                <a:ext cx="6083991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𝟑𝟎𝟎𝟎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497" y="1491630"/>
                <a:ext cx="6083991" cy="523222"/>
              </a:xfrm>
              <a:prstGeom prst="rect">
                <a:avLst/>
              </a:prstGeom>
              <a:blipFill rotWithShape="1">
                <a:blip r:embed="rId5"/>
                <a:stretch>
                  <a:fillRect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355703" y="1923678"/>
                <a:ext cx="3728465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𝟑𝟎𝟎𝟎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𝟔𝟑𝟎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703" y="1923678"/>
                <a:ext cx="3728465" cy="91057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344020" y="2139702"/>
                <a:ext cx="218842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𝟔𝟑𝟎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020" y="2139702"/>
                <a:ext cx="2188420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5850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512" y="2787774"/>
                <a:ext cx="8784975" cy="129266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6100 $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yillik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stavkasi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5,9 %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oyga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qarzga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olinsa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kreditorga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to‘lanadigan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to‘lovini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787774"/>
                <a:ext cx="8784975" cy="1292664"/>
              </a:xfrm>
              <a:prstGeom prst="rect">
                <a:avLst/>
              </a:prstGeom>
              <a:blipFill rotWithShape="1">
                <a:blip r:embed="rId8"/>
                <a:stretch>
                  <a:fillRect l="-1179" t="-4245" b="-108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224313" y="3579862"/>
                <a:ext cx="7236119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𝟔𝟏𝟎𝟎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313" y="3579862"/>
                <a:ext cx="7236119" cy="523222"/>
              </a:xfrm>
              <a:prstGeom prst="rect">
                <a:avLst/>
              </a:prstGeom>
              <a:blipFill rotWithShape="1">
                <a:blip r:embed="rId9"/>
                <a:stretch>
                  <a:fillRect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1520" y="4083918"/>
                <a:ext cx="5616624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𝟔𝟏𝟎𝟎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𝟒𝟒𝟗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𝟖𝟕𝟓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083918"/>
                <a:ext cx="5616624" cy="91057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706689" y="4299942"/>
                <a:ext cx="31266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𝟒𝟒𝟗</m:t>
                    </m:r>
                    <m:r>
                      <a:rPr lang="en-US" sz="2800" b="1" i="0" smtClean="0">
                        <a:latin typeface="Cambria Math"/>
                      </a:rPr>
                      <m:t>,</m:t>
                    </m:r>
                    <m:r>
                      <a:rPr lang="en-US" sz="2800" b="1" i="0" smtClean="0">
                        <a:latin typeface="Cambria Math"/>
                      </a:rPr>
                      <m:t>𝟖𝟕𝟓</m:t>
                    </m:r>
                    <m:r>
                      <a:rPr lang="en-US" sz="2800" b="1" i="0" smtClean="0">
                        <a:latin typeface="Cambria Math"/>
                      </a:rPr>
                      <m:t> $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6689" y="4299942"/>
                <a:ext cx="3126690" cy="523220"/>
              </a:xfrm>
              <a:prstGeom prst="rect">
                <a:avLst/>
              </a:prstGeom>
              <a:blipFill rotWithShape="1">
                <a:blip r:embed="rId11"/>
                <a:stretch>
                  <a:fillRect l="-3899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96506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8" grpId="0"/>
      <p:bldP spid="4" grpId="0"/>
      <p:bldP spid="13" grpId="0"/>
      <p:bldP spid="14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699542"/>
                <a:ext cx="8784975" cy="16927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130000$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qarzga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kreditor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hollarda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ko‘proq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daromad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oladi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yillik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stavkasi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7,7 %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yilga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yillik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foiz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stavkasi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7 %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5,5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yilga</a:t>
                </a:r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784975" cy="1692773"/>
              </a:xfrm>
              <a:prstGeom prst="rect">
                <a:avLst/>
              </a:prstGeom>
              <a:blipFill rotWithShape="1">
                <a:blip r:embed="rId3"/>
                <a:stretch>
                  <a:fillRect l="-1180" t="-3249" b="-83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3528" y="2355726"/>
                <a:ext cx="6696744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𝟏𝟑𝟎𝟎𝟎𝟎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355726"/>
                <a:ext cx="6696744" cy="523222"/>
              </a:xfrm>
              <a:prstGeom prst="rect">
                <a:avLst/>
              </a:prstGeom>
              <a:blipFill rotWithShape="1">
                <a:blip r:embed="rId4"/>
                <a:stretch>
                  <a:fillRect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3528" y="2859782"/>
                <a:ext cx="5616624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𝟏𝟑𝟎𝟎𝟎𝟎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𝟓𝟎𝟎𝟓𝟎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859782"/>
                <a:ext cx="5616624" cy="9105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770781" y="4424794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23528" y="3677404"/>
                <a:ext cx="7200800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𝟏𝟑𝟎𝟎𝟎𝟎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677404"/>
                <a:ext cx="7200800" cy="523222"/>
              </a:xfrm>
              <a:prstGeom prst="rect">
                <a:avLst/>
              </a:prstGeom>
              <a:blipFill rotWithShape="1">
                <a:blip r:embed="rId6"/>
                <a:stretch>
                  <a:fillRect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3528" y="4181460"/>
                <a:ext cx="5616624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𝟏𝟑𝟎𝟎𝟎𝟎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𝟓𝟎𝟎𝟓𝟎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181460"/>
                <a:ext cx="5616624" cy="91057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00128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6024" y="699542"/>
            <a:ext cx="9180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80.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hukmlardan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504" y="1474785"/>
                <a:ext cx="8928992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Tolib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10.00 da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kinoga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teatrga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boradi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Tolib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10.00 da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kinoga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bormadi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Tolib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10.00 da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teatrga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bordi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474785"/>
                <a:ext cx="8928992" cy="1384997"/>
              </a:xfrm>
              <a:prstGeom prst="rect">
                <a:avLst/>
              </a:prstGeom>
              <a:blipFill rotWithShape="1">
                <a:blip r:embed="rId2"/>
                <a:stretch>
                  <a:fillRect l="-1434" t="-4405" r="-1503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52221" y="2697763"/>
                <a:ext cx="62648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kinoga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teatrga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21" y="2697763"/>
                <a:ext cx="6264857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211698" y="3291830"/>
                <a:ext cx="1271438" cy="8880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𝒑</m:t>
                            </m:r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∨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𝒒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    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¬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𝒑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698" y="3291830"/>
                <a:ext cx="1271438" cy="88806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>
            <a:off x="2211698" y="4153348"/>
            <a:ext cx="100811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708131" y="4153348"/>
                <a:ext cx="5116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𝒒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131" y="4153348"/>
                <a:ext cx="51167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657068" y="3723878"/>
                <a:ext cx="31801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∧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1" i="1" smtClean="0">
                          <a:latin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068" y="3723878"/>
                <a:ext cx="3180166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7166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23" grpId="0"/>
      <p:bldP spid="27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1" y="771550"/>
            <a:ext cx="8568952" cy="1692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7 %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to‘loviga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910 $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qutuldi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1600" y="3079348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079348"/>
                <a:ext cx="22935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6949" y="2454104"/>
                <a:ext cx="6043283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𝟗𝟏𝟎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49" y="2454104"/>
                <a:ext cx="6043283" cy="523222"/>
              </a:xfrm>
              <a:prstGeom prst="rect">
                <a:avLst/>
              </a:prstGeom>
              <a:blipFill rotWithShape="1">
                <a:blip r:embed="rId4"/>
                <a:stretch>
                  <a:fillRect t="-11765" b="-329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91880" y="3099546"/>
                <a:ext cx="2880320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𝟗𝟏𝟎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099546"/>
                <a:ext cx="2880320" cy="9017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84826" y="4299942"/>
                <a:ext cx="260359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𝟐𝟔𝟎𝟎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$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826" y="4299942"/>
                <a:ext cx="2603598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4918" t="-11628" r="-3747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43608" y="4083918"/>
                <a:ext cx="4032448" cy="901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𝟗𝟏𝟎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𝟐𝟔𝟎𝟎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083918"/>
                <a:ext cx="4032448" cy="90197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11221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8" grpId="0"/>
      <p:bldP spid="4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1" y="771550"/>
            <a:ext cx="8568952" cy="1692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Investor 21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2300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olmoqchi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6,5 %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investor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investitsiya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1600" y="3079348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079348"/>
                <a:ext cx="22935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6949" y="2355726"/>
                <a:ext cx="8131515" cy="7126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𝟐𝟑𝟎𝟎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𝟕𝟓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49" y="2355726"/>
                <a:ext cx="8131515" cy="712633"/>
              </a:xfrm>
              <a:prstGeom prst="rect">
                <a:avLst/>
              </a:prstGeom>
              <a:blipFill rotWithShape="1">
                <a:blip r:embed="rId4"/>
                <a:stretch>
                  <a:fillRect b="-85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91880" y="3099546"/>
                <a:ext cx="4032448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𝟐𝟑𝟎𝟎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099546"/>
                <a:ext cx="4032448" cy="9105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64088" y="4299942"/>
                <a:ext cx="357822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𝟐𝟎𝟐𝟐𝟎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yevro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299942"/>
                <a:ext cx="3578224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3578" t="-11628" r="-1533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7584" y="4011910"/>
                <a:ext cx="4741218" cy="947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𝟐𝟑𝟎𝟎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𝟐𝟎𝟐𝟐𝟎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011910"/>
                <a:ext cx="4741218" cy="9473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27082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8" grpId="0"/>
      <p:bldP spid="4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1" y="771550"/>
            <a:ext cx="8568952" cy="1292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mobaynida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9000 $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700 $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to‘landi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1600" y="2787774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2787774"/>
                <a:ext cx="22935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6949" y="2067694"/>
                <a:ext cx="7483443" cy="7126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𝟗𝟎𝟎𝟎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𝟕𝟎𝟎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49" y="2067694"/>
                <a:ext cx="7483443" cy="712633"/>
              </a:xfrm>
              <a:prstGeom prst="rect">
                <a:avLst/>
              </a:prstGeom>
              <a:blipFill rotWithShape="1">
                <a:blip r:embed="rId4"/>
                <a:stretch>
                  <a:fillRect b="-85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91880" y="2571750"/>
                <a:ext cx="3744416" cy="1183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𝟕𝟎𝟎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𝟗𝟎𝟎𝟎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den>
                          </m:f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571750"/>
                <a:ext cx="3744416" cy="118365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84826" y="4299942"/>
                <a:ext cx="262014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𝟏𝟏</m:t>
                    </m:r>
                    <m:r>
                      <a:rPr lang="en-US" sz="2800" b="1" i="0" smtClean="0">
                        <a:latin typeface="Cambria Math"/>
                      </a:rPr>
                      <m:t>,</m:t>
                    </m:r>
                    <m:r>
                      <a:rPr lang="en-US" sz="2800" b="1" i="0" smtClean="0">
                        <a:latin typeface="Cambria Math"/>
                      </a:rPr>
                      <m:t>𝟕</m:t>
                    </m:r>
                    <m:r>
                      <a:rPr lang="en-US" sz="2800" b="1" i="0" smtClean="0">
                        <a:latin typeface="Cambria Math"/>
                      </a:rPr>
                      <m:t> %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826" y="4299942"/>
                <a:ext cx="2620141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4884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83568" y="3795886"/>
                <a:ext cx="4392488" cy="1249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𝟕𝟎𝟎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𝟎𝟎𝟎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den>
                          </m:f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800" b="1" i="0" smtClean="0">
                          <a:latin typeface="Cambria Math"/>
                        </a:rPr>
                        <m:t> %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795886"/>
                <a:ext cx="4392488" cy="12493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83137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8" grpId="0"/>
      <p:bldP spid="4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52-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4, 6, 8, 9-</a:t>
            </a:r>
            <a:r>
              <a:rPr lang="en-US" sz="3200" dirty="0" smtClean="0"/>
              <a:t>mashqlar.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211710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6550253"/>
                  </p:ext>
                </p:extLst>
              </p:nvPr>
            </p:nvGraphicFramePr>
            <p:xfrm>
              <a:off x="107504" y="1851670"/>
              <a:ext cx="8928992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438788"/>
                    <a:gridCol w="493636"/>
                    <a:gridCol w="1299824"/>
                    <a:gridCol w="648072"/>
                    <a:gridCol w="2232248"/>
                    <a:gridCol w="381642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∨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ru-RU" sz="2800" dirty="0"/>
                                      <m:t> </m:t>
                                    </m:r>
                                  </m:e>
                                </m:d>
                                <m:r>
                                  <a:rPr lang="ru-RU" sz="2800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∨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ru-RU" sz="28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6550253"/>
                  </p:ext>
                </p:extLst>
              </p:nvPr>
            </p:nvGraphicFramePr>
            <p:xfrm>
              <a:off x="107504" y="1851670"/>
              <a:ext cx="8928992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438788"/>
                    <a:gridCol w="493636"/>
                    <a:gridCol w="1299824"/>
                    <a:gridCol w="648072"/>
                    <a:gridCol w="2232248"/>
                    <a:gridCol w="3816424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1176" r="-193472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1176" r="-1619753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2300" t="-1176" r="-51596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46226" t="-1176" r="-93679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9235" t="-1176" r="-171311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4026" t="-1176" r="-160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101176" r="-193472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101176" r="-161975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201176" r="-19347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201176" r="-161975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301176" r="-193472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301176" r="-161975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89" t="-401176" r="-19347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23" t="-401176" r="-16197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17350" y="2355726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350" y="2355726"/>
                <a:ext cx="49737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03648" y="2859782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859782"/>
                <a:ext cx="500458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03648" y="3401293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401293"/>
                <a:ext cx="49737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03648" y="3939902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939902"/>
                <a:ext cx="50526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59808" y="235572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808" y="2355726"/>
                <a:ext cx="50526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51920" y="2859782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859782"/>
                <a:ext cx="50526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53131" y="3401293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131" y="3401293"/>
                <a:ext cx="500458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853131" y="3939902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131" y="3939902"/>
                <a:ext cx="50526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954941" y="2355726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941" y="2355726"/>
                <a:ext cx="49737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948264" y="2897237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2897237"/>
                <a:ext cx="49737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948264" y="3401293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3401293"/>
                <a:ext cx="500458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948264" y="3939902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3939902"/>
                <a:ext cx="49737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555776" y="915566"/>
                <a:ext cx="31801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∨</m:t>
                          </m:r>
                          <m:r>
                            <a:rPr lang="en-US" b="1" i="1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en-US" b="1" i="1">
                          <a:latin typeface="Cambria Math"/>
                        </a:rPr>
                        <m:t>∧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1" i="1">
                          <a:latin typeface="Cambria Math"/>
                        </a:rPr>
                        <m:t>𝒑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915566"/>
                <a:ext cx="3180166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425462" y="235572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462" y="2355726"/>
                <a:ext cx="505267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411760" y="2859782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2859782"/>
                <a:ext cx="505267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411760" y="3401293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3401293"/>
                <a:ext cx="500458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411760" y="3939902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3939902"/>
                <a:ext cx="497379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91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6024" y="699542"/>
            <a:ext cx="9180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80.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hukmlardan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504" y="1474785"/>
                <a:ext cx="8928992" cy="9541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karrali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son.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u 4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karrali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474785"/>
                <a:ext cx="8928992" cy="954109"/>
              </a:xfrm>
              <a:prstGeom prst="rect">
                <a:avLst/>
              </a:prstGeom>
              <a:blipFill rotWithShape="1">
                <a:blip r:embed="rId2"/>
                <a:stretch>
                  <a:fillRect t="-6410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52221" y="2355726"/>
                <a:ext cx="426392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karrali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son. 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21" y="2355726"/>
                <a:ext cx="4263924" cy="954107"/>
              </a:xfrm>
              <a:prstGeom prst="rect">
                <a:avLst/>
              </a:prstGeom>
              <a:blipFill rotWithShape="1">
                <a:blip r:embed="rId3"/>
                <a:stretch>
                  <a:fillRect t="-6369" r="-286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211698" y="3291830"/>
                <a:ext cx="1545936" cy="861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𝒑</m:t>
                            </m:r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⟹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𝒒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         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𝒒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698" y="3291830"/>
                <a:ext cx="1545936" cy="86151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>
            <a:off x="2283706" y="4153348"/>
            <a:ext cx="120817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908193" y="4153348"/>
                <a:ext cx="5180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𝒑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193" y="4153348"/>
                <a:ext cx="51809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657068" y="3723878"/>
                <a:ext cx="316375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∧</m:t>
                      </m:r>
                      <m:r>
                        <a:rPr lang="en-US" b="1" i="1" smtClean="0">
                          <a:latin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068" y="3723878"/>
                <a:ext cx="316375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18977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23" grpId="0"/>
      <p:bldP spid="27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0050961"/>
                  </p:ext>
                </p:extLst>
              </p:nvPr>
            </p:nvGraphicFramePr>
            <p:xfrm>
              <a:off x="107504" y="1851670"/>
              <a:ext cx="8280920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6"/>
                    <a:gridCol w="720080"/>
                    <a:gridCol w="1368152"/>
                    <a:gridCol w="2376264"/>
                    <a:gridCol w="3312368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en-US" sz="2800" b="1" i="1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en-US" sz="2800" b="1" i="1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>
                                    <a:latin typeface="Cambria Math"/>
                                  </a:rPr>
                                  <m:t>𝒒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0050961"/>
                  </p:ext>
                </p:extLst>
              </p:nvPr>
            </p:nvGraphicFramePr>
            <p:xfrm>
              <a:off x="107504" y="1851670"/>
              <a:ext cx="8280920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6"/>
                    <a:gridCol w="720080"/>
                    <a:gridCol w="1368152"/>
                    <a:gridCol w="2376264"/>
                    <a:gridCol w="3312368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05" t="-1176" r="-1537349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1186" t="-1176" r="-981356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0179" t="-1176" r="-416964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9231" t="-1176" r="-13948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50276" t="-1176" r="-184" b="-4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05" t="-101176" r="-1537349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1186" t="-101176" r="-981356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05" t="-201176" r="-1537349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1186" t="-201176" r="-981356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05" t="-301176" r="-1537349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1186" t="-301176" r="-981356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05" t="-401176" r="-15373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1186" t="-401176" r="-9813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26349" y="2355726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349" y="2355726"/>
                <a:ext cx="49737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612647" y="2859782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647" y="2859782"/>
                <a:ext cx="50526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612647" y="3401293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647" y="3401293"/>
                <a:ext cx="49737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12647" y="3939902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647" y="3939902"/>
                <a:ext cx="500458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99768" y="2355726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9768" y="2355726"/>
                <a:ext cx="500458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491880" y="2859782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859782"/>
                <a:ext cx="50526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493091" y="3401293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091" y="3401293"/>
                <a:ext cx="500458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493091" y="3939902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091" y="3939902"/>
                <a:ext cx="50526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522893" y="2355726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2893" y="2355726"/>
                <a:ext cx="49737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516216" y="2897237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2897237"/>
                <a:ext cx="49737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516216" y="3401293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3401293"/>
                <a:ext cx="505267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516216" y="3939902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3939902"/>
                <a:ext cx="49737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555776" y="915566"/>
                <a:ext cx="31801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en-US" b="1" i="1">
                          <a:latin typeface="Cambria Math"/>
                        </a:rPr>
                        <m:t>∧</m:t>
                      </m:r>
                      <m:r>
                        <a:rPr lang="en-US" b="1" i="1">
                          <a:latin typeface="Cambria Math"/>
                        </a:rPr>
                        <m:t>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915566"/>
                <a:ext cx="3180166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3727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6024" y="699542"/>
            <a:ext cx="9180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80.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hukmlardan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79512" y="1474785"/>
                <a:ext cx="8928992" cy="181588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ketma-ketlik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arifmetik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progressiya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bo‘lmasa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progressiya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ketma-ketlik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arifmetik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progressiya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474785"/>
                <a:ext cx="8928992" cy="1815884"/>
              </a:xfrm>
              <a:prstGeom prst="rect">
                <a:avLst/>
              </a:prstGeom>
              <a:blipFill rotWithShape="1">
                <a:blip r:embed="rId2"/>
                <a:stretch>
                  <a:fillRect l="-1365" t="-3356" r="-683" b="-8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71436" y="3270184"/>
                <a:ext cx="6006773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arifmetik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progressiya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geometrik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progressiya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36" y="3270184"/>
                <a:ext cx="6006773" cy="954107"/>
              </a:xfrm>
              <a:prstGeom prst="rect">
                <a:avLst/>
              </a:prstGeom>
              <a:blipFill rotWithShape="1">
                <a:blip r:embed="rId3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42488" y="2931790"/>
                <a:ext cx="1823256" cy="8617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¬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𝒑</m:t>
                            </m:r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⟹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𝒒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             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𝒒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488" y="2931790"/>
                <a:ext cx="1823256" cy="86171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>
            <a:off x="6914496" y="3793308"/>
            <a:ext cx="175191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08304" y="3793308"/>
                <a:ext cx="11274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∨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𝒒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3793308"/>
                <a:ext cx="112742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907704" y="4331917"/>
                <a:ext cx="435907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∧</m:t>
                      </m:r>
                      <m:r>
                        <a:rPr lang="en-US" b="1" i="1" smtClean="0">
                          <a:latin typeface="Cambria Math"/>
                        </a:rPr>
                        <m:t>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∨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4331917"/>
                <a:ext cx="4359078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41838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23" grpId="0"/>
      <p:bldP spid="27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1802107"/>
                  </p:ext>
                </p:extLst>
              </p:nvPr>
            </p:nvGraphicFramePr>
            <p:xfrm>
              <a:off x="107504" y="2067694"/>
              <a:ext cx="8928992" cy="3007678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6"/>
                    <a:gridCol w="504056"/>
                    <a:gridCol w="648072"/>
                    <a:gridCol w="1656184"/>
                    <a:gridCol w="1872208"/>
                    <a:gridCol w="1008112"/>
                    <a:gridCol w="2736304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r>
                                  <a:rPr lang="en-US" sz="2800" b="1" i="1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800" b="1" i="1">
                                        <a:latin typeface="Cambria Math"/>
                                        <a:ea typeface="Cambria Math"/>
                                      </a:rPr>
                                      <m:t>¬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en-US" sz="2800" b="1" i="1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800" b="1" i="1">
                                        <a:latin typeface="Cambria Math"/>
                                        <a:ea typeface="Cambria Math"/>
                                      </a:rPr>
                                      <m:t>¬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⟹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en-US" sz="2800" b="1" i="1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>
                                    <a:latin typeface="Cambria Math"/>
                                  </a:rPr>
                                  <m:t>𝒒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⟹</m:t>
                                </m:r>
                                <m:d>
                                  <m:dPr>
                                    <m:ctrlP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∨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1802107"/>
                  </p:ext>
                </p:extLst>
              </p:nvPr>
            </p:nvGraphicFramePr>
            <p:xfrm>
              <a:off x="107504" y="2067694"/>
              <a:ext cx="8928992" cy="3007678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6"/>
                    <a:gridCol w="504056"/>
                    <a:gridCol w="648072"/>
                    <a:gridCol w="1656184"/>
                    <a:gridCol w="1872208"/>
                    <a:gridCol w="1008112"/>
                    <a:gridCol w="2736304"/>
                  </a:tblGrid>
                  <a:tr h="93503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05" r="-1665060" b="-2207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2439" r="-1585366" b="-2207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55140" r="-1114953" b="-2207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738" r="-340221" b="-2207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77199" r="-200326" b="-2207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15758" r="-272727" b="-2207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26281" r="-223" b="-220779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05" t="-181176" r="-166506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2439" t="-181176" r="-1585366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05" t="-281176" r="-166506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2439" t="-281176" r="-1585366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05" t="-381176" r="-16650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2439" t="-381176" r="-1585366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205" t="-481176" r="-16650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2439" t="-481176" r="-15853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73334" y="2969245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334" y="2969245"/>
                <a:ext cx="50526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59632" y="3473301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473301"/>
                <a:ext cx="50526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59632" y="4014812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4014812"/>
                <a:ext cx="49737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259632" y="4553421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4553421"/>
                <a:ext cx="49737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47840" y="2931790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840" y="2931790"/>
                <a:ext cx="500458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139952" y="343584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435846"/>
                <a:ext cx="50526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141163" y="3977357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1163" y="3977357"/>
                <a:ext cx="50526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141163" y="451596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1163" y="4515966"/>
                <a:ext cx="50526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314981" y="2931790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981" y="2931790"/>
                <a:ext cx="49737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308304" y="3473301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3473301"/>
                <a:ext cx="49737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308304" y="3977357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3977357"/>
                <a:ext cx="500458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308304" y="4515966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4515966"/>
                <a:ext cx="49737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995936" y="1107251"/>
                <a:ext cx="435907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b="1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b="1" i="1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⟹</m:t>
                          </m:r>
                          <m:r>
                            <a:rPr lang="en-US" b="1" i="1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en-US" b="1" i="1">
                          <a:latin typeface="Cambria Math"/>
                        </a:rPr>
                        <m:t>∧</m:t>
                      </m:r>
                      <m:r>
                        <a:rPr lang="en-US" b="1" i="1">
                          <a:latin typeface="Cambria Math"/>
                        </a:rPr>
                        <m:t>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⟹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∨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1107251"/>
                <a:ext cx="4359078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353454" y="2931790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454" y="2931790"/>
                <a:ext cx="500458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339752" y="3435846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435846"/>
                <a:ext cx="500458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339752" y="3977357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977357"/>
                <a:ext cx="505267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339752" y="451596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4515966"/>
                <a:ext cx="505267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740915" y="699542"/>
                <a:ext cx="1646413" cy="1354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¬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⟹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        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𝒒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     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∨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915" y="699542"/>
                <a:ext cx="1646413" cy="135402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578901" y="2931790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901" y="2931790"/>
                <a:ext cx="500458" cy="53860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571013" y="3435846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013" y="3435846"/>
                <a:ext cx="500458" cy="538609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572224" y="3977357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224" y="3977357"/>
                <a:ext cx="500458" cy="538609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572224" y="451596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224" y="4515966"/>
                <a:ext cx="505267" cy="538609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95011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7" grpId="0"/>
      <p:bldP spid="28" grpId="0"/>
      <p:bldP spid="29" grpId="0"/>
      <p:bldP spid="30" grpId="0"/>
      <p:bldP spid="25" grpId="0"/>
      <p:bldP spid="32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Sofizm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paradokslar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898721"/>
            <a:ext cx="9093367" cy="1384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Sofizm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isbotdagi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bilintirmay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yashiriladi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496" y="2571750"/>
            <a:ext cx="9093367" cy="2246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Paradoks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kutilmagan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paradoks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u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etishdek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31639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Sofizm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854584"/>
            <a:ext cx="8928992" cy="4093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ovqatlanib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bo‘lishgach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xizmatchi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25000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so‘mlik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10000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30000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xizmatchiga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Xizmatchi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5000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bo‘lishib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Qaytishayotganida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hisoblay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9000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xarajat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27000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taksiga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qo‘shsak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29000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r>
              <a:rPr lang="en-US" sz="2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en-US" sz="2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2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</a:t>
            </a:r>
          </a:p>
        </p:txBody>
      </p:sp>
    </p:spTree>
    <p:extLst>
      <p:ext uri="{BB962C8B-B14F-4D97-AF65-F5344CB8AC3E}">
        <p14:creationId xmlns:p14="http://schemas.microsoft.com/office/powerpoint/2010/main" val="36248904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32428fae95f88b42b8f2812525d2945191339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9486</TotalTime>
  <Words>1765</Words>
  <Application>Microsoft Office PowerPoint</Application>
  <PresentationFormat>Экран (16:9)</PresentationFormat>
  <Paragraphs>244</Paragraphs>
  <Slides>23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892</cp:revision>
  <dcterms:created xsi:type="dcterms:W3CDTF">2020-04-09T07:32:19Z</dcterms:created>
  <dcterms:modified xsi:type="dcterms:W3CDTF">2021-03-04T05:38:32Z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