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381" r:id="rId2"/>
    <p:sldId id="1519" r:id="rId3"/>
    <p:sldId id="1520" r:id="rId4"/>
    <p:sldId id="1521" r:id="rId5"/>
    <p:sldId id="1535" r:id="rId6"/>
    <p:sldId id="1537" r:id="rId7"/>
    <p:sldId id="1538" r:id="rId8"/>
    <p:sldId id="1539" r:id="rId9"/>
    <p:sldId id="1540" r:id="rId10"/>
    <p:sldId id="1525" r:id="rId11"/>
    <p:sldId id="1542" r:id="rId12"/>
    <p:sldId id="1527" r:id="rId13"/>
    <p:sldId id="1528" r:id="rId14"/>
    <p:sldId id="1529" r:id="rId15"/>
    <p:sldId id="1541" r:id="rId16"/>
    <p:sldId id="1530" r:id="rId17"/>
    <p:sldId id="368" r:id="rId18"/>
  </p:sldIdLst>
  <p:sldSz cx="9144000" cy="5143500" type="screen16x9"/>
  <p:notesSz cx="5765800" cy="3244850"/>
  <p:custDataLst>
    <p:tags r:id="rId2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186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23.png"/><Relationship Id="rId21" Type="http://schemas.openxmlformats.org/officeDocument/2006/relationships/image" Target="../media/image138.png"/><Relationship Id="rId7" Type="http://schemas.openxmlformats.org/officeDocument/2006/relationships/image" Target="../media/image127.png"/><Relationship Id="rId12" Type="http://schemas.openxmlformats.org/officeDocument/2006/relationships/image" Target="../media/image113.png"/><Relationship Id="rId17" Type="http://schemas.openxmlformats.org/officeDocument/2006/relationships/image" Target="../media/image1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12.png"/><Relationship Id="rId5" Type="http://schemas.openxmlformats.org/officeDocument/2006/relationships/image" Target="../media/image125.png"/><Relationship Id="rId15" Type="http://schemas.openxmlformats.org/officeDocument/2006/relationships/image" Target="../media/image132.png"/><Relationship Id="rId10" Type="http://schemas.openxmlformats.org/officeDocument/2006/relationships/image" Target="../media/image111.png"/><Relationship Id="rId19" Type="http://schemas.openxmlformats.org/officeDocument/2006/relationships/image" Target="../media/image136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0.png"/><Relationship Id="rId3" Type="http://schemas.openxmlformats.org/officeDocument/2006/relationships/image" Target="../media/image52.png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88.png"/><Relationship Id="rId5" Type="http://schemas.openxmlformats.org/officeDocument/2006/relationships/image" Target="../media/image60.png"/><Relationship Id="rId15" Type="http://schemas.openxmlformats.org/officeDocument/2006/relationships/image" Target="../media/image92.png"/><Relationship Id="rId10" Type="http://schemas.openxmlformats.org/officeDocument/2006/relationships/image" Target="../media/image76.png"/><Relationship Id="rId4" Type="http://schemas.openxmlformats.org/officeDocument/2006/relationships/image" Target="../media/image54.png"/><Relationship Id="rId9" Type="http://schemas.openxmlformats.org/officeDocument/2006/relationships/image" Target="../media/image74.png"/><Relationship Id="rId1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59632" y="2355726"/>
            <a:ext cx="4536504" cy="761023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Nazorat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ishi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topshiriqlari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9552" y="2285300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0028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29121" y="3291830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Mantiqiy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kuchlilik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44" y="752386"/>
            <a:ext cx="5514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1194887"/>
                <a:ext cx="40611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¬</m:t>
                    </m:r>
                    <m:d>
                      <m:d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b="1" dirty="0" err="1" smtClean="0"/>
                  <a:t>va</a:t>
                </a:r>
                <a:r>
                  <a:rPr lang="en-US" sz="3200" b="1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n-US" sz="3200" b="1" i="1">
                        <a:latin typeface="Cambria Math"/>
                      </a:rPr>
                      <m:t>𝒑</m:t>
                    </m:r>
                    <m:r>
                      <a:rPr lang="en-US" sz="3200" b="1" i="1">
                        <a:latin typeface="Cambria Math"/>
                      </a:rPr>
                      <m:t>∨¬</m:t>
                    </m:r>
                    <m:r>
                      <a:rPr lang="en-US" sz="3200" b="1" i="1">
                        <a:latin typeface="Cambria Math"/>
                      </a:rPr>
                      <m:t>𝒒</m:t>
                    </m:r>
                  </m:oMath>
                </a14:m>
                <a:r>
                  <a:rPr lang="en-US" sz="3200" b="1" dirty="0" smtClean="0"/>
                  <a:t> 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94887"/>
                <a:ext cx="4061112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388449"/>
                  </p:ext>
                </p:extLst>
              </p:nvPr>
            </p:nvGraphicFramePr>
            <p:xfrm>
              <a:off x="4283968" y="1923678"/>
              <a:ext cx="475252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0"/>
                    <a:gridCol w="648072"/>
                    <a:gridCol w="864096"/>
                    <a:gridCol w="792088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388449"/>
                  </p:ext>
                </p:extLst>
              </p:nvPr>
            </p:nvGraphicFramePr>
            <p:xfrm>
              <a:off x="4283968" y="1923678"/>
              <a:ext cx="475252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0"/>
                    <a:gridCol w="648072"/>
                    <a:gridCol w="864096"/>
                    <a:gridCol w="792088"/>
                    <a:gridCol w="1728192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47" t="-1053" r="-56101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2264" t="-1053" r="-52452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8451" t="-1053" r="-29154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82308" t="-1053" r="-2184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75618" t="-1053" r="-353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47" t="-101053" r="-56101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2264" t="-101053" r="-52452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47" t="-201053" r="-5610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2264" t="-201053" r="-5245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47" t="-301053" r="-56101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2264" t="-301053" r="-5245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47" t="-401053" r="-56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2264" t="-401053" r="-52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68144" y="249974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499742"/>
                <a:ext cx="5405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6136" y="307580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075806"/>
                <a:ext cx="54053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02548" y="366058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48" y="3660581"/>
                <a:ext cx="53412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6136" y="423664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236645"/>
                <a:ext cx="53412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857567"/>
                  </p:ext>
                </p:extLst>
              </p:nvPr>
            </p:nvGraphicFramePr>
            <p:xfrm>
              <a:off x="107505" y="1932389"/>
              <a:ext cx="4032447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5"/>
                    <a:gridCol w="576064"/>
                    <a:gridCol w="1152128"/>
                    <a:gridCol w="1800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∧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857567"/>
                  </p:ext>
                </p:extLst>
              </p:nvPr>
            </p:nvGraphicFramePr>
            <p:xfrm>
              <a:off x="107505" y="1932389"/>
              <a:ext cx="4032447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5"/>
                    <a:gridCol w="576064"/>
                    <a:gridCol w="1152128"/>
                    <a:gridCol w="18002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1053" r="-69759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1053" r="-51595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94180" t="-1053" r="-15661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4407" t="-1053" r="-339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101053" r="-6975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101053" r="-51595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201053" r="-6975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201053" r="-51595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301053" r="-6975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301053" r="-51595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401053" r="-697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401053" r="-51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131840" y="249974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499742"/>
                <a:ext cx="54053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59832" y="3075806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075806"/>
                <a:ext cx="53412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66244" y="366058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244" y="3660581"/>
                <a:ext cx="534121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059832" y="423664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36645"/>
                <a:ext cx="534121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89607" y="249974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07" y="2499742"/>
                <a:ext cx="53412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517599" y="307580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99" y="3075806"/>
                <a:ext cx="540533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24011" y="3660581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1" y="3660581"/>
                <a:ext cx="54053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517599" y="423664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99" y="4236645"/>
                <a:ext cx="54053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04248" y="249974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99742"/>
                <a:ext cx="540533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32240" y="3075806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075806"/>
                <a:ext cx="534121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38652" y="3660581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652" y="3660581"/>
                <a:ext cx="540533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32240" y="423664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236645"/>
                <a:ext cx="534121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926311" y="2482320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311" y="2482320"/>
                <a:ext cx="540533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54303" y="3058384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03" y="3058384"/>
                <a:ext cx="534121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60715" y="3643159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715" y="3643159"/>
                <a:ext cx="534121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54303" y="421922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03" y="4219223"/>
                <a:ext cx="534121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47263" y="1194887"/>
            <a:ext cx="66075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9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  <p:bldP spid="19" grpId="0"/>
      <p:bldP spid="24" grpId="0"/>
      <p:bldP spid="2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Mantiqiy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kuchlilik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44" y="752386"/>
            <a:ext cx="5514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1194887"/>
                <a:ext cx="45087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𝒑</m:t>
                    </m:r>
                    <m:r>
                      <a:rPr lang="en-US" sz="3200" b="1" i="1" smtClean="0">
                        <a:latin typeface="Cambria Math"/>
                      </a:rPr>
                      <m:t>⟺</m:t>
                    </m:r>
                    <m:r>
                      <a:rPr lang="en-US" sz="3200" b="1" i="1" smtClean="0">
                        <a:latin typeface="Cambria Math"/>
                      </a:rPr>
                      <m:t>𝒒</m:t>
                    </m:r>
                  </m:oMath>
                </a14:m>
                <a:r>
                  <a:rPr lang="en-US" sz="3200" b="1" dirty="0" smtClean="0"/>
                  <a:t>  va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</m:d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∧¬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en-US" sz="3200" b="1" dirty="0" smtClean="0"/>
                  <a:t> 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94887"/>
                <a:ext cx="450873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860074"/>
                  </p:ext>
                </p:extLst>
              </p:nvPr>
            </p:nvGraphicFramePr>
            <p:xfrm>
              <a:off x="2843808" y="1923678"/>
              <a:ext cx="619268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24136"/>
                    <a:gridCol w="792088"/>
                    <a:gridCol w="288032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∧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∧¬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860074"/>
                  </p:ext>
                </p:extLst>
              </p:nvPr>
            </p:nvGraphicFramePr>
            <p:xfrm>
              <a:off x="2843808" y="1923678"/>
              <a:ext cx="619268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24136"/>
                    <a:gridCol w="792088"/>
                    <a:gridCol w="288032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1053" r="-85849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943" t="-1053" r="-75849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5970" t="-1053" r="-3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18462" t="-1053" r="-36384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5254" t="-1053" r="-212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101053" r="-8584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943" t="-101053" r="-7584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201053" r="-8584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943" t="-201053" r="-7584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301053" r="-8584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943" t="-301053" r="-7584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401053" r="-85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943" t="-401053" r="-75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0" y="249974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99742"/>
                <a:ext cx="53412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99992" y="307580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75806"/>
                <a:ext cx="54053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06404" y="3660581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04" y="3660581"/>
                <a:ext cx="54053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99992" y="423664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236645"/>
                <a:ext cx="54053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975271"/>
                  </p:ext>
                </p:extLst>
              </p:nvPr>
            </p:nvGraphicFramePr>
            <p:xfrm>
              <a:off x="107505" y="1932389"/>
              <a:ext cx="2520279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5"/>
                    <a:gridCol w="576064"/>
                    <a:gridCol w="144016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⟺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975271"/>
                  </p:ext>
                </p:extLst>
              </p:nvPr>
            </p:nvGraphicFramePr>
            <p:xfrm>
              <a:off x="107505" y="1932389"/>
              <a:ext cx="2520279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5"/>
                    <a:gridCol w="576064"/>
                    <a:gridCol w="144016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1053" r="-39879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1053" r="-25212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75424" t="-1053" r="-424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101053" r="-3987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101053" r="-25212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201053" r="-39879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201053" r="-2521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301053" r="-39879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301053" r="-2521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401053" r="-3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401053" r="-25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89607" y="249974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07" y="2499742"/>
                <a:ext cx="53412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517599" y="307580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99" y="3075806"/>
                <a:ext cx="54053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24011" y="3660581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1" y="3660581"/>
                <a:ext cx="540533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517599" y="423664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99" y="4236645"/>
                <a:ext cx="534121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80112" y="249974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499742"/>
                <a:ext cx="540533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08104" y="307580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075806"/>
                <a:ext cx="540533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14516" y="366058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16" y="3660581"/>
                <a:ext cx="534121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08104" y="423664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236645"/>
                <a:ext cx="534121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24328" y="2482320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482320"/>
                <a:ext cx="540533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52320" y="3058384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058384"/>
                <a:ext cx="540533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58732" y="3643159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732" y="3643159"/>
                <a:ext cx="540533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52320" y="421922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219223"/>
                <a:ext cx="540533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47263" y="1194887"/>
            <a:ext cx="96340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130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  <p:bldP spid="19" grpId="0"/>
      <p:bldP spid="24" grpId="0"/>
      <p:bldP spid="26" grpId="0"/>
      <p:bldP spid="51" grpId="0"/>
      <p:bldP spid="52" grpId="0"/>
      <p:bldP spid="53" grpId="0"/>
      <p:bldP spid="5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Hukm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280" y="771550"/>
            <a:ext cx="89042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o‘qituvchilar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chanqoq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Muazzam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Olimova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Muazzam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Olimova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chanqoq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3928" y="4011910"/>
                <a:ext cx="37183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11910"/>
                <a:ext cx="3718390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7664" y="3689212"/>
                <a:ext cx="1430199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689212"/>
                <a:ext cx="1430199" cy="13540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0213" y="2787774"/>
                <a:ext cx="654377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Muazzam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Olimova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o‘qituvchi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Muazzam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Olimova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ilmga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chanqoq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3" y="2787774"/>
                <a:ext cx="6543779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249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Hukm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6247768"/>
                  </p:ext>
                </p:extLst>
              </p:nvPr>
            </p:nvGraphicFramePr>
            <p:xfrm>
              <a:off x="251522" y="2132867"/>
              <a:ext cx="8712967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76855"/>
                    <a:gridCol w="519171"/>
                    <a:gridCol w="1170708"/>
                    <a:gridCol w="2633873"/>
                    <a:gridCol w="3812360"/>
                  </a:tblGrid>
                  <a:tr h="5128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⟹¬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6247768"/>
                  </p:ext>
                </p:extLst>
              </p:nvPr>
            </p:nvGraphicFramePr>
            <p:xfrm>
              <a:off x="251522" y="2132867"/>
              <a:ext cx="8712967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76855"/>
                    <a:gridCol w="519171"/>
                    <a:gridCol w="1170708"/>
                    <a:gridCol w="2633873"/>
                    <a:gridCol w="381236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176" r="-140526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765" t="-1176" r="-147058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750" t="-1176" r="-55104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6111" t="-1176" r="-14490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8435" t="-1176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1176" r="-140526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765" t="-101176" r="-147058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1176" r="-140526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765" t="-201176" r="-147058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1176" r="-140526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765" t="-301176" r="-14705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1176" r="-1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765" t="-401176" r="-14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26349" y="2643758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349" y="2643758"/>
                <a:ext cx="4973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12647" y="3147814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47" y="3147814"/>
                <a:ext cx="50526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12647" y="3651870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47" y="3651870"/>
                <a:ext cx="50045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12647" y="4227934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47" y="4227934"/>
                <a:ext cx="50045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875045" y="2609205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045" y="2609205"/>
                <a:ext cx="50045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68368" y="315071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368" y="3150716"/>
                <a:ext cx="49737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68368" y="3654772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368" y="3654772"/>
                <a:ext cx="50526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68368" y="4193381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368" y="4193381"/>
                <a:ext cx="49737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67486" y="2643758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486" y="2643758"/>
                <a:ext cx="50526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53784" y="3147814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84" y="3147814"/>
                <a:ext cx="50526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53784" y="3689325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84" y="3689325"/>
                <a:ext cx="500458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53784" y="4227934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84" y="4227934"/>
                <a:ext cx="50526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51920" y="1094248"/>
                <a:ext cx="37183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094248"/>
                <a:ext cx="3718390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75656" y="771550"/>
                <a:ext cx="1430199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771550"/>
                <a:ext cx="1430199" cy="135402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618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699542"/>
            <a:ext cx="8568952" cy="2092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Bank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14 % deb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qarzini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million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qutuldi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075806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75806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2643758"/>
                <a:ext cx="7267419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𝟏𝟔𝟎𝟎𝟎𝟎𝟎𝟎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43758"/>
                <a:ext cx="7267419" cy="523222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3096004"/>
                <a:ext cx="446449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𝟏𝟔𝟎𝟎𝟎𝟎𝟎𝟎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096004"/>
                <a:ext cx="4464496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568" y="4011910"/>
                <a:ext cx="583264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𝟏𝟔𝟎𝟎𝟎𝟎𝟎𝟎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𝟐𝟐𝟖𝟓𝟕𝟏𝟒𝟑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11910"/>
                <a:ext cx="5832648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949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699542"/>
            <a:ext cx="8568952" cy="1692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Fuqaro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bankka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million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omonatga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900000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yilma-yil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2931790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31790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2211710"/>
                <a:ext cx="8928992" cy="7189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𝟐𝟎𝟎𝟎𝟎𝟎𝟎𝟎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𝟗𝟎𝟎𝟎𝟎𝟎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11710"/>
                <a:ext cx="8928992" cy="718981"/>
              </a:xfrm>
              <a:prstGeom prst="rect">
                <a:avLst/>
              </a:prstGeom>
              <a:blipFill rotWithShape="1">
                <a:blip r:embed="rId4"/>
                <a:stretch>
                  <a:fillRect b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8589" y="2787774"/>
                <a:ext cx="6055899" cy="118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𝟗𝟎𝟎𝟎𝟎𝟎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𝟐𝟎𝟎𝟎𝟎𝟎𝟎𝟎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den>
                          </m:f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589" y="2787774"/>
                <a:ext cx="6055899" cy="11896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9523" y="3825844"/>
                <a:ext cx="5104645" cy="1255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𝟗𝟎𝟎𝟎𝟎𝟎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𝟐𝟎𝟎𝟎𝟎𝟎𝟎𝟎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den>
                          </m:f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%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23" y="3825844"/>
                <a:ext cx="5104645" cy="12552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2825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Murakkab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9542"/>
            <a:ext cx="8784975" cy="1769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20 million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6 %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choraklarga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2859782"/>
                <a:ext cx="8856983" cy="1587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𝟐𝟎𝟎𝟎𝟎𝟎𝟎𝟎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𝟐𝟑𝟗𝟏𝟐𝟑𝟔𝟑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59782"/>
                <a:ext cx="8856983" cy="15874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2283718"/>
                <a:ext cx="8282758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𝟐𝟎𝟎𝟎𝟎𝟎𝟎𝟎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83718"/>
                <a:ext cx="8282758" cy="523222"/>
              </a:xfrm>
              <a:prstGeom prst="rect">
                <a:avLst/>
              </a:prstGeom>
              <a:blipFill rotWithShape="1">
                <a:blip r:embed="rId4"/>
                <a:stretch>
                  <a:fillRect t="-11765" b="-3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4471253"/>
                <a:ext cx="63193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𝟐𝟑𝟗𝟏𝟐𝟑𝟔𝟑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𝟐𝟎𝟎𝟎𝟎𝟎𝟎𝟎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𝟑𝟗𝟏𝟐𝟑𝟔𝟑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71253"/>
                <a:ext cx="631935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197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539552" y="891807"/>
            <a:ext cx="8424935" cy="1319903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47 </a:t>
            </a:r>
            <a:r>
              <a:rPr lang="en-US" sz="3200" b="1" dirty="0" err="1" smtClean="0">
                <a:solidFill>
                  <a:srgbClr val="7030A0"/>
                </a:solidFill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</a:rPr>
              <a:t> 57-</a:t>
            </a:r>
            <a:r>
              <a:rPr lang="en-US" sz="3200" dirty="0" smtClean="0"/>
              <a:t>betidagi </a:t>
            </a:r>
            <a:r>
              <a:rPr lang="en-US" sz="3200" b="1" dirty="0" err="1" smtClean="0">
                <a:solidFill>
                  <a:srgbClr val="7030A0"/>
                </a:solidFill>
              </a:rPr>
              <a:t>Nazorat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ishi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topshiriqlari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123478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9282" y="681539"/>
            <a:ext cx="76963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Diagrammadan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to‘plamlar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lementlari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52714" y="1851670"/>
            <a:ext cx="403571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8" name="Овал 37"/>
          <p:cNvSpPr/>
          <p:nvPr/>
        </p:nvSpPr>
        <p:spPr>
          <a:xfrm>
            <a:off x="4917677" y="2139702"/>
            <a:ext cx="180020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9" name="Овал 38"/>
          <p:cNvSpPr/>
          <p:nvPr/>
        </p:nvSpPr>
        <p:spPr>
          <a:xfrm>
            <a:off x="5853781" y="2139702"/>
            <a:ext cx="180020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54375" y="1995686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375" y="1995686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34695" y="1995686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95" y="1995686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58431" y="2681213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431" y="2681213"/>
                <a:ext cx="79861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55128" y="3435846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28" y="3435846"/>
                <a:ext cx="79861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24228" y="3545309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228" y="3545309"/>
                <a:ext cx="53892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23528" y="1635646"/>
                <a:ext cx="14425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.  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35646"/>
                <a:ext cx="144251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3528" y="2177157"/>
                <a:ext cx="1570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𝐈𝐈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77157"/>
                <a:ext cx="157004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3527" y="2681213"/>
                <a:ext cx="2368173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𝐈𝐈𝐈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⋂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2681213"/>
                <a:ext cx="236817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3528" y="3182367"/>
                <a:ext cx="213340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𝐈𝐕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𝒏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⋃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82367"/>
                <a:ext cx="213340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5785" y="3761333"/>
                <a:ext cx="2401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𝐕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𝒏</m:t>
                      </m:r>
                      <m:r>
                        <a:rPr lang="en-US" b="1" i="1">
                          <a:latin typeface="Cambria Math"/>
                        </a:rPr>
                        <m:t>((</m:t>
                      </m:r>
                      <m:r>
                        <a:rPr lang="en-US" b="1" i="1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⋂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)′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5" y="3761333"/>
                <a:ext cx="240110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3528" y="4265389"/>
                <a:ext cx="25373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𝐕𝐈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𝒏</m:t>
                      </m:r>
                      <m:r>
                        <a:rPr lang="en-US" b="1" i="1">
                          <a:latin typeface="Cambria Math"/>
                        </a:rPr>
                        <m:t>((</m:t>
                      </m:r>
                      <m:r>
                        <a:rPr lang="en-US" b="1" i="1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⋃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)′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265389"/>
                <a:ext cx="253736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547664" y="1635646"/>
                <a:ext cx="8714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635646"/>
                <a:ext cx="87145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91680" y="2142604"/>
                <a:ext cx="10942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142604"/>
                <a:ext cx="1094274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95736" y="2681213"/>
                <a:ext cx="8714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681213"/>
                <a:ext cx="871456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195736" y="3147814"/>
                <a:ext cx="10942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47814"/>
                <a:ext cx="1094274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55776" y="3736268"/>
                <a:ext cx="10942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736268"/>
                <a:ext cx="1094274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627784" y="4240324"/>
                <a:ext cx="8714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240324"/>
                <a:ext cx="871457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25789" y="2715766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789" y="2715766"/>
                <a:ext cx="798617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28982" y="2715766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982" y="2715766"/>
                <a:ext cx="798617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113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9282" y="699542"/>
                <a:ext cx="8735981" cy="2508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Sport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to‘garagida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qatnashgan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nafar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o‘quvchidan</a:t>
                </a:r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nafari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qora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sochli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nafari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qora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ko‘zli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nafari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qora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sochli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ham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qora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ko‘zli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qora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sochli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qora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ko‘zli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qora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sochli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ammo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qora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ko‘zli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o‘quvchilar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echta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2" y="699542"/>
                <a:ext cx="8735981" cy="2508379"/>
              </a:xfrm>
              <a:prstGeom prst="rect">
                <a:avLst/>
              </a:prstGeom>
              <a:blipFill rotWithShape="1">
                <a:blip r:embed="rId3"/>
                <a:stretch>
                  <a:fillRect l="-1256" t="-1703" b="-51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рямоугольник 49"/>
          <p:cNvSpPr/>
          <p:nvPr/>
        </p:nvSpPr>
        <p:spPr>
          <a:xfrm>
            <a:off x="4640746" y="2873142"/>
            <a:ext cx="4035710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1" name="Овал 50"/>
          <p:cNvSpPr/>
          <p:nvPr/>
        </p:nvSpPr>
        <p:spPr>
          <a:xfrm>
            <a:off x="5205709" y="3161174"/>
            <a:ext cx="180020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6" name="Овал 55"/>
          <p:cNvSpPr/>
          <p:nvPr/>
        </p:nvSpPr>
        <p:spPr>
          <a:xfrm>
            <a:off x="6141813" y="3161174"/>
            <a:ext cx="180020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42407" y="3054613"/>
                <a:ext cx="6922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407" y="3054613"/>
                <a:ext cx="69224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722727" y="3054613"/>
                <a:ext cx="7226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727" y="3054613"/>
                <a:ext cx="72269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346463" y="3702685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63" y="3702685"/>
                <a:ext cx="79861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843160" y="4169286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60" y="4169286"/>
                <a:ext cx="79861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12260" y="4278749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60" y="4278749"/>
                <a:ext cx="53892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84168" y="3737238"/>
                <a:ext cx="10214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737238"/>
                <a:ext cx="102143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017014" y="3737238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014" y="3737238"/>
                <a:ext cx="79861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67744" y="2715766"/>
                <a:ext cx="147021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715766"/>
                <a:ext cx="147021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2977" y="3147814"/>
                <a:ext cx="3354701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⋃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7" y="3147814"/>
                <a:ext cx="3354701" cy="9848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56688" y="4035137"/>
                <a:ext cx="289117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∕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88" y="4035137"/>
                <a:ext cx="2891176" cy="9848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643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animBg="1"/>
      <p:bldP spid="51" grpId="0" animBg="1"/>
      <p:bldP spid="56" grpId="0" animBg="1"/>
      <p:bldP spid="57" grpId="0"/>
      <p:bldP spid="58" grpId="0"/>
      <p:bldP spid="59" grpId="0"/>
      <p:bldP spid="60" grpId="0"/>
      <p:bldP spid="61" grpId="0"/>
      <p:bldP spid="67" grpId="0"/>
      <p:bldP spid="70" grpId="0"/>
      <p:bldP spid="3" grpId="0"/>
      <p:bldP spid="8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9512" y="699542"/>
            <a:ext cx="89756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Badminton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klubida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41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qatnashchidan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juftlikda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o‘ynaydilar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qatnashchi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uftliklarda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o‘ynaganlar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7704" y="2382713"/>
                <a:ext cx="59512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82713"/>
                <a:ext cx="595124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9512" y="2998569"/>
                <a:ext cx="2544991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𝟒𝟏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𝟑𝟏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98569"/>
                <a:ext cx="2544991" cy="1877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869227" y="3003798"/>
                <a:ext cx="43247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227" y="3003798"/>
                <a:ext cx="432471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911586" y="3545309"/>
                <a:ext cx="43247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86" y="3545309"/>
                <a:ext cx="432471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966700" y="4121373"/>
                <a:ext cx="23253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00" y="4121373"/>
                <a:ext cx="232538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750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/>
      <p:bldP spid="58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9512" y="699542"/>
            <a:ext cx="843064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50 ta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talabadan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25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o‘rganmoqda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o‘rganayotgan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alaba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7704" y="2139702"/>
                <a:ext cx="59512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139702"/>
                <a:ext cx="595124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9512" y="2998569"/>
                <a:ext cx="2544991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𝟓𝟎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𝟒𝟎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98569"/>
                <a:ext cx="2544991" cy="1877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869227" y="3003798"/>
                <a:ext cx="43247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227" y="3003798"/>
                <a:ext cx="432470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911586" y="3545309"/>
                <a:ext cx="43247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86" y="3545309"/>
                <a:ext cx="432470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966700" y="4121373"/>
                <a:ext cx="25481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00" y="4121373"/>
                <a:ext cx="254819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5265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79512" y="667598"/>
                <a:ext cx="862768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Futbol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musobaqasida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shahardan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ta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Jamoa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qatnashmoqda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Shahar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aholisining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67598"/>
                <a:ext cx="8627683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71" t="-5298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2999149"/>
                <a:ext cx="9009198" cy="2092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Shahar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aholisining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muxlislik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ham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muhlislik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uhlislik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qilmaydi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hech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muhlislik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qilmaydi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99149"/>
                <a:ext cx="9009198" cy="2092881"/>
              </a:xfrm>
              <a:prstGeom prst="rect">
                <a:avLst/>
              </a:prstGeom>
              <a:blipFill rotWithShape="1">
                <a:blip r:embed="rId4"/>
                <a:stretch>
                  <a:fillRect l="-1150" t="-2624" b="-6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419622"/>
                <a:ext cx="3417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7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9622"/>
                <a:ext cx="341792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209" t="-11628" b="-24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1832506"/>
                <a:ext cx="3417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32506"/>
                <a:ext cx="3417923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209" t="-9412" b="-2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2264554"/>
                <a:ext cx="3417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7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64554"/>
                <a:ext cx="3417923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209" t="-11628" b="-24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1920" y="1419622"/>
                <a:ext cx="516519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19622"/>
                <a:ext cx="5165197" cy="507831"/>
              </a:xfrm>
              <a:prstGeom prst="rect">
                <a:avLst/>
              </a:prstGeom>
              <a:blipFill rotWithShape="1">
                <a:blip r:embed="rId8"/>
                <a:stretch>
                  <a:fillRect l="-2243" t="-9639" r="-945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51920" y="1847895"/>
                <a:ext cx="516519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847895"/>
                <a:ext cx="5165197" cy="507831"/>
              </a:xfrm>
              <a:prstGeom prst="rect">
                <a:avLst/>
              </a:prstGeom>
              <a:blipFill rotWithShape="1">
                <a:blip r:embed="rId9"/>
                <a:stretch>
                  <a:fillRect l="-2243" t="-9639" r="-236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1920" y="2279943"/>
                <a:ext cx="516519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279943"/>
                <a:ext cx="5165197" cy="507831"/>
              </a:xfrm>
              <a:prstGeom prst="rect">
                <a:avLst/>
              </a:prstGeom>
              <a:blipFill rotWithShape="1">
                <a:blip r:embed="rId10"/>
                <a:stretch>
                  <a:fillRect l="-2243" t="-9639" r="-708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2639983"/>
                <a:ext cx="896110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muhlislik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9983"/>
                <a:ext cx="8961107" cy="507831"/>
              </a:xfrm>
              <a:prstGeom prst="rect">
                <a:avLst/>
              </a:prstGeom>
              <a:blipFill rotWithShape="1">
                <a:blip r:embed="rId11"/>
                <a:stretch>
                  <a:fillRect l="-1224" t="-9639" r="-408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7828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2" grpId="0"/>
      <p:bldP spid="2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987574"/>
            <a:ext cx="4608512" cy="33123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14305" y="1059582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116572" y="1113747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550409" y="2355727"/>
            <a:ext cx="239606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38117" y="1668708"/>
                <a:ext cx="82747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117" y="1668708"/>
                <a:ext cx="827470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51029" y="1058583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029" y="1058583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426782" y="1649387"/>
                <a:ext cx="7793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782" y="1649387"/>
                <a:ext cx="77938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887122" y="3648813"/>
                <a:ext cx="5020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22" y="3648813"/>
                <a:ext cx="50206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06488" y="3262246"/>
                <a:ext cx="7857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488" y="3262246"/>
                <a:ext cx="78579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52916" y="1775544"/>
                <a:ext cx="8146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916" y="1775544"/>
                <a:ext cx="81464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52120" y="2643758"/>
                <a:ext cx="7633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643758"/>
                <a:ext cx="76334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876256" y="2571750"/>
                <a:ext cx="8018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571750"/>
                <a:ext cx="80182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156176" y="2321173"/>
                <a:ext cx="8066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321173"/>
                <a:ext cx="80663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5361" y="1130099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61" y="1130099"/>
                <a:ext cx="51328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35896" y="3617317"/>
                <a:ext cx="5389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617317"/>
                <a:ext cx="538930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51520" y="896402"/>
                <a:ext cx="3417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7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96402"/>
                <a:ext cx="3417923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3209" t="-11628" b="-24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1520" y="896402"/>
                <a:ext cx="3417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96402"/>
                <a:ext cx="3417923" cy="523220"/>
              </a:xfrm>
              <a:prstGeom prst="rect">
                <a:avLst/>
              </a:prstGeom>
              <a:blipFill rotWithShape="1">
                <a:blip r:embed="rId15"/>
                <a:stretch>
                  <a:fillRect l="-3209" t="-9302" b="-26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896402"/>
                <a:ext cx="3417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7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6402"/>
                <a:ext cx="3417923" cy="523220"/>
              </a:xfrm>
              <a:prstGeom prst="rect">
                <a:avLst/>
              </a:prstGeom>
              <a:blipFill rotWithShape="1">
                <a:blip r:embed="rId16"/>
                <a:stretch>
                  <a:fillRect l="-3387" t="-11628" b="-24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51520" y="699542"/>
                <a:ext cx="285847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2858475" cy="923330"/>
              </a:xfrm>
              <a:prstGeom prst="rect">
                <a:avLst/>
              </a:prstGeom>
              <a:blipFill rotWithShape="1">
                <a:blip r:embed="rId17"/>
                <a:stretch>
                  <a:fillRect l="-3838" t="-5298" r="-2772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51520" y="699542"/>
                <a:ext cx="28264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2826415" cy="923330"/>
              </a:xfrm>
              <a:prstGeom prst="rect">
                <a:avLst/>
              </a:prstGeom>
              <a:blipFill rotWithShape="1">
                <a:blip r:embed="rId18"/>
                <a:stretch>
                  <a:fillRect l="-3879" t="-5298" r="-2586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51520" y="699542"/>
                <a:ext cx="28264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2826415" cy="923330"/>
              </a:xfrm>
              <a:prstGeom prst="rect">
                <a:avLst/>
              </a:prstGeom>
              <a:blipFill rotWithShape="1">
                <a:blip r:embed="rId19"/>
                <a:stretch>
                  <a:fillRect l="-3879" t="-5298" r="-2586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51520" y="699542"/>
                <a:ext cx="380745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jamoaga.</a:t>
                </a:r>
                <a:endParaRPr 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3807453" cy="923330"/>
              </a:xfrm>
              <a:prstGeom prst="rect">
                <a:avLst/>
              </a:prstGeom>
              <a:blipFill rotWithShape="1">
                <a:blip r:embed="rId20"/>
                <a:stretch>
                  <a:fillRect l="-2880" t="-5298" r="-480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932" y="1591923"/>
                <a:ext cx="12055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32" y="1591923"/>
                <a:ext cx="1205586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156176" y="2321173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321173"/>
                <a:ext cx="798617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2879" y="1442849"/>
                <a:ext cx="1879041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79" y="1442849"/>
                <a:ext cx="1879041" cy="98488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58778" y="1787386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778" y="1787386"/>
                <a:ext cx="798617" cy="53860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79512" y="1995686"/>
                <a:ext cx="186903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95686"/>
                <a:ext cx="1869037" cy="98488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645592" y="2643757"/>
                <a:ext cx="7986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92" y="2643757"/>
                <a:ext cx="798616" cy="538609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79712" y="2211710"/>
                <a:ext cx="186621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211710"/>
                <a:ext cx="1866216" cy="98488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76256" y="2571750"/>
                <a:ext cx="7986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571750"/>
                <a:ext cx="798616" cy="538609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53063" y="2738993"/>
                <a:ext cx="2114681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3" y="2738993"/>
                <a:ext cx="2114681" cy="984885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918719" y="1673101"/>
                <a:ext cx="10214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719" y="1673101"/>
                <a:ext cx="1021433" cy="538609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79712" y="3027025"/>
                <a:ext cx="213673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027025"/>
                <a:ext cx="2136739" cy="984885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380312" y="1635646"/>
                <a:ext cx="10214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635646"/>
                <a:ext cx="1021433" cy="538609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07504" y="3579862"/>
                <a:ext cx="2295820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79862"/>
                <a:ext cx="2295820" cy="984885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300192" y="3257277"/>
                <a:ext cx="10214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257277"/>
                <a:ext cx="1021433" cy="538609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506288" y="3219822"/>
                <a:ext cx="8114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288" y="3219822"/>
                <a:ext cx="811441" cy="538609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499992" y="3219822"/>
                <a:ext cx="10214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𝟒𝟐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219822"/>
                <a:ext cx="1021433" cy="538609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388955" y="4179153"/>
                <a:ext cx="7863565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55" y="4179153"/>
                <a:ext cx="7863565" cy="984885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2671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/>
      <p:bldP spid="62" grpId="0"/>
      <p:bldP spid="49" grpId="0"/>
      <p:bldP spid="46" grpId="0"/>
      <p:bldP spid="55" grpId="0"/>
      <p:bldP spid="47" grpId="0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4" grpId="0"/>
      <p:bldP spid="64" grpId="1"/>
      <p:bldP spid="65" grpId="0"/>
      <p:bldP spid="65" grpId="1"/>
      <p:bldP spid="9" grpId="0"/>
      <p:bldP spid="66" grpId="0"/>
      <p:bldP spid="10" grpId="0"/>
      <p:bldP spid="12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6" grpId="0"/>
      <p:bldP spid="79" grpId="0"/>
      <p:bldP spid="81" grpId="0"/>
      <p:bldP spid="83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987574"/>
            <a:ext cx="4608512" cy="33123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14305" y="1059582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116572" y="1113747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550409" y="2355727"/>
            <a:ext cx="239606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51029" y="1058583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029" y="1058583"/>
                <a:ext cx="53732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887122" y="3648813"/>
                <a:ext cx="5020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22" y="3648813"/>
                <a:ext cx="50206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5361" y="1130099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61" y="1130099"/>
                <a:ext cx="51328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35896" y="3617317"/>
                <a:ext cx="5389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617317"/>
                <a:ext cx="53893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156176" y="2355726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355726"/>
                <a:ext cx="79861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58778" y="1673101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778" y="1673101"/>
                <a:ext cx="79861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645592" y="2643757"/>
                <a:ext cx="7986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92" y="2643757"/>
                <a:ext cx="79861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76256" y="2571750"/>
                <a:ext cx="7986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571750"/>
                <a:ext cx="798616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846711" y="1673101"/>
                <a:ext cx="10214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711" y="1673101"/>
                <a:ext cx="102143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380312" y="1745109"/>
                <a:ext cx="10214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745109"/>
                <a:ext cx="1021433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156176" y="3329285"/>
                <a:ext cx="10214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329285"/>
                <a:ext cx="1021433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499992" y="3545309"/>
                <a:ext cx="10214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𝟒𝟐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545309"/>
                <a:ext cx="1021433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9512" y="771550"/>
                <a:ext cx="3273653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muxlislik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71550"/>
                <a:ext cx="3273653" cy="1292662"/>
              </a:xfrm>
              <a:prstGeom prst="rect">
                <a:avLst/>
              </a:prstGeom>
              <a:blipFill rotWithShape="1">
                <a:blip r:embed="rId15"/>
                <a:stretch>
                  <a:fillRect l="-3166" t="-4245" b="-10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79512" y="2135053"/>
                <a:ext cx="3951723" cy="2092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ham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muhlislik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muhlislik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qilmaydi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endParaRPr lang="en-US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35053"/>
                <a:ext cx="3951723" cy="2092881"/>
              </a:xfrm>
              <a:prstGeom prst="rect">
                <a:avLst/>
              </a:prstGeom>
              <a:blipFill rotWithShape="1">
                <a:blip r:embed="rId16"/>
                <a:stretch>
                  <a:fillRect l="-2619" t="-2616" r="-1695" b="-6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9512" y="4383563"/>
                <a:ext cx="848822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600" b="1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hech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jamoaga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muhlislik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qilmaydi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42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foizi</a:t>
                </a:r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83563"/>
                <a:ext cx="8488221" cy="492443"/>
              </a:xfrm>
              <a:prstGeom prst="rect">
                <a:avLst/>
              </a:prstGeom>
              <a:blipFill rotWithShape="1">
                <a:blip r:embed="rId17"/>
                <a:stretch>
                  <a:fillRect t="-11111" r="-359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270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8149" y="667598"/>
                <a:ext cx="65101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son;   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3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9" y="667598"/>
                <a:ext cx="6510115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5298" r="-843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9512" y="1504404"/>
            <a:ext cx="7513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19846" y="1923678"/>
                <a:ext cx="61245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</a:rPr>
                        <m:t>∨</m:t>
                      </m:r>
                      <m:r>
                        <a:rPr lang="en-US" b="1" i="1" smtClean="0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</a:rPr>
                        <m:t>;    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 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846" y="1923678"/>
                <a:ext cx="612456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2814" y="2512516"/>
                <a:ext cx="815761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𝒂</m:t>
                    </m:r>
                    <m:r>
                      <a:rPr lang="en-US" sz="2800" b="1" i="1">
                        <a:latin typeface="Cambria Math"/>
                      </a:rPr>
                      <m:t>) </m:t>
                    </m:r>
                    <m:r>
                      <a:rPr lang="en-US" sz="2800" b="1" i="1">
                        <a:latin typeface="Cambria Math"/>
                      </a:rPr>
                      <m:t>𝒑</m:t>
                    </m:r>
                    <m:r>
                      <a:rPr lang="en-US" sz="2800" b="1" i="1">
                        <a:latin typeface="Cambria Math"/>
                      </a:rPr>
                      <m:t>∨</m:t>
                    </m:r>
                    <m:r>
                      <a:rPr lang="en-US" sz="2800" b="1" i="1">
                        <a:latin typeface="Cambria Math"/>
                      </a:rPr>
                      <m:t>𝒒</m:t>
                    </m:r>
                    <m:r>
                      <a:rPr lang="en-US" sz="2800" b="1" i="1">
                        <a:latin typeface="Cambria Math"/>
                      </a:rPr>
                      <m:t> </m:t>
                    </m:r>
                    <m:r>
                      <a:rPr lang="en-US" sz="2700" b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4" y="2512516"/>
                <a:ext cx="8157618" cy="513282"/>
              </a:xfrm>
              <a:prstGeom prst="rect">
                <a:avLst/>
              </a:prstGeom>
              <a:blipFill rotWithShape="1">
                <a:blip r:embed="rId5"/>
                <a:stretch>
                  <a:fillRect t="-9524" b="-29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6174" y="3282604"/>
                <a:ext cx="7872283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𝒃</m:t>
                    </m:r>
                    <m:r>
                      <a:rPr lang="en-US" sz="2800" b="1" i="1">
                        <a:latin typeface="Cambria Math"/>
                      </a:rPr>
                      <m:t>) ¬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400" b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3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4" y="3282604"/>
                <a:ext cx="7872283" cy="513282"/>
              </a:xfrm>
              <a:prstGeom prst="rect">
                <a:avLst/>
              </a:prstGeom>
              <a:blipFill rotWithShape="1">
                <a:blip r:embed="rId6"/>
                <a:stretch>
                  <a:fillRect t="-9412" b="-2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585" y="3880668"/>
                <a:ext cx="680942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𝒄</m:t>
                    </m:r>
                    <m:r>
                      <a:rPr lang="en-US" sz="2400" b="1" i="1">
                        <a:latin typeface="Cambria Math"/>
                      </a:rPr>
                      <m:t>)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¬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⟹¬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b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bo‘lmasa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3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bo‘linmaydi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85" y="3880668"/>
                <a:ext cx="6809428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269" t="-5298" r="-716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4281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5" grpId="0"/>
      <p:bldP spid="3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56347bd685afcfe7ab7d9fa401e5219ea1f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10317</TotalTime>
  <Words>1475</Words>
  <Application>Microsoft Office PowerPoint</Application>
  <PresentationFormat>Экран (16:9)</PresentationFormat>
  <Paragraphs>330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969</cp:revision>
  <dcterms:created xsi:type="dcterms:W3CDTF">2020-04-09T07:32:19Z</dcterms:created>
  <dcterms:modified xsi:type="dcterms:W3CDTF">2021-03-04T05:40:56Z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