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1381" r:id="rId2"/>
    <p:sldId id="1398" r:id="rId3"/>
    <p:sldId id="1463" r:id="rId4"/>
    <p:sldId id="1464" r:id="rId5"/>
    <p:sldId id="1465" r:id="rId6"/>
    <p:sldId id="1450" r:id="rId7"/>
    <p:sldId id="1466" r:id="rId8"/>
    <p:sldId id="1467" r:id="rId9"/>
    <p:sldId id="1468" r:id="rId10"/>
    <p:sldId id="1469" r:id="rId11"/>
    <p:sldId id="1470" r:id="rId12"/>
    <p:sldId id="1471" r:id="rId13"/>
    <p:sldId id="1472" r:id="rId14"/>
    <p:sldId id="1473" r:id="rId15"/>
    <p:sldId id="1474" r:id="rId16"/>
    <p:sldId id="1475" r:id="rId17"/>
    <p:sldId id="1476" r:id="rId18"/>
    <p:sldId id="1477" r:id="rId19"/>
    <p:sldId id="1478" r:id="rId20"/>
    <p:sldId id="1479" r:id="rId21"/>
    <p:sldId id="1480" r:id="rId22"/>
    <p:sldId id="1481" r:id="rId23"/>
    <p:sldId id="368" r:id="rId24"/>
  </p:sldIdLst>
  <p:sldSz cx="9144000" cy="5143500" type="screen16x9"/>
  <p:notesSz cx="5765800" cy="3244850"/>
  <p:custDataLst>
    <p:tags r:id="rId2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74.png"/><Relationship Id="rId21" Type="http://schemas.openxmlformats.org/officeDocument/2006/relationships/image" Target="../media/image92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99.png"/><Relationship Id="rId3" Type="http://schemas.openxmlformats.org/officeDocument/2006/relationships/image" Target="../media/image93.png"/><Relationship Id="rId21" Type="http://schemas.openxmlformats.org/officeDocument/2006/relationships/image" Target="../media/image101.png"/><Relationship Id="rId7" Type="http://schemas.openxmlformats.org/officeDocument/2006/relationships/image" Target="../media/image95.png"/><Relationship Id="rId12" Type="http://schemas.openxmlformats.org/officeDocument/2006/relationships/image" Target="../media/image83.png"/><Relationship Id="rId17" Type="http://schemas.openxmlformats.org/officeDocument/2006/relationships/image" Target="../media/image9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88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97.png"/><Relationship Id="rId5" Type="http://schemas.openxmlformats.org/officeDocument/2006/relationships/image" Target="../media/image94.png"/><Relationship Id="rId15" Type="http://schemas.openxmlformats.org/officeDocument/2006/relationships/image" Target="../media/image86.png"/><Relationship Id="rId10" Type="http://schemas.openxmlformats.org/officeDocument/2006/relationships/image" Target="../media/image96.png"/><Relationship Id="rId19" Type="http://schemas.openxmlformats.org/officeDocument/2006/relationships/image" Target="../media/image9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112.png"/><Relationship Id="rId21" Type="http://schemas.openxmlformats.org/officeDocument/2006/relationships/image" Target="../media/image130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18" Type="http://schemas.openxmlformats.org/officeDocument/2006/relationships/image" Target="../media/image149.png"/><Relationship Id="rId3" Type="http://schemas.openxmlformats.org/officeDocument/2006/relationships/image" Target="../media/image134.png"/><Relationship Id="rId21" Type="http://schemas.openxmlformats.org/officeDocument/2006/relationships/image" Target="../media/image152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47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19" Type="http://schemas.openxmlformats.org/officeDocument/2006/relationships/image" Target="../media/image150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9632" y="2067694"/>
            <a:ext cx="5112568" cy="149968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To‘g‘ri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fikr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yuritish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argumentatsiya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qonunlari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Sofizmlar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paradokslar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9552" y="2187267"/>
            <a:ext cx="545553" cy="24727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0028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9121" y="3601635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Argumentatsiya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qonunlari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2853089"/>
                  </p:ext>
                </p:extLst>
              </p:nvPr>
            </p:nvGraphicFramePr>
            <p:xfrm>
              <a:off x="179513" y="1059582"/>
              <a:ext cx="8720193" cy="3596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2088231"/>
                    <a:gridCol w="3384376"/>
                    <a:gridCol w="3247586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Hukm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Ma’nosi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Misol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 sz="2800" b="1" i="1" dirty="0" smtClean="0">
                            <a:latin typeface="Cambria Math"/>
                            <a:cs typeface="Arial" panose="020B0604020202020204" pitchFamily="34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2800" b="1" dirty="0" smtClean="0">
                              <a:cs typeface="Arial" panose="020B0604020202020204" pitchFamily="34" charset="0"/>
                            </a:rPr>
                            <a:t>        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¬</m:t>
                              </m:r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2800" b="1" i="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¬</m:t>
                              </m:r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bo‘lganda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bo‘lsin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Ammo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noto‘g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‘ri.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ham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Agar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kitob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o‘qisam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baho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olaman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</a:p>
                        <a:p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baho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olmadim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</a:p>
                        <a:p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kitob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o‘qimadim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2853089"/>
                  </p:ext>
                </p:extLst>
              </p:nvPr>
            </p:nvGraphicFramePr>
            <p:xfrm>
              <a:off x="179513" y="1059582"/>
              <a:ext cx="8720193" cy="3596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2088231"/>
                    <a:gridCol w="3384376"/>
                    <a:gridCol w="3247586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Hukm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Ma’nosi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Misol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784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8812" r="-317201" b="-5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1802" t="-18812" r="-96036" b="-5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Agar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kitob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o‘qisam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baho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olaman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</a:p>
                        <a:p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baho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olmadim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</a:p>
                        <a:p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emak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kitob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o‘qimadim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1115616" y="2931790"/>
            <a:ext cx="6840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0908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Argumentatsiya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qonunlari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83785379"/>
                  </p:ext>
                </p:extLst>
              </p:nvPr>
            </p:nvGraphicFramePr>
            <p:xfrm>
              <a:off x="179513" y="1059582"/>
              <a:ext cx="8720193" cy="3596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2088231"/>
                    <a:gridCol w="3384376"/>
                    <a:gridCol w="3247586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Hukm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Ma’nosi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Misol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 sz="2800" b="1" i="1" dirty="0" smtClean="0">
                            <a:latin typeface="Cambria Math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2800" b="1" dirty="0" smtClean="0">
                              <a:cs typeface="Arial" panose="020B0604020202020204" pitchFamily="34" charset="0"/>
                            </a:rPr>
                            <a:t>    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∨</m:t>
                              </m:r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2800" b="1" dirty="0" smtClean="0">
                              <a:cs typeface="Arial" panose="020B0604020202020204" pitchFamily="34" charset="0"/>
                            </a:rPr>
                            <a:t>        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¬</m:t>
                              </m:r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2800" b="1" i="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 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noto‘g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bo‘lsin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‘ri.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Men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kitob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o‘qiyman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kino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ko‘raman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Men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kitob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o‘qimadim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men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kino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ko‘rdim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83785379"/>
                  </p:ext>
                </p:extLst>
              </p:nvPr>
            </p:nvGraphicFramePr>
            <p:xfrm>
              <a:off x="179513" y="1059582"/>
              <a:ext cx="8720193" cy="3596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2088231"/>
                    <a:gridCol w="3384376"/>
                    <a:gridCol w="3247586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Hukm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Ma’nosi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Misol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784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8812" r="-317201" b="-5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1802" t="-18812" r="-96036" b="-5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Men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kitob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o‘qiyman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kino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ko‘raman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Men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kitob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o‘qimadim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men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kino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ko‘rdim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1115616" y="2931790"/>
            <a:ext cx="6840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7493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Argumentatsiya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qonunlari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4904525"/>
                  </p:ext>
                </p:extLst>
              </p:nvPr>
            </p:nvGraphicFramePr>
            <p:xfrm>
              <a:off x="179513" y="915566"/>
              <a:ext cx="8720193" cy="402336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28191"/>
                    <a:gridCol w="2304256"/>
                    <a:gridCol w="4687746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Hukm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Ma’nosi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Misol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 sz="2800" b="1" i="1" dirty="0" smtClean="0">
                            <a:latin typeface="Cambria Math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r>
                            <a:rPr lang="en-US" sz="2800" b="1" dirty="0" smtClean="0">
                              <a:cs typeface="Arial" panose="020B0604020202020204" pitchFamily="34" charset="0"/>
                            </a:rPr>
                            <a:t>             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⟹</m:t>
                              </m:r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endParaRPr lang="en-US" sz="2800" b="1" i="1" dirty="0" smtClean="0">
                            <a:latin typeface="Cambria Math"/>
                            <a:cs typeface="Arial" panose="020B0604020202020204" pitchFamily="34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hamda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𝒓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kelib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chiqsin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holda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𝒓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kelib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chiqadi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Agar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ochiq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bo‘lsa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men sport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maydonchaga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boraman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</a:p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Agar men sport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maydonchaga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borsam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futbol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o‘ynayman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  <a:p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ochiq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bo‘lsa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men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futbol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o‘ynayman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4904525"/>
                  </p:ext>
                </p:extLst>
              </p:nvPr>
            </p:nvGraphicFramePr>
            <p:xfrm>
              <a:off x="179513" y="915566"/>
              <a:ext cx="8720193" cy="402336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728191"/>
                    <a:gridCol w="2304256"/>
                    <a:gridCol w="4687746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Hukm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Ma’nosi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Misol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5052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6522" r="-403873" b="-4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5132" t="-16522" r="-203439" b="-4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Agar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ochiq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bo‘lsa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men sport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maydonchaga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boraman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</a:p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Agar men sport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maydonchaga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borsam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futbol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o‘ynayman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  <a:p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ochiq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bo‘lsa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men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futbol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o‘ynayman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572834" y="3219822"/>
            <a:ext cx="9001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7329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264" y="771550"/>
            <a:ext cx="890423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75.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qaraylik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Alijon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shamollagandagina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Alijon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Alijon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shamollamagan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6197" y="2787774"/>
                <a:ext cx="677409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Alijon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shamollagan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Alijonni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97" y="2787774"/>
                <a:ext cx="6774099" cy="954107"/>
              </a:xfrm>
              <a:prstGeom prst="rect">
                <a:avLst/>
              </a:prstGeom>
              <a:blipFill rotWithShape="1">
                <a:blip r:embed="rId3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3568" y="3651870"/>
                <a:ext cx="2448619" cy="861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𝒑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⟹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      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¬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asos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651870"/>
                <a:ext cx="2448619" cy="861711"/>
              </a:xfrm>
              <a:prstGeom prst="rect">
                <a:avLst/>
              </a:prstGeom>
              <a:blipFill rotWithShape="1">
                <a:blip r:embed="rId4"/>
                <a:stretch>
                  <a:fillRect r="-1741" b="-7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683568" y="4513388"/>
            <a:ext cx="244537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02241" y="4513388"/>
                <a:ext cx="21176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b="1" i="1" smtClean="0">
                            <a:latin typeface="Cambria Math"/>
                          </a:rPr>
                          <m:t>𝒑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xulosa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241" y="4513388"/>
                <a:ext cx="2117631" cy="538609"/>
              </a:xfrm>
              <a:prstGeom prst="rect">
                <a:avLst/>
              </a:prstGeom>
              <a:blipFill rotWithShape="1">
                <a:blip r:embed="rId5"/>
                <a:stretch>
                  <a:fillRect t="-11236" r="-4899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39952" y="4083918"/>
                <a:ext cx="37183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083918"/>
                <a:ext cx="371839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2201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4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1723955"/>
                  </p:ext>
                </p:extLst>
              </p:nvPr>
            </p:nvGraphicFramePr>
            <p:xfrm>
              <a:off x="107504" y="1961133"/>
              <a:ext cx="892899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648072"/>
                    <a:gridCol w="2232248"/>
                    <a:gridCol w="381642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4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400" dirty="0"/>
                                      <m:t> </m:t>
                                    </m:r>
                                  </m:e>
                                </m:d>
                                <m:r>
                                  <a:rPr lang="ru-RU" sz="2400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1723955"/>
                  </p:ext>
                </p:extLst>
              </p:nvPr>
            </p:nvGraphicFramePr>
            <p:xfrm>
              <a:off x="107504" y="1961133"/>
              <a:ext cx="892899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648072"/>
                    <a:gridCol w="2232248"/>
                    <a:gridCol w="381642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1176" r="-193472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1176" r="-161975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2300" t="-1176" r="-51596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6226" t="-1176" r="-93679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9235" t="-1176" r="-171311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4026" t="-1176" r="-160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101176" r="-19347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101176" r="-161975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201176" r="-19347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201176" r="-161975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301176" r="-193472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301176" r="-161975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401176" r="-19347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401176" r="-16197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17350" y="2465189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50" y="2465189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03648" y="2969245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969245"/>
                <a:ext cx="50526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03648" y="351075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510756"/>
                <a:ext cx="49737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03648" y="4049365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049365"/>
                <a:ext cx="49737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59808" y="2465189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808" y="2465189"/>
                <a:ext cx="50526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51920" y="2969245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969245"/>
                <a:ext cx="50526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53131" y="351075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3510756"/>
                <a:ext cx="50526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53131" y="4049365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4049365"/>
                <a:ext cx="500458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54941" y="2465189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941" y="2465189"/>
                <a:ext cx="49737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48264" y="3006700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006700"/>
                <a:ext cx="4973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48264" y="3510756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510756"/>
                <a:ext cx="500458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48264" y="4049365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4049365"/>
                <a:ext cx="49737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55776" y="915566"/>
                <a:ext cx="37183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915566"/>
                <a:ext cx="3718390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425462" y="2465189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462" y="2465189"/>
                <a:ext cx="50526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411760" y="2969245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969245"/>
                <a:ext cx="500458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411760" y="351075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510756"/>
                <a:ext cx="505267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11760" y="4049365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049365"/>
                <a:ext cx="497379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4766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264" y="771550"/>
            <a:ext cx="89042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76.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Hukmlarning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tuzib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91680" y="2211710"/>
                <a:ext cx="37183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211710"/>
                <a:ext cx="371839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2139702"/>
                <a:ext cx="1369093" cy="13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𝒒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139702"/>
                <a:ext cx="1369093" cy="13540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12114" y="2787774"/>
                <a:ext cx="31801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114" y="2787774"/>
                <a:ext cx="318016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24328" y="2067694"/>
                <a:ext cx="1108188" cy="1367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∨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2067694"/>
                <a:ext cx="1108188" cy="136729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91680" y="3666190"/>
                <a:ext cx="37183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666190"/>
                <a:ext cx="371839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7504" y="3594182"/>
                <a:ext cx="1369093" cy="13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594182"/>
                <a:ext cx="1369093" cy="135402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131840" y="4242254"/>
                <a:ext cx="43490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d>
                        <m:dPr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242254"/>
                <a:ext cx="434907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24328" y="3522174"/>
                <a:ext cx="1369093" cy="13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  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3522174"/>
                <a:ext cx="1369093" cy="135402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5350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2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0360504"/>
                  </p:ext>
                </p:extLst>
              </p:nvPr>
            </p:nvGraphicFramePr>
            <p:xfrm>
              <a:off x="107504" y="2321173"/>
              <a:ext cx="892899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648072"/>
                    <a:gridCol w="2232248"/>
                    <a:gridCol w="381642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4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400" dirty="0"/>
                                      <m:t> </m:t>
                                    </m:r>
                                  </m:e>
                                </m:d>
                                <m:r>
                                  <a:rPr lang="ru-RU" sz="2400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0360504"/>
                  </p:ext>
                </p:extLst>
              </p:nvPr>
            </p:nvGraphicFramePr>
            <p:xfrm>
              <a:off x="107504" y="2321173"/>
              <a:ext cx="892899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648072"/>
                    <a:gridCol w="2232248"/>
                    <a:gridCol w="381642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1176" r="-193472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1176" r="-161975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2300" t="-1176" r="-51596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6226" t="-1176" r="-93679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9235" t="-1176" r="-171311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4026" t="-1176" r="-160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101176" r="-19347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101176" r="-161975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201176" r="-19347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201176" r="-161975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301176" r="-193472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301176" r="-161975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401176" r="-19347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401176" r="-16197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17350" y="2825229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50" y="2825229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03648" y="3329285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329285"/>
                <a:ext cx="50526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03648" y="387079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870796"/>
                <a:ext cx="49737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03648" y="4409405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409405"/>
                <a:ext cx="49737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59808" y="2825229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808" y="2825229"/>
                <a:ext cx="50526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51920" y="3329285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329285"/>
                <a:ext cx="50526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53131" y="387079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3870796"/>
                <a:ext cx="50526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53131" y="4409405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4409405"/>
                <a:ext cx="500458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54941" y="2825229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941" y="2825229"/>
                <a:ext cx="49737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48264" y="3366740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366740"/>
                <a:ext cx="4973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48264" y="3870796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870796"/>
                <a:ext cx="500458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48264" y="4409405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4409405"/>
                <a:ext cx="49737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95936" y="1184870"/>
                <a:ext cx="37183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184870"/>
                <a:ext cx="3718390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425462" y="2825229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462" y="2825229"/>
                <a:ext cx="50526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411760" y="3329285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329285"/>
                <a:ext cx="500458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411760" y="387079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870796"/>
                <a:ext cx="505267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11760" y="4409405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409405"/>
                <a:ext cx="497379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740915" y="777161"/>
                <a:ext cx="1369093" cy="13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𝒒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915" y="777161"/>
                <a:ext cx="1369093" cy="135402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55380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2600291"/>
                  </p:ext>
                </p:extLst>
              </p:nvPr>
            </p:nvGraphicFramePr>
            <p:xfrm>
              <a:off x="107504" y="2321173"/>
              <a:ext cx="892899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648072"/>
                    <a:gridCol w="2376264"/>
                    <a:gridCol w="367240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2600291"/>
                  </p:ext>
                </p:extLst>
              </p:nvPr>
            </p:nvGraphicFramePr>
            <p:xfrm>
              <a:off x="107504" y="2321173"/>
              <a:ext cx="892899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648072"/>
                    <a:gridCol w="2376264"/>
                    <a:gridCol w="3672408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1176" r="-193472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1176" r="-161975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2300" t="-1176" r="-51596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6226" t="-1176" r="-93679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1282" t="-1176" r="-15461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3355" t="-1176" r="-166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101176" r="-19347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101176" r="-161975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201176" r="-19347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201176" r="-161975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301176" r="-193472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301176" r="-161975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401176" r="-19347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401176" r="-16197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17350" y="2825229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50" y="2825229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03648" y="3329285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329285"/>
                <a:ext cx="50045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03648" y="3870796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870796"/>
                <a:ext cx="50045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03648" y="4409405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409405"/>
                <a:ext cx="50526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59808" y="2825229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808" y="2825229"/>
                <a:ext cx="50526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51920" y="3329285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329285"/>
                <a:ext cx="50526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53131" y="3870796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3870796"/>
                <a:ext cx="500458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53131" y="4409405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4409405"/>
                <a:ext cx="50526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54941" y="2825229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941" y="2825229"/>
                <a:ext cx="49737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48264" y="3366740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366740"/>
                <a:ext cx="4973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48264" y="3870796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870796"/>
                <a:ext cx="500458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48264" y="4409405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4409405"/>
                <a:ext cx="49737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425462" y="2825229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462" y="2825229"/>
                <a:ext cx="505267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411760" y="3329285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329285"/>
                <a:ext cx="50526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411760" y="3870796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870796"/>
                <a:ext cx="500458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11760" y="4409405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409405"/>
                <a:ext cx="497379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563888" y="1131590"/>
                <a:ext cx="31801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1131590"/>
                <a:ext cx="3180166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443598" y="825604"/>
                <a:ext cx="1108188" cy="1367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∨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598" y="825604"/>
                <a:ext cx="1108188" cy="1367297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57373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7" grpId="0"/>
      <p:bldP spid="28" grpId="0"/>
      <p:bldP spid="29" grpId="0"/>
      <p:bldP spid="30" grpId="0"/>
      <p:bldP spid="25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264" y="771550"/>
            <a:ext cx="8904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77.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hukmlardan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1494" y="2915564"/>
                <a:ext cx="344107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494" y="2915564"/>
                <a:ext cx="344107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99051" y="2499742"/>
                <a:ext cx="1369093" cy="13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𝒒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51" y="2499742"/>
                <a:ext cx="1369093" cy="13540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1889125"/>
                <a:ext cx="22871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ru-RU" b="1" i="1">
                              <a:latin typeface="Cambria Math"/>
                            </a:rPr>
                            <m:t>∧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89125"/>
                <a:ext cx="228710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43808" y="1707654"/>
                <a:ext cx="1108188" cy="969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𝒑</m:t>
                          </m:r>
                          <m:r>
                            <a:rPr lang="ru-RU" b="1" i="1">
                              <a:latin typeface="Cambria Math"/>
                            </a:rPr>
                            <m:t>∧</m:t>
                          </m:r>
                          <m:r>
                            <a:rPr lang="en-US" b="1" i="1">
                              <a:latin typeface="Cambria Math"/>
                            </a:rPr>
                            <m:t>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1707654"/>
                <a:ext cx="1108188" cy="96981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87624" y="4098238"/>
                <a:ext cx="552798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d>
                        <m:dPr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⟺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098238"/>
                <a:ext cx="552798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059022" y="3507854"/>
                <a:ext cx="1369093" cy="13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⟺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022" y="3507854"/>
                <a:ext cx="1369093" cy="135402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98308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2" grpId="0"/>
      <p:bldP spid="12" grpId="0"/>
      <p:bldP spid="13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2264" y="771550"/>
                <a:ext cx="89042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78.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tub son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hukmlardan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qaysilari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64" y="771550"/>
                <a:ext cx="8904232" cy="923330"/>
              </a:xfrm>
              <a:prstGeom prst="rect">
                <a:avLst/>
              </a:prstGeom>
              <a:blipFill rotWithShape="1">
                <a:blip r:embed="rId3"/>
                <a:stretch>
                  <a:fillRect l="-1301" t="-5298" b="-16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32264" y="1707654"/>
                <a:ext cx="871296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tub son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tub son.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700" b="1" i="1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son.</a:t>
                </a:r>
                <a:endParaRPr lang="en-US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64" y="1707654"/>
                <a:ext cx="8712968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1330" t="-5263" r="-140" b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95936" y="3248858"/>
                <a:ext cx="399910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𝒑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⟹</m:t>
                        </m:r>
                        <m:r>
                          <a:rPr lang="en-US" b="1" i="1" smtClean="0">
                            <a:latin typeface="Cambria Math"/>
                          </a:rPr>
                          <m:t>𝒒</m:t>
                        </m:r>
                      </m:e>
                    </m:d>
                    <m:r>
                      <a:rPr lang="ru-RU" b="1" i="1" smtClean="0">
                        <a:latin typeface="Cambria Math"/>
                      </a:rPr>
                      <m:t>∧</m:t>
                    </m:r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</a:rPr>
                          <m:t>𝒑</m:t>
                        </m:r>
                        <m:r>
                          <a:rPr lang="en-US" b="1" i="1">
                            <a:latin typeface="Cambria Math"/>
                          </a:rPr>
                          <m:t>∨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𝒒</m:t>
                        </m:r>
                      </m:e>
                    </m:d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𝒒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248858"/>
                <a:ext cx="399910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187624" y="3003798"/>
                <a:ext cx="1369093" cy="1354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∨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𝒒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     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003798"/>
                <a:ext cx="1369093" cy="135421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64142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Tafakkur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qonuni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771550"/>
            <a:ext cx="9093367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talablariga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qilgandagina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9691" y="1707654"/>
            <a:ext cx="8784976" cy="1384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muhokama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496" y="3219822"/>
            <a:ext cx="9093367" cy="181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muhokamani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izchil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1639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95936" y="1088618"/>
                <a:ext cx="399910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𝒑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⟹</m:t>
                        </m:r>
                        <m:r>
                          <a:rPr lang="en-US" b="1" i="1" smtClean="0">
                            <a:latin typeface="Cambria Math"/>
                          </a:rPr>
                          <m:t>𝒒</m:t>
                        </m:r>
                      </m:e>
                    </m:d>
                    <m:r>
                      <a:rPr lang="ru-RU" b="1" i="1" smtClean="0">
                        <a:latin typeface="Cambria Math"/>
                      </a:rPr>
                      <m:t>∧</m:t>
                    </m:r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</a:rPr>
                          <m:t>𝒑</m:t>
                        </m:r>
                        <m:r>
                          <a:rPr lang="en-US" b="1" i="1">
                            <a:latin typeface="Cambria Math"/>
                          </a:rPr>
                          <m:t>∨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𝒒</m:t>
                        </m:r>
                      </m:e>
                    </m:d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𝒒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088618"/>
                <a:ext cx="3999108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187624" y="699542"/>
                <a:ext cx="1369093" cy="1354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∨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𝒒</m:t>
                              </m:r>
                            </m:e>
                          </m:eqAr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         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699542"/>
                <a:ext cx="1369093" cy="135421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1910543"/>
                  </p:ext>
                </p:extLst>
              </p:nvPr>
            </p:nvGraphicFramePr>
            <p:xfrm>
              <a:off x="107504" y="1961133"/>
              <a:ext cx="8928992" cy="31394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1008112"/>
                    <a:gridCol w="2016224"/>
                    <a:gridCol w="3672408"/>
                  </a:tblGrid>
                  <a:tr h="102370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800" dirty="0"/>
                                      <m:t> </m:t>
                                    </m:r>
                                  </m:e>
                                </m:d>
                                <m:r>
                                  <a:rPr lang="ru-RU" sz="2800" i="1" smtClean="0">
                                    <a:latin typeface="Cambria Math"/>
                                  </a:rPr>
                                  <m:t>∧</m:t>
                                </m:r>
                              </m:oMath>
                            </m:oMathPara>
                          </a14:m>
                          <a:endParaRPr lang="en-US" sz="2800" i="1" dirty="0" smtClean="0">
                            <a:latin typeface="Cambria Math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32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3200" b="1" i="1">
                                        <a:latin typeface="Cambria Math"/>
                                      </a:rPr>
                                      <m:t>∨</m:t>
                                    </m:r>
                                    <m:r>
                                      <a:rPr lang="en-US" sz="3200" b="1" i="1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32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32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m:rPr>
                                    <m:nor/>
                                  </m:rPr>
                                  <a:rPr lang="en-US" sz="3200" b="1" dirty="0" smtClean="0"/>
                                  <m:t> </m:t>
                                </m:r>
                                <m:d>
                                  <m:dPr>
                                    <m:ctrlPr>
                                      <a:rPr lang="ru-RU" sz="32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1" i="1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3200" b="1" i="1">
                                        <a:latin typeface="Cambria Math"/>
                                      </a:rPr>
                                      <m:t>∨</m:t>
                                    </m:r>
                                    <m:r>
                                      <a:rPr lang="en-US" sz="3200" b="1" i="1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3200" b="1" i="1" dirty="0" smtClean="0">
                            <a:latin typeface="Cambria Math"/>
                            <a:ea typeface="Cambria Math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1910543"/>
                  </p:ext>
                </p:extLst>
              </p:nvPr>
            </p:nvGraphicFramePr>
            <p:xfrm>
              <a:off x="107504" y="1961133"/>
              <a:ext cx="8928992" cy="31394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1008112"/>
                    <a:gridCol w="2016224"/>
                    <a:gridCol w="3672408"/>
                  </a:tblGrid>
                  <a:tr h="10668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389" t="-571" r="-1934722" b="-19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0123" t="-571" r="-1619753" b="-19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72300" t="-571" r="-515962" b="-19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22424" t="-571" r="-566061" b="-19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60725" t="-571" r="-182175" b="-19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43355" t="-571" r="-166" b="-19428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389" t="-207059" r="-19347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0123" t="-207059" r="-161975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389" t="-307059" r="-19347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0123" t="-307059" r="-161975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389" t="-407059" r="-193472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0123" t="-407059" r="-161975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389" t="-507059" r="-19347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90123" t="-507059" r="-16197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417350" y="3041253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50" y="3041253"/>
                <a:ext cx="49737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403648" y="3545309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545309"/>
                <a:ext cx="50526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403648" y="4086820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086820"/>
                <a:ext cx="49737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403648" y="4625429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625429"/>
                <a:ext cx="49737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59808" y="3006700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808" y="3006700"/>
                <a:ext cx="500458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851920" y="351075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510756"/>
                <a:ext cx="50526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853131" y="4052267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4052267"/>
                <a:ext cx="500458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853131" y="459087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4590876"/>
                <a:ext cx="50526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954941" y="3006700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941" y="3006700"/>
                <a:ext cx="497379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948264" y="3548211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548211"/>
                <a:ext cx="49737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948264" y="4052267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4052267"/>
                <a:ext cx="500458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948264" y="459087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4590876"/>
                <a:ext cx="497379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554565" y="3041253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565" y="3041253"/>
                <a:ext cx="500458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540863" y="3545309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863" y="3545309"/>
                <a:ext cx="500458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40863" y="4086820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863" y="4086820"/>
                <a:ext cx="500458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540863" y="4625429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863" y="4625429"/>
                <a:ext cx="505267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15345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264" y="771550"/>
            <a:ext cx="89042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79.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musobaqaga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qatnashishi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Singapurga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Gongkongga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Singapurga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Gongkongga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bormaydi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43962" y="4371950"/>
                <a:ext cx="31801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3962" y="4371950"/>
                <a:ext cx="318016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05840" y="3003798"/>
                <a:ext cx="1178528" cy="1367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∨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 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840" y="3003798"/>
                <a:ext cx="1178528" cy="13672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6197" y="3291830"/>
                <a:ext cx="5447325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Davron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Singapurga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Davron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Gongkongga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97" y="3291830"/>
                <a:ext cx="5447325" cy="954107"/>
              </a:xfrm>
              <a:prstGeom prst="rect">
                <a:avLst/>
              </a:prstGeom>
              <a:blipFill rotWithShape="1">
                <a:blip r:embed="rId5"/>
                <a:stretch>
                  <a:fillRect t="-6369" r="-111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27320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0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8596173"/>
                  </p:ext>
                </p:extLst>
              </p:nvPr>
            </p:nvGraphicFramePr>
            <p:xfrm>
              <a:off x="179511" y="2213198"/>
              <a:ext cx="8720196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34981"/>
                    <a:gridCol w="481484"/>
                    <a:gridCol w="1085726"/>
                    <a:gridCol w="2102190"/>
                    <a:gridCol w="778589"/>
                    <a:gridCol w="3737226"/>
                  </a:tblGrid>
                  <a:tr h="51283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8596173"/>
                  </p:ext>
                </p:extLst>
              </p:nvPr>
            </p:nvGraphicFramePr>
            <p:xfrm>
              <a:off x="179511" y="2213198"/>
              <a:ext cx="8720196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34981"/>
                    <a:gridCol w="481484"/>
                    <a:gridCol w="1085726"/>
                    <a:gridCol w="2102190"/>
                    <a:gridCol w="778589"/>
                    <a:gridCol w="3737226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r="-1526136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r="-1600000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3820" r="-61011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000" r="-214783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39063" r="-478906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3442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00000" r="-1526136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t="-100000" r="-160000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200000" r="-1526136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t="-200000" r="-160000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300000" r="-1526136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t="-300000" r="-1600000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400000" r="-1526136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t="-400000" r="-1600000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561366" y="271576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366" y="2715766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547664" y="3219822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219822"/>
                <a:ext cx="50045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547664" y="3723878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723878"/>
                <a:ext cx="50045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547664" y="429994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299942"/>
                <a:ext cx="50526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578677" y="271576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77" y="2715766"/>
                <a:ext cx="50526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572000" y="3257277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257277"/>
                <a:ext cx="49737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572000" y="3761333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761333"/>
                <a:ext cx="50526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572000" y="4299942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4299942"/>
                <a:ext cx="49737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073534" y="2787774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3534" y="2787774"/>
                <a:ext cx="500458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059832" y="3291830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291830"/>
                <a:ext cx="500458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059832" y="3833341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833341"/>
                <a:ext cx="50526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059832" y="4371950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371950"/>
                <a:ext cx="50526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56965" y="1059582"/>
                <a:ext cx="31801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965" y="1059582"/>
                <a:ext cx="3180166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65301" y="755386"/>
                <a:ext cx="1178528" cy="1367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∨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 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301" y="755386"/>
                <a:ext cx="1178528" cy="136729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82933" y="271576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933" y="2715766"/>
                <a:ext cx="505267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76256" y="3257277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3257277"/>
                <a:ext cx="497379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876256" y="3761333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3761333"/>
                <a:ext cx="500458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876256" y="4299942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4299942"/>
                <a:ext cx="497379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66409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23" grpId="0"/>
      <p:bldP spid="24" grpId="0"/>
      <p:bldP spid="25" grpId="0"/>
      <p:bldP spid="27" grpId="0"/>
      <p:bldP spid="28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36-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80, 81-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Hukm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699542"/>
            <a:ext cx="9093367" cy="181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Hukmlarda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12" y="2355726"/>
            <a:ext cx="3024336" cy="523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2769771"/>
            <a:ext cx="91919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‘rtasidagi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1" y="3579862"/>
            <a:ext cx="8720195" cy="523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Axloq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huquqdan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9512" y="3993907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axloq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huquq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904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Hukm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9093367" cy="22467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Mazmun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jihatdan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turli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hukmlar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tuzilishiga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xildir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ularda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predmet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haqidagi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tushunchalar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majmuasi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</m:d>
                  </m:oMath>
                </a14:m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predmet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belgisi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haqidagi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tushuncha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o‘rtasidagi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munosabat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qayd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etilgan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xosligi</a:t>
                </a:r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tasdiqlangan</a:t>
                </a:r>
                <a:r>
                  <a:rPr lang="en-US" sz="27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093367" cy="2246771"/>
              </a:xfrm>
              <a:prstGeom prst="rect">
                <a:avLst/>
              </a:prstGeom>
              <a:blipFill rotWithShape="1">
                <a:blip r:embed="rId3"/>
                <a:stretch>
                  <a:fillRect l="-1273" t="-2174" b="-29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2912626"/>
                <a:ext cx="87129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hukm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mantiqiy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etiladi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912626"/>
                <a:ext cx="8712968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1330" t="-9302" b="-26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3491011"/>
                <a:ext cx="871296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Biz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majmuasini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xulosa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ataymiz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Hukmda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xulosa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bog‘lovchi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so‘z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bog‘lanadi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91011"/>
                <a:ext cx="8712968" cy="1384995"/>
              </a:xfrm>
              <a:prstGeom prst="rect">
                <a:avLst/>
              </a:prstGeom>
              <a:blipFill rotWithShape="1">
                <a:blip r:embed="rId5"/>
                <a:stretch>
                  <a:fillRect l="-1330" t="-3524" b="-7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60813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Hukm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771550"/>
                <a:ext cx="8712968" cy="1132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⟹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hukmda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xulosa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ko‘rinishida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71550"/>
                <a:ext cx="8712968" cy="1132169"/>
              </a:xfrm>
              <a:prstGeom prst="rect">
                <a:avLst/>
              </a:prstGeom>
              <a:blipFill rotWithShape="1">
                <a:blip r:embed="rId3"/>
                <a:stretch>
                  <a:fillRect l="-1330" b="-113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32264" y="1851670"/>
            <a:ext cx="87129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Sobir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shug‘ullansa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Sobir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shug‘ullanmoqda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Sobir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3190498"/>
                <a:ext cx="6853158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sport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shug‘ullanmoqda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sog‘lom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190498"/>
                <a:ext cx="6853158" cy="984885"/>
              </a:xfrm>
              <a:prstGeom prst="rect">
                <a:avLst/>
              </a:prstGeom>
              <a:blipFill rotWithShape="1">
                <a:blip r:embed="rId4"/>
                <a:stretch>
                  <a:fillRect t="-6173" b="-12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63888" y="3651870"/>
                <a:ext cx="2393925" cy="861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𝒑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⟹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          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𝒑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asos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651870"/>
                <a:ext cx="2393925" cy="861518"/>
              </a:xfrm>
              <a:prstGeom prst="rect">
                <a:avLst/>
              </a:prstGeom>
              <a:blipFill rotWithShape="1">
                <a:blip r:embed="rId5"/>
                <a:stretch>
                  <a:fillRect r="-4082" b="-7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3563888" y="4513388"/>
            <a:ext cx="244537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31373" y="4513388"/>
                <a:ext cx="18339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𝒒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xulosa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1373" y="4513388"/>
                <a:ext cx="1833900" cy="538609"/>
              </a:xfrm>
              <a:prstGeom prst="rect">
                <a:avLst/>
              </a:prstGeom>
              <a:blipFill rotWithShape="1">
                <a:blip r:embed="rId6"/>
                <a:stretch>
                  <a:fillRect t="-11236" r="-5648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09258" y="4083918"/>
                <a:ext cx="316375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258" y="4083918"/>
                <a:ext cx="316375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07583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3" grpId="0"/>
      <p:bldP spid="4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Hukmning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rostlik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56435407"/>
                  </p:ext>
                </p:extLst>
              </p:nvPr>
            </p:nvGraphicFramePr>
            <p:xfrm>
              <a:off x="107504" y="953021"/>
              <a:ext cx="8838117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73221"/>
                    <a:gridCol w="936104"/>
                    <a:gridCol w="1296144"/>
                    <a:gridCol w="2279841"/>
                    <a:gridCol w="3552807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800" dirty="0"/>
                                      <m:t> </m:t>
                                    </m:r>
                                  </m:e>
                                </m:d>
                                <m:r>
                                  <a:rPr lang="ru-RU" sz="2800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800" dirty="0"/>
                                      <m:t> </m:t>
                                    </m:r>
                                  </m:e>
                                </m:d>
                                <m:r>
                                  <a:rPr lang="ru-RU" sz="2800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ru-RU" sz="2800" b="1" i="0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i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56435407"/>
                  </p:ext>
                </p:extLst>
              </p:nvPr>
            </p:nvGraphicFramePr>
            <p:xfrm>
              <a:off x="107504" y="953021"/>
              <a:ext cx="8838117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73221"/>
                    <a:gridCol w="936104"/>
                    <a:gridCol w="1296144"/>
                    <a:gridCol w="2279841"/>
                    <a:gridCol w="3552807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r="-104173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r="-764706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1925" r="-449296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2086" r="-15588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9141" r="-172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t="-100000" r="-1041732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t="-100000" r="-764706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t="-200000" r="-1041732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t="-200000" r="-764706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t="-300000" r="-1041732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t="-300000" r="-764706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t="-400000" r="-1041732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t="-400000" r="-764706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1446" y="1457077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446" y="1457077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67744" y="1961133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961133"/>
                <a:ext cx="50526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67744" y="2502644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502644"/>
                <a:ext cx="49737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67744" y="3041253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041253"/>
                <a:ext cx="49737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002613" y="1457077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613" y="1457077"/>
                <a:ext cx="49737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94725" y="1961133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725" y="1961133"/>
                <a:ext cx="50526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95936" y="2502644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502644"/>
                <a:ext cx="50526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95936" y="3041253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041253"/>
                <a:ext cx="50526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54941" y="1457077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941" y="1457077"/>
                <a:ext cx="49737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48264" y="1998588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1998588"/>
                <a:ext cx="4973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48264" y="2502644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2502644"/>
                <a:ext cx="497379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48264" y="3041253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041253"/>
                <a:ext cx="49737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72008" y="3753202"/>
            <a:ext cx="903649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tavtalogiyani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chiqarilganligini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bildirmoqda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714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264" y="771550"/>
            <a:ext cx="89042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1-misol.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Agar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2+4=7.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2221" y="2211710"/>
                <a:ext cx="623600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2+4=7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21" y="2211710"/>
                <a:ext cx="6236003" cy="954107"/>
              </a:xfrm>
              <a:prstGeom prst="rect">
                <a:avLst/>
              </a:prstGeom>
              <a:blipFill rotWithShape="1">
                <a:blip r:embed="rId3"/>
                <a:stretch>
                  <a:fillRect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3568" y="3291830"/>
                <a:ext cx="2393925" cy="861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𝒑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⟹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          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asos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291830"/>
                <a:ext cx="2393925" cy="861711"/>
              </a:xfrm>
              <a:prstGeom prst="rect">
                <a:avLst/>
              </a:prstGeom>
              <a:blipFill rotWithShape="1">
                <a:blip r:embed="rId4"/>
                <a:stretch>
                  <a:fillRect r="-4071" b="-7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683568" y="4153348"/>
            <a:ext cx="244537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51053" y="4153348"/>
                <a:ext cx="18403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𝒑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xulosa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053" y="4153348"/>
                <a:ext cx="1840312" cy="538609"/>
              </a:xfrm>
              <a:prstGeom prst="rect">
                <a:avLst/>
              </a:prstGeom>
              <a:blipFill rotWithShape="1">
                <a:blip r:embed="rId5"/>
                <a:stretch>
                  <a:fillRect t="-11236" r="-5960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39952" y="4083918"/>
                <a:ext cx="31637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083918"/>
                <a:ext cx="316375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98408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4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Hukmning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rostlik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4408343"/>
                  </p:ext>
                </p:extLst>
              </p:nvPr>
            </p:nvGraphicFramePr>
            <p:xfrm>
              <a:off x="107504" y="843558"/>
              <a:ext cx="8838117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73221"/>
                    <a:gridCol w="936104"/>
                    <a:gridCol w="1296144"/>
                    <a:gridCol w="2279841"/>
                    <a:gridCol w="3552807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800" dirty="0"/>
                                      <m:t> </m:t>
                                    </m:r>
                                  </m:e>
                                </m:d>
                                <m:r>
                                  <a:rPr lang="ru-RU" sz="2800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800" dirty="0"/>
                                      <m:t> </m:t>
                                    </m:r>
                                  </m:e>
                                </m:d>
                                <m:r>
                                  <a:rPr lang="ru-RU" sz="2800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ru-RU" sz="2800" b="1" i="0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i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4408343"/>
                  </p:ext>
                </p:extLst>
              </p:nvPr>
            </p:nvGraphicFramePr>
            <p:xfrm>
              <a:off x="107504" y="843558"/>
              <a:ext cx="8838117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73221"/>
                    <a:gridCol w="936104"/>
                    <a:gridCol w="1296144"/>
                    <a:gridCol w="2279841"/>
                    <a:gridCol w="3552807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r="-104173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r="-764706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1925" r="-449296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2086" r="-15588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9141" r="-172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t="-100000" r="-1041732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t="-100000" r="-764706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t="-200000" r="-1041732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t="-200000" r="-764706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t="-300000" r="-1041732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t="-300000" r="-764706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87" t="-400000" r="-1041732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83660" t="-400000" r="-764706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1446" y="1347614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446" y="1347614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67744" y="1851670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851670"/>
                <a:ext cx="50526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67744" y="2393181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393181"/>
                <a:ext cx="49737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67744" y="2931790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931790"/>
                <a:ext cx="49737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002613" y="1347614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613" y="1347614"/>
                <a:ext cx="49737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94725" y="1851670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725" y="1851670"/>
                <a:ext cx="50526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95936" y="2393181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393181"/>
                <a:ext cx="500458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95936" y="2931790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931790"/>
                <a:ext cx="50526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54941" y="1347614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941" y="1347614"/>
                <a:ext cx="49737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48264" y="1889125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1889125"/>
                <a:ext cx="4973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48264" y="2393181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2393181"/>
                <a:ext cx="50526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48264" y="2931790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2931790"/>
                <a:ext cx="49737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72008" y="3435846"/>
            <a:ext cx="9036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tavtalogiya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chiqarilmaganligini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bildirmoqda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6012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Argumentatsiya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qonunlari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3128931"/>
                  </p:ext>
                </p:extLst>
              </p:nvPr>
            </p:nvGraphicFramePr>
            <p:xfrm>
              <a:off x="179513" y="1059582"/>
              <a:ext cx="8720193" cy="316992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2088231"/>
                    <a:gridCol w="3384376"/>
                    <a:gridCol w="3247586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Hukm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Ma’nosi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Misol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 sz="2800" b="1" i="1" dirty="0" smtClean="0">
                            <a:latin typeface="Cambria Math"/>
                            <a:cs typeface="Arial" panose="020B0604020202020204" pitchFamily="34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2800" b="1" dirty="0" smtClean="0">
                              <a:cs typeface="Arial" panose="020B0604020202020204" pitchFamily="34" charset="0"/>
                            </a:rPr>
                            <a:t>           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2800" b="1" i="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 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endParaRPr lang="en-US" sz="2800" b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bo‘lganda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bo‘lsin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Bunda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baseline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𝒒</m:t>
                              </m:r>
                            </m:oMath>
                          </a14:m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ham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</a:t>
                          </a:r>
                          <a:r>
                            <a:rPr lang="en-US" sz="2800" b="1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‘ri</a:t>
                          </a:r>
                          <a:r>
                            <a:rPr lang="en-US" sz="28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Agar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darslikni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o‘qisam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baho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olaman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Darslikni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o‘qidim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baho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olaman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3128931"/>
                  </p:ext>
                </p:extLst>
              </p:nvPr>
            </p:nvGraphicFramePr>
            <p:xfrm>
              <a:off x="179513" y="1059582"/>
              <a:ext cx="8720193" cy="316992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2088231"/>
                    <a:gridCol w="3384376"/>
                    <a:gridCol w="3247586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Hukm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Ma’nosi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Misol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6517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21839" r="-317201" b="-64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1802" t="-21839" r="-96036" b="-64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Agar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darslikni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o‘qisam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baho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olaman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Darslikni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o‘qidim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Demak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a’lo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baho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olaman</a:t>
                          </a:r>
                          <a:r>
                            <a:rPr lang="en-US" sz="2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1115616" y="2931790"/>
            <a:ext cx="6840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2086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b33a0f5e0d6438593f58da0b2b694c9ac9d26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8940</TotalTime>
  <Words>1492</Words>
  <Application>Microsoft Office PowerPoint</Application>
  <PresentationFormat>Экран (16:9)</PresentationFormat>
  <Paragraphs>368</Paragraphs>
  <Slides>23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862</cp:revision>
  <dcterms:created xsi:type="dcterms:W3CDTF">2020-04-09T07:32:19Z</dcterms:created>
  <dcterms:modified xsi:type="dcterms:W3CDTF">2021-03-04T05:37:43Z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