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1381" r:id="rId2"/>
    <p:sldId id="1448" r:id="rId3"/>
    <p:sldId id="1431" r:id="rId4"/>
    <p:sldId id="1449" r:id="rId5"/>
    <p:sldId id="1398" r:id="rId6"/>
    <p:sldId id="1450" r:id="rId7"/>
    <p:sldId id="1451" r:id="rId8"/>
    <p:sldId id="1452" r:id="rId9"/>
    <p:sldId id="1453" r:id="rId10"/>
    <p:sldId id="1454" r:id="rId11"/>
    <p:sldId id="1462" r:id="rId12"/>
    <p:sldId id="1455" r:id="rId13"/>
    <p:sldId id="1456" r:id="rId14"/>
    <p:sldId id="1457" r:id="rId15"/>
    <p:sldId id="1458" r:id="rId16"/>
    <p:sldId id="1459" r:id="rId17"/>
    <p:sldId id="1460" r:id="rId18"/>
    <p:sldId id="1461" r:id="rId19"/>
    <p:sldId id="368" r:id="rId20"/>
  </p:sldIdLst>
  <p:sldSz cx="9144000" cy="5143500" type="screen16x9"/>
  <p:notesSz cx="5765800" cy="3244850"/>
  <p:custDataLst>
    <p:tags r:id="rId22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>
        <p:scale>
          <a:sx n="94" d="100"/>
          <a:sy n="94" d="100"/>
        </p:scale>
        <p:origin x="-666" y="-72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5" Type="http://schemas.openxmlformats.org/officeDocument/2006/relationships/image" Target="../media/image710.png"/><Relationship Id="rId4" Type="http://schemas.openxmlformats.org/officeDocument/2006/relationships/image" Target="../media/image7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59632" y="2067694"/>
            <a:ext cx="5112568" cy="984161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sz="2400" b="1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2400" b="1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Predikatlar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kvantorlar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39552" y="2187267"/>
            <a:ext cx="545553" cy="204066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639410" y="394730"/>
            <a:ext cx="604998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7722278" y="859056"/>
            <a:ext cx="426780" cy="336449"/>
          </a:xfrm>
          <a:prstGeom prst="rect">
            <a:avLst/>
          </a:prstGeom>
        </p:spPr>
        <p:txBody>
          <a:bodyPr vert="horz" wrap="square" lIns="0" tIns="19124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061" spc="-8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61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60028"/>
            <a:ext cx="2592288" cy="255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229121" y="3147814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041577"/>
            <a:ext cx="9093367" cy="954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Inkor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mantiqiy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qonunni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keltiramiz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06260" y="2393181"/>
                <a:ext cx="53753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¬</m:t>
                      </m:r>
                      <m:d>
                        <m:dPr>
                          <m:ctrlPr>
                            <a:rPr lang="ru-RU" sz="3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3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∃</m:t>
                          </m:r>
                          <m: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𝒙𝑷</m:t>
                          </m:r>
                          <m: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=∀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𝑷</m:t>
                          </m:r>
                          <m: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ru-RU" sz="3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260" y="2393181"/>
                <a:ext cx="5375318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06260" y="3329285"/>
                <a:ext cx="53753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¬</m:t>
                      </m:r>
                      <m:d>
                        <m:dPr>
                          <m:ctrlPr>
                            <a:rPr lang="ru-RU" sz="3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3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∀</m:t>
                          </m:r>
                          <m: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𝒙𝑷</m:t>
                          </m:r>
                          <m: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=∃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𝑷</m:t>
                          </m:r>
                          <m: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ru-RU" sz="3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260" y="3329285"/>
                <a:ext cx="5375318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3642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2395" y="771550"/>
                <a:ext cx="50496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“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sinfdoshim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a’lochi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endParaRPr lang="ru-RU" sz="28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95" y="771550"/>
                <a:ext cx="5049652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765" r="-1086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7504" y="1225922"/>
                <a:ext cx="894655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¬</m:t>
                    </m:r>
                    <m:d>
                      <m:dPr>
                        <m:ctrlPr>
                          <a:rPr lang="ru-RU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ru-RU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∃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𝒙𝑷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“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sinfdoshlarim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ichida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a’lochilar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mavjud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emas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225922"/>
                <a:ext cx="8946552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431" t="-6369" r="-204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2816" y="2159406"/>
                <a:ext cx="86836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𝒙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𝑷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“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hamma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sinfdoshlarim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a’lochi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emas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16" y="2159406"/>
                <a:ext cx="8683659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628" r="-421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7504" y="3075806"/>
                <a:ext cx="882312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¬</m:t>
                    </m:r>
                    <m:d>
                      <m:dPr>
                        <m:ctrlPr>
                          <a:rPr lang="ru-RU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∀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𝒙𝑷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“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hamma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sinfdoshlarim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a’lochi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ekanligi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oto‘g‘ri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075806"/>
                <a:ext cx="8823121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1451" t="-6410" r="-207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4851" y="3939902"/>
                <a:ext cx="86676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∃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𝒙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𝑷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“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ayrim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sinfdoshlarim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a’lochi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emas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51" y="3939902"/>
                <a:ext cx="8667629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06260" y="2624594"/>
                <a:ext cx="42183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¬</m:t>
                      </m:r>
                      <m:d>
                        <m:dPr>
                          <m:ctrlPr>
                            <a:rPr lang="ru-RU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∃</m:t>
                          </m:r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𝒙𝑷</m:t>
                          </m:r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=∀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𝑷</m:t>
                          </m:r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ru-RU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260" y="2624594"/>
                <a:ext cx="4218334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95736" y="4463122"/>
                <a:ext cx="42183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¬</m:t>
                      </m:r>
                      <m:d>
                        <m:dPr>
                          <m:ctrlPr>
                            <a:rPr lang="ru-RU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∀</m:t>
                          </m:r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𝒙𝑷</m:t>
                          </m:r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=∃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𝑷</m:t>
                          </m:r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ru-RU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463122"/>
                <a:ext cx="4218334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049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0" grpId="0"/>
      <p:bldP spid="13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699542"/>
            <a:ext cx="9093367" cy="954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69.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Mulohazalarni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predikatlar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kvantorlar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7416" y="1779662"/>
                <a:ext cx="69958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𝒂</m:t>
                    </m:r>
                    <m:r>
                      <a:rPr lang="en-US" sz="28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ayrim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qushlar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olmaydi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∃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𝒙𝑷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16" y="1779662"/>
                <a:ext cx="6995826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7416" y="2499742"/>
                <a:ext cx="74943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𝒃</m:t>
                    </m:r>
                    <m:r>
                      <a:rPr lang="en-US" sz="28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ayrim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yozuvchilar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shoir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emas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∃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𝒙𝑷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16" y="2499742"/>
                <a:ext cx="7494359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4464" y="3363838"/>
                <a:ext cx="81147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𝒅</m:t>
                    </m:r>
                    <m:r>
                      <a:rPr lang="en-US" sz="28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hamma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sayyoralar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shaklida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∀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𝒙𝑷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64" y="3363838"/>
                <a:ext cx="8114722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4464" y="4227934"/>
                <a:ext cx="6904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f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archa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jarrohlar-shifokorlar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∀</m:t>
                    </m:r>
                    <m:r>
                      <a:rPr lang="en-US" sz="28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𝒙𝑷</m:t>
                    </m:r>
                    <m:r>
                      <a:rPr lang="en-US" sz="28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64" y="4227934"/>
                <a:ext cx="6904454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1855" t="-14118" b="-34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53786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699542"/>
            <a:ext cx="9093367" cy="523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70.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Mulohazalarni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ettiring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9512" y="1400458"/>
                <a:ext cx="875111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𝒂</m:t>
                    </m:r>
                    <m:r>
                      <a:rPr lang="en-US" sz="28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hech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sut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emizuvchi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jabralardan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nafas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lolmaydi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Sazan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jabralardan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nafas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Demak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400458"/>
                <a:ext cx="8751114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393" t="-6410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79512" y="2336562"/>
            <a:ext cx="6208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sazan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emizuvchi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9512" y="3128650"/>
                <a:ext cx="845135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𝒇</m:t>
                    </m:r>
                    <m:r>
                      <a:rPr lang="en-US" sz="28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metallar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elektr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tokini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yaxshi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o‘tkazadi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Oltin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metall.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Demak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….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128650"/>
                <a:ext cx="8451353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442" t="-6369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79512" y="4064754"/>
            <a:ext cx="6237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o‘tkazadi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1974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9512" y="699542"/>
                <a:ext cx="9093367" cy="95410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71.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𝑷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𝒚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𝒚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inson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farzandi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predikatlar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bo‘lsin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Mulohazalarni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tabiiy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tilda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ifodalang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99542"/>
                <a:ext cx="9093367" cy="954109"/>
              </a:xfrm>
              <a:prstGeom prst="rect">
                <a:avLst/>
              </a:prstGeom>
              <a:blipFill rotWithShape="1">
                <a:blip r:embed="rId3"/>
                <a:stretch>
                  <a:fillRect l="-1340" t="-6410" r="-536" b="-17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504" y="1635646"/>
                <a:ext cx="91787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𝒂</m:t>
                    </m:r>
                    <m:r>
                      <a:rPr lang="en-US" sz="2800" b="1" i="1" smtClean="0">
                        <a:latin typeface="Cambria Math"/>
                      </a:rPr>
                      <m:t>) ∃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𝒛𝑷</m:t>
                    </m:r>
                    <m:d>
                      <m:d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𝒛</m:t>
                        </m:r>
                      </m:e>
                    </m:d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𝑷</m:t>
                    </m:r>
                    <m:d>
                      <m:d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𝒛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𝒚</m:t>
                        </m:r>
                      </m:e>
                    </m:d>
                    <m:r>
                      <a:rPr lang="en-US" sz="2800" b="1" i="1" smtClean="0"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) ∀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∃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𝒚𝑷</m:t>
                    </m:r>
                    <m:d>
                      <m:dPr>
                        <m:ctrlP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𝒚</m:t>
                        </m:r>
                      </m:e>
                    </m:d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)∀</m:t>
                    </m:r>
                    <m:r>
                      <a:rPr lang="en-US" sz="2800" b="1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∃</m:t>
                    </m:r>
                    <m:r>
                      <a:rPr lang="en-US" sz="2800" b="1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𝒚𝑷</m:t>
                    </m:r>
                    <m:d>
                      <m:dPr>
                        <m:ctrlPr>
                          <a:rPr lang="en-US" sz="2800" b="1" i="1" dirty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𝒚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1" i="1" dirty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635646"/>
                <a:ext cx="917879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7504" y="2336562"/>
                <a:ext cx="75624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𝒂</m:t>
                    </m:r>
                    <m:r>
                      <a:rPr lang="en-US" sz="2800" b="1" i="1" smtClean="0">
                        <a:latin typeface="Cambria Math"/>
                      </a:rPr>
                      <m:t>) ∃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𝒛𝑷</m:t>
                    </m:r>
                    <m:d>
                      <m:d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𝒛</m:t>
                        </m:r>
                      </m:e>
                    </m:d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𝑷</m:t>
                    </m:r>
                    <m:d>
                      <m:d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𝒛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𝒚</m:t>
                        </m:r>
                      </m:e>
                    </m:d>
                    <m:r>
                      <a:rPr lang="en-US" sz="2800" b="1" i="1" smtClean="0">
                        <a:latin typeface="Cambria Math"/>
                        <a:ea typeface="Cambria Math"/>
                      </a:rPr>
                      <m:t> =&gt;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𝒚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nevarasi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336562"/>
                <a:ext cx="7562455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628" r="-726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7504" y="3200658"/>
                <a:ext cx="88352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) ∀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∃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𝒚𝑷</m:t>
                    </m:r>
                    <m:d>
                      <m:dPr>
                        <m:ctrlP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𝒚</m:t>
                        </m:r>
                      </m:e>
                    </m:d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=&gt; </m:t>
                    </m:r>
                  </m:oMath>
                </a14:m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insonda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farzand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bor.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200658"/>
                <a:ext cx="8835239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1628" r="-1242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7504" y="4083918"/>
                <a:ext cx="837678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)∀</m:t>
                    </m:r>
                    <m:r>
                      <a:rPr lang="en-US" sz="2800" b="1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∃</m:t>
                    </m:r>
                    <m:r>
                      <a:rPr lang="en-US" sz="2800" b="1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𝒚𝑷</m:t>
                    </m:r>
                    <m:d>
                      <m:dPr>
                        <m:ctrlPr>
                          <a:rPr lang="en-US" sz="2800" b="1" i="1" dirty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𝒚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1" i="1" dirty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 =&gt;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inson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kimningdir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arzandi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083918"/>
                <a:ext cx="8376780" cy="954107"/>
              </a:xfrm>
              <a:prstGeom prst="rect">
                <a:avLst/>
              </a:prstGeom>
              <a:blipFill rotWithShape="1">
                <a:blip r:embed="rId7"/>
                <a:stretch>
                  <a:fillRect l="-1528" t="-6410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264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9512" y="699542"/>
                <a:ext cx="9093367" cy="13849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71.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𝑭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𝒚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inson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𝒚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o‘z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do‘sti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deb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hisoblaydi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predikat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bo‘lsin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Mulohazalarni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tabiiy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tilda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ifodalang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99542"/>
                <a:ext cx="9093367" cy="1384997"/>
              </a:xfrm>
              <a:prstGeom prst="rect">
                <a:avLst/>
              </a:prstGeom>
              <a:blipFill rotWithShape="1">
                <a:blip r:embed="rId3"/>
                <a:stretch>
                  <a:fillRect l="-1340" t="-4405" b="-114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7504" y="2266875"/>
                <a:ext cx="9009198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𝒂</m:t>
                    </m:r>
                    <m:r>
                      <a:rPr lang="en-US" sz="2800" b="1" i="1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28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𝒚𝑭</m:t>
                    </m:r>
                    <m:d>
                      <m:d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𝒚</m:t>
                        </m:r>
                      </m:e>
                    </m:d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𝑭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𝒚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) =&gt;</m:t>
                    </m:r>
                  </m:oMath>
                </a14:m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insonlar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gar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boshqasini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do‘st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deb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hisoblasa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u ham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o‘st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deb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hisoblaydi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266875"/>
                <a:ext cx="9009198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1421" t="-5286" b="-11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7504" y="3849891"/>
                <a:ext cx="879676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) ∀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∃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𝒚𝑭</m:t>
                    </m:r>
                    <m:d>
                      <m:dPr>
                        <m:ctrlP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𝒚</m:t>
                        </m:r>
                      </m:e>
                    </m:d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=&gt; </m:t>
                    </m:r>
                  </m:oMath>
                </a14:m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inson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do‘st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eb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hisoblaydigan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inson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bor.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849891"/>
                <a:ext cx="8796767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455" t="-6410" r="-277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57644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7504" y="771550"/>
                <a:ext cx="885928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𝒄</m:t>
                    </m:r>
                    <m:r>
                      <a:rPr lang="en-US" sz="2800" b="1" i="1" smtClean="0">
                        <a:latin typeface="Cambria Math"/>
                      </a:rPr>
                      <m:t>) ∃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𝒚𝑭</m:t>
                    </m:r>
                    <m:d>
                      <m:d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𝒚</m:t>
                        </m:r>
                      </m:e>
                    </m:d>
                    <m:r>
                      <a:rPr lang="en-US" sz="2800" b="1" i="1" smtClean="0">
                        <a:latin typeface="Cambria Math"/>
                        <a:ea typeface="Cambria Math"/>
                      </a:rPr>
                      <m:t> =&gt;</m:t>
                    </m:r>
                  </m:oMath>
                </a14:m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shunday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inson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borki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hamma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do‘st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deb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hisoblaydi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71550"/>
                <a:ext cx="8859285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445" t="-6410" r="-344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7504" y="1833667"/>
                <a:ext cx="912858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𝒅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) ∀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∃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𝒚𝑭</m:t>
                    </m:r>
                    <m:d>
                      <m:dPr>
                        <m:ctrlP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𝒚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=&gt; </m:t>
                    </m:r>
                  </m:oMath>
                </a14:m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inson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do‘st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eb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hisoblaydigan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insonlar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bor.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33667"/>
                <a:ext cx="9128589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403" t="-6410" r="-267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7504" y="2913787"/>
                <a:ext cx="927285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𝒆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) ∃</m:t>
                    </m:r>
                    <m:r>
                      <a:rPr lang="en-US" sz="2800" b="1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∀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𝒙𝑭</m:t>
                    </m:r>
                    <m:d>
                      <m:dPr>
                        <m:ctrlP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𝒚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=&gt; </m:t>
                    </m:r>
                  </m:oMath>
                </a14:m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shunday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inson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borki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u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hammani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do‘st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deb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hisoblaydi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913787"/>
                <a:ext cx="9272859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381" t="-6410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7504" y="3921899"/>
                <a:ext cx="895867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𝒇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) ∀</m:t>
                    </m:r>
                    <m:r>
                      <a:rPr lang="en-US" sz="2800" b="1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∃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𝒙𝑭</m:t>
                    </m:r>
                    <m:d>
                      <m:dPr>
                        <m:ctrlP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𝒚</m:t>
                        </m:r>
                      </m:e>
                    </m:d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=&gt; </m:t>
                    </m:r>
                  </m:oMath>
                </a14:m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shunday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inson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borki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u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hammani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do‘st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deb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hisoblaydi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921899"/>
                <a:ext cx="8958671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1430" t="-6369" r="-272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27038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9512" y="825555"/>
                <a:ext cx="9093367" cy="13849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71.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𝑫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𝒎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𝒏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butun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𝒎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butun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songa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qoldiqsiz</a:t>
                </a:r>
                <a:endPara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o‘linadi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predikat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bo‘lsin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Mulohazalarni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tabiiy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tilda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ifodalang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qaysi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biri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rost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25555"/>
                <a:ext cx="9093367" cy="1384997"/>
              </a:xfrm>
              <a:prstGeom prst="rect">
                <a:avLst/>
              </a:prstGeom>
              <a:blipFill rotWithShape="1">
                <a:blip r:embed="rId3"/>
                <a:stretch>
                  <a:fillRect l="-1340" t="-4386" b="-109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7504" y="2392888"/>
                <a:ext cx="937987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𝒂</m:t>
                    </m:r>
                    <m:r>
                      <a:rPr lang="en-US" sz="2800" b="1" i="1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28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𝒎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𝑫</m:t>
                    </m:r>
                    <m:d>
                      <m:d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𝒎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d>
                    <m:r>
                      <a:rPr lang="en-US" sz="2800" b="1" i="1" smtClean="0">
                        <a:latin typeface="Cambria Math"/>
                        <a:ea typeface="Cambria Math"/>
                      </a:rPr>
                      <m:t>=&gt;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ixtiyoriy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butun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unga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o‘linadigan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butun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mavjud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392888"/>
                <a:ext cx="9379875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365" t="-7692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5655" y="3633867"/>
                <a:ext cx="884485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) ∀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∃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𝒎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𝑫</m:t>
                    </m:r>
                    <m:d>
                      <m:dPr>
                        <m:ctrlP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𝒎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𝒏</m:t>
                        </m:r>
                      </m:e>
                    </m:d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=&gt; </m:t>
                    </m:r>
                  </m:oMath>
                </a14:m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shunday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butun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mavjudki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butun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sonlarga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bo‘linadi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55" y="3633867"/>
                <a:ext cx="8844857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378" t="-6369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7946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7504" y="969571"/>
                <a:ext cx="922637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𝒄</m:t>
                    </m:r>
                    <m:r>
                      <a:rPr lang="en-US" sz="2800" b="1" i="1" smtClean="0">
                        <a:latin typeface="Cambria Math"/>
                      </a:rPr>
                      <m:t>) ∃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𝒎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𝑫</m:t>
                    </m:r>
                    <m:d>
                      <m:d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𝒏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𝒎</m:t>
                        </m:r>
                      </m:e>
                    </m:d>
                    <m:r>
                      <a:rPr lang="en-US" sz="2800" b="1" i="1" smtClean="0">
                        <a:latin typeface="Cambria Math"/>
                        <a:ea typeface="Cambria Math"/>
                      </a:rPr>
                      <m:t> =&gt;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ixtiyoriy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butun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o‘luvchisi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mavjud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969571"/>
                <a:ext cx="9226372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388" t="-6369" r="-198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7504" y="2283718"/>
                <a:ext cx="895706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𝒅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) ∃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∀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𝒎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𝑫</m:t>
                    </m:r>
                    <m:d>
                      <m:dPr>
                        <m:ctrlP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𝒎</m:t>
                        </m:r>
                      </m:e>
                    </m:d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=&gt; </m:t>
                    </m:r>
                  </m:oMath>
                </a14:m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shunday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butun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mavjudki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butun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bo‘linadi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283718"/>
                <a:ext cx="8957067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430" t="-6410" r="-408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7504" y="3651870"/>
                <a:ext cx="922156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𝒆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) ∀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∃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𝒎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𝑫</m:t>
                    </m:r>
                    <m:d>
                      <m:dPr>
                        <m:ctrlP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𝒎</m:t>
                        </m:r>
                      </m:e>
                    </m:d>
                    <m:r>
                      <a:rPr lang="en-US" sz="28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=&gt; </m:t>
                    </m:r>
                  </m:oMath>
                </a14:m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ixtiyoriy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butun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o‘luvchisi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mavjud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651870"/>
                <a:ext cx="9221563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389" t="-6369" r="-198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06495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914653" y="891807"/>
            <a:ext cx="7771863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dirty="0" err="1"/>
              <a:t>Darslikning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b="1" dirty="0" smtClean="0">
                <a:solidFill>
                  <a:srgbClr val="7030A0"/>
                </a:solidFill>
              </a:rPr>
              <a:t>32-</a:t>
            </a:r>
            <a:r>
              <a:rPr lang="en-US" sz="3200" dirty="0" smtClean="0"/>
              <a:t>betidagi </a:t>
            </a:r>
            <a:r>
              <a:rPr lang="en-US" sz="3200" b="1" dirty="0" smtClean="0">
                <a:solidFill>
                  <a:srgbClr val="7030A0"/>
                </a:solidFill>
              </a:rPr>
              <a:t>69, 70, 74-</a:t>
            </a:r>
            <a:r>
              <a:rPr lang="en-US" sz="3200" dirty="0" smtClean="0"/>
              <a:t>mashqlar.</a:t>
            </a:r>
            <a:endParaRPr lang="ru-RU" sz="3200" dirty="0"/>
          </a:p>
        </p:txBody>
      </p:sp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1" y="2211710"/>
            <a:ext cx="43924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=""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=""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</p:spTree>
    <p:extLst>
      <p:ext uri="{BB962C8B-B14F-4D97-AF65-F5344CB8AC3E}">
        <p14:creationId xmlns:p14="http://schemas.microsoft.com/office/powerpoint/2010/main" val="39123295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0670" y="627534"/>
                <a:ext cx="8913858" cy="923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7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61. </a:t>
                </a:r>
                <a14:m>
                  <m:oMath xmlns:m="http://schemas.openxmlformats.org/officeDocument/2006/math">
                    <m:r>
                      <a:rPr lang="en-US" sz="27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7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⟹</m:t>
                    </m:r>
                    <m:r>
                      <a:rPr lang="en-US" sz="27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</m:oMath>
                </a14:m>
                <a:r>
                  <a:rPr lang="en-US" sz="27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mulohazaga</a:t>
                </a:r>
                <a:r>
                  <a:rPr lang="en-US" sz="27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mantiqiy</a:t>
                </a:r>
                <a:r>
                  <a:rPr lang="en-US" sz="27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tengkuchli</a:t>
                </a:r>
                <a:r>
                  <a:rPr lang="en-US" sz="27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mulohazani</a:t>
                </a:r>
                <a:r>
                  <a:rPr lang="en-US" sz="27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toping: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70" y="627534"/>
                <a:ext cx="8913858" cy="923332"/>
              </a:xfrm>
              <a:prstGeom prst="rect">
                <a:avLst/>
              </a:prstGeom>
              <a:blipFill rotWithShape="1">
                <a:blip r:embed="rId3"/>
                <a:stretch>
                  <a:fillRect l="-1230" t="-5298" b="-16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ject 2"/>
          <p:cNvSpPr/>
          <p:nvPr/>
        </p:nvSpPr>
        <p:spPr>
          <a:xfrm>
            <a:off x="0" y="-67111"/>
            <a:ext cx="9144000" cy="77338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7" algn="ctr">
              <a:spcBef>
                <a:spcPts val="206"/>
              </a:spcBef>
            </a:pPr>
            <a:endParaRPr lang="en-US" sz="3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0" y="51470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4948" y="1550866"/>
                <a:ext cx="82075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𝒂</m:t>
                    </m:r>
                    <m:r>
                      <a:rPr lang="en-US" sz="2800" b="1" i="1" smtClean="0">
                        <a:latin typeface="Cambria Math"/>
                      </a:rPr>
                      <m:t>) </m:t>
                    </m:r>
                    <m:r>
                      <a:rPr lang="en-US" sz="2800" b="1" i="1" smtClean="0">
                        <a:latin typeface="Cambria Math"/>
                      </a:rPr>
                      <m:t>𝒑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en-US" sz="2800" b="1" i="1" smtClean="0">
                        <a:latin typeface="Cambria Math"/>
                      </a:rPr>
                      <m:t>𝒒</m:t>
                    </m:r>
                    <m:r>
                      <a:rPr lang="en-US" sz="2800" b="1" i="1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sz="2800" b="1" dirty="0" smtClean="0"/>
                  <a:t> 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𝒃</m:t>
                    </m:r>
                    <m:r>
                      <a:rPr lang="en-US" sz="2800" b="1" i="1" dirty="0" smtClean="0">
                        <a:latin typeface="Cambria Math"/>
                      </a:rPr>
                      <m:t>) ¬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</a:rPr>
                      <m:t>𝒒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</a:rPr>
                      <m:t>𝒑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r>
                  <a:rPr lang="en-US" sz="2800" b="1" dirty="0" smtClean="0"/>
                  <a:t> 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𝒄</m:t>
                    </m:r>
                    <m:r>
                      <a:rPr lang="en-US" sz="2800" b="1" i="1" dirty="0" smtClean="0">
                        <a:latin typeface="Cambria Math"/>
                      </a:rPr>
                      <m:t>) </m:t>
                    </m:r>
                    <m:r>
                      <a:rPr lang="en-US" sz="2800" b="1" i="1" dirty="0" smtClean="0">
                        <a:latin typeface="Cambria Math"/>
                      </a:rPr>
                      <m:t>𝒒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</a:rPr>
                      <m:t>⟹¬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</a:rPr>
                      <m:t>𝒑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r>
                  <a:rPr lang="en-US" sz="2800" b="1" dirty="0" smtClean="0"/>
                  <a:t> 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𝒅</m:t>
                    </m:r>
                    <m:r>
                      <a:rPr lang="en-US" sz="2800" b="1" i="1" dirty="0" smtClean="0">
                        <a:latin typeface="Cambria Math"/>
                      </a:rPr>
                      <m:t>) ¬</m:t>
                    </m:r>
                    <m:r>
                      <a:rPr lang="en-US" sz="2800" b="1" i="1" dirty="0">
                        <a:latin typeface="Cambria Math"/>
                        <a:ea typeface="Cambria Math"/>
                      </a:rPr>
                      <m:t>𝒑</m:t>
                    </m:r>
                    <m:r>
                      <a:rPr lang="en-US" sz="2800" b="1" i="1" dirty="0">
                        <a:latin typeface="Cambria Math"/>
                        <a:ea typeface="Cambria Math"/>
                      </a:rPr>
                      <m:t>⟹¬</m:t>
                    </m:r>
                    <m:r>
                      <a:rPr lang="en-US" sz="2800" b="1" i="1" dirty="0">
                        <a:latin typeface="Cambria Math"/>
                        <a:ea typeface="Cambria Math"/>
                      </a:rPr>
                      <m:t>𝒒</m:t>
                    </m:r>
                  </m:oMath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48" y="1550866"/>
                <a:ext cx="820756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Таблица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148469"/>
                  </p:ext>
                </p:extLst>
              </p:nvPr>
            </p:nvGraphicFramePr>
            <p:xfrm>
              <a:off x="323528" y="2283718"/>
              <a:ext cx="2592288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648072"/>
                    <a:gridCol w="648072"/>
                    <a:gridCol w="1296144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Таблица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148469"/>
                  </p:ext>
                </p:extLst>
              </p:nvPr>
            </p:nvGraphicFramePr>
            <p:xfrm>
              <a:off x="323528" y="2283718"/>
              <a:ext cx="2592288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648072"/>
                    <a:gridCol w="648072"/>
                    <a:gridCol w="1296144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1176" r="-301887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99065" t="-1176" r="-199065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00472" t="-1176" r="-472" b="-400000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101176" r="-30188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99065" t="-101176" r="-19906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201176" r="-30188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99065" t="-201176" r="-19906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301176" r="-30188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99065" t="-301176" r="-19906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401176" r="-3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99065" t="-401176" r="-199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51720" y="2815427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815427"/>
                <a:ext cx="49084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76791" y="3337377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791" y="3337377"/>
                <a:ext cx="490839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86351" y="3795886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351" y="3795886"/>
                <a:ext cx="495649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12022" y="4319106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022" y="4319106"/>
                <a:ext cx="490840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Таблица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8637258"/>
                  </p:ext>
                </p:extLst>
              </p:nvPr>
            </p:nvGraphicFramePr>
            <p:xfrm>
              <a:off x="4499992" y="2283718"/>
              <a:ext cx="2592288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648072"/>
                    <a:gridCol w="648072"/>
                    <a:gridCol w="1296144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Таблица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8637258"/>
                  </p:ext>
                </p:extLst>
              </p:nvPr>
            </p:nvGraphicFramePr>
            <p:xfrm>
              <a:off x="4499992" y="2283718"/>
              <a:ext cx="2592288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648072"/>
                    <a:gridCol w="648072"/>
                    <a:gridCol w="1296144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t="-1176" r="-301887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99065" t="-1176" r="-199065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00472" t="-1176" r="-472" b="-400000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t="-101176" r="-30188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99065" t="-101176" r="-19906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t="-201176" r="-30188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99065" t="-201176" r="-19906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t="-301176" r="-30188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99065" t="-301176" r="-19906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t="-401176" r="-3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99065" t="-401176" r="-199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228184" y="2815427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2815427"/>
                <a:ext cx="490840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253255" y="3337377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255" y="3337377"/>
                <a:ext cx="495649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262815" y="3795886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815" y="3795886"/>
                <a:ext cx="490839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288486" y="4319106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486" y="4319106"/>
                <a:ext cx="490840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Таблица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8076696"/>
                  </p:ext>
                </p:extLst>
              </p:nvPr>
            </p:nvGraphicFramePr>
            <p:xfrm>
              <a:off x="4283968" y="2285206"/>
              <a:ext cx="3672408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527720"/>
                    <a:gridCol w="648072"/>
                    <a:gridCol w="792088"/>
                    <a:gridCol w="1704528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 dirty="0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  <m:r>
                                  <a:rPr lang="en-US" sz="2800" b="1" i="1" dirty="0" smtClean="0">
                                    <a:latin typeface="Cambria Math"/>
                                  </a:rPr>
                                  <m:t>⟹</m:t>
                                </m:r>
                                <m:r>
                                  <a:rPr lang="en-US" sz="2800" b="1" i="1" dirty="0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Таблица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8076696"/>
                  </p:ext>
                </p:extLst>
              </p:nvPr>
            </p:nvGraphicFramePr>
            <p:xfrm>
              <a:off x="4283968" y="2285206"/>
              <a:ext cx="3672408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527720"/>
                    <a:gridCol w="648072"/>
                    <a:gridCol w="792088"/>
                    <a:gridCol w="1704528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5"/>
                          <a:stretch>
                            <a:fillRect l="-1149" t="-1176" r="-593103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5"/>
                          <a:stretch>
                            <a:fillRect l="-83019" t="-1176" r="-38679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5"/>
                          <a:stretch>
                            <a:fillRect l="-149231" t="-1176" r="-215385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5"/>
                          <a:stretch>
                            <a:fillRect l="-116129" t="-1176" r="-358" b="-400000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5"/>
                          <a:stretch>
                            <a:fillRect l="-1149" t="-101176" r="-59310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5"/>
                          <a:stretch>
                            <a:fillRect l="-83019" t="-101176" r="-38679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5"/>
                          <a:stretch>
                            <a:fillRect l="-1149" t="-201176" r="-59310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5"/>
                          <a:stretch>
                            <a:fillRect l="-83019" t="-201176" r="-38679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5"/>
                          <a:stretch>
                            <a:fillRect l="-1149" t="-301176" r="-59310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5"/>
                          <a:stretch>
                            <a:fillRect l="-83019" t="-301176" r="-38679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5"/>
                          <a:stretch>
                            <a:fillRect l="-1149" t="-401176" r="-5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5"/>
                          <a:stretch>
                            <a:fillRect l="-83019" t="-401176" r="-3867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724128" y="2824098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824098"/>
                <a:ext cx="495649" cy="5232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652120" y="3328154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328154"/>
                <a:ext cx="490839" cy="52322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52120" y="3832210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832210"/>
                <a:ext cx="495649" cy="52322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652120" y="4336266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336266"/>
                <a:ext cx="490840" cy="52322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732240" y="2794481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2794481"/>
                <a:ext cx="490839" cy="52322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660232" y="3298537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298537"/>
                <a:ext cx="490839" cy="52322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660232" y="3802593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802593"/>
                <a:ext cx="490840" cy="52322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660232" y="4306649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306649"/>
                <a:ext cx="495649" cy="52322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Таблица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2016087"/>
                  </p:ext>
                </p:extLst>
              </p:nvPr>
            </p:nvGraphicFramePr>
            <p:xfrm>
              <a:off x="4139952" y="2285206"/>
              <a:ext cx="3672408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527720"/>
                    <a:gridCol w="648072"/>
                    <a:gridCol w="792088"/>
                    <a:gridCol w="1704528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/>
                                  </a:rPr>
                                  <m:t>𝒒</m:t>
                                </m:r>
                                <m:r>
                                  <a:rPr lang="en-US" sz="2800" b="1" i="1" dirty="0" smtClean="0">
                                    <a:latin typeface="Cambria Math"/>
                                  </a:rPr>
                                  <m:t>⟹¬</m:t>
                                </m:r>
                                <m:r>
                                  <a:rPr lang="en-US" sz="2800" b="1" i="1" dirty="0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Таблица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2016087"/>
                  </p:ext>
                </p:extLst>
              </p:nvPr>
            </p:nvGraphicFramePr>
            <p:xfrm>
              <a:off x="4139952" y="2285206"/>
              <a:ext cx="3672408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527720"/>
                    <a:gridCol w="648072"/>
                    <a:gridCol w="792088"/>
                    <a:gridCol w="1704528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4"/>
                          <a:stretch>
                            <a:fillRect t="-1176" r="-593103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4"/>
                          <a:stretch>
                            <a:fillRect l="-82075" t="-1176" r="-38679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4"/>
                          <a:stretch>
                            <a:fillRect l="-148462" t="-1176" r="-215385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4"/>
                          <a:stretch>
                            <a:fillRect l="-115357" t="-1176" b="-400000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4"/>
                          <a:stretch>
                            <a:fillRect t="-101176" r="-59310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4"/>
                          <a:stretch>
                            <a:fillRect l="-82075" t="-101176" r="-38679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4"/>
                          <a:stretch>
                            <a:fillRect t="-201176" r="-59310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4"/>
                          <a:stretch>
                            <a:fillRect l="-82075" t="-201176" r="-38679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4"/>
                          <a:stretch>
                            <a:fillRect t="-301176" r="-59310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4"/>
                          <a:stretch>
                            <a:fillRect l="-82075" t="-301176" r="-38679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4"/>
                          <a:stretch>
                            <a:fillRect t="-401176" r="-5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4"/>
                          <a:stretch>
                            <a:fillRect l="-82075" t="-401176" r="-3867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580112" y="2824098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824098"/>
                <a:ext cx="495649" cy="52322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508104" y="3328154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328154"/>
                <a:ext cx="495649" cy="52322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508104" y="3832210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832210"/>
                <a:ext cx="490839" cy="52322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508104" y="4336266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336266"/>
                <a:ext cx="490840" cy="523220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588224" y="2794481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794481"/>
                <a:ext cx="495649" cy="523220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516216" y="3298537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298537"/>
                <a:ext cx="490839" cy="523220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516216" y="3802593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802593"/>
                <a:ext cx="490840" cy="523220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516216" y="4306649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4306649"/>
                <a:ext cx="490839" cy="523220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4" name="Таблица 6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3156977"/>
                  </p:ext>
                </p:extLst>
              </p:nvPr>
            </p:nvGraphicFramePr>
            <p:xfrm>
              <a:off x="3347864" y="2285206"/>
              <a:ext cx="5184576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720080"/>
                    <a:gridCol w="648072"/>
                    <a:gridCol w="720080"/>
                    <a:gridCol w="720081"/>
                    <a:gridCol w="2376263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4" name="Таблица 6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3156977"/>
                  </p:ext>
                </p:extLst>
              </p:nvPr>
            </p:nvGraphicFramePr>
            <p:xfrm>
              <a:off x="3347864" y="2285206"/>
              <a:ext cx="5184576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720080"/>
                    <a:gridCol w="648072"/>
                    <a:gridCol w="720080"/>
                    <a:gridCol w="720081"/>
                    <a:gridCol w="2376263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3"/>
                          <a:stretch>
                            <a:fillRect t="-1176" r="-621186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3"/>
                          <a:stretch>
                            <a:fillRect l="-110280" t="-1176" r="-585047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3"/>
                          <a:stretch>
                            <a:fillRect l="-190678" t="-1176" r="-430508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3"/>
                          <a:stretch>
                            <a:fillRect l="-290678" t="-1176" r="-330508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3"/>
                          <a:stretch>
                            <a:fillRect l="-118205" t="-1176" b="-400000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3"/>
                          <a:stretch>
                            <a:fillRect t="-101176" r="-62118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3"/>
                          <a:stretch>
                            <a:fillRect l="-110280" t="-101176" r="-58504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3"/>
                          <a:stretch>
                            <a:fillRect t="-201176" r="-62118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3"/>
                          <a:stretch>
                            <a:fillRect l="-110280" t="-201176" r="-58504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3"/>
                          <a:stretch>
                            <a:fillRect t="-301176" r="-62118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3"/>
                          <a:stretch>
                            <a:fillRect l="-110280" t="-301176" r="-58504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3"/>
                          <a:stretch>
                            <a:fillRect t="-401176" r="-6211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3"/>
                          <a:stretch>
                            <a:fillRect l="-110280" t="-401176" r="-5850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543634" y="2768610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634" y="2768610"/>
                <a:ext cx="495649" cy="523220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471626" y="3272666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626" y="3272666"/>
                <a:ext cx="490840" cy="523220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027076" y="3312937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076" y="3312937"/>
                <a:ext cx="490840" cy="523220"/>
              </a:xfrm>
              <a:prstGeom prst="rect">
                <a:avLst/>
              </a:prstGeom>
              <a:blipFill rotWithShape="1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991545" y="3875379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545" y="3875379"/>
                <a:ext cx="495649" cy="523220"/>
              </a:xfrm>
              <a:prstGeom prst="rect">
                <a:avLst/>
              </a:prstGeom>
              <a:blipFill rotWithShape="1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955068" y="4299942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068" y="4299942"/>
                <a:ext cx="490840" cy="523220"/>
              </a:xfrm>
              <a:prstGeom prst="rect">
                <a:avLst/>
              </a:prstGeom>
              <a:blipFill rotWithShape="1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033488" y="2787774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488" y="2787774"/>
                <a:ext cx="490840" cy="523220"/>
              </a:xfrm>
              <a:prstGeom prst="rect">
                <a:avLst/>
              </a:prstGeom>
              <a:blipFill rotWithShape="1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478038" y="3826446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038" y="3826446"/>
                <a:ext cx="495649" cy="523220"/>
              </a:xfrm>
              <a:prstGeom prst="rect">
                <a:avLst/>
              </a:prstGeom>
              <a:blipFill rotWithShape="1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478038" y="4371950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038" y="4371950"/>
                <a:ext cx="490840" cy="523220"/>
              </a:xfrm>
              <a:prstGeom prst="rect">
                <a:avLst/>
              </a:prstGeom>
              <a:blipFill rotWithShape="1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823554" y="2768610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554" y="2768610"/>
                <a:ext cx="495649" cy="523220"/>
              </a:xfrm>
              <a:prstGeom prst="rect">
                <a:avLst/>
              </a:prstGeom>
              <a:blipFill rotWithShape="1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751546" y="3264132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546" y="3264132"/>
                <a:ext cx="495649" cy="523220"/>
              </a:xfrm>
              <a:prstGeom prst="rect">
                <a:avLst/>
              </a:prstGeom>
              <a:blipFill rotWithShape="1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757958" y="3848907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958" y="3848907"/>
                <a:ext cx="490840" cy="523220"/>
              </a:xfrm>
              <a:prstGeom prst="rect">
                <a:avLst/>
              </a:prstGeom>
              <a:blipFill rotWithShape="1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757958" y="4424971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958" y="4424971"/>
                <a:ext cx="490840" cy="523220"/>
              </a:xfrm>
              <a:prstGeom prst="rect">
                <a:avLst/>
              </a:prstGeom>
              <a:blipFill rotWithShape="1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0163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4" grpId="0"/>
      <p:bldP spid="16" grpId="0"/>
      <p:bldP spid="17" grpId="0"/>
      <p:bldP spid="18" grpId="0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0" y="-67111"/>
            <a:ext cx="9144000" cy="77338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7" algn="ctr">
              <a:spcBef>
                <a:spcPts val="206"/>
              </a:spcBef>
            </a:pPr>
            <a:endParaRPr lang="en-US" sz="3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0" y="51470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3528" y="712314"/>
            <a:ext cx="8913858" cy="923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62. </a:t>
            </a:r>
            <a:r>
              <a:rPr lang="en-US" sz="27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Mulohazalardan</a:t>
            </a:r>
            <a:r>
              <a:rPr lang="en-US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qaysilari</a:t>
            </a:r>
            <a:r>
              <a:rPr lang="en-US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doimo</a:t>
            </a:r>
            <a:r>
              <a:rPr lang="en-US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rost</a:t>
            </a:r>
            <a:r>
              <a:rPr lang="en-US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doimo</a:t>
            </a:r>
            <a:r>
              <a:rPr lang="en-US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yolg‘on</a:t>
            </a:r>
            <a:r>
              <a:rPr lang="en-US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075384" y="1203598"/>
                <a:ext cx="639316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) 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⟹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𝒑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𝒒</m:t>
                        </m:r>
                      </m:e>
                    </m:d>
                    <m:r>
                      <a:rPr lang="en-US" sz="2800" b="1" i="1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sz="2800" b="1" dirty="0" smtClean="0"/>
                  <a:t> 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𝒃</m:t>
                    </m:r>
                    <m:r>
                      <a:rPr lang="en-US" sz="2800" b="1" i="1" dirty="0" smtClean="0">
                        <a:latin typeface="Cambria Math"/>
                      </a:rPr>
                      <m:t>) </m:t>
                    </m:r>
                    <m:r>
                      <a:rPr lang="en-US" sz="2800" b="1" i="1" dirty="0" smtClean="0">
                        <a:latin typeface="Cambria Math"/>
                      </a:rPr>
                      <m:t>𝒑</m:t>
                    </m:r>
                    <m:r>
                      <a:rPr lang="en-US" sz="2800" b="1" i="1" dirty="0" smtClean="0">
                        <a:latin typeface="Cambria Math"/>
                      </a:rPr>
                      <m:t>∧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</a:rPr>
                      <m:t>𝒒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</a:rPr>
                      <m:t>𝒑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</a:rPr>
                      <m:t>∨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</a:rPr>
                      <m:t>𝒒</m:t>
                    </m:r>
                    <m:r>
                      <a:rPr lang="en-US" sz="2800" b="1" i="1" dirty="0" smtClean="0"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r>
                  <a:rPr lang="en-US" sz="2800" b="1" dirty="0" smtClean="0"/>
                  <a:t>  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𝒄</m:t>
                    </m:r>
                    <m:r>
                      <a:rPr lang="en-US" sz="2800" b="1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dirty="0">
                            <a:latin typeface="Cambria Math"/>
                          </a:rPr>
                          <m:t>𝒑</m:t>
                        </m:r>
                        <m:r>
                          <a:rPr lang="en-US" sz="2800" b="1" i="1" dirty="0">
                            <a:latin typeface="Cambria Math"/>
                            <a:ea typeface="Cambria Math"/>
                          </a:rPr>
                          <m:t>⟹¬</m:t>
                        </m:r>
                        <m:r>
                          <a:rPr lang="en-US" sz="2800" b="1" i="1" dirty="0">
                            <a:latin typeface="Cambria Math"/>
                            <a:ea typeface="Cambria Math"/>
                          </a:rPr>
                          <m:t>𝒑</m:t>
                        </m:r>
                      </m:e>
                    </m:d>
                    <m:r>
                      <a:rPr lang="en-US" sz="2800" b="1" i="1" dirty="0" smtClean="0">
                        <a:latin typeface="Cambria Math"/>
                        <a:ea typeface="Cambria Math"/>
                      </a:rPr>
                      <m:t>∨</m:t>
                    </m:r>
                    <m:d>
                      <m:dPr>
                        <m:ctrlPr>
                          <a:rPr lang="en-US" sz="2800" b="1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</a:rPr>
                          <m:t>𝒑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</a:rPr>
                          <m:t>⟹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</a:rPr>
                          <m:t>𝒒</m:t>
                        </m:r>
                      </m:e>
                    </m:d>
                    <m:r>
                      <a:rPr lang="en-US" sz="2800" b="1" i="1" dirty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sz="2800" b="1" dirty="0" smtClean="0"/>
                  <a:t> 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384" y="1203598"/>
                <a:ext cx="6393160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395180"/>
                  </p:ext>
                </p:extLst>
              </p:nvPr>
            </p:nvGraphicFramePr>
            <p:xfrm>
              <a:off x="899592" y="2355726"/>
              <a:ext cx="7036668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1008112"/>
                    <a:gridCol w="1080120"/>
                    <a:gridCol w="936104"/>
                    <a:gridCol w="1512168"/>
                    <a:gridCol w="2500164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b="1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b="1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∧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d>
                                  <m:dPr>
                                    <m:ctrlPr>
                                      <a:rPr lang="en-US" sz="28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/>
                                        <a:ea typeface="Cambria Math"/>
                                      </a:rPr>
                                      <m:t>¬</m:t>
                                    </m:r>
                                    <m:r>
                                      <a:rPr lang="en-US" sz="2800" b="1" i="1" smtClean="0">
                                        <a:latin typeface="Cambria Math"/>
                                        <a:ea typeface="Cambria Math"/>
                                      </a:rPr>
                                      <m:t>𝒑</m:t>
                                    </m:r>
                                    <m:r>
                                      <a:rPr lang="en-US" sz="2800" b="1" i="1" smtClean="0">
                                        <a:latin typeface="Cambria Math"/>
                                        <a:ea typeface="Cambria Math"/>
                                      </a:rPr>
                                      <m:t>∧</m:t>
                                    </m:r>
                                    <m:r>
                                      <a:rPr lang="en-US" sz="2800" b="1" i="1" smtClean="0">
                                        <a:latin typeface="Cambria Math"/>
                                        <a:ea typeface="Cambria Math"/>
                                      </a:rPr>
                                      <m:t>𝒒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395180"/>
                  </p:ext>
                </p:extLst>
              </p:nvPr>
            </p:nvGraphicFramePr>
            <p:xfrm>
              <a:off x="899592" y="2355726"/>
              <a:ext cx="7036668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1008112"/>
                    <a:gridCol w="1080120"/>
                    <a:gridCol w="936104"/>
                    <a:gridCol w="1512168"/>
                    <a:gridCol w="2500164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606" r="-599394" b="-4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3785" r="-458757" b="-4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22727" r="-427273" b="-4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0403" r="-165323" b="-4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81707" b="-401176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606" t="-100000" r="-599394" b="-3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3785" t="-100000" r="-458757" b="-3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22727" t="-100000" r="-427273" b="-3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0403" t="-100000" r="-165323" b="-3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81707" t="-100000" b="-301176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606" t="-200000" r="-599394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3785" t="-200000" r="-458757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22727" t="-200000" r="-427273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0403" t="-200000" r="-165323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81707" t="-200000" b="-201176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606" t="-300000" r="-599394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3785" t="-300000" r="-458757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22727" t="-300000" r="-427273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0403" t="-300000" r="-165323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81707" t="-300000" b="-101176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606" t="-400000" r="-599394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3785" t="-400000" r="-458757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22727" t="-400000" r="-427273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0403" t="-400000" r="-165323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81707" t="-400000" b="-117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41925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0" y="-67111"/>
            <a:ext cx="9144000" cy="77338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7" algn="ctr">
              <a:spcBef>
                <a:spcPts val="206"/>
              </a:spcBef>
            </a:pPr>
            <a:endParaRPr lang="en-US" sz="3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0" y="51470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43608" y="1059582"/>
                <a:ext cx="639316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𝒂</m:t>
                    </m:r>
                    <m:r>
                      <a:rPr lang="en-US" sz="2800" b="1" i="1" smtClean="0">
                        <a:latin typeface="Cambria Math"/>
                      </a:rPr>
                      <m:t>) </m:t>
                    </m:r>
                    <m:r>
                      <a:rPr lang="en-US" sz="2800" b="1" i="1" smtClean="0">
                        <a:latin typeface="Cambria Math"/>
                      </a:rPr>
                      <m:t>𝒑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⟹</m:t>
                    </m:r>
                    <m:d>
                      <m:d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𝒑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𝒒</m:t>
                        </m:r>
                      </m:e>
                    </m:d>
                    <m:r>
                      <a:rPr lang="en-US" sz="2800" b="1" i="1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sz="2800" b="1" dirty="0" smtClean="0"/>
                  <a:t> 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𝒃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) 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∧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𝒒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⟹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𝒑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∨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𝒒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</a:rPr>
                  <a:t>   </a:t>
                </a:r>
                <a:endParaRPr lang="en-US" sz="2800" b="1" dirty="0" smtClean="0"/>
              </a:p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𝒄</m:t>
                    </m:r>
                    <m:r>
                      <a:rPr lang="en-US" sz="2800" b="1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dirty="0">
                            <a:latin typeface="Cambria Math"/>
                          </a:rPr>
                          <m:t>𝒑</m:t>
                        </m:r>
                        <m:r>
                          <a:rPr lang="en-US" sz="2800" b="1" i="1" dirty="0">
                            <a:latin typeface="Cambria Math"/>
                            <a:ea typeface="Cambria Math"/>
                          </a:rPr>
                          <m:t>⟹¬</m:t>
                        </m:r>
                        <m:r>
                          <a:rPr lang="en-US" sz="2800" b="1" i="1" dirty="0">
                            <a:latin typeface="Cambria Math"/>
                            <a:ea typeface="Cambria Math"/>
                          </a:rPr>
                          <m:t>𝒑</m:t>
                        </m:r>
                      </m:e>
                    </m:d>
                    <m:r>
                      <a:rPr lang="en-US" sz="2800" b="1" i="1" dirty="0" smtClean="0">
                        <a:latin typeface="Cambria Math"/>
                        <a:ea typeface="Cambria Math"/>
                      </a:rPr>
                      <m:t>∨</m:t>
                    </m:r>
                    <m:d>
                      <m:dPr>
                        <m:ctrlPr>
                          <a:rPr lang="en-US" sz="2800" b="1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</a:rPr>
                          <m:t>𝒑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</a:rPr>
                          <m:t>⟹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</a:rPr>
                          <m:t>𝒒</m:t>
                        </m:r>
                      </m:e>
                    </m:d>
                    <m:r>
                      <a:rPr lang="en-US" sz="2800" b="1" i="1" dirty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sz="2800" b="1" dirty="0" smtClean="0"/>
                  <a:t> 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059582"/>
                <a:ext cx="6393160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2472478"/>
                  </p:ext>
                </p:extLst>
              </p:nvPr>
            </p:nvGraphicFramePr>
            <p:xfrm>
              <a:off x="899592" y="2355726"/>
              <a:ext cx="7036668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792088"/>
                    <a:gridCol w="864096"/>
                    <a:gridCol w="1368152"/>
                    <a:gridCol w="1512168"/>
                    <a:gridCol w="2500164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∧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∨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en-US" sz="2800" b="1" i="1" dirty="0" smtClean="0"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sz="2800" b="1" i="1" dirty="0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  <m:r>
                                  <a:rPr lang="en-US" sz="2800" b="1" i="1" dirty="0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en-US" sz="2800" b="1" i="1" dirty="0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  <m:r>
                                  <a:rPr lang="en-US" sz="2800" b="1" i="1" dirty="0" smtClean="0">
                                    <a:latin typeface="Cambria Math"/>
                                    <a:ea typeface="Cambria Math"/>
                                  </a:rPr>
                                  <m:t>∨</m:t>
                                </m:r>
                                <m:r>
                                  <a:rPr lang="en-US" sz="2800" b="1" i="1" dirty="0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2472478"/>
                  </p:ext>
                </p:extLst>
              </p:nvPr>
            </p:nvGraphicFramePr>
            <p:xfrm>
              <a:off x="899592" y="2355726"/>
              <a:ext cx="7036668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792088"/>
                    <a:gridCol w="864096"/>
                    <a:gridCol w="1368152"/>
                    <a:gridCol w="1512168"/>
                    <a:gridCol w="2500164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769" r="-787692" b="-4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2254" r="-621127" b="-4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21875" r="-293750" b="-4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0403" r="-165323" b="-4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81707" b="-401176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769" t="-100000" r="-787692" b="-3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2254" t="-100000" r="-621127" b="-3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21875" t="-100000" r="-293750" b="-3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0403" t="-100000" r="-165323" b="-3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81707" t="-100000" b="-301176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769" t="-200000" r="-787692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2254" t="-200000" r="-621127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21875" t="-200000" r="-293750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0403" t="-200000" r="-165323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81707" t="-200000" b="-201176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769" t="-300000" r="-787692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2254" t="-300000" r="-621127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21875" t="-300000" r="-293750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0403" t="-300000" r="-165323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81707" t="-300000" b="-101176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769" t="-400000" r="-787692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2254" t="-400000" r="-621127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21875" t="-400000" r="-293750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0403" t="-400000" r="-165323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81707" t="-400000" b="-117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018078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Predikatlar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827874"/>
            <a:ext cx="9093367" cy="181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mulohazalarda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o‘zgaruvchilar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qatnashib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o‘zgaruvchilar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qiymatlar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qo‘ysa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rost-yolg‘onligi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mulohaza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mulohaza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predikat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3003798"/>
                <a:ext cx="8834470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Predikatda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yoki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nechta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o‘zgaruvchi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atnashishi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mumkin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qatnashgan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o‘zgaruvchilarga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arab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predikat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𝑷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𝑷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𝒚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𝑷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𝒚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𝒛</m:t>
                        </m:r>
                      </m:e>
                    </m:d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, …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kabi</a:t>
                </a: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elgilanadi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003798"/>
                <a:ext cx="8834470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1379" t="-3356" r="-69" b="-8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1639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Predikatlar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9512" y="827874"/>
                <a:ext cx="9093367" cy="116807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𝑷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:"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“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predikat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𝑷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𝑷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𝑷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mulohazalarning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rost-yolg‘onligini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aniqlang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27874"/>
                <a:ext cx="9093367" cy="1168079"/>
              </a:xfrm>
              <a:prstGeom prst="rect">
                <a:avLst/>
              </a:prstGeom>
              <a:blipFill rotWithShape="1">
                <a:blip r:embed="rId3"/>
                <a:stretch>
                  <a:fillRect l="-1340" b="-136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7491" y="2211710"/>
                <a:ext cx="3649269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: 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&gt;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</a:rPr>
                      <m:t> − 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rost,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91" y="2211710"/>
                <a:ext cx="3649269" cy="548740"/>
              </a:xfrm>
              <a:prstGeom prst="rect">
                <a:avLst/>
              </a:prstGeom>
              <a:blipFill rotWithShape="1">
                <a:blip r:embed="rId4"/>
                <a:stretch>
                  <a:fillRect t="-10000" r="-2508" b="-3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2897237"/>
                <a:ext cx="4577215" cy="866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latin typeface="Cambria Math"/>
                                <a:cs typeface="Arial" panose="020B060402020202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>
                                <a:latin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b="1" i="1" smtClean="0">
                        <a:latin typeface="Cambria Math"/>
                      </a:rPr>
                      <m:t>: 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2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− 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yolg‘on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897237"/>
                <a:ext cx="4577215" cy="866712"/>
              </a:xfrm>
              <a:prstGeom prst="rect">
                <a:avLst/>
              </a:prstGeom>
              <a:blipFill rotWithShape="1">
                <a:blip r:embed="rId5"/>
                <a:stretch>
                  <a:fillRect r="-1731" b="-63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5536" y="3804683"/>
                <a:ext cx="4974823" cy="866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32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latin typeface="Cambria Math"/>
                                <a:cs typeface="Arial" panose="020B060402020202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>
                                <a:latin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b="1" i="1" smtClean="0">
                        <a:latin typeface="Cambria Math"/>
                      </a:rPr>
                      <m:t>: 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2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2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&gt;−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− 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rost.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804683"/>
                <a:ext cx="4974823" cy="866712"/>
              </a:xfrm>
              <a:prstGeom prst="rect">
                <a:avLst/>
              </a:prstGeom>
              <a:blipFill rotWithShape="1">
                <a:blip r:embed="rId6"/>
                <a:stretch>
                  <a:fillRect r="-1471" b="-63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0714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Kvantorlar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9512" y="827874"/>
                <a:ext cx="9093367" cy="181588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Predikatlar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birga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∀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umumiylik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kvantori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“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… lar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”)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∃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mavjudlik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kvantori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“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shunday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…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mavjudki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”)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maxsus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belgilaridan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foydalanib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yangi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mulohazalar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qilinadi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27874"/>
                <a:ext cx="9093367" cy="1815884"/>
              </a:xfrm>
              <a:prstGeom prst="rect">
                <a:avLst/>
              </a:prstGeom>
              <a:blipFill rotWithShape="1">
                <a:blip r:embed="rId3"/>
                <a:stretch>
                  <a:fillRect l="-1340" t="-3356" b="-83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2715766"/>
                <a:ext cx="795762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∀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𝒙𝑷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qiymatlari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𝑷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kanligini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bildiradi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715766"/>
                <a:ext cx="7957628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531" t="-5732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9512" y="3633867"/>
                <a:ext cx="935544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∃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𝒙𝑷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𝑷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qiymati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mavjudligini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bildiradi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633867"/>
                <a:ext cx="9355446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303" t="-6369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3600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Kvantorlar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9512" y="969569"/>
                <a:ext cx="9093367" cy="95410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𝑷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Samarqandda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tug‘ilgan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predikatni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qaraylik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69569"/>
                <a:ext cx="9093367" cy="954109"/>
              </a:xfrm>
              <a:prstGeom prst="rect">
                <a:avLst/>
              </a:prstGeom>
              <a:blipFill rotWithShape="1">
                <a:blip r:embed="rId3"/>
                <a:stretch>
                  <a:fillRect l="-1340" t="-6369" b="-165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2355726"/>
                <a:ext cx="75584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∀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𝒙𝑷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– “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hamma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Samarqandda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tug‘ilgan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”.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355726"/>
                <a:ext cx="7558479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628" r="-323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9512" y="3435846"/>
                <a:ext cx="738375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∃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𝒙𝑷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– “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shunday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kishilar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mavjudki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Samarqandda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tug‘ilgan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”.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435846"/>
                <a:ext cx="7383753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650" t="-6410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05425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9512" y="969569"/>
                <a:ext cx="9093367" cy="9638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𝑫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∀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𝑫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,  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mulohaza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ost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ekanligini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isbotlang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69569"/>
                <a:ext cx="9093367" cy="963856"/>
              </a:xfrm>
              <a:prstGeom prst="rect">
                <a:avLst/>
              </a:prstGeom>
              <a:blipFill rotWithShape="1">
                <a:blip r:embed="rId3"/>
                <a:stretch>
                  <a:fillRect l="-1340" t="-5696" b="-164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4099" y="2211710"/>
                <a:ext cx="7228261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&gt;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;         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&gt;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;          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𝟒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&gt;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;         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𝟓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&gt;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99" y="2211710"/>
                <a:ext cx="7228261" cy="5329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7544" y="2859782"/>
                <a:ext cx="5154360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∀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𝑫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,  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mulohaza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rost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859782"/>
                <a:ext cx="5154360" cy="532966"/>
              </a:xfrm>
              <a:prstGeom prst="rect">
                <a:avLst/>
              </a:prstGeom>
              <a:blipFill rotWithShape="1">
                <a:blip r:embed="rId5"/>
                <a:stretch>
                  <a:fillRect t="-10227" r="-1302" b="-29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7544" y="3478944"/>
                <a:ext cx="5733044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∀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𝑹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,  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mulohaza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yolg‘on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478944"/>
                <a:ext cx="5733044" cy="532966"/>
              </a:xfrm>
              <a:prstGeom prst="rect">
                <a:avLst/>
              </a:prstGeom>
              <a:blipFill rotWithShape="1">
                <a:blip r:embed="rId6"/>
                <a:stretch>
                  <a:fillRect t="-10345" r="-638" b="-310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0692" y="4083918"/>
                <a:ext cx="5560561" cy="1294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=&gt;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 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yolg‘on</a:t>
                </a:r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92" y="4083918"/>
                <a:ext cx="5560561" cy="1294650"/>
              </a:xfrm>
              <a:prstGeom prst="rect">
                <a:avLst/>
              </a:prstGeom>
              <a:blipFill rotWithShape="1">
                <a:blip r:embed="rId7"/>
                <a:stretch>
                  <a:fillRect r="-1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25919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6324a5273b8984eb1d63cee80b82d10e61eb66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8677</TotalTime>
  <Words>1420</Words>
  <Application>Microsoft Office PowerPoint</Application>
  <PresentationFormat>Экран (16:9)</PresentationFormat>
  <Paragraphs>278</Paragraphs>
  <Slides>19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acer</cp:lastModifiedBy>
  <cp:revision>838</cp:revision>
  <dcterms:created xsi:type="dcterms:W3CDTF">2020-04-09T07:32:19Z</dcterms:created>
  <dcterms:modified xsi:type="dcterms:W3CDTF">2021-03-04T05:32:30Z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