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448" r:id="rId3"/>
    <p:sldId id="1431" r:id="rId4"/>
    <p:sldId id="1449" r:id="rId5"/>
    <p:sldId id="1398" r:id="rId6"/>
    <p:sldId id="1450" r:id="rId7"/>
    <p:sldId id="1451" r:id="rId8"/>
    <p:sldId id="1452" r:id="rId9"/>
    <p:sldId id="1453" r:id="rId10"/>
    <p:sldId id="1454" r:id="rId11"/>
    <p:sldId id="1462" r:id="rId12"/>
    <p:sldId id="1455" r:id="rId13"/>
    <p:sldId id="1456" r:id="rId14"/>
    <p:sldId id="1457" r:id="rId15"/>
    <p:sldId id="1458" r:id="rId16"/>
    <p:sldId id="1459" r:id="rId17"/>
    <p:sldId id="1460" r:id="rId18"/>
    <p:sldId id="1461" r:id="rId19"/>
    <p:sldId id="368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710.png"/><Relationship Id="rId4" Type="http://schemas.openxmlformats.org/officeDocument/2006/relationships/image" Target="../media/image7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067694"/>
            <a:ext cx="5112568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Predikatlar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kvantorlar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9552" y="2187267"/>
            <a:ext cx="545553" cy="20406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147814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41577"/>
            <a:ext cx="9093367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06260" y="2393181"/>
                <a:ext cx="5375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¬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∃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𝒙𝑷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=∀</m:t>
                      </m:r>
                      <m:r>
                        <a:rPr lang="en-US" sz="36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𝑷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3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260" y="2393181"/>
                <a:ext cx="537531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06260" y="3329285"/>
                <a:ext cx="5375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¬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∀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𝒙𝑷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=∃</m:t>
                      </m:r>
                      <m:r>
                        <a:rPr lang="en-US" sz="36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𝑷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3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260" y="3329285"/>
                <a:ext cx="5375318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9364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395" y="771550"/>
                <a:ext cx="50496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“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sinfdoshim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a’lochi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endParaRPr lang="ru-RU" sz="28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771550"/>
                <a:ext cx="5049652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765" r="-1086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1225922"/>
                <a:ext cx="894655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¬</m:t>
                    </m:r>
                    <m:d>
                      <m:dPr>
                        <m:ctrlPr>
                          <a:rPr lang="ru-RU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ru-RU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∃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𝒙𝑷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“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sinfdoshlarim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a’lochilar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225922"/>
                <a:ext cx="8946552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31" t="-6369" r="-204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2816" y="2159406"/>
                <a:ext cx="86836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“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sinfdoshlarim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a’lochi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16" y="2159406"/>
                <a:ext cx="8683659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r="-42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3075806"/>
                <a:ext cx="882312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¬</m:t>
                    </m:r>
                    <m:d>
                      <m:dPr>
                        <m:ctrlPr>
                          <a:rPr lang="ru-RU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∀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𝒙𝑷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“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sinfdoshlarim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a’lochi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75806"/>
                <a:ext cx="8823121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451" t="-6410" r="-207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4851" y="3939902"/>
                <a:ext cx="866762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∃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“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sinfdoshlarim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a’lochi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51" y="3939902"/>
                <a:ext cx="8667629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06260" y="2624594"/>
                <a:ext cx="42183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¬</m:t>
                      </m:r>
                      <m:d>
                        <m:d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∃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𝒙𝑷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=∀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𝑷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260" y="2624594"/>
                <a:ext cx="4218334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95736" y="4463122"/>
                <a:ext cx="42183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¬</m:t>
                      </m:r>
                      <m:d>
                        <m:d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∀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𝒙𝑷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=∃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𝑷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463122"/>
                <a:ext cx="421833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7049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0" grpId="0"/>
      <p:bldP spid="13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9093367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predikatlar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kvantorlar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7416" y="1779662"/>
                <a:ext cx="69958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qushlar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16" y="1779662"/>
                <a:ext cx="6995826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7416" y="2499742"/>
                <a:ext cx="74943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yozuvchilar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shoir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16" y="2499742"/>
                <a:ext cx="7494359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4464" y="3363838"/>
                <a:ext cx="81147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sayyoralar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64" y="3363838"/>
                <a:ext cx="8114722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4464" y="4227934"/>
                <a:ext cx="69044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/>
                  <a:t>f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jarrohlar-shifokorlar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64" y="4227934"/>
                <a:ext cx="6904454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855" t="-1411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5378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9093367" cy="523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1400458"/>
                <a:ext cx="875111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hech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emizuvchi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jabralardan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lolmaydi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Sazan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jabralardan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00458"/>
                <a:ext cx="8751114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393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79512" y="2336562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sazan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emizuvchi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512" y="3128650"/>
                <a:ext cx="845135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metallar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metall.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….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128650"/>
                <a:ext cx="8451353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42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79512" y="4064754"/>
            <a:ext cx="6237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974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699542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farzandi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predikatlar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tabiiy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tilda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9093367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40" t="-6410" r="-536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1635646"/>
                <a:ext cx="91787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∃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𝒛𝑷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𝒛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∧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𝒛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𝒚𝑷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)∀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𝒚𝑷</m:t>
                    </m:r>
                    <m:d>
                      <m:dPr>
                        <m:ctrlPr>
                          <a:rPr lang="en-US" sz="2800" b="1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917879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2336562"/>
                <a:ext cx="75624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∃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𝒛𝑷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𝒛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∧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𝒛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 =&gt;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nevarasi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36562"/>
                <a:ext cx="7562455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r="-726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3200658"/>
                <a:ext cx="88352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𝒚𝑷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farzand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00658"/>
                <a:ext cx="8835239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628" r="-1242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504" y="4083918"/>
                <a:ext cx="837678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)∀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𝒚𝑷</m:t>
                    </m:r>
                    <m:d>
                      <m:dPr>
                        <m:ctrlPr>
                          <a:rPr lang="en-US" sz="2800" b="1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=&gt;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kimningdir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arzandi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83918"/>
                <a:ext cx="8376780" cy="954107"/>
              </a:xfrm>
              <a:prstGeom prst="rect">
                <a:avLst/>
              </a:prstGeom>
              <a:blipFill rotWithShape="1">
                <a:blip r:embed="rId7"/>
                <a:stretch>
                  <a:fillRect l="-1528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2264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699542"/>
                <a:ext cx="9093367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do‘sti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hisoblaydi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predikat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tabiiy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tilda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9093367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40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2266875"/>
                <a:ext cx="9009198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𝒚𝑭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𝑭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) =&gt;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boshqasini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do‘st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ham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o‘st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66875"/>
                <a:ext cx="9009198" cy="1384995"/>
              </a:xfrm>
              <a:prstGeom prst="rect">
                <a:avLst/>
              </a:prstGeom>
              <a:blipFill rotWithShape="1">
                <a:blip r:embed="rId4"/>
                <a:stretch>
                  <a:fillRect l="-1421" t="-5286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3849891"/>
                <a:ext cx="87967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𝒚𝑭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do‘st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hisoblaydigan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849891"/>
                <a:ext cx="8796767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455" t="-6410" r="-277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5764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771550"/>
                <a:ext cx="885928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∃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𝒚𝑭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 =&gt;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do‘st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71550"/>
                <a:ext cx="8859285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445" t="-6410" r="-344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1833667"/>
                <a:ext cx="912858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𝒚𝑭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do‘st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hisoblaydigan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33667"/>
                <a:ext cx="9128589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03" t="-6410" r="-267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504" y="2913787"/>
                <a:ext cx="927285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∃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𝒙𝑭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hammani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do‘st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13787"/>
                <a:ext cx="9272859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81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3921899"/>
                <a:ext cx="895867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𝒙𝑭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hammani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do‘st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21899"/>
                <a:ext cx="8958671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430" t="-6369" r="-272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7038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825555"/>
                <a:ext cx="9093367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qoldiqsiz</a:t>
                </a:r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o‘linadi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predikat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tabiiy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tilda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5555"/>
                <a:ext cx="9093367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40" t="-4386" b="-109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2392888"/>
                <a:ext cx="937987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𝑫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=&gt;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o‘linadigan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92888"/>
                <a:ext cx="9379875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365" t="-7692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5655" y="3633867"/>
                <a:ext cx="884485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𝑫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𝒏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55" y="3633867"/>
                <a:ext cx="8844857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78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7946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969571"/>
                <a:ext cx="922637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∃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𝑫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 =&gt;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o‘luvchisi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69571"/>
                <a:ext cx="9226372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388" t="-6369" r="-198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504" y="2283718"/>
                <a:ext cx="895706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83718"/>
                <a:ext cx="8957067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30" t="-6410" r="-408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3651870"/>
                <a:ext cx="922156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∀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𝑫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o‘luvchisi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51870"/>
                <a:ext cx="9221563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89" t="-6369" r="-198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06495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32-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69, 70, 74-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0670" y="627534"/>
                <a:ext cx="8913858" cy="923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61.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7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mulohazaga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tengkuchli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70" y="627534"/>
                <a:ext cx="8913858" cy="923332"/>
              </a:xfrm>
              <a:prstGeom prst="rect">
                <a:avLst/>
              </a:prstGeom>
              <a:blipFill rotWithShape="1">
                <a:blip r:embed="rId3"/>
                <a:stretch>
                  <a:fillRect l="-1230" t="-5298" b="-16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4948" y="1550866"/>
                <a:ext cx="82075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8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𝒃</m:t>
                    </m:r>
                    <m:r>
                      <a:rPr lang="en-US" sz="2800" b="1" i="1" dirty="0" smtClean="0">
                        <a:latin typeface="Cambria Math"/>
                      </a:rPr>
                      <m:t>) ¬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en-US" sz="28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𝒄</m:t>
                    </m:r>
                    <m:r>
                      <a:rPr lang="en-US" sz="2800" b="1" i="1" dirty="0" smtClean="0">
                        <a:latin typeface="Cambria Math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</a:rPr>
                      <m:t>𝒒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⟹¬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en-US" sz="28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𝒅</m:t>
                    </m:r>
                    <m:r>
                      <a:rPr lang="en-US" sz="2800" b="1" i="1" dirty="0" smtClean="0">
                        <a:latin typeface="Cambria Math"/>
                      </a:rPr>
                      <m:t>) ¬</m:t>
                    </m:r>
                    <m:r>
                      <a:rPr lang="en-US" sz="2800" b="1" i="1" dirty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dirty="0">
                        <a:latin typeface="Cambria Math"/>
                        <a:ea typeface="Cambria Math"/>
                      </a:rPr>
                      <m:t>⟹¬</m:t>
                    </m:r>
                    <m:r>
                      <a:rPr lang="en-US" sz="2800" b="1" i="1" dirty="0">
                        <a:latin typeface="Cambria Math"/>
                        <a:ea typeface="Cambria Math"/>
                      </a:rPr>
                      <m:t>𝒒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48" y="1550866"/>
                <a:ext cx="820756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148469"/>
                  </p:ext>
                </p:extLst>
              </p:nvPr>
            </p:nvGraphicFramePr>
            <p:xfrm>
              <a:off x="323528" y="2283718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148469"/>
                  </p:ext>
                </p:extLst>
              </p:nvPr>
            </p:nvGraphicFramePr>
            <p:xfrm>
              <a:off x="323528" y="2283718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1176" r="-3018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9065" t="-1176" r="-19906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0472" t="-1176" r="-472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101176" r="-30188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9065" t="-101176" r="-19906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201176" r="-30188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9065" t="-201176" r="-19906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301176" r="-30188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9065" t="-301176" r="-19906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401176" r="-30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9065" t="-401176" r="-199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51720" y="2815427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815427"/>
                <a:ext cx="49084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76791" y="3337377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791" y="3337377"/>
                <a:ext cx="49083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86351" y="3795886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351" y="3795886"/>
                <a:ext cx="49564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112022" y="4319106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022" y="4319106"/>
                <a:ext cx="49084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" name="Таблица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8637258"/>
                  </p:ext>
                </p:extLst>
              </p:nvPr>
            </p:nvGraphicFramePr>
            <p:xfrm>
              <a:off x="4499992" y="2283718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9" name="Таблица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8637258"/>
                  </p:ext>
                </p:extLst>
              </p:nvPr>
            </p:nvGraphicFramePr>
            <p:xfrm>
              <a:off x="4499992" y="2283718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t="-1176" r="-3018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l="-99065" t="-1176" r="-19906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l="-100472" t="-1176" r="-472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t="-101176" r="-30188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l="-99065" t="-101176" r="-19906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t="-201176" r="-30188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l="-99065" t="-201176" r="-19906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t="-301176" r="-30188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l="-99065" t="-301176" r="-19906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t="-401176" r="-30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l="-99065" t="-401176" r="-199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228184" y="2815427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815427"/>
                <a:ext cx="490840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253255" y="3337377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255" y="3337377"/>
                <a:ext cx="49564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62815" y="3795886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15" y="3795886"/>
                <a:ext cx="49083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88486" y="4319106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86" y="4319106"/>
                <a:ext cx="490840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8076696"/>
                  </p:ext>
                </p:extLst>
              </p:nvPr>
            </p:nvGraphicFramePr>
            <p:xfrm>
              <a:off x="4283968" y="2285206"/>
              <a:ext cx="367240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792088"/>
                    <a:gridCol w="170452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⟹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8076696"/>
                  </p:ext>
                </p:extLst>
              </p:nvPr>
            </p:nvGraphicFramePr>
            <p:xfrm>
              <a:off x="4283968" y="2285206"/>
              <a:ext cx="367240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792088"/>
                    <a:gridCol w="170452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149" t="-1176" r="-59310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83019" t="-1176" r="-3867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49231" t="-1176" r="-21538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16129" t="-1176" r="-358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149" t="-101176" r="-59310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83019" t="-101176" r="-38679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149" t="-201176" r="-59310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83019" t="-201176" r="-38679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149" t="-301176" r="-59310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83019" t="-301176" r="-3867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1149" t="-401176" r="-5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5"/>
                          <a:stretch>
                            <a:fillRect l="-83019" t="-401176" r="-3867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724128" y="282409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824098"/>
                <a:ext cx="495649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652120" y="3328154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328154"/>
                <a:ext cx="490839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52120" y="3832210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832210"/>
                <a:ext cx="495649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652120" y="4336266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336266"/>
                <a:ext cx="490840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32240" y="2794481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2794481"/>
                <a:ext cx="49083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660232" y="3298537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298537"/>
                <a:ext cx="490839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660232" y="3802593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802593"/>
                <a:ext cx="490840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660232" y="430664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4306649"/>
                <a:ext cx="495649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2016087"/>
                  </p:ext>
                </p:extLst>
              </p:nvPr>
            </p:nvGraphicFramePr>
            <p:xfrm>
              <a:off x="4139952" y="2285206"/>
              <a:ext cx="367240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792088"/>
                    <a:gridCol w="170452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⟹¬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2016087"/>
                  </p:ext>
                </p:extLst>
              </p:nvPr>
            </p:nvGraphicFramePr>
            <p:xfrm>
              <a:off x="4139952" y="2285206"/>
              <a:ext cx="367240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792088"/>
                    <a:gridCol w="170452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t="-1176" r="-59310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2075" t="-1176" r="-3867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48462" t="-1176" r="-21538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15357" t="-1176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t="-101176" r="-59310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2075" t="-101176" r="-38679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t="-201176" r="-59310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2075" t="-201176" r="-38679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t="-301176" r="-59310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2075" t="-301176" r="-3867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t="-401176" r="-5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2075" t="-401176" r="-3867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580112" y="282409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824098"/>
                <a:ext cx="495649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508104" y="33281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328154"/>
                <a:ext cx="495649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508104" y="3832210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832210"/>
                <a:ext cx="490839" cy="52322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508104" y="4336266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336266"/>
                <a:ext cx="490840" cy="52322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588224" y="2794481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794481"/>
                <a:ext cx="495649" cy="52322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516216" y="3298537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298537"/>
                <a:ext cx="490839" cy="52322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516216" y="3802593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802593"/>
                <a:ext cx="490840" cy="52322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516216" y="430664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4306649"/>
                <a:ext cx="490839" cy="52322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4" name="Таблица 6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03156977"/>
                  </p:ext>
                </p:extLst>
              </p:nvPr>
            </p:nvGraphicFramePr>
            <p:xfrm>
              <a:off x="3347864" y="2285206"/>
              <a:ext cx="5184576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720080"/>
                    <a:gridCol w="720081"/>
                    <a:gridCol w="2376263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4" name="Таблица 6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03156977"/>
                  </p:ext>
                </p:extLst>
              </p:nvPr>
            </p:nvGraphicFramePr>
            <p:xfrm>
              <a:off x="3347864" y="2285206"/>
              <a:ext cx="5184576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720080"/>
                    <a:gridCol w="720081"/>
                    <a:gridCol w="2376263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t="-1176" r="-62118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10280" t="-1176" r="-58504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90678" t="-1176" r="-43050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290678" t="-1176" r="-33050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18205" t="-1176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t="-101176" r="-62118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10280" t="-101176" r="-58504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t="-201176" r="-62118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10280" t="-201176" r="-58504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t="-301176" r="-62118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10280" t="-301176" r="-58504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t="-401176" r="-621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3"/>
                          <a:stretch>
                            <a:fillRect l="-110280" t="-401176" r="-5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543634" y="2768610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634" y="2768610"/>
                <a:ext cx="495649" cy="523220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5471626" y="3272666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626" y="3272666"/>
                <a:ext cx="490840" cy="523220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027076" y="3312937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76" y="3312937"/>
                <a:ext cx="490840" cy="523220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991545" y="38753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545" y="3875379"/>
                <a:ext cx="495649" cy="523220"/>
              </a:xfrm>
              <a:prstGeom prst="rect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6955068" y="4299942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068" y="4299942"/>
                <a:ext cx="490840" cy="523220"/>
              </a:xfrm>
              <a:prstGeom prst="rect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7033488" y="2787774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488" y="2787774"/>
                <a:ext cx="490840" cy="523220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478038" y="3826446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038" y="3826446"/>
                <a:ext cx="495649" cy="523220"/>
              </a:xfrm>
              <a:prstGeom prst="rect">
                <a:avLst/>
              </a:prstGeom>
              <a:blipFill rotWithShape="1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5478038" y="4371950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038" y="4371950"/>
                <a:ext cx="490840" cy="523220"/>
              </a:xfrm>
              <a:prstGeom prst="rect">
                <a:avLst/>
              </a:prstGeom>
              <a:blipFill rotWithShape="1"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823554" y="2768610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554" y="2768610"/>
                <a:ext cx="495649" cy="523220"/>
              </a:xfrm>
              <a:prstGeom prst="rect">
                <a:avLst/>
              </a:prstGeom>
              <a:blipFill rotWithShape="1"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751546" y="3264132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46" y="3264132"/>
                <a:ext cx="495649" cy="523220"/>
              </a:xfrm>
              <a:prstGeom prst="rect">
                <a:avLst/>
              </a:prstGeom>
              <a:blipFill rotWithShape="1"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4757958" y="3848907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958" y="3848907"/>
                <a:ext cx="490840" cy="523220"/>
              </a:xfrm>
              <a:prstGeom prst="rect">
                <a:avLst/>
              </a:prstGeom>
              <a:blipFill rotWithShape="1"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757958" y="4424971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958" y="4424971"/>
                <a:ext cx="490840" cy="523220"/>
              </a:xfrm>
              <a:prstGeom prst="rect">
                <a:avLst/>
              </a:prstGeom>
              <a:blipFill rotWithShape="1"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0163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4" grpId="0"/>
      <p:bldP spid="16" grpId="0"/>
      <p:bldP spid="17" grpId="0"/>
      <p:bldP spid="18" grpId="0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3528" y="712314"/>
            <a:ext cx="8913858" cy="92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62.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Mulohazalardan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075384" y="1203598"/>
                <a:ext cx="639316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⟹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8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𝒃</m:t>
                    </m:r>
                    <m:r>
                      <a:rPr lang="en-US" sz="2800" b="1" i="1" dirty="0" smtClean="0">
                        <a:latin typeface="Cambria Math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</a:rPr>
                      <m:t>𝒑</m:t>
                    </m:r>
                    <m:r>
                      <a:rPr lang="en-US" sz="2800" b="1" i="1" dirty="0" smtClean="0">
                        <a:latin typeface="Cambria Math"/>
                      </a:rPr>
                      <m:t>∧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∨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en-US" sz="2800" b="1" dirty="0" smtClean="0"/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𝒄</m:t>
                    </m:r>
                    <m:r>
                      <a:rPr lang="en-US" sz="2800" b="1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/>
                          </a:rPr>
                          <m:t>𝒑</m:t>
                        </m:r>
                        <m:r>
                          <a:rPr lang="en-US" sz="2800" b="1" i="1" dirty="0">
                            <a:latin typeface="Cambria Math"/>
                            <a:ea typeface="Cambria Math"/>
                          </a:rPr>
                          <m:t>⟹¬</m:t>
                        </m:r>
                        <m:r>
                          <a:rPr lang="en-US" sz="2800" b="1" i="1" dirty="0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∨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𝒑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⟹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384" y="1203598"/>
                <a:ext cx="6393160" cy="9541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395180"/>
                  </p:ext>
                </p:extLst>
              </p:nvPr>
            </p:nvGraphicFramePr>
            <p:xfrm>
              <a:off x="899592" y="2355726"/>
              <a:ext cx="703666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08112"/>
                    <a:gridCol w="1080120"/>
                    <a:gridCol w="936104"/>
                    <a:gridCol w="1512168"/>
                    <a:gridCol w="250016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d>
                                  <m:dPr>
                                    <m:ctrlPr>
                                      <a:rPr lang="en-US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∧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395180"/>
                  </p:ext>
                </p:extLst>
              </p:nvPr>
            </p:nvGraphicFramePr>
            <p:xfrm>
              <a:off x="899592" y="2355726"/>
              <a:ext cx="703666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08112"/>
                    <a:gridCol w="1080120"/>
                    <a:gridCol w="936104"/>
                    <a:gridCol w="1512168"/>
                    <a:gridCol w="250016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606" r="-599394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3785" r="-458757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2727" r="-427273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r="-165323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606" t="-100000" r="-599394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3785" t="-100000" r="-458757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2727" t="-100000" r="-427273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100000" r="-165323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100000" b="-3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606" t="-200000" r="-599394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3785" t="-200000" r="-458757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2727" t="-200000" r="-427273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200000" r="-165323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200000" b="-2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606" t="-300000" r="-599394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3785" t="-300000" r="-458757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2727" t="-300000" r="-427273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300000" r="-165323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300000" b="-1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606" t="-400000" r="-599394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3785" t="-400000" r="-458757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2727" t="-400000" r="-427273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400000" r="-165323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400000" b="-117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41925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43608" y="1059582"/>
                <a:ext cx="639316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⟹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𝒑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8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𝒃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𝒑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∧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∨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</a:rPr>
                  <a:t>   </a:t>
                </a:r>
                <a:endParaRPr lang="en-US" sz="2800" b="1" dirty="0" smtClean="0"/>
              </a:p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𝒄</m:t>
                    </m:r>
                    <m:r>
                      <a:rPr lang="en-US" sz="2800" b="1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/>
                          </a:rPr>
                          <m:t>𝒑</m:t>
                        </m:r>
                        <m:r>
                          <a:rPr lang="en-US" sz="2800" b="1" i="1" dirty="0">
                            <a:latin typeface="Cambria Math"/>
                            <a:ea typeface="Cambria Math"/>
                          </a:rPr>
                          <m:t>⟹¬</m:t>
                        </m:r>
                        <m:r>
                          <a:rPr lang="en-US" sz="2800" b="1" i="1" dirty="0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∨</m:t>
                    </m:r>
                    <m:d>
                      <m:dPr>
                        <m:ctrlPr>
                          <a:rPr lang="en-US" sz="2800" b="1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𝒑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⟹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059582"/>
                <a:ext cx="6393160" cy="9541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472478"/>
                  </p:ext>
                </p:extLst>
              </p:nvPr>
            </p:nvGraphicFramePr>
            <p:xfrm>
              <a:off x="899592" y="2355726"/>
              <a:ext cx="703666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864096"/>
                    <a:gridCol w="1368152"/>
                    <a:gridCol w="1512168"/>
                    <a:gridCol w="250016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472478"/>
                  </p:ext>
                </p:extLst>
              </p:nvPr>
            </p:nvGraphicFramePr>
            <p:xfrm>
              <a:off x="899592" y="2355726"/>
              <a:ext cx="703666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864096"/>
                    <a:gridCol w="1368152"/>
                    <a:gridCol w="1512168"/>
                    <a:gridCol w="250016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769" r="-78769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2254" r="-621127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21875" r="-293750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r="-165323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769" t="-100000" r="-787692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2254" t="-100000" r="-621127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21875" t="-100000" r="-29375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100000" r="-165323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100000" b="-3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769" t="-200000" r="-787692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2254" t="-200000" r="-621127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21875" t="-200000" r="-29375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200000" r="-165323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200000" b="-2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769" t="-300000" r="-787692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2254" t="-300000" r="-621127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21875" t="-300000" r="-293750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300000" r="-165323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300000" b="-1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769" t="-400000" r="-787692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2254" t="-400000" r="-621127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21875" t="-400000" r="-293750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403" t="-400000" r="-165323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81707" t="-400000" b="-117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018078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Predikatlar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827874"/>
            <a:ext cx="9093367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qatnashib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rost-yolg‘onligi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predikat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3003798"/>
                <a:ext cx="8834470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Predikatda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atnashishi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qatnashgan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o‘zgaruvchilarga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predikat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𝒛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…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kabi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elgilanadi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03798"/>
                <a:ext cx="8834470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79" t="-3356" r="-69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163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Predikatlar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827874"/>
                <a:ext cx="9093367" cy="116807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:"</m:t>
                    </m:r>
                    <m:sSup>
                      <m:sSup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“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predikat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rost-yolg‘onligini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7874"/>
                <a:ext cx="9093367" cy="1168079"/>
              </a:xfrm>
              <a:prstGeom prst="rect">
                <a:avLst/>
              </a:prstGeom>
              <a:blipFill rotWithShape="1">
                <a:blip r:embed="rId3"/>
                <a:stretch>
                  <a:fillRect l="-1340" b="-136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7491" y="2211710"/>
                <a:ext cx="36492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: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&gt;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 −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rost,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91" y="2211710"/>
                <a:ext cx="3649269" cy="548740"/>
              </a:xfrm>
              <a:prstGeom prst="rect">
                <a:avLst/>
              </a:prstGeom>
              <a:blipFill rotWithShape="1">
                <a:blip r:embed="rId4"/>
                <a:stretch>
                  <a:fillRect t="-10000" r="-2508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536" y="2897237"/>
                <a:ext cx="4577215" cy="8667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latin typeface="Cambria Math"/>
                      </a:rPr>
                      <m:t>: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2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−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yolg‘on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897237"/>
                <a:ext cx="4577215" cy="866712"/>
              </a:xfrm>
              <a:prstGeom prst="rect">
                <a:avLst/>
              </a:prstGeom>
              <a:blipFill rotWithShape="1">
                <a:blip r:embed="rId5"/>
                <a:stretch>
                  <a:fillRect r="-1731" b="-6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5536" y="3804683"/>
                <a:ext cx="4974823" cy="8667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32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latin typeface="Cambria Math"/>
                      </a:rPr>
                      <m:t>: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2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&gt;−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−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rost.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804683"/>
                <a:ext cx="4974823" cy="866712"/>
              </a:xfrm>
              <a:prstGeom prst="rect">
                <a:avLst/>
              </a:prstGeom>
              <a:blipFill rotWithShape="1">
                <a:blip r:embed="rId6"/>
                <a:stretch>
                  <a:fillRect r="-1471" b="-6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30714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Kvantorlar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827874"/>
                <a:ext cx="9093367" cy="1815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Predikatlar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umumiylik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kvantori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“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… lar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”)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mavjudlik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kvantori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“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…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mavjudki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”)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maxsus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belgilaridan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yangi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7874"/>
                <a:ext cx="9093367" cy="1815884"/>
              </a:xfrm>
              <a:prstGeom prst="rect">
                <a:avLst/>
              </a:prstGeom>
              <a:blipFill rotWithShape="1">
                <a:blip r:embed="rId3"/>
                <a:stretch>
                  <a:fillRect l="-1340" t="-3356" b="-8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2715766"/>
                <a:ext cx="795762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bildiradi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15766"/>
                <a:ext cx="7957628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531" t="-5732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3633867"/>
                <a:ext cx="935544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bildiradi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33867"/>
                <a:ext cx="9355446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03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3600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Kvantorlar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969569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Samarqandda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tug‘ilgan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predikatni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69569"/>
                <a:ext cx="9093367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40" t="-6369" b="-165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2355726"/>
                <a:ext cx="75584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“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Samarqandda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tug‘ilgan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355726"/>
                <a:ext cx="7558479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32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3435846"/>
                <a:ext cx="738375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∃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𝒙𝑷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“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kishilar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Samarqandda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tug‘ilgan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35846"/>
                <a:ext cx="7383753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650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5425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969569"/>
                <a:ext cx="9093367" cy="9638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sSup>
                      <m:sSup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69569"/>
                <a:ext cx="9093367" cy="963856"/>
              </a:xfrm>
              <a:prstGeom prst="rect">
                <a:avLst/>
              </a:prstGeom>
              <a:blipFill rotWithShape="1">
                <a:blip r:embed="rId3"/>
                <a:stretch>
                  <a:fillRect l="-1340" t="-5696" b="-164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4099" y="2211710"/>
                <a:ext cx="722826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         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          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         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099" y="2211710"/>
                <a:ext cx="7228261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7544" y="2859782"/>
                <a:ext cx="515436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859782"/>
                <a:ext cx="5154360" cy="532966"/>
              </a:xfrm>
              <a:prstGeom prst="rect">
                <a:avLst/>
              </a:prstGeom>
              <a:blipFill rotWithShape="1">
                <a:blip r:embed="rId5"/>
                <a:stretch>
                  <a:fillRect t="-10227" r="-1302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7544" y="3478944"/>
                <a:ext cx="5733044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∀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yolg‘on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78944"/>
                <a:ext cx="5733044" cy="532966"/>
              </a:xfrm>
              <a:prstGeom prst="rect">
                <a:avLst/>
              </a:prstGeom>
              <a:blipFill rotWithShape="1">
                <a:blip r:embed="rId6"/>
                <a:stretch>
                  <a:fillRect t="-10345" r="-638" b="-3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0692" y="4083918"/>
                <a:ext cx="5560561" cy="1294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=&gt;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yolg‘on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92" y="4083918"/>
                <a:ext cx="5560561" cy="1294650"/>
              </a:xfrm>
              <a:prstGeom prst="rect">
                <a:avLst/>
              </a:prstGeom>
              <a:blipFill rotWithShape="1">
                <a:blip r:embed="rId7"/>
                <a:stretch>
                  <a:fillRect r="-1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5919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6324a5273b8984eb1d63cee80b82d10e61eb66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8677</TotalTime>
  <Words>1420</Words>
  <Application>Microsoft Office PowerPoint</Application>
  <PresentationFormat>Экран (16:9)</PresentationFormat>
  <Paragraphs>278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838</cp:revision>
  <dcterms:created xsi:type="dcterms:W3CDTF">2020-04-09T07:32:19Z</dcterms:created>
  <dcterms:modified xsi:type="dcterms:W3CDTF">2021-03-04T05:32:30Z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