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1381" r:id="rId2"/>
    <p:sldId id="1383" r:id="rId3"/>
    <p:sldId id="1431" r:id="rId4"/>
    <p:sldId id="1398" r:id="rId5"/>
    <p:sldId id="1432" r:id="rId6"/>
    <p:sldId id="1433" r:id="rId7"/>
    <p:sldId id="1434" r:id="rId8"/>
    <p:sldId id="1435" r:id="rId9"/>
    <p:sldId id="1436" r:id="rId10"/>
    <p:sldId id="1437" r:id="rId11"/>
    <p:sldId id="1438" r:id="rId12"/>
    <p:sldId id="1439" r:id="rId13"/>
    <p:sldId id="1440" r:id="rId14"/>
    <p:sldId id="1441" r:id="rId15"/>
    <p:sldId id="1442" r:id="rId16"/>
    <p:sldId id="1443" r:id="rId17"/>
    <p:sldId id="1444" r:id="rId18"/>
    <p:sldId id="1445" r:id="rId19"/>
    <p:sldId id="1446" r:id="rId20"/>
    <p:sldId id="1447" r:id="rId21"/>
    <p:sldId id="368" r:id="rId22"/>
  </p:sldIdLst>
  <p:sldSz cx="9144000" cy="5143500" type="screen16x9"/>
  <p:notesSz cx="5765800" cy="3244850"/>
  <p:custDataLst>
    <p:tags r:id="rId2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1.png"/><Relationship Id="rId3" Type="http://schemas.openxmlformats.org/officeDocument/2006/relationships/image" Target="../media/image126.png"/><Relationship Id="rId21" Type="http://schemas.openxmlformats.org/officeDocument/2006/relationships/image" Target="../media/image144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9.png"/><Relationship Id="rId20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19" Type="http://schemas.openxmlformats.org/officeDocument/2006/relationships/image" Target="../media/image142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Relationship Id="rId22" Type="http://schemas.openxmlformats.org/officeDocument/2006/relationships/image" Target="../media/image1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52.png"/><Relationship Id="rId18" Type="http://schemas.openxmlformats.org/officeDocument/2006/relationships/image" Target="../media/image141.png"/><Relationship Id="rId3" Type="http://schemas.openxmlformats.org/officeDocument/2006/relationships/image" Target="../media/image146.png"/><Relationship Id="rId21" Type="http://schemas.openxmlformats.org/officeDocument/2006/relationships/image" Target="../media/image144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5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9.png"/><Relationship Id="rId20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1.png"/><Relationship Id="rId5" Type="http://schemas.openxmlformats.org/officeDocument/2006/relationships/image" Target="../media/image148.png"/><Relationship Id="rId15" Type="http://schemas.openxmlformats.org/officeDocument/2006/relationships/image" Target="../media/image138.png"/><Relationship Id="rId10" Type="http://schemas.openxmlformats.org/officeDocument/2006/relationships/image" Target="../media/image150.png"/><Relationship Id="rId19" Type="http://schemas.openxmlformats.org/officeDocument/2006/relationships/image" Target="../media/image155.png"/><Relationship Id="rId4" Type="http://schemas.openxmlformats.org/officeDocument/2006/relationships/image" Target="../media/image147.png"/><Relationship Id="rId9" Type="http://schemas.openxmlformats.org/officeDocument/2006/relationships/image" Target="../media/image132.png"/><Relationship Id="rId14" Type="http://schemas.openxmlformats.org/officeDocument/2006/relationships/image" Target="../media/image153.png"/><Relationship Id="rId22" Type="http://schemas.openxmlformats.org/officeDocument/2006/relationships/image" Target="../media/image1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59632" y="2175460"/>
            <a:ext cx="5112568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2400" b="1" dirty="0">
              <a:latin typeface="Arial"/>
              <a:cs typeface="Arial"/>
            </a:endParaRP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Implikatsiya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konversiya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inversiya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kontrapozitsiya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539552" y="2187267"/>
            <a:ext cx="545553" cy="204066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639410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0028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29121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Rostlik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452300"/>
                  </p:ext>
                </p:extLst>
              </p:nvPr>
            </p:nvGraphicFramePr>
            <p:xfrm>
              <a:off x="467544" y="891575"/>
              <a:ext cx="1224136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57606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452300"/>
                  </p:ext>
                </p:extLst>
              </p:nvPr>
            </p:nvGraphicFramePr>
            <p:xfrm>
              <a:off x="467544" y="891575"/>
              <a:ext cx="1224136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576064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3" r="-89623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2632" b="-4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3" t="-100000" r="-89623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2632" t="-100000" b="-3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3" t="-200000" r="-89623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2632" t="-200000" b="-2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3" t="-300000" r="-89623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2632" t="-300000" b="-1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3" t="-400000" r="-89623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2632" t="-400000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95736" y="1474208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474208"/>
                <a:ext cx="53412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23728" y="205027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050272"/>
                <a:ext cx="5405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30140" y="2635047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40" y="2635047"/>
                <a:ext cx="53412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123728" y="321111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211111"/>
                <a:ext cx="53412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7757211"/>
                  </p:ext>
                </p:extLst>
              </p:nvPr>
            </p:nvGraphicFramePr>
            <p:xfrm>
              <a:off x="1691680" y="891575"/>
              <a:ext cx="1440160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44016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7757211"/>
                  </p:ext>
                </p:extLst>
              </p:nvPr>
            </p:nvGraphicFramePr>
            <p:xfrm>
              <a:off x="1691680" y="891575"/>
              <a:ext cx="1440160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44016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8"/>
                          <a:stretch>
                            <a:fillRect l="-424" b="-4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452859"/>
                  </p:ext>
                </p:extLst>
              </p:nvPr>
            </p:nvGraphicFramePr>
            <p:xfrm>
              <a:off x="3131840" y="891575"/>
              <a:ext cx="1440160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44016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452859"/>
                  </p:ext>
                </p:extLst>
              </p:nvPr>
            </p:nvGraphicFramePr>
            <p:xfrm>
              <a:off x="3131840" y="891575"/>
              <a:ext cx="1440160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44016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24" b="-4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278124"/>
                  </p:ext>
                </p:extLst>
              </p:nvPr>
            </p:nvGraphicFramePr>
            <p:xfrm>
              <a:off x="4572000" y="903341"/>
              <a:ext cx="3744416" cy="2892545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3744416"/>
                  </a:tblGrid>
                  <a:tr h="57606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⟹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3008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9952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6896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4278124"/>
                  </p:ext>
                </p:extLst>
              </p:nvPr>
            </p:nvGraphicFramePr>
            <p:xfrm>
              <a:off x="4572000" y="903341"/>
              <a:ext cx="3744416" cy="2892545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3744416"/>
                  </a:tblGrid>
                  <a:tr h="5760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0"/>
                          <a:stretch>
                            <a:fillRect r="-163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05831" y="1455414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831" y="1455414"/>
                <a:ext cx="53412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33823" y="2031478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823" y="2031478"/>
                <a:ext cx="534121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540235" y="261625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235" y="2616253"/>
                <a:ext cx="540533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33823" y="3192317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823" y="3192317"/>
                <a:ext cx="534121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14143" y="1455414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143" y="1455414"/>
                <a:ext cx="53412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42135" y="2031478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135" y="2031478"/>
                <a:ext cx="54053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48547" y="261625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547" y="2616253"/>
                <a:ext cx="54053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42135" y="3192317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135" y="3192317"/>
                <a:ext cx="534121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4083918"/>
                <a:ext cx="55638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𝒑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⟹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</m:d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∧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𝒒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⟹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en-US" sz="32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𝒒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83918"/>
                <a:ext cx="5563831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222254"/>
                  </p:ext>
                </p:extLst>
              </p:nvPr>
            </p:nvGraphicFramePr>
            <p:xfrm>
              <a:off x="3203848" y="915566"/>
              <a:ext cx="1224136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57606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Таблица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222254"/>
                  </p:ext>
                </p:extLst>
              </p:nvPr>
            </p:nvGraphicFramePr>
            <p:xfrm>
              <a:off x="3203848" y="915566"/>
              <a:ext cx="1224136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576064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43" r="-89623" b="-4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13830" r="-1064" b="-4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43" t="-100000" r="-89623" b="-3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13830" t="-100000" r="-1064" b="-3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43" t="-200000" r="-89623" b="-2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13830" t="-200000" r="-1064" b="-2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43" t="-300000" r="-89623" b="-1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13830" t="-300000" r="-1064" b="-101053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943" t="-400000" r="-89623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0"/>
                          <a:stretch>
                            <a:fillRect l="-113830" t="-400000" r="-1064" b="-10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Таблица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229388"/>
                  </p:ext>
                </p:extLst>
              </p:nvPr>
            </p:nvGraphicFramePr>
            <p:xfrm>
              <a:off x="4427984" y="927332"/>
              <a:ext cx="1542233" cy="2892545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542233"/>
                  </a:tblGrid>
                  <a:tr h="576065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⟺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3008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9952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66896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Таблица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229388"/>
                  </p:ext>
                </p:extLst>
              </p:nvPr>
            </p:nvGraphicFramePr>
            <p:xfrm>
              <a:off x="4427984" y="927332"/>
              <a:ext cx="1542233" cy="2892545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542233"/>
                  </a:tblGrid>
                  <a:tr h="57606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1"/>
                          <a:stretch>
                            <a:fillRect r="-395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32040" y="1498199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498199"/>
                <a:ext cx="534121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60032" y="207426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74263"/>
                <a:ext cx="540533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66444" y="2659038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444" y="2659038"/>
                <a:ext cx="54053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60032" y="323510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235102"/>
                <a:ext cx="534121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288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8" grpId="0"/>
      <p:bldP spid="38" grpId="1"/>
      <p:bldP spid="40" grpId="0"/>
      <p:bldP spid="40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5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866" y="555526"/>
                <a:ext cx="894663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tabiiy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tilda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ifodalang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6" y="555526"/>
                <a:ext cx="894663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31" t="-6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/>
          <p:cNvSpPr/>
          <p:nvPr/>
        </p:nvSpPr>
        <p:spPr>
          <a:xfrm>
            <a:off x="0" y="-20538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-2053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611" y="1216372"/>
                <a:ext cx="77107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</a:rPr>
                      <m:t>𝒑</m:t>
                    </m:r>
                    <m:r>
                      <a:rPr lang="en-US" sz="2700" b="1" i="1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quyosh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yaraqlaydi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men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cho‘milishga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boraman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11" y="1216372"/>
                <a:ext cx="7710765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423" t="-5298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2224484"/>
                <a:ext cx="840646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quyosh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yaraqlasa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men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cho‘milishga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oraman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24484"/>
                <a:ext cx="8406468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05" t="-5298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3294" y="3288055"/>
                <a:ext cx="698300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𝒃</m:t>
                    </m:r>
                    <m:r>
                      <a:rPr lang="en-US" sz="27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</a:rPr>
                      <m:t>𝒑</m:t>
                    </m:r>
                    <m:r>
                      <a:rPr lang="en-US" sz="2700" b="1" i="1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6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son;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94" y="3288055"/>
                <a:ext cx="6983002" cy="507831"/>
              </a:xfrm>
              <a:prstGeom prst="rect">
                <a:avLst/>
              </a:prstGeom>
              <a:blipFill rotWithShape="1">
                <a:blip r:embed="rId6"/>
                <a:stretch>
                  <a:fillRect t="-9524" b="-29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9329" y="3880668"/>
                <a:ext cx="854913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14:m>
                  <m:oMath xmlns:m="http://schemas.openxmlformats.org/officeDocument/2006/math">
                    <m:r>
                      <a:rPr lang="en-US" sz="2700" b="1" i="1" dirty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son 6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29" y="3880668"/>
                <a:ext cx="8549135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355" t="-5298" r="-499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4345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866" y="608370"/>
            <a:ext cx="894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0" y="-20538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-2053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611" y="1059582"/>
                <a:ext cx="763151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)</m:t>
                      </m:r>
                      <m:r>
                        <a:rPr lang="en-US" sz="2700" b="1" i="0" smtClean="0">
                          <a:latin typeface="Cambria Math"/>
                        </a:rPr>
                        <m:t> </m:t>
                      </m:r>
                      <m:r>
                        <a:rPr lang="en-US" sz="2700" b="1" i="1" dirty="0" smtClean="0">
                          <a:latin typeface="Cambria Math"/>
                        </a:rPr>
                        <m:t>𝒑</m:t>
                      </m:r>
                      <m:r>
                        <a:rPr lang="en-US" sz="2700" b="1" i="1" dirty="0" smtClean="0">
                          <a:latin typeface="Cambria Math"/>
                        </a:rPr>
                        <m:t>⟹¬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;   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∧</m:t>
                      </m:r>
                      <m:d>
                        <m:dPr>
                          <m:ctrlP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;   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) </m:t>
                      </m:r>
                      <m:d>
                        <m:dPr>
                          <m:ctrlP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⟺</m:t>
                          </m:r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∧¬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11" y="1059582"/>
                <a:ext cx="7631513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742978"/>
                  </p:ext>
                </p:extLst>
              </p:nvPr>
            </p:nvGraphicFramePr>
            <p:xfrm>
              <a:off x="179512" y="2085702"/>
              <a:ext cx="367240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27720"/>
                    <a:gridCol w="648072"/>
                    <a:gridCol w="792088"/>
                    <a:gridCol w="170452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⟹¬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2742978"/>
                  </p:ext>
                </p:extLst>
              </p:nvPr>
            </p:nvGraphicFramePr>
            <p:xfrm>
              <a:off x="179512" y="2085702"/>
              <a:ext cx="367240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27720"/>
                    <a:gridCol w="648072"/>
                    <a:gridCol w="792088"/>
                    <a:gridCol w="170452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r="-593103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2075" r="-386792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8462" r="-215385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5357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0000" r="-593103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2075" t="-100000" r="-386792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0000" r="-59310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2075" t="-200000" r="-386792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0000" r="-593103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2075" t="-300000" r="-38679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0000" r="-593103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2075" t="-400000" r="-38679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19672" y="262459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624594"/>
                <a:ext cx="49564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47664" y="3128650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128650"/>
                <a:ext cx="49084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47664" y="3632706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632706"/>
                <a:ext cx="4956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47664" y="4136762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136762"/>
                <a:ext cx="49084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27784" y="2594977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594977"/>
                <a:ext cx="49564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55776" y="3099033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099033"/>
                <a:ext cx="49084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55776" y="3603089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603089"/>
                <a:ext cx="49084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55776" y="4107145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107145"/>
                <a:ext cx="49084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Таблица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2842860"/>
                  </p:ext>
                </p:extLst>
              </p:nvPr>
            </p:nvGraphicFramePr>
            <p:xfrm>
              <a:off x="3995936" y="2067694"/>
              <a:ext cx="4968552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27720"/>
                    <a:gridCol w="648072"/>
                    <a:gridCol w="1632520"/>
                    <a:gridCol w="216024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⟹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∧</m:t>
                                </m:r>
                                <m:d>
                                  <m:dPr>
                                    <m:ctrlPr>
                                      <a:rPr lang="en-US" sz="2800" b="1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dirty="0" smtClean="0">
                                        <a:latin typeface="Cambria Math"/>
                                        <a:ea typeface="Cambria Math"/>
                                      </a:rPr>
                                      <m:t>⟹</m:t>
                                    </m:r>
                                    <m:r>
                                      <a:rPr lang="en-US" sz="2800" b="1" i="1" dirty="0" smtClean="0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Таблица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2842860"/>
                  </p:ext>
                </p:extLst>
              </p:nvPr>
            </p:nvGraphicFramePr>
            <p:xfrm>
              <a:off x="3995936" y="2067694"/>
              <a:ext cx="4968552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27720"/>
                    <a:gridCol w="648072"/>
                    <a:gridCol w="1632520"/>
                    <a:gridCol w="2160240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149" r="-836782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83019" r="-586792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72388" r="-132090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30508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149" t="-100000" r="-836782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83019" t="-100000" r="-586792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149" t="-200000" r="-836782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83019" t="-200000" r="-586792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149" t="-300000" r="-83678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83019" t="-300000" r="-586792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149" t="-400000" r="-83678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83019" t="-400000" r="-586792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32535" y="2606586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535" y="2606586"/>
                <a:ext cx="49083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60527" y="3110642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27" y="3110642"/>
                <a:ext cx="495649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60527" y="3614698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27" y="3614698"/>
                <a:ext cx="490839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660527" y="4118754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27" y="4118754"/>
                <a:ext cx="490840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32735" y="257696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735" y="2576969"/>
                <a:ext cx="490839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60727" y="3081025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727" y="3081025"/>
                <a:ext cx="495649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60727" y="3585081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727" y="3585081"/>
                <a:ext cx="490840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60727" y="4089137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727" y="4089137"/>
                <a:ext cx="495649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1569" y="1487855"/>
                <a:ext cx="209223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)</m:t>
                      </m:r>
                      <m:r>
                        <a:rPr lang="en-US" sz="2700" b="1" i="0" smtClean="0">
                          <a:latin typeface="Cambria Math"/>
                        </a:rPr>
                        <m:t> </m:t>
                      </m:r>
                      <m:r>
                        <a:rPr lang="en-US" sz="2700" b="1" i="1" dirty="0" smtClean="0">
                          <a:latin typeface="Cambria Math"/>
                        </a:rPr>
                        <m:t>𝒑</m:t>
                      </m:r>
                      <m:r>
                        <a:rPr lang="en-US" sz="2700" b="1" i="1" dirty="0" smtClean="0">
                          <a:latin typeface="Cambria Math"/>
                        </a:rPr>
                        <m:t>⟹¬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69" y="1487855"/>
                <a:ext cx="2092239" cy="50783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05617" y="1491630"/>
                <a:ext cx="283808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𝒒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∧</m:t>
                      </m:r>
                      <m:d>
                        <m:dPr>
                          <m:ctrlP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; </m:t>
                      </m:r>
                    </m:oMath>
                  </m:oMathPara>
                </a14:m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617" y="1491630"/>
                <a:ext cx="2838085" cy="50783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2564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866" y="608370"/>
            <a:ext cx="894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0" y="-20538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-2053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5611" y="1059582"/>
                <a:ext cx="305128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) </m:t>
                      </m:r>
                      <m:d>
                        <m:dPr>
                          <m:ctrlP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⟺</m:t>
                          </m:r>
                          <m:r>
                            <a:rPr lang="en-US" sz="2700" b="1" i="1" dirty="0" smtClean="0">
                              <a:latin typeface="Cambria Math"/>
                              <a:ea typeface="Cambria Math"/>
                            </a:rPr>
                            <m:t>𝒒</m:t>
                          </m:r>
                        </m:e>
                      </m:d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∧¬</m:t>
                      </m:r>
                      <m:r>
                        <a:rPr lang="en-US" sz="2700" b="1" i="1" dirty="0" smtClean="0">
                          <a:latin typeface="Cambria Math"/>
                          <a:ea typeface="Cambria Math"/>
                        </a:rPr>
                        <m:t>𝒑</m:t>
                      </m:r>
                    </m:oMath>
                  </m:oMathPara>
                </a14:m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11" y="1059582"/>
                <a:ext cx="3051284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364602"/>
                  </p:ext>
                </p:extLst>
              </p:nvPr>
            </p:nvGraphicFramePr>
            <p:xfrm>
              <a:off x="683568" y="1851670"/>
              <a:ext cx="6696744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44177"/>
                    <a:gridCol w="668282"/>
                    <a:gridCol w="1451837"/>
                    <a:gridCol w="1122637"/>
                    <a:gridCol w="290981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⟺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b="1" i="1" dirty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dirty="0" smtClean="0">
                                        <a:latin typeface="Cambria Math"/>
                                        <a:ea typeface="Cambria Math"/>
                                      </a:rPr>
                                      <m:t>𝒑</m:t>
                                    </m:r>
                                    <m:r>
                                      <a:rPr lang="en-US" sz="2800" b="1" i="1" dirty="0" smtClean="0">
                                        <a:latin typeface="Cambria Math"/>
                                        <a:ea typeface="Cambria Math"/>
                                      </a:rPr>
                                      <m:t>⟺</m:t>
                                    </m:r>
                                    <m:r>
                                      <a:rPr lang="en-US" sz="2800" b="1" i="1" dirty="0" smtClean="0">
                                        <a:latin typeface="Cambria Math"/>
                                        <a:ea typeface="Cambria Math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∧¬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364602"/>
                  </p:ext>
                </p:extLst>
              </p:nvPr>
            </p:nvGraphicFramePr>
            <p:xfrm>
              <a:off x="683568" y="1851670"/>
              <a:ext cx="6696744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44177"/>
                    <a:gridCol w="668282"/>
                    <a:gridCol w="1451837"/>
                    <a:gridCol w="1122637"/>
                    <a:gridCol w="2909811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176" r="-113483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1176" r="-81818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3613" t="-1176" r="-27815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37500" t="-1176" r="-259783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29916" t="-1176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1176" r="-113483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101176" r="-81818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1176" r="-113483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201176" r="-81818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1176" r="-113483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301176" r="-81818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1176" r="-11348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401176" r="-8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52969" y="2390562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969" y="2390562"/>
                <a:ext cx="49083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0961" y="2894618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61" y="2894618"/>
                <a:ext cx="49564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0961" y="339867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61" y="3398674"/>
                <a:ext cx="4956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80961" y="3902730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61" y="3902730"/>
                <a:ext cx="49083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63888" y="2360945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360945"/>
                <a:ext cx="49564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72295" y="2865001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95" y="2865001"/>
                <a:ext cx="49084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72295" y="3369057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95" y="3369057"/>
                <a:ext cx="49564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72295" y="3873113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95" y="3873113"/>
                <a:ext cx="49084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04543" y="2355726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43" y="2355726"/>
                <a:ext cx="49564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732535" y="2859782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535" y="2859782"/>
                <a:ext cx="49564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32535" y="3363838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535" y="3363838"/>
                <a:ext cx="495649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732535" y="3867894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535" y="3867894"/>
                <a:ext cx="49084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3375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Konversiya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" y="699542"/>
                <a:ext cx="9093367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konversiyasi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deb</a:t>
                </a:r>
                <a:r>
                  <a:rPr lang="en-US" sz="2800" b="1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699542"/>
                <a:ext cx="9093367" cy="954109"/>
              </a:xfrm>
              <a:prstGeom prst="rect">
                <a:avLst/>
              </a:prstGeom>
              <a:blipFill rotWithShape="1">
                <a:blip r:embed="rId3"/>
                <a:stretch>
                  <a:fillRect l="-1340" t="-7692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880982"/>
                  </p:ext>
                </p:extLst>
              </p:nvPr>
            </p:nvGraphicFramePr>
            <p:xfrm>
              <a:off x="35496" y="1781150"/>
              <a:ext cx="259228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9614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2880982"/>
                  </p:ext>
                </p:extLst>
              </p:nvPr>
            </p:nvGraphicFramePr>
            <p:xfrm>
              <a:off x="35496" y="1781150"/>
              <a:ext cx="259228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96144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r="-301887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r="-199065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943" r="-472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100000" r="-301887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0000" r="-199065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200000" r="-301887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200000" r="-199065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300000" r="-301887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300000" r="-199065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400000" r="-301887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400000" r="-199065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63688" y="2312859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312859"/>
                <a:ext cx="49084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88759" y="2834809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59" y="2834809"/>
                <a:ext cx="49083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8319" y="3293318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19" y="3293318"/>
                <a:ext cx="4956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3990" y="3816538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90" y="3816538"/>
                <a:ext cx="49084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7784" y="1491630"/>
                <a:ext cx="688842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𝒑</m:t>
                    </m:r>
                    <m:r>
                      <a:rPr lang="en-US" sz="2700" b="1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491630"/>
                <a:ext cx="6888424" cy="954107"/>
              </a:xfrm>
              <a:prstGeom prst="rect">
                <a:avLst/>
              </a:prstGeom>
              <a:blipFill rotWithShape="1">
                <a:blip r:embed="rId9"/>
                <a:stretch>
                  <a:fillRect t="-5128" b="-12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2355726"/>
                <a:ext cx="6186309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355726"/>
                <a:ext cx="6186309" cy="1338828"/>
              </a:xfrm>
              <a:prstGeom prst="rect">
                <a:avLst/>
              </a:prstGeom>
              <a:blipFill rotWithShape="1">
                <a:blip r:embed="rId10"/>
                <a:stretch>
                  <a:fillRect l="-1872" t="-3636" r="-690"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71800" y="3723878"/>
                <a:ext cx="6320961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urchagi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bunday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chburchak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yonli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723878"/>
                <a:ext cx="6320961" cy="1338828"/>
              </a:xfrm>
              <a:prstGeom prst="rect">
                <a:avLst/>
              </a:prstGeom>
              <a:blipFill rotWithShape="1">
                <a:blip r:embed="rId11"/>
                <a:stretch>
                  <a:fillRect l="-1832" t="-3653" r="-579" b="-11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0700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  <p:bldP spid="3" grpId="0"/>
      <p:bldP spid="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Inversiya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" y="699542"/>
                <a:ext cx="9093367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inversiyasi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deb</a:t>
                </a:r>
                <a:r>
                  <a:rPr lang="en-US" sz="2800" b="1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699542"/>
                <a:ext cx="9093367" cy="954109"/>
              </a:xfrm>
              <a:prstGeom prst="rect">
                <a:avLst/>
              </a:prstGeom>
              <a:blipFill rotWithShape="1">
                <a:blip r:embed="rId3"/>
                <a:stretch>
                  <a:fillRect l="-1340" t="-7692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42985"/>
                  </p:ext>
                </p:extLst>
              </p:nvPr>
            </p:nvGraphicFramePr>
            <p:xfrm>
              <a:off x="323528" y="1635646"/>
              <a:ext cx="4536504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44177"/>
                    <a:gridCol w="668282"/>
                    <a:gridCol w="731757"/>
                    <a:gridCol w="720080"/>
                    <a:gridCol w="187220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342985"/>
                  </p:ext>
                </p:extLst>
              </p:nvPr>
            </p:nvGraphicFramePr>
            <p:xfrm>
              <a:off x="323528" y="1635646"/>
              <a:ext cx="4536504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44177"/>
                    <a:gridCol w="668282"/>
                    <a:gridCol w="731757"/>
                    <a:gridCol w="720080"/>
                    <a:gridCol w="187220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r="-737079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r="-496364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65833" r="-355000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70339" r="-261017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2345" r="-326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0000" r="-737079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100000" r="-496364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0000" r="-737079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200000" r="-496364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0000" r="-737079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300000" r="-496364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0000" r="-737079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400000" r="-496364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63688" y="2174538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74538"/>
                <a:ext cx="49083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2678594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78594"/>
                <a:ext cx="49564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91680" y="3182650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82650"/>
                <a:ext cx="4956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91680" y="3686706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686706"/>
                <a:ext cx="49083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83768" y="2144921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144921"/>
                <a:ext cx="49564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92175" y="2648977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175" y="2648977"/>
                <a:ext cx="49084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92175" y="315303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175" y="3153033"/>
                <a:ext cx="49564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92175" y="3657089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175" y="3657089"/>
                <a:ext cx="49084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07904" y="2139702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139702"/>
                <a:ext cx="49564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35896" y="2643758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643758"/>
                <a:ext cx="49083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35896" y="3147814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147814"/>
                <a:ext cx="490839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35896" y="3651870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651870"/>
                <a:ext cx="49084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1669016"/>
                  </p:ext>
                </p:extLst>
              </p:nvPr>
            </p:nvGraphicFramePr>
            <p:xfrm>
              <a:off x="5364088" y="1637134"/>
              <a:ext cx="259228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9614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1669016"/>
                  </p:ext>
                </p:extLst>
              </p:nvPr>
            </p:nvGraphicFramePr>
            <p:xfrm>
              <a:off x="5364088" y="1637134"/>
              <a:ext cx="259228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96144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943" t="-1176" r="-30188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000" t="-1176" r="-19906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943" t="-1176" r="-472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943" t="-101176" r="-30188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000" t="-101176" r="-19906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943" t="-201176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000" t="-201176" r="-1990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943" t="-301176" r="-3018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000" t="-301176" r="-1990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943" t="-401176" r="-3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000" t="-401176" r="-1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2280" y="2168843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168843"/>
                <a:ext cx="490840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17351" y="269079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351" y="2690793"/>
                <a:ext cx="490839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26911" y="3149302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11" y="3149302"/>
                <a:ext cx="495649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52582" y="3672522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582" y="3672522"/>
                <a:ext cx="490840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137" y="4155926"/>
                <a:ext cx="9093367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konversiyasi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inversiyasi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mantiqiy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kuchli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" y="4155926"/>
                <a:ext cx="9093367" cy="954109"/>
              </a:xfrm>
              <a:prstGeom prst="rect">
                <a:avLst/>
              </a:prstGeom>
              <a:blipFill rotWithShape="1">
                <a:blip r:embed="rId22"/>
                <a:stretch>
                  <a:fillRect l="-1340" t="-6410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889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Kontrapozitsiya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" y="699542"/>
                <a:ext cx="9093367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kontrapozitsiyasi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deb</a:t>
                </a:r>
                <a:r>
                  <a:rPr lang="en-US" sz="2800" b="1" dirty="0" smtClean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mulohazaga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699542"/>
                <a:ext cx="9093367" cy="954109"/>
              </a:xfrm>
              <a:prstGeom prst="rect">
                <a:avLst/>
              </a:prstGeom>
              <a:blipFill rotWithShape="1">
                <a:blip r:embed="rId3"/>
                <a:stretch>
                  <a:fillRect t="-7692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678239"/>
                  </p:ext>
                </p:extLst>
              </p:nvPr>
            </p:nvGraphicFramePr>
            <p:xfrm>
              <a:off x="323528" y="1635646"/>
              <a:ext cx="4536504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44177"/>
                    <a:gridCol w="668282"/>
                    <a:gridCol w="731757"/>
                    <a:gridCol w="720080"/>
                    <a:gridCol w="187220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dirty="0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𝒒</m:t>
                                </m:r>
                                <m:r>
                                  <a:rPr lang="en-US" sz="28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678239"/>
                  </p:ext>
                </p:extLst>
              </p:nvPr>
            </p:nvGraphicFramePr>
            <p:xfrm>
              <a:off x="323528" y="1635646"/>
              <a:ext cx="4536504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544177"/>
                    <a:gridCol w="668282"/>
                    <a:gridCol w="731757"/>
                    <a:gridCol w="720080"/>
                    <a:gridCol w="187220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r="-737079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r="-496364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65833" r="-355000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70339" r="-261017" b="-4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42345" r="-326" b="-401176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0000" r="-737079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100000" r="-496364" b="-3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00000" r="-737079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200000" r="-496364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00000" r="-737079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300000" r="-496364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00000" r="-737079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80909" t="-400000" r="-496364" b="-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63688" y="2174538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74538"/>
                <a:ext cx="49564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2678594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678594"/>
                <a:ext cx="49083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91680" y="3182650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82650"/>
                <a:ext cx="49564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91680" y="3686706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686706"/>
                <a:ext cx="49083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83768" y="2144921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144921"/>
                <a:ext cx="495649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92175" y="2648977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175" y="2648977"/>
                <a:ext cx="49564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92175" y="3153033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175" y="3153033"/>
                <a:ext cx="490839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92175" y="3657089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175" y="3657089"/>
                <a:ext cx="49084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07904" y="2139702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139702"/>
                <a:ext cx="49083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35896" y="2643758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643758"/>
                <a:ext cx="49564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35896" y="3147814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147814"/>
                <a:ext cx="490839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35896" y="3651870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651870"/>
                <a:ext cx="49084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91056"/>
                  </p:ext>
                </p:extLst>
              </p:nvPr>
            </p:nvGraphicFramePr>
            <p:xfrm>
              <a:off x="5364088" y="1637134"/>
              <a:ext cx="259228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9614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28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691056"/>
                  </p:ext>
                </p:extLst>
              </p:nvPr>
            </p:nvGraphicFramePr>
            <p:xfrm>
              <a:off x="5364088" y="1637134"/>
              <a:ext cx="2592288" cy="25908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296144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943" t="-1176" r="-30188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000" t="-1176" r="-19906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943" t="-1176" r="-472" b="-4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943" t="-101176" r="-30188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000" t="-101176" r="-19906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943" t="-201176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000" t="-201176" r="-19906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943" t="-301176" r="-3018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000" t="-301176" r="-19906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943" t="-401176" r="-3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7"/>
                          <a:stretch>
                            <a:fillRect l="-100000" t="-401176" r="-1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2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2280" y="2168843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168843"/>
                <a:ext cx="490840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17351" y="2690793"/>
                <a:ext cx="495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351" y="2690793"/>
                <a:ext cx="495649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26911" y="3149302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11" y="3149302"/>
                <a:ext cx="490839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52582" y="3672522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582" y="3672522"/>
                <a:ext cx="490840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137" y="4155926"/>
                <a:ext cx="9093367" cy="9541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implikatsiya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kontrapozitsiya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mantiqiy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kuchli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" y="4155926"/>
                <a:ext cx="9093367" cy="954109"/>
              </a:xfrm>
              <a:prstGeom prst="rect">
                <a:avLst/>
              </a:prstGeom>
              <a:blipFill rotWithShape="1">
                <a:blip r:embed="rId22"/>
                <a:stretch>
                  <a:fillRect l="-1340" t="-6410" b="-17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9121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-20538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-2053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4046" y="627534"/>
                <a:ext cx="481413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7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Samandar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kutubxonada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Samandar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kitob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o‘qiyapti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046" y="627534"/>
                <a:ext cx="4814138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5298" r="-1139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1563638"/>
                <a:ext cx="21659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Implikatsiya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𝒒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63638"/>
                <a:ext cx="2165978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5352" t="-5298" r="-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18785" y="1563638"/>
            <a:ext cx="5397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Samandar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kutubxonada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o‘qiydi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2440508"/>
                <a:ext cx="20505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Konversiya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𝒒</m:t>
                      </m:r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40508"/>
                <a:ext cx="2050561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5655" t="-5263" r="-3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915816" y="2440508"/>
            <a:ext cx="6244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Samandar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3232596"/>
                <a:ext cx="200003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Inversiya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¬</m:t>
                      </m:r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⟹¬</m:t>
                      </m:r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𝒒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32596"/>
                <a:ext cx="2000035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5793" t="-5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15816" y="3232596"/>
            <a:ext cx="5897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Samandar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kutubxonada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o‘qimaydi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496" y="4024684"/>
                <a:ext cx="278153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Kontrapozitsiya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¬</m:t>
                      </m:r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𝒒</m:t>
                      </m:r>
                      <m:r>
                        <a:rPr lang="en-US" sz="2700" b="1" i="1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⟹¬</m:t>
                      </m:r>
                      <m:r>
                        <a:rPr lang="en-US" sz="2700" b="1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2700" b="1" i="1"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24684"/>
                <a:ext cx="2781531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4167" t="-5263" r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918785" y="4024684"/>
            <a:ext cx="6436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Samandar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o‘qimayotgan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kutubxonada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579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-20538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-2053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27534"/>
            <a:ext cx="593624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63.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Konversiya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inversiya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1088906"/>
                <a:ext cx="8436925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Diyora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nimcha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kiysa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isinadi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Konversiya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Agar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Diyora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isinsa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nimcha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kiyadi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Inversiya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Diyora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nimcha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kiymasa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isina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olmaydi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088906"/>
                <a:ext cx="8436925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1373" t="-3653" r="-289" b="-11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-36512" y="2434699"/>
                <a:ext cx="9591087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urchaklari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Konversiya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Agar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Inversiya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Agar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bo‘lmasa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bo‘lmaydi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434699"/>
                <a:ext cx="9591087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1144" t="-1887" b="-5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1479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-20538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-2053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90" y="627534"/>
            <a:ext cx="91294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64.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kontrapozitsiyasini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1304930"/>
                <a:ext cx="8686993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atirgullar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tikonli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Kontrapozitsiya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Agar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gul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tikonli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bo‘lmasa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atirgul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o‘lmaydi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304930"/>
                <a:ext cx="8686993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1263" t="-3636" r="-70"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36512" y="2977664"/>
                <a:ext cx="880241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yaxshi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futbolchilar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nishonga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epadilar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Kontrapozitsiya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to‘pni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nishonga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tepa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inson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yaxshi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futbolchi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977664"/>
                <a:ext cx="880241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1247" t="-2778" r="-346" b="-79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814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55" y="627534"/>
            <a:ext cx="8913858" cy="52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54.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25604" y="987574"/>
                <a:ext cx="55066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7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yaxshi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uzumni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yaxshi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604" y="987574"/>
                <a:ext cx="5506636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5298" r="-1329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3363838"/>
                <a:ext cx="88566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𝒃</m:t>
                    </m:r>
                    <m:r>
                      <a:rPr lang="en-US" sz="2700" b="1" i="1" smtClean="0">
                        <a:latin typeface="Cambria Math"/>
                      </a:rPr>
                      <m:t>) ¬</m:t>
                    </m:r>
                    <m:d>
                      <m:dPr>
                        <m:ctrlPr>
                          <a:rPr lang="en-US" sz="27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7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27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∨</m:t>
                        </m:r>
                        <m:r>
                          <a:rPr lang="en-US" sz="27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𝒒</m:t>
                        </m:r>
                      </m:e>
                    </m:d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=&gt;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Sardor yoki olmani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uzumni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yaxshi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ko‘rmaydi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63838"/>
                <a:ext cx="885669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308" t="-5298" b="-15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5536" y="2571750"/>
                <a:ext cx="88638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olmani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uzumni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yaxshi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71750"/>
                <a:ext cx="8863809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307" t="-5298" b="-16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428" y="1779662"/>
                <a:ext cx="79319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mulohazalarni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tabiiy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tilda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ifodalang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𝒒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; 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) ¬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𝒑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a:rPr lang="en-US" sz="2700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</m:d>
                      <m:r>
                        <a:rPr lang="en-US" sz="27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;  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 ¬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;  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) ¬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∧¬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𝒒</m:t>
                      </m:r>
                    </m:oMath>
                  </m:oMathPara>
                </a14:m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8" y="1779662"/>
                <a:ext cx="7931980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384" t="-5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822" y="4168700"/>
                <a:ext cx="885669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¬</m:t>
                    </m:r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∧¬</m:t>
                    </m:r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=&gt;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uzumni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yaxshi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ko‘rmaydi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22" y="4168700"/>
                <a:ext cx="8856690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239" t="-5298" b="-15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059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/>
      <p:bldP spid="9" grpId="0"/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-20538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-2053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90" y="627534"/>
            <a:ext cx="93217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66.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mulohazaning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kontrapozitsiyasini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1059582"/>
                <a:ext cx="8848833" cy="1357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3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smtClean="0">
                    <a:latin typeface="Cambria Math"/>
                    <a:ea typeface="Cambria Math"/>
                    <a:cs typeface="Arial" panose="020B0604020202020204" pitchFamily="34" charset="0"/>
                  </a:rPr>
                  <a:t>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7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9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Kontrapozitsiya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7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700" b="1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9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bo‘linmasa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1" i="1" dirty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son 3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bo‘linmaydi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059582"/>
                <a:ext cx="8848833" cy="1357679"/>
              </a:xfrm>
              <a:prstGeom prst="rect">
                <a:avLst/>
              </a:prstGeom>
              <a:blipFill rotWithShape="1">
                <a:blip r:embed="rId3"/>
                <a:stretch>
                  <a:fillRect l="-1240" t="-3587" b="-10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36512" y="2385050"/>
                <a:ext cx="9164688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oxirgi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raqami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smtClean="0">
                    <a:latin typeface="Cambria Math"/>
                    <a:ea typeface="Cambria Math"/>
                    <a:cs typeface="Arial" panose="020B0604020202020204" pitchFamily="34" charset="0"/>
                  </a:rPr>
                  <a:t>⟹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son;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Kontrapozitsiya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bo‘lmasa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oxirgi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raqami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385050"/>
                <a:ext cx="9164688" cy="1338828"/>
              </a:xfrm>
              <a:prstGeom prst="rect">
                <a:avLst/>
              </a:prstGeom>
              <a:blipFill rotWithShape="1">
                <a:blip r:embed="rId4"/>
                <a:stretch>
                  <a:fillRect l="-1198" t="-4091" r="-399" b="-1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409" y="3753202"/>
                <a:ext cx="9514143" cy="1338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7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  <m:r>
                      <a:rPr lang="en-US" sz="27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smtClean="0">
                    <a:latin typeface="Cambria Math"/>
                    <a:ea typeface="Cambria Math"/>
                    <a:cs typeface="Arial" panose="020B0604020202020204" pitchFamily="34" charset="0"/>
                  </a:rPr>
                  <a:t>⟹ </a:t>
                </a:r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𝑨𝑩𝑪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Kontrapozitsiya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𝑨𝑩𝑪</m:t>
                    </m:r>
                    <m:r>
                      <a:rPr lang="en-US" sz="27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700" b="1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1" i="1" dirty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  <m:r>
                      <a:rPr lang="en-US" sz="2700" b="1" i="1" dirty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7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9" y="3753202"/>
                <a:ext cx="9514143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1153" t="-4110" b="-11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0346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559769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26-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61, 62-</a:t>
            </a:r>
            <a:r>
              <a:rPr lang="en-US" sz="3200" dirty="0" smtClean="0"/>
              <a:t>mashqlar;</a:t>
            </a:r>
            <a:endParaRPr lang="ru-RU" sz="3200" dirty="0"/>
          </a:p>
          <a:p>
            <a:r>
              <a:rPr lang="en-US" sz="3200" b="1" dirty="0" smtClean="0">
                <a:solidFill>
                  <a:srgbClr val="7030A0"/>
                </a:solidFill>
              </a:rPr>
              <a:t>28-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65, 67-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499742"/>
            <a:ext cx="43924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36512" y="627534"/>
                <a:ext cx="939071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55.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Rostlik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tuzib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∨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𝒒</m:t>
                        </m:r>
                      </m:e>
                    </m:d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¬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∧¬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ulohazalar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mantiqiy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627534"/>
                <a:ext cx="939071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299" t="-6410" r="-325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005032"/>
                  </p:ext>
                </p:extLst>
              </p:nvPr>
            </p:nvGraphicFramePr>
            <p:xfrm>
              <a:off x="35496" y="1563638"/>
              <a:ext cx="4248472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152128"/>
                    <a:gridCol w="180020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∨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005032"/>
                  </p:ext>
                </p:extLst>
              </p:nvPr>
            </p:nvGraphicFramePr>
            <p:xfrm>
              <a:off x="35496" y="1563638"/>
              <a:ext cx="4248472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648072"/>
                    <a:gridCol w="648072"/>
                    <a:gridCol w="1152128"/>
                    <a:gridCol w="180020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1053" r="-55754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53" r="-452336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3228" t="-1053" r="-15608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36610" t="-1053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101053" r="-55754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101053" r="-45233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201053" r="-55754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201053" r="-45233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301053" r="-55754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301053" r="-45233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401053" r="-55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000" t="-401053" r="-4523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63688" y="214627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146271"/>
                <a:ext cx="53412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91680" y="272233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22335"/>
                <a:ext cx="53412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03848" y="2758418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758418"/>
                <a:ext cx="54053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68317" y="3320860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17" y="3320860"/>
                <a:ext cx="54053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10260" y="2156410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60" y="2156410"/>
                <a:ext cx="54053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98092" y="3307110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92" y="3307110"/>
                <a:ext cx="534121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161905" y="3896924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905" y="3896924"/>
                <a:ext cx="534121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91680" y="3883174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883174"/>
                <a:ext cx="540533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Таблица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861960"/>
                  </p:ext>
                </p:extLst>
              </p:nvPr>
            </p:nvGraphicFramePr>
            <p:xfrm>
              <a:off x="4427984" y="1563638"/>
              <a:ext cx="4608511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0"/>
                    <a:gridCol w="648072"/>
                    <a:gridCol w="720080"/>
                    <a:gridCol w="720081"/>
                    <a:gridCol w="1800198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200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¬</m:t>
                                </m:r>
                                <m:r>
                                  <a:rPr lang="en-US" sz="3200" b="1" i="1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>
                                    <a:latin typeface="Cambria Math"/>
                                    <a:ea typeface="Cambria Math"/>
                                  </a:rPr>
                                  <m:t>∧¬</m:t>
                                </m:r>
                                <m:r>
                                  <a:rPr lang="en-US" sz="3200" b="1" i="1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Таблица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861960"/>
                  </p:ext>
                </p:extLst>
              </p:nvPr>
            </p:nvGraphicFramePr>
            <p:xfrm>
              <a:off x="4427984" y="1563638"/>
              <a:ext cx="4608511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720080"/>
                    <a:gridCol w="648072"/>
                    <a:gridCol w="720080"/>
                    <a:gridCol w="720081"/>
                    <a:gridCol w="1800198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1053" r="-54152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11321" t="-1053" r="-50283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88235" t="-1053" r="-34789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290678" t="-1053" r="-25084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56271" t="-1053" r="-339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101053" r="-5415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11321" t="-101053" r="-50283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201053" r="-54152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11321" t="-201053" r="-50283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301053" r="-54152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11321" t="-301053" r="-50283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401053" r="-541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l="-111321" t="-401053" r="-5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23754" y="2161551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754" y="2161551"/>
                <a:ext cx="540533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51746" y="273761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746" y="2737615"/>
                <a:ext cx="534121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668342" y="2808881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2" y="2808881"/>
                <a:ext cx="540533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32811" y="337132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11" y="3371323"/>
                <a:ext cx="540533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96334" y="392091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4" y="3920915"/>
                <a:ext cx="534121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74754" y="2206873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754" y="2206873"/>
                <a:ext cx="540533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58158" y="3322390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8" y="3322390"/>
                <a:ext cx="540533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58158" y="3898454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158" y="3898454"/>
                <a:ext cx="534121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903674" y="2184012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674" y="2184012"/>
                <a:ext cx="540533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831666" y="2760076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666" y="2760076"/>
                <a:ext cx="540533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38078" y="3344851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078" y="3344851"/>
                <a:ext cx="534121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38078" y="3920915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078" y="3920915"/>
                <a:ext cx="534121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01937" y="4521059"/>
                <a:ext cx="3554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𝒑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∨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𝒒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¬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∧¬</m:t>
                      </m:r>
                      <m:r>
                        <a:rPr lang="en-US" sz="28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𝒒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937" y="4521059"/>
                <a:ext cx="3554883" cy="52322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925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Implikatsiya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" y="699542"/>
            <a:ext cx="9093367" cy="1384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…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bog‘lansa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mulohazalar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implikatsiyasi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bo‘lamiz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37" y="1978841"/>
                <a:ext cx="9093367" cy="18158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:r>
                  <a:rPr lang="en-US" sz="28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28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gar p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</a:t>
                </a:r>
                <a:r>
                  <a:rPr lang="en-US" sz="28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implikativ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 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mulohazadan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kelib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chiqadi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yetarli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zarur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ma’nolarini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anglatadi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7" y="1978841"/>
                <a:ext cx="9093367" cy="1815884"/>
              </a:xfrm>
              <a:prstGeom prst="rect">
                <a:avLst/>
              </a:prstGeom>
              <a:blipFill rotWithShape="1">
                <a:blip r:embed="rId3"/>
                <a:stretch>
                  <a:fillRect l="-1340" t="-3367" r="-1005" b="-8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3794725"/>
                <a:ext cx="928651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yetarli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zaruriy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shart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yuritiladi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94725"/>
                <a:ext cx="9286517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379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1639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699542"/>
                <a:ext cx="513634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televizori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kinoni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5136342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Implikatsiya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426" y="1508179"/>
                <a:ext cx="9104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televizori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kinoni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6" y="1508179"/>
                <a:ext cx="9104544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536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504" y="1864444"/>
                <a:ext cx="850822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Sardor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kino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ko‘rishi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televizor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o‘lishi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yetarli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64444"/>
                <a:ext cx="8508227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05" t="-6410" r="-215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2913787"/>
                <a:ext cx="366440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13787"/>
                <a:ext cx="3664401" cy="954107"/>
              </a:xfrm>
              <a:prstGeom prst="rect">
                <a:avLst/>
              </a:prstGeom>
              <a:blipFill rotWithShape="1">
                <a:blip r:embed="rId6"/>
                <a:stretch>
                  <a:fillRect t="-6410" r="-1165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426" y="3776722"/>
                <a:ext cx="73440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2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6" y="3776722"/>
                <a:ext cx="7344062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765" r="-332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4137923"/>
                <a:ext cx="852066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bo‘linishi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yetarli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137923"/>
                <a:ext cx="8520666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1503" t="-6410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492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2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5636" y="555526"/>
                <a:ext cx="610455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Anora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kinofilmlarni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Barno 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kinofilmlarni ko‘p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Barno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imtihondan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olmaydi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𝒔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mo‘jiza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ro‘y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36" y="555526"/>
                <a:ext cx="6104556" cy="1815882"/>
              </a:xfrm>
              <a:prstGeom prst="rect">
                <a:avLst/>
              </a:prstGeom>
              <a:blipFill rotWithShape="1">
                <a:blip r:embed="rId3"/>
                <a:stretch>
                  <a:fillRect t="-3356" r="-999" b="-8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/>
          <p:cNvSpPr/>
          <p:nvPr/>
        </p:nvSpPr>
        <p:spPr>
          <a:xfrm>
            <a:off x="0" y="-20538"/>
            <a:ext cx="9144000" cy="63916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-20538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075" y="2355726"/>
                <a:ext cx="9363461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𝒑</m:t>
                    </m:r>
                    <m:r>
                      <a:rPr lang="en-US" sz="2700" b="1" i="1" smtClean="0">
                        <a:latin typeface="Cambria Math"/>
                      </a:rPr>
                      <m:t>∧¬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Anora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kinofilmlarni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Barno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yo‘q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5" y="2355726"/>
                <a:ext cx="9363461" cy="507831"/>
              </a:xfrm>
              <a:prstGeom prst="rect">
                <a:avLst/>
              </a:prstGeom>
              <a:blipFill rotWithShape="1">
                <a:blip r:embed="rId4"/>
                <a:stretch>
                  <a:fillRect t="-9524" b="-29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866" y="2787774"/>
                <a:ext cx="80105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𝒑</m:t>
                    </m:r>
                    <m:r>
                      <a:rPr lang="en-US" sz="2700" b="1" i="1" smtClean="0">
                        <a:latin typeface="Cambria Math"/>
                      </a:rPr>
                      <m:t>⟹¬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𝒒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Anora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kinofilmlarni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Barno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inofilmlarni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ko‘rmaydi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6" y="2787774"/>
                <a:ext cx="8010526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446" t="-5263"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9866" y="3592636"/>
                <a:ext cx="887935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𝒑</m:t>
                    </m:r>
                    <m:r>
                      <a:rPr lang="en-US" sz="2700" b="1" i="1" smtClean="0">
                        <a:latin typeface="Cambria Math"/>
                      </a:rPr>
                      <m:t>⟹</m:t>
                    </m:r>
                  </m:oMath>
                </a14:m>
                <a:r>
                  <a:rPr lang="en-US" sz="27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∨</m:t>
                        </m:r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</m:d>
                    <m:r>
                      <a:rPr lang="en-US" sz="2700" b="1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Barno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kinofilmlarni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mtihondan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o‘ta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olmaydi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mo‘jiza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ro‘y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beradi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6" y="3592636"/>
                <a:ext cx="8879354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305" t="-6579"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6907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Rostlik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jadvali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621007"/>
                  </p:ext>
                </p:extLst>
              </p:nvPr>
            </p:nvGraphicFramePr>
            <p:xfrm>
              <a:off x="1259632" y="1491630"/>
              <a:ext cx="5184577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085144"/>
                    <a:gridCol w="1085144"/>
                    <a:gridCol w="301428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⟹</m:t>
                                </m:r>
                                <m:r>
                                  <a:rPr lang="en-US" sz="32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ru-RU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𝑻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/>
                                  </a:rPr>
                                  <m:t>𝑭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Таблица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621007"/>
                  </p:ext>
                </p:extLst>
              </p:nvPr>
            </p:nvGraphicFramePr>
            <p:xfrm>
              <a:off x="1259632" y="1491630"/>
              <a:ext cx="5184577" cy="2895600"/>
            </p:xfrm>
            <a:graphic>
              <a:graphicData uri="http://schemas.openxmlformats.org/drawingml/2006/table">
                <a:tbl>
                  <a:tblPr firstRow="1" bandRow="1">
                    <a:tableStyleId>{17292A2E-F333-43FB-9621-5CBBE7FDCDCB}</a:tableStyleId>
                  </a:tblPr>
                  <a:tblGrid>
                    <a:gridCol w="1085144"/>
                    <a:gridCol w="1085144"/>
                    <a:gridCol w="3014289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2" t="-1053" r="-37809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562" t="-1053" r="-27809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2267" t="-1053" r="-202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2" t="-101053" r="-3780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562" t="-101053" r="-27809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2" t="-201053" r="-3780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562" t="-201053" r="-27809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2" t="-301053" r="-3780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562" t="-301053" r="-27809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62" t="-401053" r="-3780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562" t="-401053" r="-2780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97919" y="2074263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19" y="2074263"/>
                <a:ext cx="534121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25911" y="2650327"/>
                <a:ext cx="540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911" y="2650327"/>
                <a:ext cx="5405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32323" y="3235102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323" y="3235102"/>
                <a:ext cx="534121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25911" y="3811166"/>
                <a:ext cx="5341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911" y="3811166"/>
                <a:ext cx="534121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9311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Ekvivalensiya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" y="826713"/>
                <a:ext cx="9093367" cy="1384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440" tIns="45721" rIns="91440" bIns="45721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⟹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𝒒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∧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⟹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ko‘rinishidagi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mulohazalarning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ekvivalensiya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kabi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belgilanadi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826713"/>
                <a:ext cx="9093367" cy="1384997"/>
              </a:xfrm>
              <a:prstGeom prst="rect">
                <a:avLst/>
              </a:prstGeom>
              <a:blipFill rotWithShape="1">
                <a:blip r:embed="rId3"/>
                <a:stretch>
                  <a:fillRect l="-1340" t="-4405" b="-114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2787774"/>
                <a:ext cx="913339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yozuv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zarur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yetarli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en-US" sz="28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mulohaza</a:t>
                </a:r>
                <a:r>
                  <a:rPr lang="en-US" sz="28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</m:oMath>
                </a14:m>
                <a:r>
                  <a:rPr lang="en-US" sz="28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bo‘lgandagina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eb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o‘qiladi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87774"/>
                <a:ext cx="9133398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402" t="-4386" r="-267" b="-10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248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Ekvivalensiya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504" y="699542"/>
                <a:ext cx="83195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son;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oxirgi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raqami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31952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51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426" y="1203598"/>
                <a:ext cx="847296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oxirgi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raqami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6" y="1203598"/>
                <a:ext cx="8472961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11" t="-6369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2048530"/>
                <a:ext cx="837357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oxirgi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raqami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48530"/>
                <a:ext cx="8373574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29" t="-6369" r="-437" b="-16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3002637"/>
                <a:ext cx="893783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⟺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𝒒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yozuv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oxirgi</a:t>
                </a:r>
                <a:endParaRPr lang="en-US" sz="2800" b="1" i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aqami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zarur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yetarli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 </a:t>
                </a:r>
              </a:p>
              <a:p>
                <a:r>
                  <a:rPr lang="en-US" sz="28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oxirgi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raqami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bo‘lgandagina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</a:p>
              <a:p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eb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o‘qiladi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02637"/>
                <a:ext cx="8937831" cy="1815882"/>
              </a:xfrm>
              <a:prstGeom prst="rect">
                <a:avLst/>
              </a:prstGeom>
              <a:blipFill rotWithShape="1">
                <a:blip r:embed="rId6"/>
                <a:stretch>
                  <a:fillRect l="-1432" t="-3367" r="-341" b="-8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2278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552d27362677b1996fae7ed5b7c70254777c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8471</TotalTime>
  <Words>1490</Words>
  <Application>Microsoft Office PowerPoint</Application>
  <PresentationFormat>Экран (16:9)</PresentationFormat>
  <Paragraphs>431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813</cp:revision>
  <dcterms:created xsi:type="dcterms:W3CDTF">2020-04-09T07:32:19Z</dcterms:created>
  <dcterms:modified xsi:type="dcterms:W3CDTF">2021-03-04T05:29:03Z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