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1381" r:id="rId2"/>
    <p:sldId id="1383" r:id="rId3"/>
    <p:sldId id="1431" r:id="rId4"/>
    <p:sldId id="1398" r:id="rId5"/>
    <p:sldId id="1432" r:id="rId6"/>
    <p:sldId id="1433" r:id="rId7"/>
    <p:sldId id="1434" r:id="rId8"/>
    <p:sldId id="1435" r:id="rId9"/>
    <p:sldId id="1436" r:id="rId10"/>
    <p:sldId id="1437" r:id="rId11"/>
    <p:sldId id="1438" r:id="rId12"/>
    <p:sldId id="1439" r:id="rId13"/>
    <p:sldId id="1440" r:id="rId14"/>
    <p:sldId id="1441" r:id="rId15"/>
    <p:sldId id="1442" r:id="rId16"/>
    <p:sldId id="1443" r:id="rId17"/>
    <p:sldId id="1444" r:id="rId18"/>
    <p:sldId id="1445" r:id="rId19"/>
    <p:sldId id="1446" r:id="rId20"/>
    <p:sldId id="1447" r:id="rId21"/>
    <p:sldId id="368" r:id="rId22"/>
  </p:sldIdLst>
  <p:sldSz cx="9144000" cy="5143500" type="screen16x9"/>
  <p:notesSz cx="5765800" cy="3244850"/>
  <p:custDataLst>
    <p:tags r:id="rId24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4" d="100"/>
          <a:sy n="94" d="100"/>
        </p:scale>
        <p:origin x="-666" y="-72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3" Type="http://schemas.openxmlformats.org/officeDocument/2006/relationships/image" Target="../media/image54.png"/><Relationship Id="rId21" Type="http://schemas.openxmlformats.org/officeDocument/2006/relationships/image" Target="../media/image72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17" Type="http://schemas.openxmlformats.org/officeDocument/2006/relationships/image" Target="../media/image68.png"/><Relationship Id="rId25" Type="http://schemas.openxmlformats.org/officeDocument/2006/relationships/image" Target="../media/image76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67.png"/><Relationship Id="rId20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24" Type="http://schemas.openxmlformats.org/officeDocument/2006/relationships/image" Target="../media/image75.png"/><Relationship Id="rId5" Type="http://schemas.openxmlformats.org/officeDocument/2006/relationships/image" Target="../media/image56.png"/><Relationship Id="rId15" Type="http://schemas.openxmlformats.org/officeDocument/2006/relationships/image" Target="../media/image66.png"/><Relationship Id="rId23" Type="http://schemas.openxmlformats.org/officeDocument/2006/relationships/image" Target="../media/image74.png"/><Relationship Id="rId10" Type="http://schemas.openxmlformats.org/officeDocument/2006/relationships/image" Target="../media/image61.png"/><Relationship Id="rId19" Type="http://schemas.openxmlformats.org/officeDocument/2006/relationships/image" Target="../media/image70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Relationship Id="rId22" Type="http://schemas.openxmlformats.org/officeDocument/2006/relationships/image" Target="../media/image7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18" Type="http://schemas.openxmlformats.org/officeDocument/2006/relationships/image" Target="../media/image97.png"/><Relationship Id="rId3" Type="http://schemas.openxmlformats.org/officeDocument/2006/relationships/image" Target="../media/image82.png"/><Relationship Id="rId21" Type="http://schemas.openxmlformats.org/officeDocument/2006/relationships/image" Target="../media/image100.png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17" Type="http://schemas.openxmlformats.org/officeDocument/2006/relationships/image" Target="../media/image96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95.png"/><Relationship Id="rId20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5" Type="http://schemas.openxmlformats.org/officeDocument/2006/relationships/image" Target="../media/image94.png"/><Relationship Id="rId23" Type="http://schemas.openxmlformats.org/officeDocument/2006/relationships/image" Target="../media/image102.png"/><Relationship Id="rId10" Type="http://schemas.openxmlformats.org/officeDocument/2006/relationships/image" Target="../media/image89.png"/><Relationship Id="rId19" Type="http://schemas.openxmlformats.org/officeDocument/2006/relationships/image" Target="../media/image98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Relationship Id="rId14" Type="http://schemas.openxmlformats.org/officeDocument/2006/relationships/image" Target="../media/image93.png"/><Relationship Id="rId22" Type="http://schemas.openxmlformats.org/officeDocument/2006/relationships/image" Target="../media/image10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5" Type="http://schemas.openxmlformats.org/officeDocument/2006/relationships/image" Target="../media/image11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Relationship Id="rId14" Type="http://schemas.openxmlformats.org/officeDocument/2006/relationships/image" Target="../media/image1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11" Type="http://schemas.openxmlformats.org/officeDocument/2006/relationships/image" Target="../media/image125.png"/><Relationship Id="rId5" Type="http://schemas.openxmlformats.org/officeDocument/2006/relationships/image" Target="../media/image119.png"/><Relationship Id="rId10" Type="http://schemas.openxmlformats.org/officeDocument/2006/relationships/image" Target="../media/image124.png"/><Relationship Id="rId4" Type="http://schemas.openxmlformats.org/officeDocument/2006/relationships/image" Target="../media/image118.png"/><Relationship Id="rId9" Type="http://schemas.openxmlformats.org/officeDocument/2006/relationships/image" Target="../media/image1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13" Type="http://schemas.openxmlformats.org/officeDocument/2006/relationships/image" Target="../media/image136.png"/><Relationship Id="rId18" Type="http://schemas.openxmlformats.org/officeDocument/2006/relationships/image" Target="../media/image141.png"/><Relationship Id="rId3" Type="http://schemas.openxmlformats.org/officeDocument/2006/relationships/image" Target="../media/image126.png"/><Relationship Id="rId21" Type="http://schemas.openxmlformats.org/officeDocument/2006/relationships/image" Target="../media/image144.png"/><Relationship Id="rId7" Type="http://schemas.openxmlformats.org/officeDocument/2006/relationships/image" Target="../media/image130.png"/><Relationship Id="rId12" Type="http://schemas.openxmlformats.org/officeDocument/2006/relationships/image" Target="../media/image135.png"/><Relationship Id="rId17" Type="http://schemas.openxmlformats.org/officeDocument/2006/relationships/image" Target="../media/image140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39.png"/><Relationship Id="rId20" Type="http://schemas.openxmlformats.org/officeDocument/2006/relationships/image" Target="../media/image1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png"/><Relationship Id="rId11" Type="http://schemas.openxmlformats.org/officeDocument/2006/relationships/image" Target="../media/image134.png"/><Relationship Id="rId5" Type="http://schemas.openxmlformats.org/officeDocument/2006/relationships/image" Target="../media/image128.png"/><Relationship Id="rId15" Type="http://schemas.openxmlformats.org/officeDocument/2006/relationships/image" Target="../media/image138.png"/><Relationship Id="rId10" Type="http://schemas.openxmlformats.org/officeDocument/2006/relationships/image" Target="../media/image133.png"/><Relationship Id="rId19" Type="http://schemas.openxmlformats.org/officeDocument/2006/relationships/image" Target="../media/image142.png"/><Relationship Id="rId4" Type="http://schemas.openxmlformats.org/officeDocument/2006/relationships/image" Target="../media/image127.png"/><Relationship Id="rId9" Type="http://schemas.openxmlformats.org/officeDocument/2006/relationships/image" Target="../media/image132.png"/><Relationship Id="rId14" Type="http://schemas.openxmlformats.org/officeDocument/2006/relationships/image" Target="../media/image137.png"/><Relationship Id="rId22" Type="http://schemas.openxmlformats.org/officeDocument/2006/relationships/image" Target="../media/image14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13" Type="http://schemas.openxmlformats.org/officeDocument/2006/relationships/image" Target="../media/image152.png"/><Relationship Id="rId18" Type="http://schemas.openxmlformats.org/officeDocument/2006/relationships/image" Target="../media/image141.png"/><Relationship Id="rId3" Type="http://schemas.openxmlformats.org/officeDocument/2006/relationships/image" Target="../media/image146.png"/><Relationship Id="rId21" Type="http://schemas.openxmlformats.org/officeDocument/2006/relationships/image" Target="../media/image144.png"/><Relationship Id="rId7" Type="http://schemas.openxmlformats.org/officeDocument/2006/relationships/image" Target="../media/image130.png"/><Relationship Id="rId12" Type="http://schemas.openxmlformats.org/officeDocument/2006/relationships/image" Target="../media/image135.png"/><Relationship Id="rId17" Type="http://schemas.openxmlformats.org/officeDocument/2006/relationships/image" Target="../media/image154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39.png"/><Relationship Id="rId20" Type="http://schemas.openxmlformats.org/officeDocument/2006/relationships/image" Target="../media/image1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9.png"/><Relationship Id="rId11" Type="http://schemas.openxmlformats.org/officeDocument/2006/relationships/image" Target="../media/image151.png"/><Relationship Id="rId5" Type="http://schemas.openxmlformats.org/officeDocument/2006/relationships/image" Target="../media/image148.png"/><Relationship Id="rId15" Type="http://schemas.openxmlformats.org/officeDocument/2006/relationships/image" Target="../media/image138.png"/><Relationship Id="rId10" Type="http://schemas.openxmlformats.org/officeDocument/2006/relationships/image" Target="../media/image150.png"/><Relationship Id="rId19" Type="http://schemas.openxmlformats.org/officeDocument/2006/relationships/image" Target="../media/image155.png"/><Relationship Id="rId4" Type="http://schemas.openxmlformats.org/officeDocument/2006/relationships/image" Target="../media/image147.png"/><Relationship Id="rId9" Type="http://schemas.openxmlformats.org/officeDocument/2006/relationships/image" Target="../media/image132.png"/><Relationship Id="rId14" Type="http://schemas.openxmlformats.org/officeDocument/2006/relationships/image" Target="../media/image153.png"/><Relationship Id="rId22" Type="http://schemas.openxmlformats.org/officeDocument/2006/relationships/image" Target="../media/image15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7" Type="http://schemas.openxmlformats.org/officeDocument/2006/relationships/image" Target="../media/image16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1.png"/><Relationship Id="rId5" Type="http://schemas.openxmlformats.org/officeDocument/2006/relationships/image" Target="../media/image160.png"/><Relationship Id="rId4" Type="http://schemas.openxmlformats.org/officeDocument/2006/relationships/image" Target="../media/image15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9.png"/><Relationship Id="rId4" Type="http://schemas.openxmlformats.org/officeDocument/2006/relationships/image" Target="../media/image16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26" Type="http://schemas.openxmlformats.org/officeDocument/2006/relationships/image" Target="../media/image30.png"/><Relationship Id="rId3" Type="http://schemas.openxmlformats.org/officeDocument/2006/relationships/image" Target="../media/image7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24" Type="http://schemas.openxmlformats.org/officeDocument/2006/relationships/image" Target="../media/image28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259632" y="2175460"/>
            <a:ext cx="5112568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sz="24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2400" b="1" dirty="0">
              <a:latin typeface="Arial"/>
              <a:cs typeface="Arial"/>
            </a:endParaRPr>
          </a:p>
          <a:p>
            <a:pPr marL="20131"/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Implikatsiya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konversiya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inversiya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kontrapozitsiya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539552" y="2187267"/>
            <a:ext cx="545553" cy="204066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639410" y="394730"/>
            <a:ext cx="604998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960028"/>
            <a:ext cx="2592288" cy="255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229121" y="3376319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0" y="-67111"/>
            <a:ext cx="9144000" cy="77338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Rostlik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jadvali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2" name="Таблица 3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83452300"/>
                  </p:ext>
                </p:extLst>
              </p:nvPr>
            </p:nvGraphicFramePr>
            <p:xfrm>
              <a:off x="467544" y="891575"/>
              <a:ext cx="1224136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648072"/>
                    <a:gridCol w="576064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2" name="Таблица 3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83452300"/>
                  </p:ext>
                </p:extLst>
              </p:nvPr>
            </p:nvGraphicFramePr>
            <p:xfrm>
              <a:off x="467544" y="891575"/>
              <a:ext cx="1224136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648072"/>
                    <a:gridCol w="576064"/>
                  </a:tblGrid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43" r="-89623" b="-4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12632" b="-401053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43" t="-100000" r="-89623" b="-3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12632" t="-100000" b="-301053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43" t="-200000" r="-89623" b="-2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12632" t="-200000" b="-201053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43" t="-300000" r="-89623" b="-1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12632" t="-300000" b="-101053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43" t="-400000" r="-89623" b="-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12632" t="-400000" b="-1053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2195736" y="1474208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1474208"/>
                <a:ext cx="534121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123728" y="2050272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2050272"/>
                <a:ext cx="540533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130140" y="2635047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0140" y="2635047"/>
                <a:ext cx="534121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123728" y="3211111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3211111"/>
                <a:ext cx="534121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27757211"/>
                  </p:ext>
                </p:extLst>
              </p:nvPr>
            </p:nvGraphicFramePr>
            <p:xfrm>
              <a:off x="1691680" y="891575"/>
              <a:ext cx="1440160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1440160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⟹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27757211"/>
                  </p:ext>
                </p:extLst>
              </p:nvPr>
            </p:nvGraphicFramePr>
            <p:xfrm>
              <a:off x="1691680" y="891575"/>
              <a:ext cx="1440160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1440160"/>
                  </a:tblGrid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8"/>
                          <a:stretch>
                            <a:fillRect l="-424" b="-401053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41452859"/>
                  </p:ext>
                </p:extLst>
              </p:nvPr>
            </p:nvGraphicFramePr>
            <p:xfrm>
              <a:off x="3131840" y="891575"/>
              <a:ext cx="1440160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1440160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⟹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41452859"/>
                  </p:ext>
                </p:extLst>
              </p:nvPr>
            </p:nvGraphicFramePr>
            <p:xfrm>
              <a:off x="3131840" y="891575"/>
              <a:ext cx="1440160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1440160"/>
                  </a:tblGrid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424" b="-401053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44278124"/>
                  </p:ext>
                </p:extLst>
              </p:nvPr>
            </p:nvGraphicFramePr>
            <p:xfrm>
              <a:off x="4572000" y="903341"/>
              <a:ext cx="3744416" cy="2892545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3744416"/>
                  </a:tblGrid>
                  <a:tr h="57606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2800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  <m:t>𝒑</m:t>
                                    </m:r>
                                    <m:r>
                                      <a:rPr lang="en-US" sz="2800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  <m:t>⟹</m:t>
                                    </m:r>
                                    <m:r>
                                      <a:rPr lang="en-US" sz="2800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  <m:t>𝒒</m:t>
                                    </m:r>
                                  </m:e>
                                </m:d>
                                <m:r>
                                  <a:rPr lang="en-US" sz="28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  <m:t>∧</m:t>
                                </m:r>
                                <m:d>
                                  <m:dPr>
                                    <m:ctrlPr>
                                      <a:rPr lang="en-US" sz="2800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  <m:t>𝒒</m:t>
                                    </m:r>
                                    <m:r>
                                      <a:rPr lang="en-US" sz="2800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  <m:t>⟹</m:t>
                                    </m:r>
                                    <m:r>
                                      <a:rPr lang="en-US" sz="2800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  <m:t>𝒑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ru-RU" sz="28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6064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3008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69952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66896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44278124"/>
                  </p:ext>
                </p:extLst>
              </p:nvPr>
            </p:nvGraphicFramePr>
            <p:xfrm>
              <a:off x="4572000" y="903341"/>
              <a:ext cx="3744416" cy="2892545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3744416"/>
                  </a:tblGrid>
                  <a:tr h="576065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0"/>
                          <a:stretch>
                            <a:fillRect r="-163" b="-400000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605831" y="1455414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5831" y="1455414"/>
                <a:ext cx="534121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533823" y="2031478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3823" y="2031478"/>
                <a:ext cx="534121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540235" y="2616253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0235" y="2616253"/>
                <a:ext cx="540533" cy="58477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533823" y="3192317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3823" y="3192317"/>
                <a:ext cx="534121" cy="58477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414143" y="1455414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4143" y="1455414"/>
                <a:ext cx="534121" cy="58477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342135" y="2031478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2135" y="2031478"/>
                <a:ext cx="540533" cy="58477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348547" y="2616253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8547" y="2616253"/>
                <a:ext cx="540533" cy="584775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342135" y="3192317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2135" y="3192317"/>
                <a:ext cx="534121" cy="58477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15616" y="4083918"/>
                <a:ext cx="556383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1" i="1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200" b="1" i="1">
                              <a:solidFill>
                                <a:srgbClr val="0070C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𝒑</m:t>
                          </m:r>
                          <m:r>
                            <a:rPr lang="en-US" sz="3200" b="1" i="1">
                              <a:solidFill>
                                <a:srgbClr val="0070C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⟹</m:t>
                          </m:r>
                          <m:r>
                            <a:rPr lang="en-US" sz="3200" b="1" i="1">
                              <a:solidFill>
                                <a:srgbClr val="0070C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𝒒</m:t>
                          </m:r>
                        </m:e>
                      </m:d>
                      <m:r>
                        <a:rPr lang="en-US" sz="3200" b="1" i="1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∧</m:t>
                      </m:r>
                      <m:d>
                        <m:dPr>
                          <m:ctrlPr>
                            <a:rPr lang="en-US" sz="3200" b="1" i="1">
                              <a:solidFill>
                                <a:srgbClr val="0070C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200" b="1" i="1">
                              <a:solidFill>
                                <a:srgbClr val="0070C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𝒒</m:t>
                          </m:r>
                          <m:r>
                            <a:rPr lang="en-US" sz="3200" b="1" i="1">
                              <a:solidFill>
                                <a:srgbClr val="0070C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⟹</m:t>
                          </m:r>
                          <m:r>
                            <a:rPr lang="en-US" sz="3200" b="1" i="1">
                              <a:solidFill>
                                <a:srgbClr val="0070C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𝒑</m:t>
                          </m:r>
                        </m:e>
                      </m:d>
                      <m:r>
                        <a:rPr lang="en-US" sz="3200" b="1" i="1" smtClean="0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𝒑</m:t>
                      </m:r>
                      <m:r>
                        <a:rPr lang="en-US" sz="3200" b="1" i="1" smtClean="0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⟺</m:t>
                      </m:r>
                      <m:r>
                        <a:rPr lang="en-US" sz="3200" b="1" i="1" smtClean="0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𝒒</m:t>
                      </m:r>
                    </m:oMath>
                  </m:oMathPara>
                </a14:m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4083918"/>
                <a:ext cx="5563831" cy="584775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2" name="Таблица 2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28222254"/>
                  </p:ext>
                </p:extLst>
              </p:nvPr>
            </p:nvGraphicFramePr>
            <p:xfrm>
              <a:off x="3203848" y="915566"/>
              <a:ext cx="1224136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648072"/>
                    <a:gridCol w="576064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2" name="Таблица 2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28222254"/>
                  </p:ext>
                </p:extLst>
              </p:nvPr>
            </p:nvGraphicFramePr>
            <p:xfrm>
              <a:off x="3203848" y="915566"/>
              <a:ext cx="1224136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648072"/>
                    <a:gridCol w="576064"/>
                  </a:tblGrid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0"/>
                          <a:stretch>
                            <a:fillRect l="-943" r="-89623" b="-4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0"/>
                          <a:stretch>
                            <a:fillRect l="-113830" r="-1064" b="-401053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0"/>
                          <a:stretch>
                            <a:fillRect l="-943" t="-100000" r="-89623" b="-3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0"/>
                          <a:stretch>
                            <a:fillRect l="-113830" t="-100000" r="-1064" b="-301053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0"/>
                          <a:stretch>
                            <a:fillRect l="-943" t="-200000" r="-89623" b="-2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0"/>
                          <a:stretch>
                            <a:fillRect l="-113830" t="-200000" r="-1064" b="-201053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0"/>
                          <a:stretch>
                            <a:fillRect l="-943" t="-300000" r="-89623" b="-1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0"/>
                          <a:stretch>
                            <a:fillRect l="-113830" t="-300000" r="-1064" b="-101053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0"/>
                          <a:stretch>
                            <a:fillRect l="-943" t="-400000" r="-89623" b="-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0"/>
                          <a:stretch>
                            <a:fillRect l="-113830" t="-400000" r="-1064" b="-1053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3" name="Таблица 2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85229388"/>
                  </p:ext>
                </p:extLst>
              </p:nvPr>
            </p:nvGraphicFramePr>
            <p:xfrm>
              <a:off x="4427984" y="927332"/>
              <a:ext cx="1542233" cy="2892545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1542233"/>
                  </a:tblGrid>
                  <a:tr h="576065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  <m:t>𝒑</m:t>
                                </m:r>
                                <m:r>
                                  <a:rPr lang="en-US" sz="28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  <m:t>⟺</m:t>
                                </m:r>
                                <m:r>
                                  <a:rPr lang="en-US" sz="28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6064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3008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69952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66896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3" name="Таблица 2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85229388"/>
                  </p:ext>
                </p:extLst>
              </p:nvPr>
            </p:nvGraphicFramePr>
            <p:xfrm>
              <a:off x="4427984" y="927332"/>
              <a:ext cx="1542233" cy="2892545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1542233"/>
                  </a:tblGrid>
                  <a:tr h="576065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1"/>
                          <a:stretch>
                            <a:fillRect r="-395" b="-400000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932040" y="1498199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1498199"/>
                <a:ext cx="534121" cy="584775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860032" y="2074263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2074263"/>
                <a:ext cx="540533" cy="584775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866444" y="2659038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6444" y="2659038"/>
                <a:ext cx="540533" cy="584775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860032" y="3235102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3235102"/>
                <a:ext cx="534121" cy="584775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028866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3" grpId="1"/>
      <p:bldP spid="34" grpId="0"/>
      <p:bldP spid="34" grpId="1"/>
      <p:bldP spid="38" grpId="0"/>
      <p:bldP spid="38" grpId="1"/>
      <p:bldP spid="40" grpId="0"/>
      <p:bldP spid="40" grpId="1"/>
      <p:bldP spid="13" grpId="0"/>
      <p:bldP spid="13" grpId="1"/>
      <p:bldP spid="14" grpId="0"/>
      <p:bldP spid="14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5" grpId="0"/>
      <p:bldP spid="24" grpId="0"/>
      <p:bldP spid="25" grpId="0"/>
      <p:bldP spid="26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9866" y="555526"/>
                <a:ext cx="894663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57.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⟹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mulohazani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tabiiy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tilda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ifodalang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66" y="555526"/>
                <a:ext cx="8946630" cy="954107"/>
              </a:xfrm>
              <a:prstGeom prst="rect">
                <a:avLst/>
              </a:prstGeom>
              <a:blipFill rotWithShape="1">
                <a:blip r:embed="rId3"/>
                <a:stretch>
                  <a:fillRect l="-1431" t="-63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bject 2"/>
          <p:cNvSpPr/>
          <p:nvPr/>
        </p:nvSpPr>
        <p:spPr>
          <a:xfrm>
            <a:off x="0" y="-20538"/>
            <a:ext cx="9144000" cy="63916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0" y="-20538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45611" y="1216372"/>
                <a:ext cx="7710765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</a:rPr>
                      <m:t>𝒂</m:t>
                    </m:r>
                    <m:r>
                      <a:rPr lang="en-US" sz="2700" b="1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dirty="0" smtClean="0">
                        <a:latin typeface="Cambria Math"/>
                      </a:rPr>
                      <m:t>𝒑</m:t>
                    </m:r>
                    <m:r>
                      <a:rPr lang="en-US" sz="2700" b="1" i="1" dirty="0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quyosh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yaraqlaydi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</a:rPr>
                      <m:t>𝒒</m:t>
                    </m:r>
                    <m:r>
                      <a:rPr lang="en-US" sz="27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men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cho‘milishga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boraman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611" y="1216372"/>
                <a:ext cx="7710765" cy="923330"/>
              </a:xfrm>
              <a:prstGeom prst="rect">
                <a:avLst/>
              </a:prstGeom>
              <a:blipFill rotWithShape="1">
                <a:blip r:embed="rId4"/>
                <a:stretch>
                  <a:fillRect l="-1423" t="-5298" b="-16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1520" y="2224484"/>
                <a:ext cx="8406468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⟹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Agar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quyosh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yaraqlasa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men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cho‘milishga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oraman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224484"/>
                <a:ext cx="8406468" cy="923330"/>
              </a:xfrm>
              <a:prstGeom prst="rect">
                <a:avLst/>
              </a:prstGeom>
              <a:blipFill rotWithShape="1">
                <a:blip r:embed="rId5"/>
                <a:stretch>
                  <a:fillRect l="-1305" t="-5298" b="-16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53294" y="3288055"/>
                <a:ext cx="6983002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</a:rPr>
                      <m:t>𝒃</m:t>
                    </m:r>
                    <m:r>
                      <a:rPr lang="en-US" sz="2700" b="1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dirty="0" smtClean="0">
                        <a:latin typeface="Cambria Math"/>
                      </a:rPr>
                      <m:t>𝒑</m:t>
                    </m:r>
                    <m:r>
                      <a:rPr lang="en-US" sz="2700" b="1" i="1" dirty="0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 6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bo‘linadi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</a:rPr>
                      <m:t>𝒒</m:t>
                    </m:r>
                    <m:r>
                      <a:rPr lang="en-US" sz="27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juft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son;</a:t>
                </a:r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294" y="3288055"/>
                <a:ext cx="6983002" cy="507831"/>
              </a:xfrm>
              <a:prstGeom prst="rect">
                <a:avLst/>
              </a:prstGeom>
              <a:blipFill rotWithShape="1">
                <a:blip r:embed="rId6"/>
                <a:stretch>
                  <a:fillRect t="-9524" b="-29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99329" y="3880668"/>
                <a:ext cx="8549135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⟹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Agar </a:t>
                </a:r>
                <a14:m>
                  <m:oMath xmlns:m="http://schemas.openxmlformats.org/officeDocument/2006/math">
                    <m:r>
                      <a:rPr lang="en-US" sz="2700" b="1" i="1" dirty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son 6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bo‘linsa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u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juft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</a:p>
              <a:p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329" y="3880668"/>
                <a:ext cx="8549135" cy="923330"/>
              </a:xfrm>
              <a:prstGeom prst="rect">
                <a:avLst/>
              </a:prstGeom>
              <a:blipFill rotWithShape="1">
                <a:blip r:embed="rId7"/>
                <a:stretch>
                  <a:fillRect l="-1355" t="-5298" r="-499" b="-16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64345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/>
      <p:bldP spid="4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89866" y="608370"/>
            <a:ext cx="89466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58.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Mulohazalarning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rostlik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2"/>
          <p:cNvSpPr/>
          <p:nvPr/>
        </p:nvSpPr>
        <p:spPr>
          <a:xfrm>
            <a:off x="0" y="-20538"/>
            <a:ext cx="9144000" cy="63916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0" y="-20538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45611" y="1059582"/>
                <a:ext cx="7631513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𝒂</m:t>
                      </m:r>
                      <m:r>
                        <a:rPr lang="en-US" sz="2700" b="1" i="1" smtClean="0">
                          <a:latin typeface="Cambria Math"/>
                        </a:rPr>
                        <m:t>)</m:t>
                      </m:r>
                      <m:r>
                        <a:rPr lang="en-US" sz="2700" b="1" i="0" smtClean="0">
                          <a:latin typeface="Cambria Math"/>
                        </a:rPr>
                        <m:t> </m:t>
                      </m:r>
                      <m:r>
                        <a:rPr lang="en-US" sz="2700" b="1" i="1" dirty="0" smtClean="0">
                          <a:latin typeface="Cambria Math"/>
                        </a:rPr>
                        <m:t>𝒑</m:t>
                      </m:r>
                      <m:r>
                        <a:rPr lang="en-US" sz="2700" b="1" i="1" dirty="0" smtClean="0">
                          <a:latin typeface="Cambria Math"/>
                        </a:rPr>
                        <m:t>⟹¬</m:t>
                      </m:r>
                      <m:r>
                        <a:rPr lang="en-US" sz="2700" b="1" i="1" dirty="0" smtClean="0">
                          <a:latin typeface="Cambria Math"/>
                          <a:ea typeface="Cambria Math"/>
                        </a:rPr>
                        <m:t>𝒒</m:t>
                      </m:r>
                      <m:r>
                        <a:rPr lang="en-US" sz="2700" b="1" i="1" dirty="0" smtClean="0">
                          <a:latin typeface="Cambria Math"/>
                          <a:ea typeface="Cambria Math"/>
                        </a:rPr>
                        <m:t>;   </m:t>
                      </m:r>
                      <m:r>
                        <a:rPr lang="en-US" sz="2700" b="1" i="1" dirty="0" smtClean="0"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en-US" sz="2700" b="1" i="1" dirty="0" smtClean="0">
                          <a:latin typeface="Cambria Math"/>
                          <a:ea typeface="Cambria Math"/>
                        </a:rPr>
                        <m:t>) </m:t>
                      </m:r>
                      <m:r>
                        <a:rPr lang="en-US" sz="2700" b="1" i="1" dirty="0" smtClean="0">
                          <a:latin typeface="Cambria Math"/>
                          <a:ea typeface="Cambria Math"/>
                        </a:rPr>
                        <m:t>𝒒</m:t>
                      </m:r>
                      <m:r>
                        <a:rPr lang="en-US" sz="2700" b="1" i="1" dirty="0" smtClean="0">
                          <a:latin typeface="Cambria Math"/>
                          <a:ea typeface="Cambria Math"/>
                        </a:rPr>
                        <m:t>∧</m:t>
                      </m:r>
                      <m:d>
                        <m:dPr>
                          <m:ctrlPr>
                            <a:rPr lang="en-US" sz="2700" b="1" i="1" dirty="0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1" i="1" dirty="0" smtClean="0">
                              <a:latin typeface="Cambria Math"/>
                              <a:ea typeface="Cambria Math"/>
                            </a:rPr>
                            <m:t>𝒑</m:t>
                          </m:r>
                          <m:r>
                            <a:rPr lang="en-US" sz="2700" b="1" i="1" dirty="0" smtClean="0">
                              <a:latin typeface="Cambria Math"/>
                              <a:ea typeface="Cambria Math"/>
                            </a:rPr>
                            <m:t>⟹</m:t>
                          </m:r>
                          <m:r>
                            <a:rPr lang="en-US" sz="2700" b="1" i="1" dirty="0" smtClean="0">
                              <a:latin typeface="Cambria Math"/>
                              <a:ea typeface="Cambria Math"/>
                            </a:rPr>
                            <m:t>𝒒</m:t>
                          </m:r>
                        </m:e>
                      </m:d>
                      <m:r>
                        <a:rPr lang="en-US" sz="2700" b="1" i="1" dirty="0" smtClean="0">
                          <a:latin typeface="Cambria Math"/>
                          <a:ea typeface="Cambria Math"/>
                        </a:rPr>
                        <m:t>;   </m:t>
                      </m:r>
                      <m:r>
                        <a:rPr lang="en-US" sz="2700" b="1" i="1" dirty="0" smtClean="0"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en-US" sz="2700" b="1" i="1" dirty="0" smtClean="0">
                          <a:latin typeface="Cambria Math"/>
                          <a:ea typeface="Cambria Math"/>
                        </a:rPr>
                        <m:t>) </m:t>
                      </m:r>
                      <m:d>
                        <m:dPr>
                          <m:ctrlPr>
                            <a:rPr lang="en-US" sz="2700" b="1" i="1" dirty="0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1" i="1" dirty="0" smtClean="0">
                              <a:latin typeface="Cambria Math"/>
                              <a:ea typeface="Cambria Math"/>
                            </a:rPr>
                            <m:t>𝒑</m:t>
                          </m:r>
                          <m:r>
                            <a:rPr lang="en-US" sz="2700" b="1" i="1" dirty="0" smtClean="0">
                              <a:latin typeface="Cambria Math"/>
                              <a:ea typeface="Cambria Math"/>
                            </a:rPr>
                            <m:t>⟺</m:t>
                          </m:r>
                          <m:r>
                            <a:rPr lang="en-US" sz="2700" b="1" i="1" dirty="0" smtClean="0">
                              <a:latin typeface="Cambria Math"/>
                              <a:ea typeface="Cambria Math"/>
                            </a:rPr>
                            <m:t>𝒒</m:t>
                          </m:r>
                        </m:e>
                      </m:d>
                      <m:r>
                        <a:rPr lang="en-US" sz="2700" b="1" i="1" dirty="0" smtClean="0">
                          <a:latin typeface="Cambria Math"/>
                          <a:ea typeface="Cambria Math"/>
                        </a:rPr>
                        <m:t>∧¬</m:t>
                      </m:r>
                      <m:r>
                        <a:rPr lang="en-US" sz="2700" b="1" i="1" dirty="0" smtClean="0">
                          <a:latin typeface="Cambria Math"/>
                          <a:ea typeface="Cambria Math"/>
                        </a:rPr>
                        <m:t>𝒑</m:t>
                      </m:r>
                    </m:oMath>
                  </m:oMathPara>
                </a14:m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611" y="1059582"/>
                <a:ext cx="7631513" cy="5078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92742978"/>
                  </p:ext>
                </p:extLst>
              </p:nvPr>
            </p:nvGraphicFramePr>
            <p:xfrm>
              <a:off x="179512" y="2085702"/>
              <a:ext cx="3672408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27720"/>
                    <a:gridCol w="648072"/>
                    <a:gridCol w="792088"/>
                    <a:gridCol w="1704528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28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dirty="0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2800" b="1" i="1" dirty="0" smtClean="0">
                                    <a:latin typeface="Cambria Math"/>
                                  </a:rPr>
                                  <m:t>⟹¬</m:t>
                                </m:r>
                                <m:r>
                                  <a:rPr lang="en-US" sz="2800" b="1" i="1" dirty="0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92742978"/>
                  </p:ext>
                </p:extLst>
              </p:nvPr>
            </p:nvGraphicFramePr>
            <p:xfrm>
              <a:off x="179512" y="2085702"/>
              <a:ext cx="3672408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27720"/>
                    <a:gridCol w="648072"/>
                    <a:gridCol w="792088"/>
                    <a:gridCol w="1704528"/>
                  </a:tblGrid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r="-593103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82075" r="-386792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48462" r="-215385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15357" b="-401176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100000" r="-593103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82075" t="-100000" r="-386792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200000" r="-593103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82075" t="-200000" r="-386792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300000" r="-593103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82075" t="-300000" r="-386792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400000" r="-593103" b="-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82075" t="-400000" r="-386792" b="-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619672" y="2624594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2624594"/>
                <a:ext cx="495649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547664" y="3128650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3128650"/>
                <a:ext cx="490840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547664" y="3632706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3632706"/>
                <a:ext cx="495649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547664" y="4136762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4136762"/>
                <a:ext cx="490840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627784" y="2594977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2594977"/>
                <a:ext cx="495649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555776" y="3099033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3099033"/>
                <a:ext cx="490840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555776" y="3603089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3603089"/>
                <a:ext cx="490840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555776" y="4107145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4107145"/>
                <a:ext cx="490840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3" name="Таблица 2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42842860"/>
                  </p:ext>
                </p:extLst>
              </p:nvPr>
            </p:nvGraphicFramePr>
            <p:xfrm>
              <a:off x="3995936" y="2067694"/>
              <a:ext cx="4968552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27720"/>
                    <a:gridCol w="648072"/>
                    <a:gridCol w="1632520"/>
                    <a:gridCol w="2160240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dirty="0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2800" b="1" i="1" dirty="0" smtClean="0">
                                    <a:latin typeface="Cambria Math"/>
                                  </a:rPr>
                                  <m:t>⟹</m:t>
                                </m:r>
                                <m:r>
                                  <a:rPr lang="en-US" sz="2800" b="1" i="1" dirty="0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dirty="0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  <m:r>
                                  <a:rPr lang="en-US" sz="2800" b="1" i="1" dirty="0" smtClean="0">
                                    <a:latin typeface="Cambria Math"/>
                                    <a:ea typeface="Cambria Math"/>
                                  </a:rPr>
                                  <m:t>∧</m:t>
                                </m:r>
                                <m:d>
                                  <m:dPr>
                                    <m:ctrlPr>
                                      <a:rPr lang="en-US" sz="2800" b="1" i="1" dirty="0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dirty="0" smtClean="0">
                                        <a:latin typeface="Cambria Math"/>
                                        <a:ea typeface="Cambria Math"/>
                                      </a:rPr>
                                      <m:t>𝒑</m:t>
                                    </m:r>
                                    <m:r>
                                      <a:rPr lang="en-US" sz="2800" b="1" i="1" dirty="0" smtClean="0">
                                        <a:latin typeface="Cambria Math"/>
                                        <a:ea typeface="Cambria Math"/>
                                      </a:rPr>
                                      <m:t>⟹</m:t>
                                    </m:r>
                                    <m:r>
                                      <a:rPr lang="en-US" sz="2800" b="1" i="1" dirty="0" smtClean="0">
                                        <a:latin typeface="Cambria Math"/>
                                        <a:ea typeface="Cambria Math"/>
                                      </a:rPr>
                                      <m:t>𝒒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3" name="Таблица 2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42842860"/>
                  </p:ext>
                </p:extLst>
              </p:nvPr>
            </p:nvGraphicFramePr>
            <p:xfrm>
              <a:off x="3995936" y="2067694"/>
              <a:ext cx="4968552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27720"/>
                    <a:gridCol w="648072"/>
                    <a:gridCol w="1632520"/>
                    <a:gridCol w="2160240"/>
                  </a:tblGrid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l="-1149" r="-836782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l="-83019" r="-586792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l="-72388" r="-132090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l="-130508" b="-401176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l="-1149" t="-100000" r="-836782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l="-83019" t="-100000" r="-586792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l="-1149" t="-200000" r="-836782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l="-83019" t="-200000" r="-586792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l="-1149" t="-300000" r="-836782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l="-83019" t="-300000" r="-586792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l="-1149" t="-400000" r="-836782" b="-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l="-83019" t="-400000" r="-586792" b="-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732535" y="2606586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2535" y="2606586"/>
                <a:ext cx="490839" cy="52322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660527" y="3110642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0527" y="3110642"/>
                <a:ext cx="495649" cy="52322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660527" y="3614698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0527" y="3614698"/>
                <a:ext cx="490839" cy="52322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660527" y="4118754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0527" y="4118754"/>
                <a:ext cx="490840" cy="52322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532735" y="2576969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2735" y="2576969"/>
                <a:ext cx="490839" cy="52322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460727" y="3081025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0727" y="3081025"/>
                <a:ext cx="495649" cy="52322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460727" y="3585081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0727" y="3585081"/>
                <a:ext cx="490840" cy="523220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460727" y="4089137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0727" y="4089137"/>
                <a:ext cx="495649" cy="523220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51569" y="1487855"/>
                <a:ext cx="2092239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𝒂</m:t>
                      </m:r>
                      <m:r>
                        <a:rPr lang="en-US" sz="2700" b="1" i="1" smtClean="0">
                          <a:latin typeface="Cambria Math"/>
                        </a:rPr>
                        <m:t>)</m:t>
                      </m:r>
                      <m:r>
                        <a:rPr lang="en-US" sz="2700" b="1" i="0" smtClean="0">
                          <a:latin typeface="Cambria Math"/>
                        </a:rPr>
                        <m:t> </m:t>
                      </m:r>
                      <m:r>
                        <a:rPr lang="en-US" sz="2700" b="1" i="1" dirty="0" smtClean="0">
                          <a:latin typeface="Cambria Math"/>
                        </a:rPr>
                        <m:t>𝒑</m:t>
                      </m:r>
                      <m:r>
                        <a:rPr lang="en-US" sz="2700" b="1" i="1" dirty="0" smtClean="0">
                          <a:latin typeface="Cambria Math"/>
                        </a:rPr>
                        <m:t>⟹¬</m:t>
                      </m:r>
                      <m:r>
                        <a:rPr lang="en-US" sz="2700" b="1" i="1" dirty="0" smtClean="0">
                          <a:latin typeface="Cambria Math"/>
                          <a:ea typeface="Cambria Math"/>
                        </a:rPr>
                        <m:t>𝒒</m:t>
                      </m:r>
                      <m:r>
                        <a:rPr lang="en-US" sz="2700" b="1" i="1" dirty="0" smtClean="0">
                          <a:latin typeface="Cambria Math"/>
                          <a:ea typeface="Cambria Math"/>
                        </a:rPr>
                        <m:t>;</m:t>
                      </m:r>
                    </m:oMath>
                  </m:oMathPara>
                </a14:m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569" y="1487855"/>
                <a:ext cx="2092239" cy="507831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105617" y="1491630"/>
                <a:ext cx="2838085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dirty="0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700" b="1" i="1" dirty="0" smtClean="0"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en-US" sz="2700" b="1" i="1" dirty="0" smtClean="0">
                          <a:latin typeface="Cambria Math"/>
                          <a:ea typeface="Cambria Math"/>
                        </a:rPr>
                        <m:t>) </m:t>
                      </m:r>
                      <m:r>
                        <a:rPr lang="en-US" sz="2700" b="1" i="1" dirty="0" smtClean="0">
                          <a:latin typeface="Cambria Math"/>
                          <a:ea typeface="Cambria Math"/>
                        </a:rPr>
                        <m:t>𝒒</m:t>
                      </m:r>
                      <m:r>
                        <a:rPr lang="en-US" sz="2700" b="1" i="1" dirty="0" smtClean="0">
                          <a:latin typeface="Cambria Math"/>
                          <a:ea typeface="Cambria Math"/>
                        </a:rPr>
                        <m:t>∧</m:t>
                      </m:r>
                      <m:d>
                        <m:dPr>
                          <m:ctrlPr>
                            <a:rPr lang="en-US" sz="2700" b="1" i="1" dirty="0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1" i="1" dirty="0" smtClean="0">
                              <a:latin typeface="Cambria Math"/>
                              <a:ea typeface="Cambria Math"/>
                            </a:rPr>
                            <m:t>𝒑</m:t>
                          </m:r>
                          <m:r>
                            <a:rPr lang="en-US" sz="2700" b="1" i="1" dirty="0" smtClean="0">
                              <a:latin typeface="Cambria Math"/>
                              <a:ea typeface="Cambria Math"/>
                            </a:rPr>
                            <m:t>⟹</m:t>
                          </m:r>
                          <m:r>
                            <a:rPr lang="en-US" sz="2700" b="1" i="1" dirty="0" smtClean="0">
                              <a:latin typeface="Cambria Math"/>
                              <a:ea typeface="Cambria Math"/>
                            </a:rPr>
                            <m:t>𝒒</m:t>
                          </m:r>
                        </m:e>
                      </m:d>
                      <m:r>
                        <a:rPr lang="en-US" sz="2700" b="1" i="1" dirty="0" smtClean="0">
                          <a:latin typeface="Cambria Math"/>
                          <a:ea typeface="Cambria Math"/>
                        </a:rPr>
                        <m:t>; </m:t>
                      </m:r>
                    </m:oMath>
                  </m:oMathPara>
                </a14:m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5617" y="1491630"/>
                <a:ext cx="2838085" cy="507831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825649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/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89866" y="608370"/>
            <a:ext cx="89466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58.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Mulohazalarning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rostlik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2"/>
          <p:cNvSpPr/>
          <p:nvPr/>
        </p:nvSpPr>
        <p:spPr>
          <a:xfrm>
            <a:off x="0" y="-20538"/>
            <a:ext cx="9144000" cy="63916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0" y="-20538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45611" y="1059582"/>
                <a:ext cx="3051284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dirty="0" smtClean="0">
                          <a:latin typeface="Cambria Math"/>
                          <a:ea typeface="Cambria Math"/>
                        </a:rPr>
                        <m:t>   </m:t>
                      </m:r>
                      <m:r>
                        <a:rPr lang="en-US" sz="2700" b="1" i="1" dirty="0" smtClean="0"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en-US" sz="2700" b="1" i="1" dirty="0" smtClean="0">
                          <a:latin typeface="Cambria Math"/>
                          <a:ea typeface="Cambria Math"/>
                        </a:rPr>
                        <m:t>) </m:t>
                      </m:r>
                      <m:d>
                        <m:dPr>
                          <m:ctrlPr>
                            <a:rPr lang="en-US" sz="2700" b="1" i="1" dirty="0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1" i="1" dirty="0" smtClean="0">
                              <a:latin typeface="Cambria Math"/>
                              <a:ea typeface="Cambria Math"/>
                            </a:rPr>
                            <m:t>𝒑</m:t>
                          </m:r>
                          <m:r>
                            <a:rPr lang="en-US" sz="2700" b="1" i="1" dirty="0" smtClean="0">
                              <a:latin typeface="Cambria Math"/>
                              <a:ea typeface="Cambria Math"/>
                            </a:rPr>
                            <m:t>⟺</m:t>
                          </m:r>
                          <m:r>
                            <a:rPr lang="en-US" sz="2700" b="1" i="1" dirty="0" smtClean="0">
                              <a:latin typeface="Cambria Math"/>
                              <a:ea typeface="Cambria Math"/>
                            </a:rPr>
                            <m:t>𝒒</m:t>
                          </m:r>
                        </m:e>
                      </m:d>
                      <m:r>
                        <a:rPr lang="en-US" sz="2700" b="1" i="1" dirty="0" smtClean="0">
                          <a:latin typeface="Cambria Math"/>
                          <a:ea typeface="Cambria Math"/>
                        </a:rPr>
                        <m:t>∧¬</m:t>
                      </m:r>
                      <m:r>
                        <a:rPr lang="en-US" sz="2700" b="1" i="1" dirty="0" smtClean="0">
                          <a:latin typeface="Cambria Math"/>
                          <a:ea typeface="Cambria Math"/>
                        </a:rPr>
                        <m:t>𝒑</m:t>
                      </m:r>
                    </m:oMath>
                  </m:oMathPara>
                </a14:m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611" y="1059582"/>
                <a:ext cx="3051284" cy="5078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60364602"/>
                  </p:ext>
                </p:extLst>
              </p:nvPr>
            </p:nvGraphicFramePr>
            <p:xfrm>
              <a:off x="683568" y="1851670"/>
              <a:ext cx="6696744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44177"/>
                    <a:gridCol w="668282"/>
                    <a:gridCol w="1451837"/>
                    <a:gridCol w="1122637"/>
                    <a:gridCol w="2909811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dirty="0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  <m:r>
                                  <a:rPr lang="en-US" sz="2800" b="1" i="1" dirty="0" smtClean="0">
                                    <a:latin typeface="Cambria Math"/>
                                    <a:ea typeface="Cambria Math"/>
                                  </a:rPr>
                                  <m:t>⟺</m:t>
                                </m:r>
                                <m:r>
                                  <a:rPr lang="en-US" sz="2800" b="1" i="1" dirty="0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28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2800" b="1" i="1" dirty="0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dirty="0" smtClean="0">
                                        <a:latin typeface="Cambria Math"/>
                                        <a:ea typeface="Cambria Math"/>
                                      </a:rPr>
                                      <m:t>𝒑</m:t>
                                    </m:r>
                                    <m:r>
                                      <a:rPr lang="en-US" sz="2800" b="1" i="1" dirty="0" smtClean="0">
                                        <a:latin typeface="Cambria Math"/>
                                        <a:ea typeface="Cambria Math"/>
                                      </a:rPr>
                                      <m:t>⟺</m:t>
                                    </m:r>
                                    <m:r>
                                      <a:rPr lang="en-US" sz="2800" b="1" i="1" dirty="0" smtClean="0">
                                        <a:latin typeface="Cambria Math"/>
                                        <a:ea typeface="Cambria Math"/>
                                      </a:rPr>
                                      <m:t>𝒒</m:t>
                                    </m:r>
                                  </m:e>
                                </m:d>
                                <m:r>
                                  <a:rPr lang="en-US" sz="2800" b="1" i="1" dirty="0" smtClean="0">
                                    <a:latin typeface="Cambria Math"/>
                                    <a:ea typeface="Cambria Math"/>
                                  </a:rPr>
                                  <m:t>∧¬</m:t>
                                </m:r>
                                <m:r>
                                  <a:rPr lang="en-US" sz="2800" b="1" i="1" dirty="0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60364602"/>
                  </p:ext>
                </p:extLst>
              </p:nvPr>
            </p:nvGraphicFramePr>
            <p:xfrm>
              <a:off x="683568" y="1851670"/>
              <a:ext cx="6696744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44177"/>
                    <a:gridCol w="668282"/>
                    <a:gridCol w="1451837"/>
                    <a:gridCol w="1122637"/>
                    <a:gridCol w="2909811"/>
                  </a:tblGrid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1176" r="-1134831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80909" t="-1176" r="-818182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83613" t="-1176" r="-278151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37500" t="-1176" r="-259783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29916" t="-1176" b="-400000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101176" r="-1134831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80909" t="-101176" r="-818182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201176" r="-1134831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80909" t="-201176" r="-81818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301176" r="-1134831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80909" t="-301176" r="-818182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401176" r="-113483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80909" t="-401176" r="-8181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352969" y="2390562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2969" y="2390562"/>
                <a:ext cx="490839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280961" y="2894618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0961" y="2894618"/>
                <a:ext cx="495649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280961" y="3398674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0961" y="3398674"/>
                <a:ext cx="495649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280961" y="3902730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0961" y="3902730"/>
                <a:ext cx="490839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563888" y="2360945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2360945"/>
                <a:ext cx="495649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572295" y="2865001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2295" y="2865001"/>
                <a:ext cx="490840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572295" y="3369057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2295" y="3369057"/>
                <a:ext cx="495649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572295" y="3873113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2295" y="3873113"/>
                <a:ext cx="490840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804543" y="2355726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4543" y="2355726"/>
                <a:ext cx="495649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732535" y="2859782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2535" y="2859782"/>
                <a:ext cx="495649" cy="52322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732535" y="3363838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2535" y="3363838"/>
                <a:ext cx="495649" cy="52322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5732535" y="3867894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2535" y="3867894"/>
                <a:ext cx="490840" cy="52322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333753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/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34" grpId="0"/>
      <p:bldP spid="35" grpId="0"/>
      <p:bldP spid="36" grpId="0"/>
      <p:bldP spid="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Konversiya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" y="699542"/>
                <a:ext cx="9093367" cy="95410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⟹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mulohazaning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konversiyasi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deb</a:t>
                </a:r>
                <a:r>
                  <a:rPr lang="en-US" sz="2800" b="1" dirty="0" smtClean="0">
                    <a:solidFill>
                      <a:srgbClr val="0070C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⟹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mulohazaga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aytiladi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" y="699542"/>
                <a:ext cx="9093367" cy="954109"/>
              </a:xfrm>
              <a:prstGeom prst="rect">
                <a:avLst/>
              </a:prstGeom>
              <a:blipFill rotWithShape="1">
                <a:blip r:embed="rId3"/>
                <a:stretch>
                  <a:fillRect l="-1340" t="-7692" b="-173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Таблица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72880982"/>
                  </p:ext>
                </p:extLst>
              </p:nvPr>
            </p:nvGraphicFramePr>
            <p:xfrm>
              <a:off x="35496" y="1781150"/>
              <a:ext cx="2592288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648072"/>
                    <a:gridCol w="648072"/>
                    <a:gridCol w="1296144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⟹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Таблица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72880982"/>
                  </p:ext>
                </p:extLst>
              </p:nvPr>
            </p:nvGraphicFramePr>
            <p:xfrm>
              <a:off x="35496" y="1781150"/>
              <a:ext cx="2592288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648072"/>
                    <a:gridCol w="648072"/>
                    <a:gridCol w="1296144"/>
                  </a:tblGrid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943" r="-301887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0000" r="-199065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0943" r="-472" b="-401176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943" t="-100000" r="-301887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0000" t="-100000" r="-199065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943" t="-200000" r="-301887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0000" t="-200000" r="-199065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943" t="-300000" r="-301887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0000" t="-300000" r="-199065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943" t="-400000" r="-301887" b="-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0000" t="-400000" r="-199065" b="-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763688" y="2312859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2312859"/>
                <a:ext cx="490840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788759" y="2834809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8759" y="2834809"/>
                <a:ext cx="490839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798319" y="3293318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8319" y="3293318"/>
                <a:ext cx="495649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823990" y="3816538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3990" y="3816538"/>
                <a:ext cx="490840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627784" y="1491630"/>
                <a:ext cx="6888424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</a:rPr>
                      <m:t>𝒑</m:t>
                    </m:r>
                    <m:r>
                      <a:rPr lang="en-US" sz="27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1491630"/>
                <a:ext cx="6888424" cy="954107"/>
              </a:xfrm>
              <a:prstGeom prst="rect">
                <a:avLst/>
              </a:prstGeom>
              <a:blipFill rotWithShape="1">
                <a:blip r:embed="rId9"/>
                <a:stretch>
                  <a:fillRect t="-5128" b="-128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771800" y="2355726"/>
                <a:ext cx="6186309" cy="13388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7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⟹</m:t>
                    </m:r>
                    <m:r>
                      <a:rPr lang="en-US" sz="27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7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Agar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endParaRPr lang="en-US" sz="27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o‘lsa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endParaRPr lang="en-US" sz="27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2355726"/>
                <a:ext cx="6186309" cy="1338828"/>
              </a:xfrm>
              <a:prstGeom prst="rect">
                <a:avLst/>
              </a:prstGeom>
              <a:blipFill rotWithShape="1">
                <a:blip r:embed="rId10"/>
                <a:stretch>
                  <a:fillRect l="-1872" t="-3636" r="-690" b="-109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771800" y="3723878"/>
                <a:ext cx="6320961" cy="13388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7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⟹</m:t>
                    </m:r>
                    <m:r>
                      <a:rPr lang="en-US" sz="27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7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Agar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endParaRPr lang="en-US" sz="27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urchagi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bunday</a:t>
                </a:r>
                <a:endParaRPr lang="en-US" sz="27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chburchak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3723878"/>
                <a:ext cx="6320961" cy="1338828"/>
              </a:xfrm>
              <a:prstGeom prst="rect">
                <a:avLst/>
              </a:prstGeom>
              <a:blipFill rotWithShape="1">
                <a:blip r:embed="rId11"/>
                <a:stretch>
                  <a:fillRect l="-1832" t="-3653" r="-579" b="-114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307004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  <p:bldP spid="12" grpId="0"/>
      <p:bldP spid="3" grpId="0"/>
      <p:bldP spid="4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Inversiya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" y="699542"/>
                <a:ext cx="9093367" cy="95410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⟹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mulohazaning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inversiyasi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deb</a:t>
                </a:r>
                <a:r>
                  <a:rPr lang="en-US" sz="2800" b="1" dirty="0" smtClean="0">
                    <a:solidFill>
                      <a:srgbClr val="0070C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¬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⟹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¬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𝒒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mulohazaga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aytiladi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" y="699542"/>
                <a:ext cx="9093367" cy="954109"/>
              </a:xfrm>
              <a:prstGeom prst="rect">
                <a:avLst/>
              </a:prstGeom>
              <a:blipFill rotWithShape="1">
                <a:blip r:embed="rId3"/>
                <a:stretch>
                  <a:fillRect l="-1340" t="-7692" b="-173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Таблица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9342985"/>
                  </p:ext>
                </p:extLst>
              </p:nvPr>
            </p:nvGraphicFramePr>
            <p:xfrm>
              <a:off x="323528" y="1635646"/>
              <a:ext cx="4536504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44177"/>
                    <a:gridCol w="668282"/>
                    <a:gridCol w="731757"/>
                    <a:gridCol w="720080"/>
                    <a:gridCol w="1872208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dirty="0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dirty="0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28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𝒑</m:t>
                                </m:r>
                                <m:r>
                                  <a:rPr lang="en-US" sz="28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  <m:t>⟹</m:t>
                                </m:r>
                                <m:r>
                                  <a:rPr lang="en-US" sz="28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b="1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Таблица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9342985"/>
                  </p:ext>
                </p:extLst>
              </p:nvPr>
            </p:nvGraphicFramePr>
            <p:xfrm>
              <a:off x="323528" y="1635646"/>
              <a:ext cx="4536504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44177"/>
                    <a:gridCol w="668282"/>
                    <a:gridCol w="731757"/>
                    <a:gridCol w="720080"/>
                    <a:gridCol w="1872208"/>
                  </a:tblGrid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r="-737079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80909" r="-496364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65833" r="-355000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70339" r="-261017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42345" r="-326" b="-401176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100000" r="-737079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80909" t="-100000" r="-496364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200000" r="-737079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80909" t="-200000" r="-496364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300000" r="-737079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80909" t="-300000" r="-496364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400000" r="-737079" b="-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80909" t="-400000" r="-496364" b="-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763688" y="2174538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2174538"/>
                <a:ext cx="490839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691680" y="2678594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2678594"/>
                <a:ext cx="495649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691680" y="3182650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3182650"/>
                <a:ext cx="495649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691680" y="3686706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3686706"/>
                <a:ext cx="490839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483768" y="2144921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2144921"/>
                <a:ext cx="495649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492175" y="2648977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2175" y="2648977"/>
                <a:ext cx="490840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492175" y="3153033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2175" y="3153033"/>
                <a:ext cx="495649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492175" y="3657089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2175" y="3657089"/>
                <a:ext cx="490840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707904" y="2139702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2139702"/>
                <a:ext cx="495649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635896" y="2643758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2643758"/>
                <a:ext cx="490839" cy="52322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635896" y="3147814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3147814"/>
                <a:ext cx="490839" cy="52322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635896" y="3651870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3651870"/>
                <a:ext cx="490840" cy="52322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8" name="Таблица 2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41669016"/>
                  </p:ext>
                </p:extLst>
              </p:nvPr>
            </p:nvGraphicFramePr>
            <p:xfrm>
              <a:off x="5364088" y="1637134"/>
              <a:ext cx="2592288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648072"/>
                    <a:gridCol w="648072"/>
                    <a:gridCol w="1296144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⟹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8" name="Таблица 2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41669016"/>
                  </p:ext>
                </p:extLst>
              </p:nvPr>
            </p:nvGraphicFramePr>
            <p:xfrm>
              <a:off x="5364088" y="1637134"/>
              <a:ext cx="2592288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648072"/>
                    <a:gridCol w="648072"/>
                    <a:gridCol w="1296144"/>
                  </a:tblGrid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7"/>
                          <a:stretch>
                            <a:fillRect l="-943" t="-1176" r="-301887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7"/>
                          <a:stretch>
                            <a:fillRect l="-100000" t="-1176" r="-199065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7"/>
                          <a:stretch>
                            <a:fillRect l="-100943" t="-1176" r="-472" b="-400000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7"/>
                          <a:stretch>
                            <a:fillRect l="-943" t="-101176" r="-301887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7"/>
                          <a:stretch>
                            <a:fillRect l="-100000" t="-101176" r="-199065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7"/>
                          <a:stretch>
                            <a:fillRect l="-943" t="-201176" r="-301887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7"/>
                          <a:stretch>
                            <a:fillRect l="-100000" t="-201176" r="-199065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7"/>
                          <a:stretch>
                            <a:fillRect l="-943" t="-301176" r="-301887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7"/>
                          <a:stretch>
                            <a:fillRect l="-100000" t="-301176" r="-199065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7"/>
                          <a:stretch>
                            <a:fillRect l="-943" t="-401176" r="-3018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7"/>
                          <a:stretch>
                            <a:fillRect l="-100000" t="-401176" r="-1990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092280" y="2168843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280" y="2168843"/>
                <a:ext cx="490840" cy="52322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117351" y="2690793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7351" y="2690793"/>
                <a:ext cx="490839" cy="52322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126911" y="3149302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6911" y="3149302"/>
                <a:ext cx="495649" cy="523220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152582" y="3672522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2582" y="3672522"/>
                <a:ext cx="490840" cy="523220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15137" y="4155926"/>
                <a:ext cx="9093367" cy="95410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⟹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mulohazaning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konversiyasi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inversiyasi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mantiqiy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kuchli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  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𝒒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⟹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𝒑</m:t>
                    </m:r>
                    <m:r>
                      <a:rPr lang="en-US" sz="2800" b="1" i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¬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⟹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¬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𝒒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37" y="4155926"/>
                <a:ext cx="9093367" cy="954109"/>
              </a:xfrm>
              <a:prstGeom prst="rect">
                <a:avLst/>
              </a:prstGeom>
              <a:blipFill rotWithShape="1">
                <a:blip r:embed="rId22"/>
                <a:stretch>
                  <a:fillRect l="-1340" t="-6410" b="-173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88893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5" grpId="0"/>
      <p:bldP spid="17" grpId="0"/>
      <p:bldP spid="18" grpId="0"/>
      <p:bldP spid="19" grpId="0"/>
      <p:bldP spid="20" grpId="0"/>
      <p:bldP spid="22" grpId="0"/>
      <p:bldP spid="23" grpId="0"/>
      <p:bldP spid="24" grpId="0"/>
      <p:bldP spid="25" grpId="0"/>
      <p:bldP spid="26" grpId="0"/>
      <p:bldP spid="27" grpId="0"/>
      <p:bldP spid="29" grpId="0"/>
      <p:bldP spid="30" grpId="0"/>
      <p:bldP spid="31" grpId="0"/>
      <p:bldP spid="32" grpId="0"/>
      <p:bldP spid="3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Kontrapozitsiya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" y="699542"/>
                <a:ext cx="9093367" cy="95410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⟹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mulohazaning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kontrapozitsiyasi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deb</a:t>
                </a:r>
                <a:r>
                  <a:rPr lang="en-US" sz="2800" b="1" dirty="0" smtClean="0">
                    <a:solidFill>
                      <a:srgbClr val="0070C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¬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⟹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¬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𝒑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mulohazaga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aytiladi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" y="699542"/>
                <a:ext cx="9093367" cy="954109"/>
              </a:xfrm>
              <a:prstGeom prst="rect">
                <a:avLst/>
              </a:prstGeom>
              <a:blipFill rotWithShape="1">
                <a:blip r:embed="rId3"/>
                <a:stretch>
                  <a:fillRect t="-7692" b="-173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Таблица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08678239"/>
                  </p:ext>
                </p:extLst>
              </p:nvPr>
            </p:nvGraphicFramePr>
            <p:xfrm>
              <a:off x="323528" y="1635646"/>
              <a:ext cx="4536504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44177"/>
                    <a:gridCol w="668282"/>
                    <a:gridCol w="731757"/>
                    <a:gridCol w="720080"/>
                    <a:gridCol w="1872208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dirty="0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dirty="0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28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𝒒</m:t>
                                </m:r>
                                <m:r>
                                  <a:rPr lang="en-US" sz="28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  <m:t>⟹</m:t>
                                </m:r>
                                <m:r>
                                  <a:rPr lang="en-US" sz="28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b="1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Таблица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08678239"/>
                  </p:ext>
                </p:extLst>
              </p:nvPr>
            </p:nvGraphicFramePr>
            <p:xfrm>
              <a:off x="323528" y="1635646"/>
              <a:ext cx="4536504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44177"/>
                    <a:gridCol w="668282"/>
                    <a:gridCol w="731757"/>
                    <a:gridCol w="720080"/>
                    <a:gridCol w="1872208"/>
                  </a:tblGrid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r="-737079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80909" r="-496364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65833" r="-355000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70339" r="-261017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42345" r="-326" b="-401176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100000" r="-737079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80909" t="-100000" r="-496364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200000" r="-737079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80909" t="-200000" r="-496364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300000" r="-737079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80909" t="-300000" r="-496364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400000" r="-737079" b="-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80909" t="-400000" r="-496364" b="-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763688" y="2174538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2174538"/>
                <a:ext cx="495649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691680" y="2678594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2678594"/>
                <a:ext cx="490839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691680" y="3182650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3182650"/>
                <a:ext cx="495649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691680" y="3686706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3686706"/>
                <a:ext cx="490839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483768" y="2144921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2144921"/>
                <a:ext cx="495649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492175" y="2648977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2175" y="2648977"/>
                <a:ext cx="495649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492175" y="3153033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2175" y="3153033"/>
                <a:ext cx="490839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492175" y="3657089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2175" y="3657089"/>
                <a:ext cx="490840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707904" y="2139702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2139702"/>
                <a:ext cx="490839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635896" y="2643758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2643758"/>
                <a:ext cx="495649" cy="52322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635896" y="3147814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3147814"/>
                <a:ext cx="490839" cy="52322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635896" y="3651870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3651870"/>
                <a:ext cx="490840" cy="52322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8" name="Таблица 2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6691056"/>
                  </p:ext>
                </p:extLst>
              </p:nvPr>
            </p:nvGraphicFramePr>
            <p:xfrm>
              <a:off x="5364088" y="1637134"/>
              <a:ext cx="2592288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648072"/>
                    <a:gridCol w="648072"/>
                    <a:gridCol w="1296144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⟹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8" name="Таблица 2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6691056"/>
                  </p:ext>
                </p:extLst>
              </p:nvPr>
            </p:nvGraphicFramePr>
            <p:xfrm>
              <a:off x="5364088" y="1637134"/>
              <a:ext cx="2592288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648072"/>
                    <a:gridCol w="648072"/>
                    <a:gridCol w="1296144"/>
                  </a:tblGrid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7"/>
                          <a:stretch>
                            <a:fillRect l="-943" t="-1176" r="-301887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7"/>
                          <a:stretch>
                            <a:fillRect l="-100000" t="-1176" r="-199065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7"/>
                          <a:stretch>
                            <a:fillRect l="-100943" t="-1176" r="-472" b="-400000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7"/>
                          <a:stretch>
                            <a:fillRect l="-943" t="-101176" r="-301887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7"/>
                          <a:stretch>
                            <a:fillRect l="-100000" t="-101176" r="-199065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7"/>
                          <a:stretch>
                            <a:fillRect l="-943" t="-201176" r="-301887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7"/>
                          <a:stretch>
                            <a:fillRect l="-100000" t="-201176" r="-199065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7"/>
                          <a:stretch>
                            <a:fillRect l="-943" t="-301176" r="-301887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7"/>
                          <a:stretch>
                            <a:fillRect l="-100000" t="-301176" r="-199065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7"/>
                          <a:stretch>
                            <a:fillRect l="-943" t="-401176" r="-3018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7"/>
                          <a:stretch>
                            <a:fillRect l="-100000" t="-401176" r="-1990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092280" y="2168843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280" y="2168843"/>
                <a:ext cx="490840" cy="52322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117351" y="2690793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7351" y="2690793"/>
                <a:ext cx="495649" cy="52322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126911" y="3149302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6911" y="3149302"/>
                <a:ext cx="490839" cy="523220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152582" y="3672522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2582" y="3672522"/>
                <a:ext cx="490840" cy="523220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15137" y="4155926"/>
                <a:ext cx="9093367" cy="95410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⟹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implikatsiya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mulohaza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kontrapozitsiya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mantiqiy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kuchli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  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𝒑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⟹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𝒒</m:t>
                    </m:r>
                    <m:r>
                      <a:rPr lang="en-US" sz="2800" b="1" i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¬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⟹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¬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𝒑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37" y="4155926"/>
                <a:ext cx="9093367" cy="954109"/>
              </a:xfrm>
              <a:prstGeom prst="rect">
                <a:avLst/>
              </a:prstGeom>
              <a:blipFill rotWithShape="1">
                <a:blip r:embed="rId22"/>
                <a:stretch>
                  <a:fillRect l="-1340" t="-6410" b="-173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19121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5" grpId="0"/>
      <p:bldP spid="17" grpId="0"/>
      <p:bldP spid="18" grpId="0"/>
      <p:bldP spid="19" grpId="0"/>
      <p:bldP spid="20" grpId="0"/>
      <p:bldP spid="22" grpId="0"/>
      <p:bldP spid="23" grpId="0"/>
      <p:bldP spid="24" grpId="0"/>
      <p:bldP spid="25" grpId="0"/>
      <p:bldP spid="26" grpId="0"/>
      <p:bldP spid="27" grpId="0"/>
      <p:bldP spid="29" grpId="0"/>
      <p:bldP spid="30" grpId="0"/>
      <p:bldP spid="31" grpId="0"/>
      <p:bldP spid="32" grpId="0"/>
      <p:bldP spid="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0" y="-20538"/>
            <a:ext cx="9144000" cy="63916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0" y="-20538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414046" y="627534"/>
                <a:ext cx="4814138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7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𝒑</m:t>
                    </m:r>
                    <m:r>
                      <a:rPr lang="en-US" sz="27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: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Samandar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kutubxonada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</a:p>
              <a:p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0070C0"/>
                        </a:solidFill>
                        <a:latin typeface="Cambria Math"/>
                      </a:rPr>
                      <m:t>𝒒</m:t>
                    </m:r>
                    <m:r>
                      <a:rPr lang="en-US" sz="2700" b="1" i="1" smtClean="0">
                        <a:solidFill>
                          <a:srgbClr val="0070C0"/>
                        </a:solidFill>
                        <a:latin typeface="Cambria Math"/>
                      </a:rPr>
                      <m:t>: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Samandar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kitob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o‘qiyapti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4046" y="627534"/>
                <a:ext cx="4814138" cy="923330"/>
              </a:xfrm>
              <a:prstGeom prst="rect">
                <a:avLst/>
              </a:prstGeom>
              <a:blipFill rotWithShape="1">
                <a:blip r:embed="rId3"/>
                <a:stretch>
                  <a:fillRect t="-5298" r="-1139" b="-16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7504" y="1563638"/>
                <a:ext cx="2165978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Implikatsiya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𝒑</m:t>
                      </m:r>
                      <m:r>
                        <a:rPr lang="en-US" sz="2700" b="1" i="1" smtClean="0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⟹</m:t>
                      </m:r>
                      <m:r>
                        <a:rPr lang="en-US" sz="2700" b="1" i="1" smtClean="0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𝒒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:</m:t>
                      </m:r>
                    </m:oMath>
                  </m:oMathPara>
                </a14:m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563638"/>
                <a:ext cx="2165978" cy="923330"/>
              </a:xfrm>
              <a:prstGeom prst="rect">
                <a:avLst/>
              </a:prstGeom>
              <a:blipFill rotWithShape="1">
                <a:blip r:embed="rId4"/>
                <a:stretch>
                  <a:fillRect l="-5352" t="-5298" r="-42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2918785" y="1563638"/>
            <a:ext cx="53976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Samandar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kutubxonada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o‘qiydi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7504" y="2440508"/>
                <a:ext cx="2050561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Konversiya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𝒒</m:t>
                      </m:r>
                      <m:r>
                        <a:rPr lang="en-US" sz="2700" b="1" i="1" smtClean="0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⟹</m:t>
                      </m:r>
                      <m:r>
                        <a:rPr lang="en-US" sz="2700" b="1" i="1" smtClean="0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𝒑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:</m:t>
                      </m:r>
                    </m:oMath>
                  </m:oMathPara>
                </a14:m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440508"/>
                <a:ext cx="2050561" cy="923330"/>
              </a:xfrm>
              <a:prstGeom prst="rect">
                <a:avLst/>
              </a:prstGeom>
              <a:blipFill rotWithShape="1">
                <a:blip r:embed="rId5"/>
                <a:stretch>
                  <a:fillRect l="-5655" t="-5263" r="-38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2915816" y="2440508"/>
            <a:ext cx="62440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Samandar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kutubxona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07504" y="3232596"/>
                <a:ext cx="2000035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Inversiya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¬</m:t>
                      </m:r>
                      <m:r>
                        <a:rPr lang="en-US" sz="2700" b="1" i="1" smtClean="0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𝒑</m:t>
                      </m:r>
                      <m:r>
                        <a:rPr lang="en-US" sz="2700" b="1" i="1" smtClean="0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⟹¬</m:t>
                      </m:r>
                      <m:r>
                        <a:rPr lang="en-US" sz="2700" b="1" i="1" smtClean="0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𝒒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:</m:t>
                      </m:r>
                    </m:oMath>
                  </m:oMathPara>
                </a14:m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232596"/>
                <a:ext cx="2000035" cy="923330"/>
              </a:xfrm>
              <a:prstGeom prst="rect">
                <a:avLst/>
              </a:prstGeom>
              <a:blipFill rotWithShape="1">
                <a:blip r:embed="rId6"/>
                <a:stretch>
                  <a:fillRect l="-5793" t="-5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2915816" y="3232596"/>
            <a:ext cx="58977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Samandar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kutubxonada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bo‘lmasa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o‘qimaydi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5496" y="4024684"/>
                <a:ext cx="2781531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Kontrapozitsiya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¬</m:t>
                      </m:r>
                      <m:r>
                        <a:rPr lang="en-US" sz="2700" b="1" i="1" smtClean="0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𝒒</m:t>
                      </m:r>
                      <m:r>
                        <a:rPr lang="en-US" sz="2700" b="1" i="1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⟹¬</m:t>
                      </m:r>
                      <m:r>
                        <a:rPr lang="en-US" sz="2700" b="1" i="1" smtClean="0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𝒑</m:t>
                      </m:r>
                      <m:r>
                        <a:rPr lang="en-US" sz="2700" b="1" i="1">
                          <a:latin typeface="Cambria Math"/>
                          <a:cs typeface="Arial" panose="020B0604020202020204" pitchFamily="34" charset="0"/>
                        </a:rPr>
                        <m:t>:</m:t>
                      </m:r>
                    </m:oMath>
                  </m:oMathPara>
                </a14:m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024684"/>
                <a:ext cx="2781531" cy="923330"/>
              </a:xfrm>
              <a:prstGeom prst="rect">
                <a:avLst/>
              </a:prstGeom>
              <a:blipFill rotWithShape="1">
                <a:blip r:embed="rId7"/>
                <a:stretch>
                  <a:fillRect l="-4167" t="-5263" r="-26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2918785" y="4024684"/>
            <a:ext cx="64363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Samandar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o‘qimayotgan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kutubxonada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65796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2" grpId="0"/>
      <p:bldP spid="14" grpId="0"/>
      <p:bldP spid="16" grpId="0"/>
      <p:bldP spid="17" grpId="0"/>
      <p:bldP spid="18" grpId="0"/>
      <p:bldP spid="19" grpId="0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0" y="-20538"/>
            <a:ext cx="9144000" cy="63916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0" y="-20538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496" y="627534"/>
            <a:ext cx="593624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63.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Konversiya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inversiya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5496" y="1088906"/>
                <a:ext cx="8436925" cy="13388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agar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Diyora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nimcha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kiysa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isinadi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Konversiya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Agar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Diyora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isinsa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nimcha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kiyadi</a:t>
                </a:r>
                <a:endParaRPr lang="en-US" sz="27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Inversiya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Diyora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nimcha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kiymasa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isina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olmaydi</a:t>
                </a:r>
                <a:endParaRPr lang="en-US" sz="27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088906"/>
                <a:ext cx="8436925" cy="1338828"/>
              </a:xfrm>
              <a:prstGeom prst="rect">
                <a:avLst/>
              </a:prstGeom>
              <a:blipFill rotWithShape="1">
                <a:blip r:embed="rId3"/>
                <a:stretch>
                  <a:fillRect l="-1373" t="-3653" r="-289" b="-114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-36512" y="2434699"/>
                <a:ext cx="9591087" cy="25853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agar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ularning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endParaRPr lang="en-US" sz="27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urchaklari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Konversiya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Agar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burchaklari</a:t>
                </a:r>
                <a:endParaRPr lang="en-US" sz="27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ular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Inversiya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Agar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bo‘lmasa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larning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bo‘lmaydi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2434699"/>
                <a:ext cx="9591087" cy="2585323"/>
              </a:xfrm>
              <a:prstGeom prst="rect">
                <a:avLst/>
              </a:prstGeom>
              <a:blipFill rotWithShape="1">
                <a:blip r:embed="rId4"/>
                <a:stretch>
                  <a:fillRect l="-1144" t="-1887" b="-51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21479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0" y="-20538"/>
            <a:ext cx="9144000" cy="63916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0" y="-20538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490" y="627534"/>
            <a:ext cx="9129422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64.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mulohazaning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kontrapozitsiyasini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-36512" y="1304930"/>
                <a:ext cx="8686993" cy="13388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atirgullar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tikonli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Kontrapozitsiya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Agar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gul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tikonli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bo‘lmasa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u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atirgul</a:t>
                </a:r>
                <a:endParaRPr lang="en-US" sz="27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o‘lmaydi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1304930"/>
                <a:ext cx="8686993" cy="1338828"/>
              </a:xfrm>
              <a:prstGeom prst="rect">
                <a:avLst/>
              </a:prstGeom>
              <a:blipFill rotWithShape="1">
                <a:blip r:embed="rId3"/>
                <a:stretch>
                  <a:fillRect l="-1263" t="-3636" r="-70" b="-109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-36512" y="2977664"/>
                <a:ext cx="8802410" cy="1754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yaxshi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futbolchilar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to‘pni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aniq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nishonga</a:t>
                </a:r>
                <a:endParaRPr lang="en-US" sz="27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epadilar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Kontrapozitsiya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to‘pni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aniq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nishonga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tepa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olmaydi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</a:p>
              <a:p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inson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yaxshi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futbolchi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olmaydi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2977664"/>
                <a:ext cx="8802410" cy="1754326"/>
              </a:xfrm>
              <a:prstGeom prst="rect">
                <a:avLst/>
              </a:prstGeom>
              <a:blipFill rotWithShape="1">
                <a:blip r:embed="rId4"/>
                <a:stretch>
                  <a:fillRect l="-1247" t="-2778" r="-346" b="-79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481496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455" y="627534"/>
            <a:ext cx="8913858" cy="5232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54. </a:t>
            </a:r>
            <a:r>
              <a:rPr lang="en-US" sz="27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Mulohazalar</a:t>
            </a:r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225604" y="987574"/>
                <a:ext cx="5506636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700" b="1" i="1" dirty="0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700" b="1" i="1" dirty="0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Sardor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olmani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yaxshi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ko‘radi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7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Sardor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uzumni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yaxshi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ko‘radi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5604" y="987574"/>
                <a:ext cx="5506636" cy="923330"/>
              </a:xfrm>
              <a:prstGeom prst="rect">
                <a:avLst/>
              </a:prstGeom>
              <a:blipFill rotWithShape="1">
                <a:blip r:embed="rId3"/>
                <a:stretch>
                  <a:fillRect t="-5298" r="-1329" b="-16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bject 2"/>
          <p:cNvSpPr/>
          <p:nvPr/>
        </p:nvSpPr>
        <p:spPr>
          <a:xfrm>
            <a:off x="0" y="-67111"/>
            <a:ext cx="9144000" cy="77338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95536" y="3363838"/>
                <a:ext cx="885669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</a:rPr>
                      <m:t>𝒃</m:t>
                    </m:r>
                    <m:r>
                      <a:rPr lang="en-US" sz="2700" b="1" i="1" smtClean="0">
                        <a:latin typeface="Cambria Math"/>
                      </a:rPr>
                      <m:t>) ¬</m:t>
                    </m:r>
                    <m:d>
                      <m:dPr>
                        <m:ctrlPr>
                          <a:rPr lang="en-US" sz="2700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700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2700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∨</m:t>
                        </m:r>
                        <m:r>
                          <a:rPr lang="en-US" sz="2700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𝒒</m:t>
                        </m:r>
                      </m:e>
                    </m:d>
                    <m:r>
                      <a:rPr lang="en-US" sz="27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=&gt;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Sardor yoki olmani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uzumni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yaxshi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ko‘rmaydi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7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363838"/>
                <a:ext cx="8856690" cy="923330"/>
              </a:xfrm>
              <a:prstGeom prst="rect">
                <a:avLst/>
              </a:prstGeom>
              <a:blipFill rotWithShape="1">
                <a:blip r:embed="rId4"/>
                <a:stretch>
                  <a:fillRect l="-1308" t="-5298" b="-158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95536" y="2571750"/>
                <a:ext cx="886380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700" b="1" i="1"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700" b="1" i="1">
                        <a:latin typeface="Cambria Math"/>
                        <a:cs typeface="Arial" panose="020B0604020202020204" pitchFamily="34" charset="0"/>
                      </a:rPr>
                      <m:t>∨</m:t>
                    </m:r>
                    <m:r>
                      <a:rPr lang="en-US" sz="2700" b="1" i="1"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7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=&gt;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Sardor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olmani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uzumni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yaxshi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ko‘radi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571750"/>
                <a:ext cx="8863809" cy="923330"/>
              </a:xfrm>
              <a:prstGeom prst="rect">
                <a:avLst/>
              </a:prstGeom>
              <a:blipFill rotWithShape="1">
                <a:blip r:embed="rId5"/>
                <a:stretch>
                  <a:fillRect l="-1307" t="-5298" b="-16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12428" y="1779662"/>
                <a:ext cx="7931980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Quyidagi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mulohazalarni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tabiiy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tilda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ifodalang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𝒑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∨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𝒒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;  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) ¬</m:t>
                      </m:r>
                      <m:d>
                        <m:d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𝒑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∨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𝒒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;   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) ¬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𝒑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;   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) ¬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𝒑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∧¬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𝒒</m:t>
                      </m:r>
                    </m:oMath>
                  </m:oMathPara>
                </a14:m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28" y="1779662"/>
                <a:ext cx="7931980" cy="954107"/>
              </a:xfrm>
              <a:prstGeom prst="rect">
                <a:avLst/>
              </a:prstGeom>
              <a:blipFill rotWithShape="1">
                <a:blip r:embed="rId6"/>
                <a:stretch>
                  <a:fillRect l="-1384" t="-51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23822" y="4168700"/>
                <a:ext cx="885669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7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𝒅</m:t>
                    </m:r>
                    <m:r>
                      <a:rPr lang="en-US" sz="27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 ¬</m:t>
                    </m:r>
                    <m:r>
                      <a:rPr lang="en-US" sz="27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7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∧¬</m:t>
                    </m:r>
                    <m:r>
                      <a:rPr lang="en-US" sz="27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7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=&gt;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Sardor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olmani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uzumni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yaxshi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ko‘rmaydi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7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822" y="4168700"/>
                <a:ext cx="8856690" cy="923330"/>
              </a:xfrm>
              <a:prstGeom prst="rect">
                <a:avLst/>
              </a:prstGeom>
              <a:blipFill rotWithShape="1">
                <a:blip r:embed="rId7"/>
                <a:stretch>
                  <a:fillRect l="-1239" t="-5298" b="-158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50597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3" grpId="0"/>
      <p:bldP spid="9" grpId="0"/>
      <p:bldP spid="4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0" y="-20538"/>
            <a:ext cx="9144000" cy="63916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0" y="-20538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490" y="627534"/>
            <a:ext cx="932178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66.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mulohazaning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kontrapozitsiyasini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-36512" y="1059582"/>
                <a:ext cx="8848833" cy="13576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 3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bo‘linadi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smtClean="0">
                    <a:latin typeface="Cambria Math"/>
                    <a:ea typeface="Cambria Math"/>
                    <a:cs typeface="Arial" panose="020B0604020202020204" pitchFamily="34" charset="0"/>
                  </a:rPr>
                  <a:t>⟹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7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7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9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bo‘linadi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Kontrapozitsiya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700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700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9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bo‘linmasa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700" b="1" i="1" dirty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son 3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7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bo‘linmaydi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1059582"/>
                <a:ext cx="8848833" cy="1357679"/>
              </a:xfrm>
              <a:prstGeom prst="rect">
                <a:avLst/>
              </a:prstGeom>
              <a:blipFill rotWithShape="1">
                <a:blip r:embed="rId3"/>
                <a:stretch>
                  <a:fillRect l="-1240" t="-3587" b="-10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-36512" y="2385050"/>
                <a:ext cx="9164688" cy="13388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sonning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oxirgi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raqami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smtClean="0">
                    <a:latin typeface="Cambria Math"/>
                    <a:ea typeface="Cambria Math"/>
                    <a:cs typeface="Arial" panose="020B0604020202020204" pitchFamily="34" charset="0"/>
                  </a:rPr>
                  <a:t>⟹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7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juft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son;</a:t>
                </a:r>
              </a:p>
              <a:p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Kontrapozitsiya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7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7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juft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bo‘lmasa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oxirgi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raqami</a:t>
                </a:r>
                <a:endParaRPr lang="en-US" sz="27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2385050"/>
                <a:ext cx="9164688" cy="1338828"/>
              </a:xfrm>
              <a:prstGeom prst="rect">
                <a:avLst/>
              </a:prstGeom>
              <a:blipFill rotWithShape="1">
                <a:blip r:embed="rId4"/>
                <a:stretch>
                  <a:fillRect l="-1198" t="-4091" r="-399" b="-109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6409" y="3753202"/>
                <a:ext cx="9514143" cy="13388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𝒅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𝑨𝑩𝑪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smtClean="0">
                    <a:latin typeface="Cambria Math"/>
                    <a:ea typeface="Cambria Math"/>
                    <a:cs typeface="Arial" panose="020B0604020202020204" pitchFamily="34" charset="0"/>
                  </a:rPr>
                  <a:t>⟹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7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𝑨𝑩𝑪</m:t>
                    </m:r>
                    <m:r>
                      <a:rPr lang="en-US" sz="27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7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𝟔𝟎</m:t>
                    </m:r>
                    <m:r>
                      <a:rPr lang="en-US" sz="27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Kontrapozitsiya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7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7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𝑨𝑩𝑪</m:t>
                    </m:r>
                    <m:r>
                      <a:rPr lang="en-US" sz="27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≠</m:t>
                    </m:r>
                    <m:r>
                      <a:rPr lang="en-US" sz="27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𝟔𝟎</m:t>
                    </m:r>
                    <m:r>
                      <a:rPr lang="en-US" sz="27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700" b="1" i="1" dirty="0">
                        <a:latin typeface="Cambria Math"/>
                        <a:cs typeface="Arial" panose="020B0604020202020204" pitchFamily="34" charset="0"/>
                      </a:rPr>
                      <m:t>𝑨𝑩𝑪</m:t>
                    </m:r>
                    <m:r>
                      <a:rPr lang="en-US" sz="2700" b="1" i="1" dirty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7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7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9" y="3753202"/>
                <a:ext cx="9514143" cy="1338828"/>
              </a:xfrm>
              <a:prstGeom prst="rect">
                <a:avLst/>
              </a:prstGeom>
              <a:blipFill rotWithShape="1">
                <a:blip r:embed="rId5"/>
                <a:stretch>
                  <a:fillRect l="-1153" t="-4110" b="-114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503461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9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914653" y="891807"/>
            <a:ext cx="7771863" cy="1559769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dirty="0" err="1"/>
              <a:t>Darslikning</a:t>
            </a:r>
            <a:r>
              <a:rPr lang="en-US" sz="3200" dirty="0"/>
              <a:t> </a:t>
            </a:r>
            <a:endParaRPr lang="en-US" sz="3200" dirty="0" smtClean="0"/>
          </a:p>
          <a:p>
            <a:r>
              <a:rPr lang="en-US" sz="3200" b="1" dirty="0" smtClean="0">
                <a:solidFill>
                  <a:srgbClr val="7030A0"/>
                </a:solidFill>
              </a:rPr>
              <a:t>26-</a:t>
            </a:r>
            <a:r>
              <a:rPr lang="en-US" sz="3200" dirty="0" smtClean="0"/>
              <a:t>betidagi </a:t>
            </a:r>
            <a:r>
              <a:rPr lang="en-US" sz="3200" b="1" dirty="0" smtClean="0">
                <a:solidFill>
                  <a:srgbClr val="7030A0"/>
                </a:solidFill>
              </a:rPr>
              <a:t>61, 62-</a:t>
            </a:r>
            <a:r>
              <a:rPr lang="en-US" sz="3200" dirty="0" smtClean="0"/>
              <a:t>mashqlar;</a:t>
            </a:r>
            <a:endParaRPr lang="ru-RU" sz="3200" dirty="0"/>
          </a:p>
          <a:p>
            <a:r>
              <a:rPr lang="en-US" sz="3200" b="1" dirty="0" smtClean="0">
                <a:solidFill>
                  <a:srgbClr val="7030A0"/>
                </a:solidFill>
              </a:rPr>
              <a:t>28-</a:t>
            </a:r>
            <a:r>
              <a:rPr lang="en-US" sz="3200" dirty="0" smtClean="0"/>
              <a:t>betidagi </a:t>
            </a:r>
            <a:r>
              <a:rPr lang="en-US" sz="3200" b="1" dirty="0" smtClean="0">
                <a:solidFill>
                  <a:srgbClr val="7030A0"/>
                </a:solidFill>
              </a:rPr>
              <a:t>65, 67-</a:t>
            </a:r>
            <a:r>
              <a:rPr lang="en-US" sz="3200" dirty="0" smtClean="0"/>
              <a:t>mashqlar.</a:t>
            </a:r>
            <a:endParaRPr lang="ru-RU" sz="3200" dirty="0"/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499742"/>
            <a:ext cx="4392488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-36512" y="627534"/>
                <a:ext cx="9390712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55.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Rostlik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jadvalini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tuzib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¬</m:t>
                    </m:r>
                    <m:d>
                      <m:dPr>
                        <m:ctrlP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∨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𝒒</m:t>
                        </m:r>
                      </m:e>
                    </m:d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¬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∧¬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ulohazalar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mantiqiy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kuchli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ekanligini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627534"/>
                <a:ext cx="9390712" cy="954107"/>
              </a:xfrm>
              <a:prstGeom prst="rect">
                <a:avLst/>
              </a:prstGeom>
              <a:blipFill rotWithShape="1">
                <a:blip r:embed="rId3"/>
                <a:stretch>
                  <a:fillRect l="-1299" t="-6410" r="-325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bject 2"/>
          <p:cNvSpPr/>
          <p:nvPr/>
        </p:nvSpPr>
        <p:spPr>
          <a:xfrm>
            <a:off x="0" y="-67111"/>
            <a:ext cx="9144000" cy="77338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2" name="Таблица 3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62005032"/>
                  </p:ext>
                </p:extLst>
              </p:nvPr>
            </p:nvGraphicFramePr>
            <p:xfrm>
              <a:off x="35496" y="1563638"/>
              <a:ext cx="4248472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648072"/>
                    <a:gridCol w="648072"/>
                    <a:gridCol w="1152128"/>
                    <a:gridCol w="1800200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∨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32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(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∨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2" name="Таблица 3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62005032"/>
                  </p:ext>
                </p:extLst>
              </p:nvPr>
            </p:nvGraphicFramePr>
            <p:xfrm>
              <a:off x="35496" y="1563638"/>
              <a:ext cx="4248472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648072"/>
                    <a:gridCol w="648072"/>
                    <a:gridCol w="1152128"/>
                    <a:gridCol w="1800200"/>
                  </a:tblGrid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943" t="-1053" r="-557547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0000" t="-1053" r="-452336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13228" t="-1053" r="-156085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36610" t="-1053" b="-400000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943" t="-101053" r="-557547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0000" t="-101053" r="-452336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943" t="-201053" r="-557547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0000" t="-201053" r="-452336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943" t="-301053" r="-557547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0000" t="-301053" r="-452336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943" t="-401053" r="-5575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0000" t="-401053" r="-4523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1763688" y="2146271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2146271"/>
                <a:ext cx="534121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691680" y="2722335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2722335"/>
                <a:ext cx="534121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203848" y="2758418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2758418"/>
                <a:ext cx="540533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168317" y="3320860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8317" y="3320860"/>
                <a:ext cx="540533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210260" y="2156410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0260" y="2156410"/>
                <a:ext cx="540533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698092" y="3307110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8092" y="3307110"/>
                <a:ext cx="534121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161905" y="3896924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1905" y="3896924"/>
                <a:ext cx="534121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691680" y="3883174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3883174"/>
                <a:ext cx="540533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1" name="Таблица 4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91861960"/>
                  </p:ext>
                </p:extLst>
              </p:nvPr>
            </p:nvGraphicFramePr>
            <p:xfrm>
              <a:off x="4427984" y="1563638"/>
              <a:ext cx="4608511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720080"/>
                    <a:gridCol w="648072"/>
                    <a:gridCol w="720080"/>
                    <a:gridCol w="720081"/>
                    <a:gridCol w="1800198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32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32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3200" b="1" i="1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  <m:r>
                                  <a:rPr lang="en-US" sz="3200" b="1" i="1">
                                    <a:latin typeface="Cambria Math"/>
                                    <a:ea typeface="Cambria Math"/>
                                  </a:rPr>
                                  <m:t>∧¬</m:t>
                                </m:r>
                                <m:r>
                                  <a:rPr lang="en-US" sz="3200" b="1" i="1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1" name="Таблица 4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91861960"/>
                  </p:ext>
                </p:extLst>
              </p:nvPr>
            </p:nvGraphicFramePr>
            <p:xfrm>
              <a:off x="4427984" y="1563638"/>
              <a:ext cx="4608511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720080"/>
                    <a:gridCol w="648072"/>
                    <a:gridCol w="720080"/>
                    <a:gridCol w="720081"/>
                    <a:gridCol w="1800198"/>
                  </a:tblGrid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t="-1053" r="-541525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l="-111321" t="-1053" r="-502830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l="-188235" t="-1053" r="-347899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l="-290678" t="-1053" r="-250847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l="-156271" t="-1053" r="-339" b="-400000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t="-101053" r="-541525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l="-111321" t="-101053" r="-502830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t="-201053" r="-541525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l="-111321" t="-201053" r="-502830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t="-301053" r="-541525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l="-111321" t="-301053" r="-50283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t="-401053" r="-5415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13"/>
                          <a:stretch>
                            <a:fillRect l="-111321" t="-401053" r="-5028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6623754" y="2161551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3754" y="2161551"/>
                <a:ext cx="540533" cy="58477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551746" y="2737615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1746" y="2737615"/>
                <a:ext cx="534121" cy="58477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7668342" y="2808881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8342" y="2808881"/>
                <a:ext cx="540533" cy="58477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7632811" y="3371323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2811" y="3371323"/>
                <a:ext cx="540533" cy="584775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7596334" y="3920915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6334" y="3920915"/>
                <a:ext cx="534121" cy="58477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674754" y="2206873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754" y="2206873"/>
                <a:ext cx="540533" cy="584775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6558158" y="3322390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8158" y="3322390"/>
                <a:ext cx="540533" cy="58477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6558158" y="3898454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8158" y="3898454"/>
                <a:ext cx="534121" cy="584775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5903674" y="2184012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3674" y="2184012"/>
                <a:ext cx="540533" cy="584775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5831666" y="2760076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1666" y="2760076"/>
                <a:ext cx="540533" cy="584775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5838078" y="3344851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8078" y="3344851"/>
                <a:ext cx="534121" cy="584775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5838078" y="3920915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8078" y="3920915"/>
                <a:ext cx="534121" cy="584775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701937" y="4521059"/>
                <a:ext cx="355488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¬</m:t>
                      </m:r>
                      <m:d>
                        <m:dPr>
                          <m:ctrlPr>
                            <a:rPr lang="en-US" sz="2800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𝒑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∨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𝒒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8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¬</m:t>
                      </m:r>
                      <m:r>
                        <a:rPr lang="en-US" sz="28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𝒑</m:t>
                      </m:r>
                      <m:r>
                        <a:rPr lang="en-US" sz="28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∧¬</m:t>
                      </m:r>
                      <m:r>
                        <a:rPr lang="en-US" sz="28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𝒒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1937" y="4521059"/>
                <a:ext cx="3554883" cy="523220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19257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Implikatsiya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" y="699542"/>
            <a:ext cx="9093367" cy="1384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mulohaza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…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</a:t>
            </a:r>
            <a:r>
              <a:rPr lang="en-US" sz="28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bog‘lansa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mulohazalar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implikatsiyasi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bo‘lamiz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5137" y="1978841"/>
                <a:ext cx="9093367" cy="181588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“</a:t>
                </a:r>
                <a:r>
                  <a:rPr lang="en-US" sz="2800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gar p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q</a:t>
                </a:r>
                <a:r>
                  <a:rPr lang="en-US" sz="28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”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implikativ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mulohaza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⟹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kabi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belgilanadi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“ 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mulohazadan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q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kelib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chiqadi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”, “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mulohaza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q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yetarli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”, “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mulohaza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zarur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”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ma’nolarini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anglatadi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37" y="1978841"/>
                <a:ext cx="9093367" cy="1815884"/>
              </a:xfrm>
              <a:prstGeom prst="rect">
                <a:avLst/>
              </a:prstGeom>
              <a:blipFill rotWithShape="1">
                <a:blip r:embed="rId3"/>
                <a:stretch>
                  <a:fillRect l="-1340" t="-3367" r="-1005" b="-87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7504" y="3794725"/>
                <a:ext cx="9286517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Bunda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mulohaza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yetarli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shart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mulohaza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zaruriy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shart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deb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yuritiladi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794725"/>
                <a:ext cx="9286517" cy="954107"/>
              </a:xfrm>
              <a:prstGeom prst="rect">
                <a:avLst/>
              </a:prstGeom>
              <a:blipFill rotWithShape="1">
                <a:blip r:embed="rId4"/>
                <a:stretch>
                  <a:fillRect l="-1379" t="-6369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316397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7504" y="699542"/>
                <a:ext cx="5136342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 dirty="0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Sardorning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televizori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Sardor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kinoni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699542"/>
                <a:ext cx="5136342" cy="954107"/>
              </a:xfrm>
              <a:prstGeom prst="rect">
                <a:avLst/>
              </a:prstGeom>
              <a:blipFill rotWithShape="1">
                <a:blip r:embed="rId3"/>
                <a:stretch>
                  <a:fillRect t="-6410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bject 2"/>
          <p:cNvSpPr/>
          <p:nvPr/>
        </p:nvSpPr>
        <p:spPr>
          <a:xfrm>
            <a:off x="0" y="-67111"/>
            <a:ext cx="9144000" cy="77338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Implikatsiya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4426" y="1508179"/>
                <a:ext cx="910454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⟹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Sardorning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televizori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kinoni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426" y="1508179"/>
                <a:ext cx="9104544" cy="523220"/>
              </a:xfrm>
              <a:prstGeom prst="rect">
                <a:avLst/>
              </a:prstGeom>
              <a:blipFill rotWithShape="1">
                <a:blip r:embed="rId4"/>
                <a:stretch>
                  <a:fillRect t="-11628" r="-536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7504" y="1864444"/>
                <a:ext cx="8508227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⟹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Sardor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kino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ko‘rishi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televizor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o‘lishi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yetarli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864444"/>
                <a:ext cx="8508227" cy="954107"/>
              </a:xfrm>
              <a:prstGeom prst="rect">
                <a:avLst/>
              </a:prstGeom>
              <a:blipFill rotWithShape="1">
                <a:blip r:embed="rId5"/>
                <a:stretch>
                  <a:fillRect l="-1505" t="-6410" r="-215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7504" y="2913787"/>
                <a:ext cx="3664401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 dirty="0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juft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son.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bo‘linadi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913787"/>
                <a:ext cx="3664401" cy="954107"/>
              </a:xfrm>
              <a:prstGeom prst="rect">
                <a:avLst/>
              </a:prstGeom>
              <a:blipFill rotWithShape="1">
                <a:blip r:embed="rId6"/>
                <a:stretch>
                  <a:fillRect t="-6410" r="-1165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14426" y="3776722"/>
                <a:ext cx="734406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⟹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juft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u 2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bo‘linadi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426" y="3776722"/>
                <a:ext cx="7344062" cy="523220"/>
              </a:xfrm>
              <a:prstGeom prst="rect">
                <a:avLst/>
              </a:prstGeom>
              <a:blipFill rotWithShape="1">
                <a:blip r:embed="rId7"/>
                <a:stretch>
                  <a:fillRect t="-11765" r="-332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07504" y="4137923"/>
                <a:ext cx="8520666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⟹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bo‘linishi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juft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bo‘lishi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yetarli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137923"/>
                <a:ext cx="8520666" cy="954107"/>
              </a:xfrm>
              <a:prstGeom prst="rect">
                <a:avLst/>
              </a:prstGeom>
              <a:blipFill rotWithShape="1">
                <a:blip r:embed="rId8"/>
                <a:stretch>
                  <a:fillRect l="-1503" t="-6410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14928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" grpId="0"/>
      <p:bldP spid="12" grpId="0"/>
      <p:bldP spid="14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95636" y="555526"/>
                <a:ext cx="6104556" cy="18158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 dirty="0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Anora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kinofilmlarni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Barno 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kinofilmlarni ko‘p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Barno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imtihondan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olmaydi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𝒔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mo‘jiza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ro‘y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636" y="555526"/>
                <a:ext cx="6104556" cy="1815882"/>
              </a:xfrm>
              <a:prstGeom prst="rect">
                <a:avLst/>
              </a:prstGeom>
              <a:blipFill rotWithShape="1">
                <a:blip r:embed="rId3"/>
                <a:stretch>
                  <a:fillRect t="-3356" r="-999" b="-8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bject 2"/>
          <p:cNvSpPr/>
          <p:nvPr/>
        </p:nvSpPr>
        <p:spPr>
          <a:xfrm>
            <a:off x="0" y="-20538"/>
            <a:ext cx="9144000" cy="63916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0" y="-20538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3075" y="2355726"/>
                <a:ext cx="9363461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</a:rPr>
                      <m:t>𝒑</m:t>
                    </m:r>
                    <m:r>
                      <a:rPr lang="en-US" sz="2700" b="1" i="1" smtClean="0">
                        <a:latin typeface="Cambria Math"/>
                      </a:rPr>
                      <m:t>∧¬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𝒒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: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Anora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kinofilmlarni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ko‘radi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Barno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yo‘q</a:t>
                </a:r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75" y="2355726"/>
                <a:ext cx="9363461" cy="507831"/>
              </a:xfrm>
              <a:prstGeom prst="rect">
                <a:avLst/>
              </a:prstGeom>
              <a:blipFill rotWithShape="1">
                <a:blip r:embed="rId4"/>
                <a:stretch>
                  <a:fillRect t="-9524" b="-29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9866" y="2787774"/>
                <a:ext cx="8010526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</a:rPr>
                      <m:t>𝒑</m:t>
                    </m:r>
                    <m:r>
                      <a:rPr lang="en-US" sz="2700" b="1" i="1" smtClean="0">
                        <a:latin typeface="Cambria Math"/>
                      </a:rPr>
                      <m:t>⟹¬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𝒒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: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Anora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kinofilmlarni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ko‘rsa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Barno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inofilmlarni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ko‘rmaydi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66" y="2787774"/>
                <a:ext cx="8010526" cy="923330"/>
              </a:xfrm>
              <a:prstGeom prst="rect">
                <a:avLst/>
              </a:prstGeom>
              <a:blipFill rotWithShape="1">
                <a:blip r:embed="rId5"/>
                <a:stretch>
                  <a:fillRect l="-1446" t="-5263" b="-15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9866" y="3592636"/>
                <a:ext cx="8879354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</a:rPr>
                      <m:t>𝒑</m:t>
                    </m:r>
                    <m:r>
                      <a:rPr lang="en-US" sz="2700" b="1" i="1" smtClean="0">
                        <a:latin typeface="Cambria Math"/>
                      </a:rPr>
                      <m:t>⟹</m:t>
                    </m:r>
                  </m:oMath>
                </a14:m>
                <a:r>
                  <a:rPr lang="en-US" sz="27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1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700" b="1" i="1" smtClean="0">
                            <a:latin typeface="Cambria Math"/>
                            <a:ea typeface="Cambria Math"/>
                          </a:rPr>
                          <m:t>𝒓</m:t>
                        </m:r>
                        <m:r>
                          <a:rPr lang="en-US" sz="2700" b="1" i="1" smtClean="0">
                            <a:latin typeface="Cambria Math"/>
                            <a:ea typeface="Cambria Math"/>
                          </a:rPr>
                          <m:t>∨</m:t>
                        </m:r>
                        <m:r>
                          <a:rPr lang="en-US" sz="2700" b="1" i="1" smtClean="0">
                            <a:latin typeface="Cambria Math"/>
                            <a:ea typeface="Cambria Math"/>
                          </a:rPr>
                          <m:t>𝒔</m:t>
                        </m:r>
                      </m:e>
                    </m:d>
                    <m:r>
                      <a:rPr lang="en-US" sz="2700" b="1" i="1" smtClean="0">
                        <a:latin typeface="Cambria Math"/>
                        <a:ea typeface="Cambria Math"/>
                      </a:rPr>
                      <m:t>: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Barno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kinofilmlarni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ko‘rsa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mtihondan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olmaydi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mo‘jiza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ro‘y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beradi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66" y="3592636"/>
                <a:ext cx="8879354" cy="923330"/>
              </a:xfrm>
              <a:prstGeom prst="rect">
                <a:avLst/>
              </a:prstGeom>
              <a:blipFill rotWithShape="1">
                <a:blip r:embed="rId6"/>
                <a:stretch>
                  <a:fillRect l="-1305" t="-6579" b="-15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56907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0" y="-67111"/>
            <a:ext cx="9144000" cy="77338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Rostlik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jadvali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2" name="Таблица 3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28621007"/>
                  </p:ext>
                </p:extLst>
              </p:nvPr>
            </p:nvGraphicFramePr>
            <p:xfrm>
              <a:off x="1259632" y="1491630"/>
              <a:ext cx="5184577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1085144"/>
                    <a:gridCol w="1085144"/>
                    <a:gridCol w="3014289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⟹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2" name="Таблица 3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28621007"/>
                  </p:ext>
                </p:extLst>
              </p:nvPr>
            </p:nvGraphicFramePr>
            <p:xfrm>
              <a:off x="1259632" y="1491630"/>
              <a:ext cx="5184577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1085144"/>
                    <a:gridCol w="1085144"/>
                    <a:gridCol w="3014289"/>
                  </a:tblGrid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562" t="-1053" r="-378090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00562" t="-1053" r="-278090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72267" t="-1053" r="-202" b="-400000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562" t="-101053" r="-378090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00562" t="-101053" r="-278090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562" t="-201053" r="-378090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00562" t="-201053" r="-278090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562" t="-301053" r="-37809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00562" t="-301053" r="-27809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562" t="-401053" r="-3780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00562" t="-401053" r="-2780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397919" y="2074263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7919" y="2074263"/>
                <a:ext cx="534121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4325911" y="2650327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5911" y="2650327"/>
                <a:ext cx="540533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332323" y="3235102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2323" y="3235102"/>
                <a:ext cx="534121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4325911" y="3811166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5911" y="3811166"/>
                <a:ext cx="534121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093111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8" grpId="0"/>
      <p:bldP spid="4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Ekvivalensiya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" y="826713"/>
                <a:ext cx="9093367" cy="1384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⟹</m:t>
                        </m:r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𝒒</m:t>
                        </m:r>
                      </m:e>
                    </m:d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∧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𝒒</m:t>
                        </m:r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⟹</m:t>
                        </m:r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𝒑</m:t>
                        </m:r>
                      </m:e>
                    </m:d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ko‘rinishidagi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mulohaza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mulohazalarning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ekvivalensiya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⟺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kabi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belgilanadi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" y="826713"/>
                <a:ext cx="9093367" cy="1384997"/>
              </a:xfrm>
              <a:prstGeom prst="rect">
                <a:avLst/>
              </a:prstGeom>
              <a:blipFill rotWithShape="1">
                <a:blip r:embed="rId3"/>
                <a:stretch>
                  <a:fillRect l="-1340" t="-4405" b="-114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5496" y="2787774"/>
                <a:ext cx="9133398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⟺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</m:oMath>
                </a14:m>
                <a:r>
                  <a:rPr lang="en-US" sz="28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yozuv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“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</m:oMath>
                </a14:m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mulohaza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</m:oMath>
                </a14:m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zarur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yetarli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”</a:t>
                </a:r>
              </a:p>
              <a:p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oki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“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</m:oMath>
                </a14:m>
                <a:r>
                  <a:rPr lang="en-US" sz="2800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mulohaza</a:t>
                </a:r>
                <a:r>
                  <a:rPr lang="en-US" sz="2800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</m:oMath>
                </a14:m>
                <a:r>
                  <a:rPr lang="en-US" sz="2800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bo‘lgandagina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o‘rinli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”</a:t>
                </a:r>
              </a:p>
              <a:p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eb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o‘qiladi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787774"/>
                <a:ext cx="9133398" cy="1384995"/>
              </a:xfrm>
              <a:prstGeom prst="rect">
                <a:avLst/>
              </a:prstGeom>
              <a:blipFill rotWithShape="1">
                <a:blip r:embed="rId4"/>
                <a:stretch>
                  <a:fillRect l="-1402" t="-4386" r="-267" b="-109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12483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0" y="-67111"/>
            <a:ext cx="9144000" cy="77338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Ekvivalensiya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7504" y="699542"/>
                <a:ext cx="831952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 dirty="0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juft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son;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oxirgi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raqami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juft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699542"/>
                <a:ext cx="8319522" cy="523220"/>
              </a:xfrm>
              <a:prstGeom prst="rect">
                <a:avLst/>
              </a:prstGeom>
              <a:blipFill rotWithShape="1">
                <a:blip r:embed="rId3"/>
                <a:stretch>
                  <a:fillRect t="-11628" r="-513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14426" y="1203598"/>
                <a:ext cx="8472961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⟹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juft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oxirgi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raqami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juft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o‘ladi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426" y="1203598"/>
                <a:ext cx="8472961" cy="954107"/>
              </a:xfrm>
              <a:prstGeom prst="rect">
                <a:avLst/>
              </a:prstGeom>
              <a:blipFill rotWithShape="1">
                <a:blip r:embed="rId4"/>
                <a:stretch>
                  <a:fillRect l="-1511" t="-6369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07504" y="2048530"/>
                <a:ext cx="8373574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⟹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oxirgi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raqami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juft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juft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o‘ladi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048530"/>
                <a:ext cx="8373574" cy="954107"/>
              </a:xfrm>
              <a:prstGeom prst="rect">
                <a:avLst/>
              </a:prstGeom>
              <a:blipFill rotWithShape="1">
                <a:blip r:embed="rId5"/>
                <a:stretch>
                  <a:fillRect l="-1529" t="-6369" r="-437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07504" y="3002637"/>
                <a:ext cx="8937831" cy="18158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𝒑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⟺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𝒒</m:t>
                    </m:r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yozuv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“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juft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bo‘lishi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oxirgi</a:t>
                </a:r>
                <a:endParaRPr lang="en-US" sz="2800" b="1" i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i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aqami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juft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bo‘lishi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zarur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yetarli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”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“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</a:p>
              <a:p>
                <a:r>
                  <a:rPr lang="en-US" sz="2800" b="1" i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oxirgi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raqami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juft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bo‘lgandagina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juft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”</a:t>
                </a:r>
              </a:p>
              <a:p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eb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o‘qiladi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002637"/>
                <a:ext cx="8937831" cy="1815882"/>
              </a:xfrm>
              <a:prstGeom prst="rect">
                <a:avLst/>
              </a:prstGeom>
              <a:blipFill rotWithShape="1">
                <a:blip r:embed="rId6"/>
                <a:stretch>
                  <a:fillRect l="-1432" t="-3367" r="-341" b="-8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622780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7552d27362677b1996fae7ed5b7c70254777c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8471</TotalTime>
  <Words>1490</Words>
  <Application>Microsoft Office PowerPoint</Application>
  <PresentationFormat>Экран (16:9)</PresentationFormat>
  <Paragraphs>431</Paragraphs>
  <Slides>21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813</cp:revision>
  <dcterms:created xsi:type="dcterms:W3CDTF">2020-04-09T07:32:19Z</dcterms:created>
  <dcterms:modified xsi:type="dcterms:W3CDTF">2021-03-04T05:29:03Z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