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383" r:id="rId3"/>
    <p:sldId id="1384" r:id="rId4"/>
    <p:sldId id="1385" r:id="rId5"/>
    <p:sldId id="1386" r:id="rId6"/>
    <p:sldId id="1387" r:id="rId7"/>
    <p:sldId id="1388" r:id="rId8"/>
    <p:sldId id="1389" r:id="rId9"/>
    <p:sldId id="1390" r:id="rId10"/>
    <p:sldId id="1391" r:id="rId11"/>
    <p:sldId id="1392" r:id="rId12"/>
    <p:sldId id="1393" r:id="rId13"/>
    <p:sldId id="1394" r:id="rId14"/>
    <p:sldId id="1395" r:id="rId15"/>
    <p:sldId id="1397" r:id="rId16"/>
    <p:sldId id="368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88" d="100"/>
          <a:sy n="88" d="100"/>
        </p:scale>
        <p:origin x="852" y="9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7.png"/><Relationship Id="rId3" Type="http://schemas.openxmlformats.org/officeDocument/2006/relationships/image" Target="../media/image60.png"/><Relationship Id="rId7" Type="http://schemas.openxmlformats.org/officeDocument/2006/relationships/image" Target="../media/image49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65.png"/><Relationship Id="rId5" Type="http://schemas.openxmlformats.org/officeDocument/2006/relationships/image" Target="../media/image62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61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77.png"/><Relationship Id="rId7" Type="http://schemas.openxmlformats.org/officeDocument/2006/relationships/image" Target="../media/image49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82.png"/><Relationship Id="rId5" Type="http://schemas.openxmlformats.org/officeDocument/2006/relationships/image" Target="../media/image79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image" Target="../media/image78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59632" y="2175460"/>
            <a:ext cx="6900434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Mulohazalar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Inkor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konyunksiya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dizyunksiya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39552" y="1995685"/>
            <a:ext cx="545553" cy="20406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639410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5525903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398" kern="0" spc="8" dirty="0" smtClean="0">
                <a:solidFill>
                  <a:sysClr val="window" lastClr="FFFFFF"/>
                </a:solidFill>
              </a:rPr>
              <a:t>         Algebra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9078126" cy="5232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34.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∈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Mulohazalarning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inkorini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9078126" cy="523222"/>
              </a:xfrm>
              <a:prstGeom prst="rect">
                <a:avLst/>
              </a:prstGeom>
              <a:blipFill rotWithShape="1">
                <a:blip r:embed="rId3"/>
                <a:stretch>
                  <a:fillRect l="-1410" t="-11628" r="-470" b="-3139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04224" y="1472466"/>
                <a:ext cx="170348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224" y="1472466"/>
                <a:ext cx="170348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97266" y="2105149"/>
                <a:ext cx="169867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≥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7266" y="2105149"/>
                <a:ext cx="1698670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86360" y="2753221"/>
                <a:ext cx="166981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6360" y="2753221"/>
                <a:ext cx="1669816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732240" y="3257277"/>
                <a:ext cx="191629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≤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3257277"/>
                <a:ext cx="191629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6509" y="2055173"/>
                <a:ext cx="11911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509" y="2055173"/>
                <a:ext cx="119115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84742" y="2681213"/>
                <a:ext cx="11911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742" y="2681213"/>
                <a:ext cx="119115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772974" y="3329285"/>
                <a:ext cx="11991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2974" y="3329285"/>
                <a:ext cx="119917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42954" y="3833341"/>
                <a:ext cx="14219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2954" y="3833341"/>
                <a:ext cx="142199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26011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9" grpId="0"/>
      <p:bldP spid="10" grpId="0"/>
      <p:bldP spid="12" grpId="0"/>
      <p:bldP spid="3" grpId="0"/>
      <p:bldP spid="14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Venn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diagrammasi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699542"/>
            <a:ext cx="9078126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inkorini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Venn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diagrammasidan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2067694"/>
            <a:ext cx="3600400" cy="23042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508104" y="2283718"/>
            <a:ext cx="2016224" cy="1800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28284" y="3905349"/>
                <a:ext cx="5317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𝑈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8284" y="3905349"/>
                <a:ext cx="531748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68296" y="2897237"/>
                <a:ext cx="5079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296" y="2897237"/>
                <a:ext cx="50796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664440" y="2393181"/>
                <a:ext cx="5950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440" y="2393181"/>
                <a:ext cx="59503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4014" y="1779662"/>
                <a:ext cx="47271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𝑼</m:t>
                    </m:r>
                    <m:r>
                      <a:rPr lang="en-US" sz="2800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14" y="1779662"/>
                <a:ext cx="4727192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1628" r="-1289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7504" y="2283718"/>
                <a:ext cx="4703532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𝑷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mulohazaning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ostlik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lar-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83718"/>
                <a:ext cx="4703532" cy="1815882"/>
              </a:xfrm>
              <a:prstGeom prst="rect">
                <a:avLst/>
              </a:prstGeom>
              <a:blipFill rotWithShape="1">
                <a:blip r:embed="rId7"/>
                <a:stretch>
                  <a:fillRect l="-2724" t="-3356" r="-1686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496" y="4065915"/>
                <a:ext cx="4406976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𝑷</m:t>
                    </m:r>
                    <m:r>
                      <a:rPr lang="en-US" sz="2800" b="1" i="1" smtClean="0">
                        <a:latin typeface="Cambria Math"/>
                      </a:rPr>
                      <m:t>′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inkor-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65915"/>
                <a:ext cx="4406976" cy="954107"/>
              </a:xfrm>
              <a:prstGeom prst="rect">
                <a:avLst/>
              </a:prstGeom>
              <a:blipFill rotWithShape="1">
                <a:blip r:embed="rId8"/>
                <a:stretch>
                  <a:fillRect l="-2905" t="-6410" r="-1521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2492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/>
      <p:bldP spid="7" grpId="0"/>
      <p:bldP spid="19" grpId="0"/>
      <p:bldP spid="8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6402" y="699542"/>
                <a:ext cx="8070014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&lt;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&lt;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𝑵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tub son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to‘plamlarini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02" y="699542"/>
                <a:ext cx="8070014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511" t="-4405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2395" y="2084539"/>
                <a:ext cx="26959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2084539"/>
                <a:ext cx="269593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520" y="2636001"/>
                <a:ext cx="31586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′=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636001"/>
                <a:ext cx="315868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4264911" y="2152699"/>
            <a:ext cx="4618298" cy="27363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9" name="Овал 18"/>
          <p:cNvSpPr/>
          <p:nvPr/>
        </p:nvSpPr>
        <p:spPr>
          <a:xfrm>
            <a:off x="5076056" y="2499742"/>
            <a:ext cx="2439631" cy="21782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35896" y="4409405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409405"/>
                <a:ext cx="53892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68296" y="3401293"/>
                <a:ext cx="52290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296" y="3401293"/>
                <a:ext cx="52290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025286" y="2343962"/>
                <a:ext cx="619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286" y="2343962"/>
                <a:ext cx="61908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427984" y="290530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2905305"/>
                <a:ext cx="49083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64088" y="2862684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2862684"/>
                <a:ext cx="49083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403050" y="2786570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050" y="2786570"/>
                <a:ext cx="49083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786911" y="3939902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6911" y="3939902"/>
                <a:ext cx="49083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613930" y="3845006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930" y="3845006"/>
                <a:ext cx="49083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576148" y="3870796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6148" y="3870796"/>
                <a:ext cx="490839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788683" y="2982242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683" y="2982242"/>
                <a:ext cx="49083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147115" y="3678260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7115" y="3678260"/>
                <a:ext cx="490839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318854" y="4139375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854" y="4139375"/>
                <a:ext cx="490839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63114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5" grpId="0"/>
      <p:bldP spid="16" grpId="0" animBg="1"/>
      <p:bldP spid="19" grpId="0" animBg="1"/>
      <p:bldP spid="20" grpId="0"/>
      <p:bldP spid="22" grpId="0"/>
      <p:bldP spid="23" grpId="0"/>
      <p:bldP spid="5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6402" y="699542"/>
                <a:ext cx="8070014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37.</a:t>
                </a:r>
                <a:r>
                  <a:rPr lang="en-US" sz="2800" b="1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𝟐𝟎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&lt;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&lt;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𝟑𝟎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𝒁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tub son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qaraylik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to‘plamlarini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02" y="699542"/>
                <a:ext cx="8070014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511" t="-5286" r="-2492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2395" y="2084539"/>
                <a:ext cx="24228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𝟐𝟗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2084539"/>
                <a:ext cx="2422843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520" y="2636001"/>
                <a:ext cx="3889142" cy="892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′=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𝟐𝟕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𝟐𝟖</m:t>
                              </m:r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636001"/>
                <a:ext cx="3889142" cy="8928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4264911" y="2152699"/>
            <a:ext cx="4618298" cy="27363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9" name="Овал 18"/>
          <p:cNvSpPr/>
          <p:nvPr/>
        </p:nvSpPr>
        <p:spPr>
          <a:xfrm>
            <a:off x="5076056" y="2499742"/>
            <a:ext cx="2439631" cy="21782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35896" y="4409405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409405"/>
                <a:ext cx="53892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68296" y="3401293"/>
                <a:ext cx="52290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296" y="3401293"/>
                <a:ext cx="52290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025286" y="2343962"/>
                <a:ext cx="619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286" y="2343962"/>
                <a:ext cx="61908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366845" y="2443633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845" y="2443633"/>
                <a:ext cx="71365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362399" y="3174610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399" y="3174610"/>
                <a:ext cx="71365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364088" y="3085840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3085840"/>
                <a:ext cx="71365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572002" y="4209206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4209206"/>
                <a:ext cx="713657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962025" y="2230437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025" y="2230437"/>
                <a:ext cx="71365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311629" y="4350394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1629" y="4350394"/>
                <a:ext cx="713657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788683" y="2982242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683" y="2982242"/>
                <a:ext cx="71365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147115" y="3678260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7115" y="3678260"/>
                <a:ext cx="713657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103700" y="3832336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3700" y="3832336"/>
                <a:ext cx="713657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85495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5" grpId="0"/>
      <p:bldP spid="16" grpId="0" animBg="1"/>
      <p:bldP spid="19" grpId="0" animBg="1"/>
      <p:bldP spid="20" grpId="0"/>
      <p:bldP spid="22" grpId="0"/>
      <p:bldP spid="23" grpId="0"/>
      <p:bldP spid="5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07504" y="699542"/>
                <a:ext cx="8897598" cy="224677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38.</a:t>
                </a:r>
                <a:r>
                  <a:rPr lang="en-US" sz="2800" b="1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𝒔𝒊𝒏𝒇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𝒒𝒖𝒗𝒄𝒉𝒊𝒍𝒂𝒓𝒊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𝑴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𝒎𝒖𝒔𝒊𝒒𝒂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𝒕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𝒈𝒂𝒓𝒂𝒈𝒊𝒅𝒂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𝒔𝒉𝒖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𝒈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𝒖𝒍𝒍𝒂𝒏𝒂𝒅𝒊𝒈𝒂𝒏𝒍𝒂𝒓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𝑶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𝒐𝒓𝒌𝒆𝒔𝒕𝒓𝒅𝒂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𝒎𝒖𝒔𝒊𝒒𝒂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𝒄𝒉𝒂𝒍𝒂𝒅𝒊𝒈𝒂𝒏𝒍𝒂𝒓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mulohazalarni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Venn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diagrammasida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99542"/>
                <a:ext cx="8897598" cy="2246771"/>
              </a:xfrm>
              <a:prstGeom prst="rect">
                <a:avLst/>
              </a:prstGeom>
              <a:blipFill rotWithShape="0">
                <a:blip r:embed="rId3"/>
                <a:stretch>
                  <a:fillRect l="-1439" t="-3533" b="-67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5496" y="2787774"/>
                <a:ext cx="4370330" cy="23237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musiqa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to‘garagida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shug‘ullanadigan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o‘quvchilar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orkestrda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musiqa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chaladilar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87774"/>
                <a:ext cx="4370330" cy="2323713"/>
              </a:xfrm>
              <a:prstGeom prst="rect">
                <a:avLst/>
              </a:prstGeom>
              <a:blipFill rotWithShape="1">
                <a:blip r:embed="rId4"/>
                <a:stretch>
                  <a:fillRect l="-2929" t="-2625" b="-31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угольник 31"/>
          <p:cNvSpPr/>
          <p:nvPr/>
        </p:nvSpPr>
        <p:spPr>
          <a:xfrm>
            <a:off x="4556303" y="2643758"/>
            <a:ext cx="4448799" cy="23042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441673" y="2751770"/>
            <a:ext cx="2520280" cy="20882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139952" y="2571750"/>
                <a:ext cx="5317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𝑈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571750"/>
                <a:ext cx="53174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843401" y="3740076"/>
                <a:ext cx="5287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3401" y="3740076"/>
                <a:ext cx="52879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/>
          <p:cNvSpPr/>
          <p:nvPr/>
        </p:nvSpPr>
        <p:spPr>
          <a:xfrm>
            <a:off x="6372200" y="2969245"/>
            <a:ext cx="1116124" cy="10801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850782" y="3116730"/>
                <a:ext cx="5929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0782" y="3116730"/>
                <a:ext cx="59291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2395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2" grpId="0" animBg="1"/>
      <p:bldP spid="33" grpId="0" animBg="1"/>
      <p:bldP spid="34" grpId="0"/>
      <p:bldP spid="35" grpId="0"/>
      <p:bldP spid="7" grpId="0" animBg="1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6402" y="699542"/>
                <a:ext cx="8790094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39.</a:t>
                </a:r>
                <a:r>
                  <a:rPr lang="en-US" sz="2800" b="1" dirty="0" smtClean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∣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&lt;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&lt;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𝟏𝟓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∈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𝑵</m:t>
                        </m:r>
                      </m:e>
                    </m:d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𝟗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Venn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diagrammasida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tasvirlang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elementlarini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402" y="699542"/>
                <a:ext cx="8790094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387" t="-5286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3147814"/>
                <a:ext cx="23389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147814"/>
                <a:ext cx="233897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504" y="3767109"/>
                <a:ext cx="3242554" cy="8880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′=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𝟏𝟏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𝟏𝟐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𝟏𝟑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𝟏𝟒</m:t>
                              </m:r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67109"/>
                <a:ext cx="3242554" cy="8880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4264911" y="2152699"/>
            <a:ext cx="4618298" cy="27363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9" name="Овал 18"/>
          <p:cNvSpPr/>
          <p:nvPr/>
        </p:nvSpPr>
        <p:spPr>
          <a:xfrm>
            <a:off x="5076056" y="2499742"/>
            <a:ext cx="2439631" cy="21782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35896" y="4409405"/>
                <a:ext cx="5389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409405"/>
                <a:ext cx="53892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68296" y="3401293"/>
                <a:ext cx="52290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296" y="3401293"/>
                <a:ext cx="52290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025286" y="2343962"/>
                <a:ext cx="619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286" y="2343962"/>
                <a:ext cx="61908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29278" y="2769046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278" y="2769046"/>
                <a:ext cx="49083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400357" y="3033719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357" y="3033719"/>
                <a:ext cx="49083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857684" y="2230436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684" y="2230436"/>
                <a:ext cx="71365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325921" y="3601433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5921" y="3601433"/>
                <a:ext cx="49083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962025" y="2230437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025" y="2230437"/>
                <a:ext cx="49083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311629" y="4350394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1629" y="4350394"/>
                <a:ext cx="713657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788683" y="2982242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683" y="2982242"/>
                <a:ext cx="71365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147115" y="3678260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7115" y="3678260"/>
                <a:ext cx="713657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362399" y="4090156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399" y="4090156"/>
                <a:ext cx="713657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7504" y="2115734"/>
                <a:ext cx="4024884" cy="8880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𝑼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𝟏𝟒</m:t>
                              </m:r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115734"/>
                <a:ext cx="4024884" cy="88806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54935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5" grpId="0"/>
      <p:bldP spid="16" grpId="0" animBg="1"/>
      <p:bldP spid="19" grpId="0" animBg="1"/>
      <p:bldP spid="20" grpId="0"/>
      <p:bldP spid="22" grpId="0"/>
      <p:bldP spid="23" grpId="0"/>
      <p:bldP spid="5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559769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16-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35, </a:t>
            </a:r>
            <a:r>
              <a:rPr lang="en-US" sz="3200" b="1" dirty="0" smtClean="0">
                <a:solidFill>
                  <a:srgbClr val="7030A0"/>
                </a:solidFill>
              </a:rPr>
              <a:t>24-</a:t>
            </a:r>
            <a:r>
              <a:rPr lang="en-US" sz="3200" dirty="0" smtClean="0"/>
              <a:t>mashqlar; </a:t>
            </a:r>
            <a:endParaRPr lang="en-US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17-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36,37,38-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495242"/>
            <a:ext cx="4392488" cy="23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Mulohaza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4646" y="826713"/>
            <a:ext cx="8913858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2283718"/>
            <a:ext cx="86735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ildiruvchi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48453" y="1804821"/>
                <a:ext cx="21226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8453" y="1804821"/>
                <a:ext cx="212269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55619" y="1779662"/>
                <a:ext cx="22486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𝟐𝟎𝟎</m:t>
                      </m:r>
                      <m:r>
                        <a:rPr lang="en-US" b="1" i="1" smtClean="0">
                          <a:latin typeface="Cambria Math"/>
                        </a:rPr>
                        <m:t>: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619" y="1779662"/>
                <a:ext cx="224862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42395" y="3237825"/>
            <a:ext cx="485261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qalamim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7292" y="3870538"/>
            <a:ext cx="4127092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yoqimlidir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059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Mulohaza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99542"/>
            <a:ext cx="8913858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rost-yolg‘onligi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aniqlanmaydi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652491"/>
            <a:ext cx="74500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tavallud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2228555"/>
            <a:ext cx="600997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ko‘zlaring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moviy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9512" y="2825229"/>
                <a:ext cx="71690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Mulohazalarni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…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belgilaymiz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25229"/>
                <a:ext cx="7169014" cy="538609"/>
              </a:xfrm>
              <a:prstGeom prst="rect">
                <a:avLst/>
              </a:prstGeom>
              <a:blipFill rotWithShape="1">
                <a:blip r:embed="rId3"/>
                <a:stretch>
                  <a:fillRect l="-1786" t="-11236" r="-680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51520" y="3401293"/>
                <a:ext cx="5965095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seshanba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yomg‘ir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yog‘di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: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𝒓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: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son.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401293"/>
                <a:ext cx="5965095" cy="1431161"/>
              </a:xfrm>
              <a:prstGeom prst="rect">
                <a:avLst/>
              </a:prstGeom>
              <a:blipFill rotWithShape="1">
                <a:blip r:embed="rId4"/>
                <a:stretch>
                  <a:fillRect t="-4255" r="-1124" b="-1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70322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3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Mantiqiy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bog‘lovchilar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99542"/>
            <a:ext cx="8913858" cy="1384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Murakkabroq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bog‘lovchilar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foydalanamiz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2228555"/>
                <a:ext cx="5863913" cy="5734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∧</m:t>
                    </m:r>
                    <m:r>
                      <a:rPr lang="en-US" sz="32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konyunksiya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“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”, “ammo”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228555"/>
                <a:ext cx="5863913" cy="573427"/>
              </a:xfrm>
              <a:prstGeom prst="rect">
                <a:avLst/>
              </a:prstGeom>
              <a:blipFill rotWithShape="1">
                <a:blip r:embed="rId3"/>
                <a:stretch>
                  <a:fillRect t="-6383" r="-1040" b="-287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9512" y="2825229"/>
                <a:ext cx="4363502" cy="5734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∨</m:t>
                    </m:r>
                    <m:r>
                      <a:rPr lang="en-US" sz="3200" b="1" i="1" smtClean="0">
                        <a:latin typeface="Cambria Math"/>
                        <a:cs typeface="Arial" panose="020B0604020202020204" pitchFamily="34" charset="0"/>
                      </a:rPr>
                      <m:t>− </m:t>
                    </m:r>
                  </m:oMath>
                </a14:m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dizyunksiya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“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25229"/>
                <a:ext cx="4363502" cy="573427"/>
              </a:xfrm>
              <a:prstGeom prst="rect">
                <a:avLst/>
              </a:prstGeom>
              <a:blipFill rotWithShape="1">
                <a:blip r:embed="rId4"/>
                <a:stretch>
                  <a:fillRect t="-6316" r="-1676" b="-27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3061" y="3401293"/>
                <a:ext cx="63731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 </m:t>
                    </m:r>
                  </m:oMath>
                </a14:m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inkor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“…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”, “…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noto‘g‘ri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061" y="3401293"/>
                <a:ext cx="6373155" cy="538609"/>
              </a:xfrm>
              <a:prstGeom prst="rect">
                <a:avLst/>
              </a:prstGeom>
              <a:blipFill rotWithShape="1">
                <a:blip r:embed="rId5"/>
                <a:stretch>
                  <a:fillRect t="-11364" r="-1147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54829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Inkor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699542"/>
                <a:ext cx="8913858" cy="13849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ekani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noto‘g‘ri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shakldagi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inkori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8913858" cy="1384997"/>
              </a:xfrm>
              <a:prstGeom prst="rect">
                <a:avLst/>
              </a:prstGeom>
              <a:blipFill rotWithShape="1">
                <a:blip r:embed="rId3"/>
                <a:stretch>
                  <a:fillRect l="-1367" t="-4405" b="-11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2228555"/>
                <a:ext cx="5876930" cy="5734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2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seshanba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yomg‘ir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yog‘di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228555"/>
                <a:ext cx="5876930" cy="573427"/>
              </a:xfrm>
              <a:prstGeom prst="rect">
                <a:avLst/>
              </a:prstGeom>
              <a:blipFill rotWithShape="1">
                <a:blip r:embed="rId4"/>
                <a:stretch>
                  <a:fillRect t="-6383" r="-1140" b="-287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9512" y="2825229"/>
                <a:ext cx="6526146" cy="5734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3200" b="1" i="1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200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seshanba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kuni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yomg‘ir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yog‘madi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25229"/>
                <a:ext cx="6526146" cy="573427"/>
              </a:xfrm>
              <a:prstGeom prst="rect">
                <a:avLst/>
              </a:prstGeom>
              <a:blipFill rotWithShape="1">
                <a:blip r:embed="rId5"/>
                <a:stretch>
                  <a:fillRect t="-4211" r="-467" b="-2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2860" y="3334517"/>
                <a:ext cx="5480988" cy="5734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2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Madinaning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ko‘zlari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moviy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60" y="3334517"/>
                <a:ext cx="5480988" cy="573427"/>
              </a:xfrm>
              <a:prstGeom prst="rect">
                <a:avLst/>
              </a:prstGeom>
              <a:blipFill rotWithShape="1">
                <a:blip r:embed="rId6"/>
                <a:stretch>
                  <a:fillRect t="-6383" b="-287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2860" y="3931191"/>
                <a:ext cx="6445995" cy="5734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3200" b="1" i="1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200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Madinaning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ko‘zlari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moviy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60" y="3931191"/>
                <a:ext cx="6445995" cy="573427"/>
              </a:xfrm>
              <a:prstGeom prst="rect">
                <a:avLst/>
              </a:prstGeom>
              <a:blipFill rotWithShape="1">
                <a:blip r:embed="rId7"/>
                <a:stretch>
                  <a:fillRect t="-4255" r="-851" b="-265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97034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/>
      <p:bldP spid="14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Rostlik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2" y="699542"/>
                <a:ext cx="8913858" cy="95410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lIns="91440" tIns="45721" rIns="91440" bIns="45721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rost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yolg‘on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yolg‘on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rost</a:t>
                </a:r>
                <a:r>
                  <a:rPr lang="en-US" sz="2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8913858" cy="954109"/>
              </a:xfrm>
              <a:prstGeom prst="rect">
                <a:avLst/>
              </a:prstGeom>
              <a:blipFill rotWithShape="1">
                <a:blip r:embed="rId3"/>
                <a:stretch>
                  <a:fillRect l="-1367" t="-6410" b="-17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07504" y="1563638"/>
            <a:ext cx="918552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rostlik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sharhlanadi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7504" y="1995686"/>
                <a:ext cx="888095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rostlik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𝑻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yolg‘onligi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95686"/>
                <a:ext cx="8880957" cy="954107"/>
              </a:xfrm>
              <a:prstGeom prst="rect">
                <a:avLst/>
              </a:prstGeom>
              <a:blipFill rotWithShape="1">
                <a:blip r:embed="rId4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5203282"/>
                  </p:ext>
                </p:extLst>
              </p:nvPr>
            </p:nvGraphicFramePr>
            <p:xfrm>
              <a:off x="2699792" y="2949793"/>
              <a:ext cx="3024336" cy="210312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1512168"/>
                    <a:gridCol w="1512168"/>
                  </a:tblGrid>
                  <a:tr h="57006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latin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4000" dirty="0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4000" i="1" smtClean="0">
                                    <a:latin typeface="Cambria Math"/>
                                    <a:ea typeface="Cambria Math"/>
                                  </a:rPr>
                                  <m:t>¬</m:t>
                                </m:r>
                                <m:r>
                                  <a:rPr lang="en-US" sz="4000" b="1" i="1" smtClean="0">
                                    <a:latin typeface="Cambria Math"/>
                                    <a:ea typeface="Cambria Math"/>
                                  </a:rPr>
                                  <m:t>𝒑</m:t>
                                </m:r>
                              </m:oMath>
                            </m:oMathPara>
                          </a14:m>
                          <a:endParaRPr lang="ru-RU" sz="4000" dirty="0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006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ru-RU" sz="4000" dirty="0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𝐹</m:t>
                                </m:r>
                              </m:oMath>
                            </m:oMathPara>
                          </a14:m>
                          <a:endParaRPr lang="ru-RU" sz="4000" dirty="0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70063"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𝐹</m:t>
                                </m:r>
                              </m:oMath>
                            </m:oMathPara>
                          </a14:m>
                          <a:endParaRPr lang="ru-RU" sz="4000" dirty="0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0" i="1" smtClean="0">
                                    <a:latin typeface="Cambria Math"/>
                                  </a:rPr>
                                  <m:t>𝑇</m:t>
                                </m:r>
                              </m:oMath>
                            </m:oMathPara>
                          </a14:m>
                          <a:endParaRPr lang="ru-RU" sz="4000" dirty="0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5203282"/>
                  </p:ext>
                </p:extLst>
              </p:nvPr>
            </p:nvGraphicFramePr>
            <p:xfrm>
              <a:off x="2699792" y="2949793"/>
              <a:ext cx="3024336" cy="2103120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1512168"/>
                    <a:gridCol w="1512168"/>
                  </a:tblGrid>
                  <a:tr h="7010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403" t="-870" r="-10000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00403" t="-870" b="-200000"/>
                          </a:stretch>
                        </a:blipFill>
                      </a:tcPr>
                    </a:tc>
                  </a:tr>
                  <a:tr h="7010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403" t="-100870" r="-1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00403" t="-100870" b="-100000"/>
                          </a:stretch>
                        </a:blipFill>
                      </a:tcPr>
                    </a:tc>
                  </a:tr>
                  <a:tr h="7010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403" t="-200870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100403" t="-20087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641254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699542"/>
            <a:ext cx="8913858" cy="1384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Quyidagilardan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Agar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rost-yolg‘onligi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aniqlanadimi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504" y="1995686"/>
                <a:ext cx="505298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𝟏𝟏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mulohaza,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995686"/>
                <a:ext cx="5052986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2480578"/>
                <a:ext cx="54565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juft son</a:t>
                </a:r>
                <a:r>
                  <a:rPr lang="en-US" sz="2800" b="1" dirty="0"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Arial" panose="020B0604020202020204" pitchFamily="34" charset="0"/>
                      </a:rPr>
                      <m:t>𝐓</m:t>
                    </m:r>
                  </m:oMath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480578"/>
                <a:ext cx="5456558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7504" y="2931790"/>
                <a:ext cx="414645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𝑸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Arial" panose="020B0604020202020204" pitchFamily="34" charset="0"/>
                      </a:rPr>
                      <m:t>𝐓</m:t>
                    </m:r>
                  </m:oMath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931790"/>
                <a:ext cx="4146456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7504" y="3344674"/>
                <a:ext cx="418851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∉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𝑸</m:t>
                    </m:r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Arial" panose="020B0604020202020204" pitchFamily="34" charset="0"/>
                      </a:rPr>
                      <m:t>𝐅</m:t>
                    </m:r>
                  </m:oMath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344674"/>
                <a:ext cx="4188519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23554" y="3776722"/>
                <a:ext cx="89931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𝒆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ta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Arial" panose="020B0604020202020204" pitchFamily="34" charset="0"/>
                      </a:rPr>
                      <m:t>𝐓</m:t>
                    </m:r>
                  </m:oMath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54" y="3776722"/>
                <a:ext cx="8993168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7504" y="4208770"/>
                <a:ext cx="544052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𝒇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𝟑𝟕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tub son</a:t>
                </a:r>
                <a:r>
                  <a:rPr lang="en-US" sz="2800" b="1" dirty="0"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Arial" panose="020B0604020202020204" pitchFamily="34" charset="0"/>
                      </a:rPr>
                      <m:t>𝐓</m:t>
                    </m:r>
                  </m:oMath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208770"/>
                <a:ext cx="5440528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06220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2" grpId="0"/>
      <p:bldP spid="16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36512" y="771550"/>
                <a:ext cx="933300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Senga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tarixiy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kitoblar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yoqadimi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771550"/>
                <a:ext cx="9333004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765" r="-261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36512" y="1347614"/>
                <a:ext cx="901561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Madina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yaxshi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kuylaydi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qiymatli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347614"/>
                <a:ext cx="9015610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352" t="-6369" r="-135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7504" y="2211710"/>
                <a:ext cx="909255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Sen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Samarqandda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tug‘ilgansan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11710"/>
                <a:ext cx="9092554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408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6965" y="3003798"/>
                <a:ext cx="7611379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𝒐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Arial" panose="020B0604020202020204" pitchFamily="34" charset="0"/>
                      </a:rPr>
                      <m:t>𝐅</m:t>
                    </m:r>
                  </m:oMath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5" y="3003798"/>
                <a:ext cx="7611379" cy="954107"/>
              </a:xfrm>
              <a:prstGeom prst="rect">
                <a:avLst/>
              </a:prstGeom>
              <a:blipFill rotWithShape="1">
                <a:blip r:embed="rId6"/>
                <a:stretch>
                  <a:fillRect l="-1601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23554" y="3776722"/>
                <a:ext cx="90781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kesishadi</a:t>
                </a:r>
                <a14:m>
                  <m:oMath xmlns:m="http://schemas.openxmlformats.org/officeDocument/2006/math">
                    <m:r>
                      <a:rPr lang="en-US" sz="2800" b="1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mulohaza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Arial" panose="020B0604020202020204" pitchFamily="34" charset="0"/>
                      </a:rPr>
                      <m:t>𝐅</m:t>
                    </m:r>
                  </m:oMath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54" y="3776722"/>
                <a:ext cx="9078126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54419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6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2622" y="699542"/>
            <a:ext cx="8913858" cy="954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1" rIns="91440" bIns="45721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33.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Mulohazalarning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inkorini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inkori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rost-yolg‘onligini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496" y="1563638"/>
                <a:ext cx="9078126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smtClean="0">
                    <a:ea typeface="Cambria Math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to‘rtburchaklar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bo‘lmaydi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;  ¬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𝑻</m:t>
                    </m:r>
                  </m:oMath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563638"/>
                <a:ext cx="9078126" cy="1384995"/>
              </a:xfrm>
              <a:prstGeom prst="rect">
                <a:avLst/>
              </a:prstGeom>
              <a:blipFill rotWithShape="1">
                <a:blip r:embed="rId3"/>
                <a:stretch>
                  <a:fillRect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614" y="2787774"/>
                <a:ext cx="8496944" cy="10440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 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rad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irratsional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son; </a:t>
                </a:r>
                <a:endParaRPr lang="en-US" sz="2800" b="1" i="1" dirty="0" smtClean="0">
                  <a:latin typeface="Cambria Math"/>
                  <a:ea typeface="Cambria Math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: 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𝟓</m:t>
                        </m:r>
                      </m:e>
                    </m:rad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irratsional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𝑻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;  ¬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14" y="2787774"/>
                <a:ext cx="8496944" cy="1044004"/>
              </a:xfrm>
              <a:prstGeom prst="rect">
                <a:avLst/>
              </a:prstGeom>
              <a:blipFill rotWithShape="1">
                <a:blip r:embed="rId4"/>
                <a:stretch>
                  <a:fillRect t="-1744" b="-145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496" y="3707035"/>
                <a:ext cx="8850500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𝒖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ayirmasi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smtClean="0">
                    <a:ea typeface="Cambria Math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¬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𝒖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ixtiyoriy ikkita juft sonlar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ayirmasi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juft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bo‘ladi 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𝒖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;  ¬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𝒖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𝑻</m:t>
                    </m:r>
                  </m:oMath>
                </a14:m>
                <a:endParaRPr lang="ru-RU" sz="2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707035"/>
                <a:ext cx="8850500" cy="1384995"/>
              </a:xfrm>
              <a:prstGeom prst="rect">
                <a:avLst/>
              </a:prstGeom>
              <a:blipFill rotWithShape="1">
                <a:blip r:embed="rId5"/>
                <a:stretch>
                  <a:fillRect t="-4405" r="-4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38057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6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f73a037494d276e484a5dac47aa4ac0ef7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7579</TotalTime>
  <Words>732</Words>
  <Application>Microsoft Office PowerPoint</Application>
  <PresentationFormat>Экран (16:9)</PresentationFormat>
  <Paragraphs>168</Paragraphs>
  <Slides>16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Учетная запись Майкрософт</cp:lastModifiedBy>
  <cp:revision>720</cp:revision>
  <dcterms:created xsi:type="dcterms:W3CDTF">2020-04-09T07:32:19Z</dcterms:created>
  <dcterms:modified xsi:type="dcterms:W3CDTF">2020-09-10T08:08:50Z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