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1" r:id="rId2"/>
    <p:sldId id="1399" r:id="rId3"/>
    <p:sldId id="1401" r:id="rId4"/>
    <p:sldId id="1383" r:id="rId5"/>
    <p:sldId id="1384" r:id="rId6"/>
    <p:sldId id="1385" r:id="rId7"/>
    <p:sldId id="1386" r:id="rId8"/>
    <p:sldId id="1387" r:id="rId9"/>
    <p:sldId id="1388" r:id="rId10"/>
    <p:sldId id="1389" r:id="rId11"/>
    <p:sldId id="1390" r:id="rId12"/>
    <p:sldId id="1391" r:id="rId13"/>
    <p:sldId id="1392" r:id="rId14"/>
    <p:sldId id="1393" r:id="rId15"/>
    <p:sldId id="1394" r:id="rId16"/>
    <p:sldId id="1395" r:id="rId17"/>
    <p:sldId id="1396" r:id="rId18"/>
    <p:sldId id="1397" r:id="rId19"/>
    <p:sldId id="1398" r:id="rId20"/>
    <p:sldId id="368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88" d="100"/>
          <a:sy n="88" d="100"/>
        </p:scale>
        <p:origin x="852" y="9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6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10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30.png"/><Relationship Id="rId21" Type="http://schemas.openxmlformats.org/officeDocument/2006/relationships/image" Target="../media/image44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1923678"/>
            <a:ext cx="6900434" cy="211267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To‘plamlar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ular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ustida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amallarga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doir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9552" y="1995685"/>
            <a:ext cx="545553" cy="20406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516808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826713"/>
                <a:ext cx="8496944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</a:t>
                </a:r>
                <a:r>
                  <a:rPr lang="en-US" sz="2800" b="1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26713"/>
                <a:ext cx="8496944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435" t="-5286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453576"/>
                <a:ext cx="78337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53576"/>
                <a:ext cx="783374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2995087"/>
                <a:ext cx="63268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95087"/>
                <a:ext cx="632686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71867" y="2995087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67" y="2995087"/>
                <a:ext cx="71365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403648" y="2453576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53576"/>
                <a:ext cx="71365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240902" y="2992185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𝟐𝟑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02" y="2992185"/>
                <a:ext cx="71365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51353" y="2451294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𝟐𝟑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353" y="2451294"/>
                <a:ext cx="7136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26295" y="2995087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95" y="2995087"/>
                <a:ext cx="71365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928827" y="2467283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27" y="2467283"/>
                <a:ext cx="71365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572000" y="2995087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𝟒𝟕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95087"/>
                <a:ext cx="71365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660232" y="2467283"/>
                <a:ext cx="71365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𝟒𝟕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467283"/>
                <a:ext cx="7136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395" y="3677712"/>
                <a:ext cx="15817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3677712"/>
                <a:ext cx="1581779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4219223"/>
                <a:ext cx="60942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∣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𝟏𝟐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19223"/>
                <a:ext cx="6094296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1640" y="3677712"/>
                <a:ext cx="36159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𝟑𝟓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𝟒𝟕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77712"/>
                <a:ext cx="361592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01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9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3434396"/>
                <a:ext cx="8928992" cy="1369602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bajarilishi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𝒏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𝒏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34396"/>
                <a:ext cx="8928992" cy="1369602"/>
              </a:xfrm>
              <a:prstGeom prst="rect">
                <a:avLst/>
              </a:prstGeom>
              <a:blipFill rotWithShape="1">
                <a:blip r:embed="rId3"/>
                <a:stretch>
                  <a:fillRect l="-1571" t="-4889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82699"/>
                <a:ext cx="848661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 elementlari soni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12 va 15 ta.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∪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 kamida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nechta bo‘la oladi?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82699"/>
                <a:ext cx="8486619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09" t="-4405" r="-72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7504" y="2050851"/>
            <a:ext cx="8503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birlashmasining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3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682699"/>
                <a:ext cx="943239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to‘plamga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 ta element </a:t>
                </a:r>
                <a:r>
                  <a:rPr lang="en-US" sz="2800" b="1" i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qo‘shilgan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dagi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to‘plamdan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 </a:t>
                </a:r>
                <a:r>
                  <a:rPr lang="en-US" sz="2800" b="1" i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chiqarilib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tashlangandagi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to‘plamlari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sonidan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en-US" sz="2800" b="1" i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taga</a:t>
                </a:r>
                <a:r>
                  <a:rPr lang="en-US" sz="28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800" b="1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82699"/>
                <a:ext cx="943239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293" t="-3356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2427734"/>
                <a:ext cx="8358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=&gt;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=&gt; 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7734"/>
                <a:ext cx="83583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8520" y="2841779"/>
                <a:ext cx="937070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=&gt;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=&gt; 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𝒏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841779"/>
                <a:ext cx="9370706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3264081"/>
                <a:ext cx="879586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=&gt;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=&gt; 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𝒏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264081"/>
                <a:ext cx="8795869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5378" y="3867894"/>
                <a:ext cx="318753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78" y="3867894"/>
                <a:ext cx="318753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8335" y="3723878"/>
                <a:ext cx="3060774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𝟐𝟒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35" y="3723878"/>
                <a:ext cx="3060774" cy="7602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50327" y="4371950"/>
                <a:ext cx="2025939" cy="734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𝟐𝟒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27" y="4371950"/>
                <a:ext cx="2025939" cy="7348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92080" y="4519289"/>
                <a:ext cx="16073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519289"/>
                <a:ext cx="160736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2" grpId="0"/>
      <p:bldP spid="6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630" y="701358"/>
                <a:ext cx="8913858" cy="14383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 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 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" y="701358"/>
                <a:ext cx="8913858" cy="1438344"/>
              </a:xfrm>
              <a:prstGeom prst="rect">
                <a:avLst/>
              </a:prstGeom>
              <a:blipFill rotWithShape="1">
                <a:blip r:embed="rId3"/>
                <a:stretch>
                  <a:fillRect l="-1367" t="-2966" b="-10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1907704" y="2211710"/>
            <a:ext cx="0" cy="2736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1520" y="3723878"/>
            <a:ext cx="35815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736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19092" y="2571750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19771" y="362011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71800" y="3643043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75381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83568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71600" y="3635505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95179" y="362011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563213" y="365187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81921" y="2859782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801351" y="3147814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09125" y="3435846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87316" y="4083918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817392" y="4371950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836822" y="4659982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844596" y="4948014"/>
            <a:ext cx="197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295635" y="3162114"/>
            <a:ext cx="1224136" cy="12241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512452" y="3060502"/>
            <a:ext cx="1584177" cy="17424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75770" y="2141034"/>
                <a:ext cx="34045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 →</m:t>
                      </m:r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70" y="2141034"/>
                <a:ext cx="340458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67944" y="2643758"/>
                <a:ext cx="27236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 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43758"/>
                <a:ext cx="272363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Овал 48"/>
          <p:cNvSpPr/>
          <p:nvPr/>
        </p:nvSpPr>
        <p:spPr>
          <a:xfrm>
            <a:off x="1880499" y="4358164"/>
            <a:ext cx="44712" cy="56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497415" y="3681841"/>
            <a:ext cx="44712" cy="56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39952" y="3545309"/>
                <a:ext cx="31942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45309"/>
                <a:ext cx="319427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347864" y="4278886"/>
                <a:ext cx="42384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;−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278886"/>
                <a:ext cx="423840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1063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48" grpId="0"/>
      <p:bldP spid="50" grpId="0"/>
      <p:bldP spid="49" grpId="0" animBg="1"/>
      <p:bldP spid="52" grpId="0" animBg="1"/>
      <p:bldP spid="51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885" y="912956"/>
                <a:ext cx="8356555" cy="938714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,  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5" y="912956"/>
                <a:ext cx="8356555" cy="938714"/>
              </a:xfrm>
              <a:prstGeom prst="rect">
                <a:avLst/>
              </a:prstGeom>
              <a:blipFill rotWithShape="1">
                <a:blip r:embed="rId2"/>
                <a:stretch>
                  <a:fillRect l="-1678" t="-7143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505" y="2211710"/>
                <a:ext cx="8327927" cy="938714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aniqlashtiramiz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5" y="2211710"/>
                <a:ext cx="8327927" cy="938714"/>
              </a:xfrm>
              <a:prstGeom prst="rect">
                <a:avLst/>
              </a:prstGeom>
              <a:blipFill rotWithShape="1">
                <a:blip r:embed="rId3"/>
                <a:stretch>
                  <a:fillRect t="-7143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3416682"/>
                <a:ext cx="7807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𝟕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16682"/>
                <a:ext cx="780745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1343843"/>
                <a:ext cx="2160240" cy="50782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43843"/>
                <a:ext cx="2160240" cy="5078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3707904" y="1395857"/>
            <a:ext cx="4672519" cy="1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344477" y="1348865"/>
            <a:ext cx="119230" cy="1106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63278" y="1363985"/>
            <a:ext cx="114603" cy="1106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4372" y="1403802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72" y="1403802"/>
                <a:ext cx="483736" cy="430883"/>
              </a:xfrm>
              <a:prstGeom prst="rect">
                <a:avLst/>
              </a:prstGeom>
              <a:blipFill rotWithShape="1">
                <a:blip r:embed="rId3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00281" y="1435491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281" y="1435491"/>
                <a:ext cx="483736" cy="430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>
            <a:off x="3771911" y="2030243"/>
            <a:ext cx="4672519" cy="1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4411982" y="2015123"/>
            <a:ext cx="119230" cy="10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117855" y="2015123"/>
            <a:ext cx="114603" cy="10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3968" y="2069876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069876"/>
                <a:ext cx="483736" cy="430883"/>
              </a:xfrm>
              <a:prstGeom prst="rect">
                <a:avLst/>
              </a:prstGeom>
              <a:blipFill rotWithShape="1">
                <a:blip r:embed="rId5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48153" y="2069876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53" y="2069876"/>
                <a:ext cx="483736" cy="430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 стрелкой 56"/>
          <p:cNvCxnSpPr/>
          <p:nvPr/>
        </p:nvCxnSpPr>
        <p:spPr>
          <a:xfrm>
            <a:off x="3707904" y="2823305"/>
            <a:ext cx="4672519" cy="1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5640438" y="2762442"/>
            <a:ext cx="144268" cy="1217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991052" y="2782082"/>
            <a:ext cx="138669" cy="1217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04092" y="2788939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92" y="2788939"/>
                <a:ext cx="483736" cy="430883"/>
              </a:xfrm>
              <a:prstGeom prst="rect">
                <a:avLst/>
              </a:prstGeom>
              <a:blipFill rotWithShape="1">
                <a:blip r:embed="rId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896687" y="2788939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87" y="2788939"/>
                <a:ext cx="483736" cy="4308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8596" y="1995686"/>
                <a:ext cx="2303164" cy="50782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6" y="1995686"/>
                <a:ext cx="2303164" cy="5078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32903" y="2700193"/>
                <a:ext cx="3154164" cy="50782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3" y="2700193"/>
                <a:ext cx="3154164" cy="5078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5181" y="781451"/>
                <a:ext cx="3580715" cy="50782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12.</a:t>
                </a:r>
                <a:r>
                  <a:rPr lang="en-US" sz="2800" b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" y="781451"/>
                <a:ext cx="3580715" cy="507827"/>
              </a:xfrm>
              <a:prstGeom prst="rect">
                <a:avLst/>
              </a:prstGeom>
              <a:blipFill rotWithShape="1">
                <a:blip r:embed="rId11"/>
                <a:stretch>
                  <a:fillRect l="-3918" t="-15663" b="-32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7504" y="3435846"/>
                <a:ext cx="3392377" cy="50782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𝑨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𝑩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35846"/>
                <a:ext cx="3392377" cy="50782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5181" y="4299942"/>
                <a:ext cx="3796739" cy="50782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∪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" y="4299942"/>
                <a:ext cx="3796739" cy="50782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Прямая со стрелкой 127"/>
          <p:cNvCxnSpPr/>
          <p:nvPr/>
        </p:nvCxnSpPr>
        <p:spPr>
          <a:xfrm>
            <a:off x="3871866" y="3635718"/>
            <a:ext cx="4804590" cy="24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Овал 144"/>
          <p:cNvSpPr/>
          <p:nvPr/>
        </p:nvSpPr>
        <p:spPr>
          <a:xfrm>
            <a:off x="5128453" y="3614772"/>
            <a:ext cx="119230" cy="914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7423295" y="3583897"/>
            <a:ext cx="114603" cy="914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4800344" y="3675352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44" y="3675352"/>
                <a:ext cx="483736" cy="430883"/>
              </a:xfrm>
              <a:prstGeom prst="rect">
                <a:avLst/>
              </a:prstGeom>
              <a:blipFill rotWithShape="1">
                <a:blip r:embed="rId1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204293" y="3675352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93" y="3675352"/>
                <a:ext cx="483736" cy="4308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Овал 150"/>
          <p:cNvSpPr/>
          <p:nvPr/>
        </p:nvSpPr>
        <p:spPr>
          <a:xfrm>
            <a:off x="6151155" y="3587770"/>
            <a:ext cx="114603" cy="914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4238394" y="3587770"/>
            <a:ext cx="114603" cy="914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988158" y="3660500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58" y="3660500"/>
                <a:ext cx="483736" cy="4308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3904244" y="3660500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244" y="3660500"/>
                <a:ext cx="483736" cy="430883"/>
              </a:xfrm>
              <a:prstGeom prst="rect">
                <a:avLst/>
              </a:prstGeom>
              <a:blipFill rotWithShape="1">
                <a:blip r:embed="rId17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Прямая со стрелкой 201"/>
          <p:cNvCxnSpPr/>
          <p:nvPr/>
        </p:nvCxnSpPr>
        <p:spPr>
          <a:xfrm>
            <a:off x="4116090" y="4549506"/>
            <a:ext cx="4744387" cy="5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9" name="Овал 218"/>
          <p:cNvSpPr/>
          <p:nvPr/>
        </p:nvSpPr>
        <p:spPr>
          <a:xfrm>
            <a:off x="5701936" y="4485256"/>
            <a:ext cx="108391" cy="831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8204043" y="4500376"/>
            <a:ext cx="104185" cy="831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5432414" y="4589139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14" y="4589139"/>
                <a:ext cx="483736" cy="430883"/>
              </a:xfrm>
              <a:prstGeom prst="rect">
                <a:avLst/>
              </a:prstGeom>
              <a:blipFill rotWithShape="1">
                <a:blip r:embed="rId18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8056705" y="4589139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05" y="4589139"/>
                <a:ext cx="483736" cy="4308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Овал 224"/>
          <p:cNvSpPr/>
          <p:nvPr/>
        </p:nvSpPr>
        <p:spPr>
          <a:xfrm>
            <a:off x="7428505" y="4505714"/>
            <a:ext cx="104185" cy="831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4363616" y="4505714"/>
            <a:ext cx="104185" cy="831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7288620" y="4574287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20" y="4574287"/>
                <a:ext cx="483736" cy="43088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4088264" y="4574287"/>
                <a:ext cx="483736" cy="430883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64" y="4574287"/>
                <a:ext cx="483736" cy="430883"/>
              </a:xfrm>
              <a:prstGeom prst="rect">
                <a:avLst/>
              </a:prstGeom>
              <a:blipFill rotWithShape="1">
                <a:blip r:embed="rId21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ая круглая скобка 3"/>
          <p:cNvSpPr/>
          <p:nvPr/>
        </p:nvSpPr>
        <p:spPr>
          <a:xfrm rot="16200000">
            <a:off x="6255958" y="337415"/>
            <a:ext cx="198438" cy="1930805"/>
          </a:xfrm>
          <a:prstGeom prst="rightBracket">
            <a:avLst>
              <a:gd name="adj" fmla="val 780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авая круглая скобка 159"/>
          <p:cNvSpPr/>
          <p:nvPr/>
        </p:nvSpPr>
        <p:spPr>
          <a:xfrm rot="16200000">
            <a:off x="5213649" y="1089048"/>
            <a:ext cx="230714" cy="1722032"/>
          </a:xfrm>
          <a:prstGeom prst="rightBracket">
            <a:avLst>
              <a:gd name="adj" fmla="val 780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авая круглая скобка 160"/>
          <p:cNvSpPr/>
          <p:nvPr/>
        </p:nvSpPr>
        <p:spPr>
          <a:xfrm rot="16200000">
            <a:off x="6715425" y="1550247"/>
            <a:ext cx="271673" cy="2354244"/>
          </a:xfrm>
          <a:prstGeom prst="rightBracket">
            <a:avLst>
              <a:gd name="adj" fmla="val 780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авая круглая скобка 161"/>
          <p:cNvSpPr/>
          <p:nvPr/>
        </p:nvSpPr>
        <p:spPr>
          <a:xfrm rot="16200000">
            <a:off x="6206807" y="2384718"/>
            <a:ext cx="204646" cy="2322129"/>
          </a:xfrm>
          <a:prstGeom prst="rightBracket">
            <a:avLst>
              <a:gd name="adj" fmla="val 780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авая круглая скобка 162"/>
          <p:cNvSpPr/>
          <p:nvPr/>
        </p:nvSpPr>
        <p:spPr>
          <a:xfrm rot="16200000">
            <a:off x="5106552" y="2563571"/>
            <a:ext cx="274343" cy="1919512"/>
          </a:xfrm>
          <a:prstGeom prst="rightBracket">
            <a:avLst>
              <a:gd name="adj" fmla="val 780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авая круглая скобка 164"/>
          <p:cNvSpPr/>
          <p:nvPr/>
        </p:nvSpPr>
        <p:spPr>
          <a:xfrm rot="16200000">
            <a:off x="5693033" y="1830461"/>
            <a:ext cx="396192" cy="3214321"/>
          </a:xfrm>
          <a:prstGeom prst="rightBracket">
            <a:avLst>
              <a:gd name="adj" fmla="val 13712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авая круглая скобка 1"/>
          <p:cNvSpPr/>
          <p:nvPr/>
        </p:nvSpPr>
        <p:spPr>
          <a:xfrm rot="16200000">
            <a:off x="5872948" y="2941034"/>
            <a:ext cx="152285" cy="3042212"/>
          </a:xfrm>
          <a:prstGeom prst="rightBracket">
            <a:avLst>
              <a:gd name="adj" fmla="val 741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авая круглая скобка 111"/>
          <p:cNvSpPr/>
          <p:nvPr/>
        </p:nvSpPr>
        <p:spPr>
          <a:xfrm rot="16200000">
            <a:off x="6832944" y="3145206"/>
            <a:ext cx="314377" cy="2532008"/>
          </a:xfrm>
          <a:prstGeom prst="rightBracket">
            <a:avLst>
              <a:gd name="adj" fmla="val 741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авая круглая скобка 112"/>
          <p:cNvSpPr/>
          <p:nvPr/>
        </p:nvSpPr>
        <p:spPr>
          <a:xfrm rot="16200000">
            <a:off x="6374524" y="3487843"/>
            <a:ext cx="477283" cy="1714063"/>
          </a:xfrm>
          <a:prstGeom prst="rightBracket">
            <a:avLst>
              <a:gd name="adj" fmla="val 7414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31" grpId="0" animBg="1"/>
      <p:bldP spid="32" grpId="0"/>
      <p:bldP spid="33" grpId="0"/>
      <p:bldP spid="52" grpId="0" animBg="1"/>
      <p:bldP spid="53" grpId="0" animBg="1"/>
      <p:bldP spid="54" grpId="0"/>
      <p:bldP spid="55" grpId="0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145" grpId="0" animBg="1"/>
      <p:bldP spid="146" grpId="0" animBg="1"/>
      <p:bldP spid="147" grpId="0"/>
      <p:bldP spid="148" grpId="0"/>
      <p:bldP spid="151" grpId="0" animBg="1"/>
      <p:bldP spid="152" grpId="0" animBg="1"/>
      <p:bldP spid="157" grpId="0"/>
      <p:bldP spid="158" grpId="0"/>
      <p:bldP spid="219" grpId="0" animBg="1"/>
      <p:bldP spid="220" grpId="0" animBg="1"/>
      <p:bldP spid="221" grpId="0"/>
      <p:bldP spid="222" grpId="0"/>
      <p:bldP spid="225" grpId="0" animBg="1"/>
      <p:bldP spid="226" grpId="0" animBg="1"/>
      <p:bldP spid="227" grpId="0"/>
      <p:bldP spid="228" grpId="0"/>
      <p:bldP spid="4" grpId="0" animBg="1"/>
      <p:bldP spid="160" grpId="0" animBg="1"/>
      <p:bldP spid="161" grpId="0" animBg="1"/>
      <p:bldP spid="162" grpId="0" animBg="1"/>
      <p:bldP spid="163" grpId="0" animBg="1"/>
      <p:bldP spid="165" grpId="0" animBg="1"/>
      <p:bldP spid="2" grpId="0" animBg="1"/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699542"/>
                <a:ext cx="9143999" cy="1369602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9542"/>
                <a:ext cx="9143999" cy="1369602"/>
              </a:xfrm>
              <a:prstGeom prst="rect">
                <a:avLst/>
              </a:prstGeom>
              <a:blipFill rotWithShape="1">
                <a:blip r:embed="rId2"/>
                <a:stretch>
                  <a:fillRect l="-1533" t="-4911" r="-13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2435" y="2931790"/>
            <a:ext cx="703791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889336" y="2883316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77422" y="2883316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2979" y="2890074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46050" y="2901749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27782" y="2890074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8107" y="2901749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34020" y="2893486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48064" y="2890598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24128" y="2879294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00192" y="2901749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32240" y="2901749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81779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779" y="2902173"/>
                <a:ext cx="43794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1680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902173"/>
                <a:ext cx="437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83768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902173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44271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71" y="2902173"/>
                <a:ext cx="4379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60780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780" y="2902173"/>
                <a:ext cx="43794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50455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5" y="2902173"/>
                <a:ext cx="43794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8156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156" y="2902173"/>
                <a:ext cx="43794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6693" y="290217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93" y="2902173"/>
                <a:ext cx="43794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38588" y="2902173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88" y="2902173"/>
                <a:ext cx="6222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0692" y="2902173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92" y="2902173"/>
                <a:ext cx="62228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2740" y="2902173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40" y="2902173"/>
                <a:ext cx="62228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>
            <a:off x="1907705" y="2499742"/>
            <a:ext cx="7344816" cy="864096"/>
          </a:xfrm>
          <a:prstGeom prst="arc">
            <a:avLst>
              <a:gd name="adj1" fmla="val 10775766"/>
              <a:gd name="adj2" fmla="val 206333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flipH="1">
            <a:off x="-2484784" y="2514551"/>
            <a:ext cx="7172782" cy="705271"/>
          </a:xfrm>
          <a:prstGeom prst="arc">
            <a:avLst>
              <a:gd name="adj1" fmla="val 10775766"/>
              <a:gd name="adj2" fmla="val 1622367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634020" y="2886572"/>
            <a:ext cx="83286" cy="834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3049369" y="1286071"/>
            <a:ext cx="496966" cy="2780293"/>
          </a:xfrm>
          <a:prstGeom prst="rightBracket">
            <a:avLst>
              <a:gd name="adj" fmla="val 9584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4037" y="3651870"/>
                <a:ext cx="51634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∣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7" y="3651870"/>
                <a:ext cx="516340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8886" y="4299942"/>
                <a:ext cx="24570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6" y="4299942"/>
                <a:ext cx="2457018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85741" y="4229095"/>
                <a:ext cx="18117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741" y="4229095"/>
                <a:ext cx="1811714" cy="538609"/>
              </a:xfrm>
              <a:prstGeom prst="rect">
                <a:avLst/>
              </a:prstGeom>
              <a:blipFill rotWithShape="1">
                <a:blip r:embed="rId16"/>
                <a:stretch>
                  <a:fillRect l="-740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-36512" y="1563638"/>
                <a:ext cx="1072730" cy="53860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563638"/>
                <a:ext cx="1072730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2" grpId="0" animBg="1"/>
      <p:bldP spid="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4" grpId="0" animBg="1"/>
      <p:bldP spid="36" grpId="0" animBg="1"/>
      <p:bldP spid="37" grpId="0" animBg="1"/>
      <p:bldP spid="35" grpId="0" animBg="1"/>
      <p:bldP spid="38" grpId="0"/>
      <p:bldP spid="39" grpId="0"/>
      <p:bldP spid="41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771550"/>
                <a:ext cx="9143999" cy="1853837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𝟔𝟒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∣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 dirty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3999" cy="185383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2435" y="3560350"/>
            <a:ext cx="703791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889336" y="3511876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46050" y="3530309"/>
            <a:ext cx="83286" cy="834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8107" y="3530309"/>
            <a:ext cx="83286" cy="834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24128" y="3507854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5269" y="4011910"/>
                <a:ext cx="72570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∣−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&lt;−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9" y="4011910"/>
                <a:ext cx="725705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47864" y="4498399"/>
                <a:ext cx="42180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498399"/>
                <a:ext cx="4218078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303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039497" y="2115187"/>
                <a:ext cx="3240502" cy="52322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endChr m:val="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2115187"/>
                <a:ext cx="324050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332" y="2499742"/>
                <a:ext cx="3194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2" y="2499742"/>
                <a:ext cx="319401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29818" y="2516264"/>
                <a:ext cx="35718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&lt;−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18" y="2516264"/>
                <a:ext cx="357181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5656" y="3507854"/>
                <a:ext cx="6671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07854"/>
                <a:ext cx="66716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46801" y="350785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01" y="3507854"/>
                <a:ext cx="43794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круглая скобка 3"/>
          <p:cNvSpPr/>
          <p:nvPr/>
        </p:nvSpPr>
        <p:spPr>
          <a:xfrm rot="16200000">
            <a:off x="3648298" y="1454551"/>
            <a:ext cx="418523" cy="3816423"/>
          </a:xfrm>
          <a:prstGeom prst="rightBracket">
            <a:avLst>
              <a:gd name="adj" fmla="val 144218"/>
            </a:avLst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0" y="3147813"/>
            <a:ext cx="3187693" cy="821705"/>
          </a:xfrm>
          <a:prstGeom prst="arc">
            <a:avLst>
              <a:gd name="adj1" fmla="val 12892303"/>
              <a:gd name="adj2" fmla="val 0"/>
            </a:avLst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flipH="1">
            <a:off x="4173942" y="3147814"/>
            <a:ext cx="2918338" cy="821705"/>
          </a:xfrm>
          <a:prstGeom prst="arc">
            <a:avLst>
              <a:gd name="adj1" fmla="val 12854118"/>
              <a:gd name="adj2" fmla="val 0"/>
            </a:avLst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27211" y="3507854"/>
                <a:ext cx="6671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11" y="3507854"/>
                <a:ext cx="66716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90044" y="350785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44" y="3507854"/>
                <a:ext cx="43794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авая круглая скобка 20"/>
          <p:cNvSpPr/>
          <p:nvPr/>
        </p:nvSpPr>
        <p:spPr>
          <a:xfrm rot="16200000">
            <a:off x="2331676" y="2723843"/>
            <a:ext cx="432048" cy="1279990"/>
          </a:xfrm>
          <a:prstGeom prst="rightBracket">
            <a:avLst>
              <a:gd name="adj" fmla="val 4962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авая круглая скобка 46"/>
          <p:cNvSpPr/>
          <p:nvPr/>
        </p:nvSpPr>
        <p:spPr>
          <a:xfrm rot="16200000">
            <a:off x="4753832" y="2567924"/>
            <a:ext cx="432048" cy="1591829"/>
          </a:xfrm>
          <a:prstGeom prst="rightBracket">
            <a:avLst>
              <a:gd name="adj" fmla="val 4962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4" grpId="0" animBg="1"/>
      <p:bldP spid="16" grpId="0" animBg="1"/>
      <p:bldP spid="19" grpId="0" animBg="1"/>
      <p:bldP spid="38" grpId="0"/>
      <p:bldP spid="41" grpId="0"/>
      <p:bldP spid="42" grpId="0" animBg="1"/>
      <p:bldP spid="2" grpId="0"/>
      <p:bldP spid="40" grpId="0"/>
      <p:bldP spid="3" grpId="0"/>
      <p:bldP spid="43" grpId="0"/>
      <p:bldP spid="4" grpId="0" animBg="1"/>
      <p:bldP spid="4" grpId="1" animBg="1"/>
      <p:bldP spid="11" grpId="0" animBg="1"/>
      <p:bldP spid="11" grpId="1" animBg="1"/>
      <p:bldP spid="44" grpId="0" animBg="1"/>
      <p:bldP spid="44" grpId="1" animBg="1"/>
      <p:bldP spid="45" grpId="0"/>
      <p:bldP spid="46" grpId="0"/>
      <p:bldP spid="2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682699"/>
                <a:ext cx="91805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𝟏𝟖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82699"/>
                <a:ext cx="9180513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28" t="-3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414" y="2480578"/>
                <a:ext cx="5861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" y="2480578"/>
                <a:ext cx="58612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55745" y="3113261"/>
                <a:ext cx="85161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45" y="3113261"/>
                <a:ext cx="851617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3651870"/>
                <a:ext cx="774417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 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b="1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51870"/>
                <a:ext cx="7744171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38442" y="3651870"/>
                <a:ext cx="24055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42" y="3651870"/>
                <a:ext cx="240553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32240" y="4218632"/>
                <a:ext cx="16049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218632"/>
                <a:ext cx="1604927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7955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67744" y="1976522"/>
                <a:ext cx="1031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76522"/>
                <a:ext cx="103105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12" grpId="0"/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682699"/>
                <a:ext cx="9180513" cy="2056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82699"/>
                <a:ext cx="9180513" cy="2056973"/>
              </a:xfrm>
              <a:prstGeom prst="rect">
                <a:avLst/>
              </a:prstGeom>
              <a:blipFill rotWithShape="1">
                <a:blip r:embed="rId3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2627236"/>
                <a:ext cx="5660589" cy="78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&lt;−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&lt;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/>
                  <a:t>;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27236"/>
                <a:ext cx="5660589" cy="783099"/>
              </a:xfrm>
              <a:prstGeom prst="rect">
                <a:avLst/>
              </a:prstGeom>
              <a:blipFill rotWithShape="1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539552" y="4064406"/>
            <a:ext cx="703791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26453" y="4015932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30096" y="4022690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64899" y="4022690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71137" y="4026102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61245" y="4011910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69357" y="4034365"/>
            <a:ext cx="83286" cy="834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59632" y="4075270"/>
                <a:ext cx="869277" cy="512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075270"/>
                <a:ext cx="869277" cy="5127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55609" y="4089744"/>
                <a:ext cx="86927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09" y="4089744"/>
                <a:ext cx="869277" cy="505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31840" y="4034789"/>
                <a:ext cx="745717" cy="72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34789"/>
                <a:ext cx="745717" cy="7253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93810" y="4034789"/>
                <a:ext cx="640047" cy="86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810" y="4034789"/>
                <a:ext cx="640047" cy="8667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53194" y="4034789"/>
                <a:ext cx="465191" cy="72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94" y="4034789"/>
                <a:ext cx="465191" cy="7253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99857" y="4034789"/>
                <a:ext cx="640047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57" y="4034789"/>
                <a:ext cx="640047" cy="5052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ая круглая скобка 7"/>
          <p:cNvSpPr/>
          <p:nvPr/>
        </p:nvSpPr>
        <p:spPr>
          <a:xfrm rot="16200000">
            <a:off x="4384388" y="1857304"/>
            <a:ext cx="432048" cy="4021179"/>
          </a:xfrm>
          <a:prstGeom prst="rightBracket">
            <a:avLst>
              <a:gd name="adj" fmla="val 6511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круглая скобка 39"/>
          <p:cNvSpPr/>
          <p:nvPr/>
        </p:nvSpPr>
        <p:spPr>
          <a:xfrm rot="16200000">
            <a:off x="4373000" y="2854028"/>
            <a:ext cx="360040" cy="2099741"/>
          </a:xfrm>
          <a:prstGeom prst="rightBracket">
            <a:avLst>
              <a:gd name="adj" fmla="val 6511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авая круглая скобка 40"/>
          <p:cNvSpPr/>
          <p:nvPr/>
        </p:nvSpPr>
        <p:spPr>
          <a:xfrm rot="16200000">
            <a:off x="2886208" y="2457344"/>
            <a:ext cx="504057" cy="2749093"/>
          </a:xfrm>
          <a:prstGeom prst="rightBracket">
            <a:avLst>
              <a:gd name="adj" fmla="val 6511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92280" y="2787774"/>
                <a:ext cx="19027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787774"/>
                <a:ext cx="190276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40152" y="4481413"/>
                <a:ext cx="11634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81413"/>
                <a:ext cx="1163460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06979" y="4304828"/>
                <a:ext cx="2091983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79" y="4304828"/>
                <a:ext cx="2091983" cy="8592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авая круглая скобка 44"/>
          <p:cNvSpPr/>
          <p:nvPr/>
        </p:nvSpPr>
        <p:spPr>
          <a:xfrm rot="16200000">
            <a:off x="3290233" y="2813766"/>
            <a:ext cx="504057" cy="1941044"/>
          </a:xfrm>
          <a:prstGeom prst="rightBracket">
            <a:avLst>
              <a:gd name="adj" fmla="val 65115"/>
            </a:avLst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172400" y="3426387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9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/>
      <p:bldP spid="28" grpId="0"/>
      <p:bldP spid="31" grpId="0"/>
      <p:bldP spid="33" grpId="0"/>
      <p:bldP spid="34" grpId="0"/>
      <p:bldP spid="36" grpId="0"/>
      <p:bldP spid="8" grpId="0" animBg="1"/>
      <p:bldP spid="8" grpId="1" animBg="1"/>
      <p:bldP spid="40" grpId="0" animBg="1"/>
      <p:bldP spid="40" grpId="1" animBg="1"/>
      <p:bldP spid="41" grpId="0" animBg="1"/>
      <p:bldP spid="41" grpId="1" animBg="1"/>
      <p:bldP spid="13" grpId="0"/>
      <p:bldP spid="43" grpId="0"/>
      <p:bldP spid="39" grpId="0"/>
      <p:bldP spid="45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99542"/>
                <a:ext cx="8928992" cy="1369602"/>
              </a:xfrm>
              <a:prstGeom prst="rect">
                <a:avLst/>
              </a:prstGeom>
              <a:noFill/>
            </p:spPr>
            <p:txBody>
              <a:bodyPr wrap="square" lIns="76197" tIns="38098" rIns="76197" bIns="38098" rtlCol="0">
                <a:spAutoFit/>
              </a:bodyPr>
              <a:lstStyle/>
              <a:p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deb, 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bo‘lmagan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elementlaridan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tuzilgan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to‘plamga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28992" cy="1369602"/>
              </a:xfrm>
              <a:prstGeom prst="rect">
                <a:avLst/>
              </a:prstGeom>
              <a:blipFill rotWithShape="1">
                <a:blip r:embed="rId2"/>
                <a:stretch>
                  <a:fillRect l="-1571" t="-491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To‘plamlar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ayirmasi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504" y="1995686"/>
                <a:ext cx="89289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to‘plamlarning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\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892899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434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3147814"/>
                <a:ext cx="49867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7814"/>
                <a:ext cx="498675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3689325"/>
                <a:ext cx="29791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89325"/>
                <a:ext cx="297914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4227934"/>
                <a:ext cx="36299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27934"/>
                <a:ext cx="362996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8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40-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82, 83, 84-</a:t>
            </a:r>
            <a:r>
              <a:rPr lang="en-US" sz="3200" dirty="0" smtClean="0"/>
              <a:t>mashqlar.</a:t>
            </a:r>
            <a:endParaRPr lang="en-US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139702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 smtClean="0"/>
              <a:t>bajarish</a:t>
            </a:r>
            <a:r>
              <a:rPr lang="en-US" sz="3800" kern="0" dirty="0" smtClean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156017"/>
            <a:ext cx="8557312" cy="5958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7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7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379" y="825565"/>
                <a:ext cx="6686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 {30 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ning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natural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bo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‘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luvchilari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79" y="825565"/>
                <a:ext cx="668644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1329621"/>
                <a:ext cx="67313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 {</m:t>
                      </m:r>
                      <m:r>
                        <m:rPr>
                          <m:nor/>
                        </m:rP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ning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natural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bo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‘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luvchilari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29621"/>
                <a:ext cx="673133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43218" y="1079044"/>
                <a:ext cx="16772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𝑷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\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18" y="1079044"/>
                <a:ext cx="167725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80528" y="1977693"/>
                <a:ext cx="948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30 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ning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natural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bo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‘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luvchilari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=&gt;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5,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6,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10,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15,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30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1977693"/>
                <a:ext cx="948766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63022" y="2481749"/>
                <a:ext cx="948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ning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natural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bo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‘</m:t>
                      </m:r>
                      <m:r>
                        <m:rPr>
                          <m:nor/>
                        </m:rP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luvchilari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=&gt;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4,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5,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8,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10,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20,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40.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022" y="2481749"/>
                <a:ext cx="948766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051" y="2950954"/>
                <a:ext cx="53867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1, 2, 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5,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10,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15,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1" y="2950954"/>
                <a:ext cx="538679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950" y="3401293"/>
                <a:ext cx="55162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𝑸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 4,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 8, </m:t>
                          </m:r>
                          <m:r>
                            <m:rPr>
                              <m:nor/>
                            </m:rPr>
                            <a:rPr lang="en-US" sz="3200" b="1" dirty="0" smtClean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 20, 40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0" y="3401293"/>
                <a:ext cx="551625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536" y="4075207"/>
                <a:ext cx="3867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𝑷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\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𝟏𝟓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75207"/>
                <a:ext cx="386759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065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/>
      <p:bldP spid="5" grpId="0"/>
      <p:bldP spid="13" grpId="0"/>
      <p:bldP spid="6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646" y="826713"/>
                <a:ext cx="8913858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en-US" sz="2800" b="1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to‘plamiga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6" y="826713"/>
                <a:ext cx="8913858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436" t="-5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95" y="3468235"/>
                <a:ext cx="7802136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=&gt;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5" y="3468235"/>
                <a:ext cx="7802136" cy="555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4065915"/>
                <a:ext cx="89738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to‘plamni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birlashmasi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to‘plamning ham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65915"/>
                <a:ext cx="897380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27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57949" y="4481413"/>
                <a:ext cx="20345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49" y="4481413"/>
                <a:ext cx="2034531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658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711610" y="1673101"/>
                <a:ext cx="1284326" cy="53860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10" y="1673101"/>
                <a:ext cx="128432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2281902"/>
                <a:ext cx="43762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81902"/>
                <a:ext cx="437626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55686" y="2320931"/>
                <a:ext cx="18685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686" y="2320931"/>
                <a:ext cx="186852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8245" y="2904443"/>
                <a:ext cx="470295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5" y="2904443"/>
                <a:ext cx="4702954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2853" t="-13483" b="-29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59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5" grpId="0"/>
      <p:bldP spid="6" grpId="0" animBg="1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646" y="826713"/>
                <a:ext cx="8913858" cy="18158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en-US" sz="2800" b="1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qatnashmaydi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𝟐𝟖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6" y="826713"/>
                <a:ext cx="8913858" cy="1815884"/>
              </a:xfrm>
              <a:prstGeom prst="rect">
                <a:avLst/>
              </a:prstGeom>
              <a:blipFill rotWithShape="1">
                <a:blip r:embed="rId3"/>
                <a:stretch>
                  <a:fillRect l="-1436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701" y="3174249"/>
                <a:ext cx="7246407" cy="547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=&gt;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1" y="3174249"/>
                <a:ext cx="7246407" cy="5475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3651870"/>
                <a:ext cx="90576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to‘plamlari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to‘plamni</a:t>
                </a:r>
              </a:p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birlashmasi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to‘plamning ham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51870"/>
                <a:ext cx="9057608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37" t="-6369" r="-2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29757" y="4553421"/>
                <a:ext cx="20345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57" y="4553421"/>
                <a:ext cx="2034531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628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2103988"/>
                <a:ext cx="1295547" cy="53860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03988"/>
                <a:ext cx="129554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596" y="2679643"/>
                <a:ext cx="29743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  <m:r>
                            <a:rPr lang="en-US" b="1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𝒆</m:t>
                          </m:r>
                          <m:r>
                            <a:rPr lang="en-US" b="1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6" y="2679643"/>
                <a:ext cx="297433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350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25" grpId="0"/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646" y="826713"/>
                <a:ext cx="8913858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en-US" sz="2800" b="1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qism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6" y="826713"/>
                <a:ext cx="8913858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436" t="-5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9513" y="2437893"/>
                <a:ext cx="22885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13" y="2437893"/>
                <a:ext cx="228851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29757" y="4553421"/>
                <a:ext cx="20345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57" y="4553421"/>
                <a:ext cx="2034531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628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1673101"/>
                <a:ext cx="1295547" cy="53860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73101"/>
                <a:ext cx="129554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211710"/>
                <a:ext cx="3093026" cy="990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p>
                      </m:sSubSup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!∙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11710"/>
                <a:ext cx="3093026" cy="9909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646" y="3507854"/>
                <a:ext cx="6564939" cy="1002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r>
                            <a:rPr lang="en-US" b="1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!∙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!∙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6" y="3507854"/>
                <a:ext cx="6564939" cy="10029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16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6" grpId="0" animBg="1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82" y="2211710"/>
            <a:ext cx="4109922" cy="24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646" y="826713"/>
                <a:ext cx="8913858" cy="1440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Rasmdan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∩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6" y="826713"/>
                <a:ext cx="8913858" cy="1440461"/>
              </a:xfrm>
              <a:prstGeom prst="rect">
                <a:avLst/>
              </a:prstGeom>
              <a:blipFill rotWithShape="1">
                <a:blip r:embed="rId4"/>
                <a:stretch>
                  <a:fillRect l="-1436" t="-2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31009" y="1745109"/>
                <a:ext cx="1096775" cy="538609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09" y="1745109"/>
                <a:ext cx="109677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395" y="2427734"/>
                <a:ext cx="21606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2427734"/>
                <a:ext cx="216065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3003798"/>
                <a:ext cx="42617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03798"/>
                <a:ext cx="426174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03054" y="3545309"/>
                <a:ext cx="52670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054" y="3545309"/>
                <a:ext cx="526701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794" y="4227934"/>
                <a:ext cx="4295086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e>
                          </m:d>
                          <m:r>
                            <a:rPr lang="ru-RU" b="1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)∩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4" y="4227934"/>
                <a:ext cx="4295086" cy="5960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9757" y="4553421"/>
                <a:ext cx="18117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57" y="4553421"/>
                <a:ext cx="1811714" cy="538609"/>
              </a:xfrm>
              <a:prstGeom prst="rect">
                <a:avLst/>
              </a:prstGeom>
              <a:blipFill rotWithShape="1">
                <a:blip r:embed="rId10"/>
                <a:stretch>
                  <a:fillRect l="-704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11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  <p:bldP spid="8" grpId="0"/>
      <p:bldP spid="14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98380" y="699542"/>
                <a:ext cx="8678966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universal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′∩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0" y="699542"/>
                <a:ext cx="8678966" cy="1384997"/>
              </a:xfrm>
              <a:prstGeom prst="rect">
                <a:avLst/>
              </a:prstGeom>
              <a:blipFill rotWithShape="0">
                <a:blip r:embed="rId3"/>
                <a:stretch>
                  <a:fillRect l="-1476" t="-4846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2499742"/>
                <a:ext cx="31628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499742"/>
                <a:ext cx="316285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3808" y="2230437"/>
                <a:ext cx="29179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437"/>
                <a:ext cx="2917978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61" y="1745427"/>
            <a:ext cx="2966143" cy="29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660231" y="2643758"/>
            <a:ext cx="108012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38190" y="3000637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90" y="3000637"/>
                <a:ext cx="44127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64679" y="3349029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679" y="3349029"/>
                <a:ext cx="41261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341351" y="2643758"/>
                <a:ext cx="404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351" y="2643758"/>
                <a:ext cx="40440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11087" y="2067694"/>
                <a:ext cx="28618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87" y="2067694"/>
                <a:ext cx="286187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7317499" y="2373067"/>
            <a:ext cx="1647597" cy="16029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108520" y="3473301"/>
                <a:ext cx="29370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473301"/>
                <a:ext cx="293702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11024" y="3291830"/>
                <a:ext cx="2985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′∩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024" y="3291830"/>
                <a:ext cx="2985112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83095" y="3041253"/>
                <a:ext cx="32156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</a:rPr>
                        <m:t>′=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095" y="3041253"/>
                <a:ext cx="321562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427734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427734"/>
                <a:ext cx="43255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2817" r="-140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70012" y="2902173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12" y="2902173"/>
                <a:ext cx="446404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86042" y="3435846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042" y="3435846"/>
                <a:ext cx="43037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19702" y="2787774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02" y="2787774"/>
                <a:ext cx="43261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25280" y="3147814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0" y="3147814"/>
                <a:ext cx="427040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307868" y="1851987"/>
            <a:ext cx="2656619" cy="2701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496" y="4050526"/>
                <a:ext cx="61068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b="1" i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𝒆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𝒉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50526"/>
                <a:ext cx="6106865" cy="95410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47664" y="2067694"/>
                <a:ext cx="1142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𝒆</m:t>
                      </m:r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067694"/>
                <a:ext cx="1142684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921717" y="2492356"/>
                <a:ext cx="1142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𝒆</m:t>
                      </m:r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17" y="2492356"/>
                <a:ext cx="1142684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60999" y="3501667"/>
                <a:ext cx="1206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𝒈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99" y="3501667"/>
                <a:ext cx="1206804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868644" y="3038351"/>
                <a:ext cx="1206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𝒈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44" y="3038351"/>
                <a:ext cx="1206804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854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 animBg="1"/>
      <p:bldP spid="3" grpId="1" animBg="1"/>
      <p:bldP spid="3" grpId="2" animBg="1"/>
      <p:bldP spid="3" grpId="3" animBg="1"/>
      <p:bldP spid="4" grpId="0"/>
      <p:bldP spid="4" grpId="1"/>
      <p:bldP spid="20" grpId="0"/>
      <p:bldP spid="20" grpId="1"/>
      <p:bldP spid="22" grpId="0"/>
      <p:bldP spid="22" grpId="1"/>
      <p:bldP spid="23" grpId="0"/>
      <p:bldP spid="7" grpId="0" animBg="1"/>
      <p:bldP spid="7" grpId="1" animBg="1"/>
      <p:bldP spid="7" grpId="2" animBg="1"/>
      <p:bldP spid="7" grpId="3" animBg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17" grpId="0"/>
      <p:bldP spid="17" grpId="1"/>
      <p:bldP spid="17" grpId="2"/>
      <p:bldP spid="17" grpId="3"/>
      <p:bldP spid="19" grpId="0"/>
      <p:bldP spid="19" grpId="1"/>
      <p:bldP spid="19" grpId="2"/>
      <p:bldP spid="19" grpId="3"/>
      <p:bldP spid="10" grpId="0" animBg="1"/>
      <p:bldP spid="31" grpId="0"/>
      <p:bldP spid="12" grpId="0"/>
      <p:bldP spid="33" grpId="0"/>
      <p:bldP spid="1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503922" y="871009"/>
            <a:ext cx="1443787" cy="337058"/>
          </a:xfrm>
          <a:prstGeom prst="rect">
            <a:avLst/>
          </a:prstGeom>
        </p:spPr>
        <p:txBody>
          <a:bodyPr vert="horz" wrap="square" lIns="0" tIns="13758" rIns="0" bIns="0" rtlCol="0">
            <a:spAutoFit/>
          </a:bodyPr>
          <a:lstStyle/>
          <a:p>
            <a:pPr marL="10583">
              <a:spcBef>
                <a:spcPts val="108"/>
              </a:spcBef>
            </a:pPr>
            <a:r>
              <a:rPr lang="en-US" sz="2100" b="1" spc="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pc="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sz="2100" b="1" spc="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spc="8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771550"/>
            <a:ext cx="9108504" cy="93871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∪ 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⋂ 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2922"/>
            <a:ext cx="3563824" cy="298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652120" y="2355726"/>
            <a:ext cx="1296144" cy="12961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88224" y="1995686"/>
            <a:ext cx="1944216" cy="194421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8629" y="2465189"/>
                <a:ext cx="51854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9" y="2465189"/>
                <a:ext cx="518545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>
            <a:off x="5652120" y="2355727"/>
            <a:ext cx="1368152" cy="1296143"/>
          </a:xfrm>
          <a:prstGeom prst="arc">
            <a:avLst>
              <a:gd name="adj1" fmla="val 2851874"/>
              <a:gd name="adj2" fmla="val 18720667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6660232" y="1995686"/>
            <a:ext cx="1944216" cy="1944216"/>
          </a:xfrm>
          <a:prstGeom prst="arc">
            <a:avLst>
              <a:gd name="adj1" fmla="val 12489695"/>
              <a:gd name="adj2" fmla="val 8986858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56176" y="3075807"/>
            <a:ext cx="1584176" cy="151216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7817" y="3560698"/>
                <a:ext cx="4191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7" y="3560698"/>
                <a:ext cx="419191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6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6" grpId="1" animBg="1"/>
      <p:bldP spid="21" grpId="0" animBg="1"/>
      <p:bldP spid="21" grpId="1" animBg="1"/>
      <p:bldP spid="19" grpId="0"/>
      <p:bldP spid="20" grpId="0" animBg="1"/>
      <p:bldP spid="22" grpId="0" animBg="1"/>
      <p:bldP spid="25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5c2a91528266c8992f82f2ed4dc16f616e23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1188</Words>
  <Application>Microsoft Office PowerPoint</Application>
  <PresentationFormat>Экран (16:9)</PresentationFormat>
  <Paragraphs>232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Учетная запись Майкрософт</cp:lastModifiedBy>
  <cp:revision>701</cp:revision>
  <dcterms:created xsi:type="dcterms:W3CDTF">2020-04-09T07:32:19Z</dcterms:created>
  <dcterms:modified xsi:type="dcterms:W3CDTF">2020-09-10T06:26:53Z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