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1" r:id="rId2"/>
    <p:sldId id="1399" r:id="rId3"/>
    <p:sldId id="1401" r:id="rId4"/>
    <p:sldId id="1383" r:id="rId5"/>
    <p:sldId id="1384" r:id="rId6"/>
    <p:sldId id="1385" r:id="rId7"/>
    <p:sldId id="1386" r:id="rId8"/>
    <p:sldId id="1387" r:id="rId9"/>
    <p:sldId id="1388" r:id="rId10"/>
    <p:sldId id="1389" r:id="rId11"/>
    <p:sldId id="1390" r:id="rId12"/>
    <p:sldId id="1391" r:id="rId13"/>
    <p:sldId id="1392" r:id="rId14"/>
    <p:sldId id="1393" r:id="rId15"/>
    <p:sldId id="1394" r:id="rId16"/>
    <p:sldId id="1395" r:id="rId17"/>
    <p:sldId id="1396" r:id="rId18"/>
    <p:sldId id="1397" r:id="rId19"/>
    <p:sldId id="1398" r:id="rId20"/>
    <p:sldId id="368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9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01FB-8DFE-4CE4-936C-A41533079C5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6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01FB-8DFE-4CE4-936C-A41533079C5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6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01FB-8DFE-4CE4-936C-A41533079C5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6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01FB-8DFE-4CE4-936C-A41533079C5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0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A01FB-8DFE-4CE4-936C-A41533079C5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6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6.png"/><Relationship Id="rId7" Type="http://schemas.openxmlformats.org/officeDocument/2006/relationships/image" Target="../media/image5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10.png"/><Relationship Id="rId7" Type="http://schemas.openxmlformats.org/officeDocument/2006/relationships/image" Target="../media/image10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810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21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7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00.png"/><Relationship Id="rId10" Type="http://schemas.openxmlformats.org/officeDocument/2006/relationships/image" Target="../media/image250.png"/><Relationship Id="rId4" Type="http://schemas.openxmlformats.org/officeDocument/2006/relationships/image" Target="../media/image190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30.png"/><Relationship Id="rId21" Type="http://schemas.openxmlformats.org/officeDocument/2006/relationships/image" Target="../media/image44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0.png"/><Relationship Id="rId5" Type="http://schemas.openxmlformats.org/officeDocument/2006/relationships/image" Target="../media/image280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0.png"/><Relationship Id="rId19" Type="http://schemas.openxmlformats.org/officeDocument/2006/relationships/image" Target="../media/image42.png"/><Relationship Id="rId4" Type="http://schemas.openxmlformats.org/officeDocument/2006/relationships/image" Target="../media/image270.png"/><Relationship Id="rId9" Type="http://schemas.openxmlformats.org/officeDocument/2006/relationships/image" Target="../media/image34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1923678"/>
            <a:ext cx="6900434" cy="211267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To‘plamlar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ustida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amallarga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doir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9552" y="1995685"/>
            <a:ext cx="545553" cy="20406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516808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826713"/>
                <a:ext cx="8496944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</a:t>
                </a:r>
                <a:r>
                  <a:rPr lang="en-US" sz="2800" b="1" dirty="0" smtClean="0">
                    <a:solidFill>
                      <a:srgbClr val="7030A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𝑵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𝑵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26713"/>
                <a:ext cx="8496944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435" t="-5286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2453576"/>
                <a:ext cx="78337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,…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53576"/>
                <a:ext cx="783374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2995087"/>
                <a:ext cx="63268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…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95087"/>
                <a:ext cx="632686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71867" y="2995087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867" y="2995087"/>
                <a:ext cx="71365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403648" y="2453576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453576"/>
                <a:ext cx="7136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240902" y="2992185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𝟐𝟑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902" y="2992185"/>
                <a:ext cx="71365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51353" y="2451294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𝟐𝟑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353" y="2451294"/>
                <a:ext cx="7136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426295" y="2995087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295" y="2995087"/>
                <a:ext cx="71365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928827" y="2467283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827" y="2467283"/>
                <a:ext cx="71365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572000" y="2995087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𝟒𝟕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995087"/>
                <a:ext cx="71365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660232" y="2467283"/>
                <a:ext cx="7136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𝟒𝟕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2467283"/>
                <a:ext cx="7136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2395" y="3677712"/>
                <a:ext cx="15817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3677712"/>
                <a:ext cx="158177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3528" y="4219223"/>
                <a:ext cx="60942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3200" b="1" i="1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∣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∈</m:t>
                          </m:r>
                          <m:r>
                            <a:rPr lang="en-US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𝑵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219223"/>
                <a:ext cx="6094296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31640" y="3677712"/>
                <a:ext cx="36159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𝟐𝟑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𝟑𝟓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𝟒𝟕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 …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677712"/>
                <a:ext cx="361592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88017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  <p:bldP spid="14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9" grpId="0"/>
      <p:bldP spid="24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3434396"/>
                <a:ext cx="8928992" cy="1369602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⊆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⊆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bajarilishi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𝒏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∪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∪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𝒏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34396"/>
                <a:ext cx="8928992" cy="1369602"/>
              </a:xfrm>
              <a:prstGeom prst="rect">
                <a:avLst/>
              </a:prstGeom>
              <a:blipFill rotWithShape="1">
                <a:blip r:embed="rId3"/>
                <a:stretch>
                  <a:fillRect l="-1571" t="-4889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82699"/>
                <a:ext cx="8486619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𝑪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 elementlari soni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12 va 15 ta.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Times New Roman" pitchFamily="18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∪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𝑩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∪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𝑪</m:t>
                    </m:r>
                  </m:oMath>
                </a14:m>
                <a:r>
                  <a:rPr lang="en-US" sz="28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eng kamida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nechta bo‘la oladi?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82699"/>
                <a:ext cx="8486619" cy="1384995"/>
              </a:xfrm>
              <a:prstGeom prst="rect">
                <a:avLst/>
              </a:prstGeom>
              <a:blipFill rotWithShape="1">
                <a:blip r:embed="rId4"/>
                <a:stretch>
                  <a:fillRect l="-1509" t="-4405" r="-72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07504" y="2050851"/>
            <a:ext cx="85032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birlashmasining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37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6512" y="682699"/>
                <a:ext cx="9432390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ta element </a:t>
                </a:r>
                <a:r>
                  <a:rPr lang="en-US" sz="28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qo‘shilgan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dagi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to‘plamdan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ta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 </a:t>
                </a:r>
                <a:r>
                  <a:rPr lang="en-US" sz="2800" b="1" i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chiqarilib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tashlangandagi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to‘plamlari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sonidan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 </a:t>
                </a:r>
                <a:r>
                  <a:rPr lang="en-US" sz="28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taga</a:t>
                </a:r>
                <a:r>
                  <a:rPr lang="en-US" sz="28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800" b="1" i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i="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82699"/>
                <a:ext cx="9432390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293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2427734"/>
                <a:ext cx="83583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𝒏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sz="28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=&gt;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𝑨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 =&gt; 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27734"/>
                <a:ext cx="835837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08520" y="2841779"/>
                <a:ext cx="937070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𝒏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8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=&gt;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 =&gt; 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2841779"/>
                <a:ext cx="9370706" cy="532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3264081"/>
                <a:ext cx="8795869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𝒏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8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=&gt;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𝑪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𝒏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 =&gt; 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264081"/>
                <a:ext cx="8795869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55378" y="3867894"/>
                <a:ext cx="318753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378" y="3867894"/>
                <a:ext cx="318753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38335" y="3723878"/>
                <a:ext cx="3060774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𝟐𝟒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335" y="3723878"/>
                <a:ext cx="3060774" cy="76027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50327" y="4371950"/>
                <a:ext cx="2025939" cy="734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28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𝟐𝟒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327" y="4371950"/>
                <a:ext cx="2025939" cy="73481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92080" y="4519289"/>
                <a:ext cx="16073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𝟏𝟔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519289"/>
                <a:ext cx="160736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037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  <p:bldP spid="12" grpId="0"/>
      <p:bldP spid="6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630" y="701358"/>
                <a:ext cx="8913858" cy="14383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10.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 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  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0" y="701358"/>
                <a:ext cx="8913858" cy="1438344"/>
              </a:xfrm>
              <a:prstGeom prst="rect">
                <a:avLst/>
              </a:prstGeom>
              <a:blipFill rotWithShape="1">
                <a:blip r:embed="rId3"/>
                <a:stretch>
                  <a:fillRect l="-1367" t="-2966" b="-105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 flipV="1">
            <a:off x="1907704" y="2211710"/>
            <a:ext cx="0" cy="27363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51520" y="3723878"/>
            <a:ext cx="358153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195736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19092" y="2571750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519771" y="3620111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771800" y="3643043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075381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83568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71600" y="3635505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295179" y="3620111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563213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781921" y="2859782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801351" y="3147814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809125" y="3435846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787316" y="4083918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817392" y="4371950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836822" y="4659982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844596" y="4948014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295635" y="3162114"/>
            <a:ext cx="1224136" cy="122413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512452" y="3060502"/>
            <a:ext cx="1584177" cy="17424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075770" y="2141034"/>
                <a:ext cx="34045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 →</m:t>
                      </m:r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770" y="2141034"/>
                <a:ext cx="340458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067944" y="2643758"/>
                <a:ext cx="27236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 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643758"/>
                <a:ext cx="272363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Овал 48"/>
          <p:cNvSpPr/>
          <p:nvPr/>
        </p:nvSpPr>
        <p:spPr>
          <a:xfrm>
            <a:off x="1880499" y="4358164"/>
            <a:ext cx="44712" cy="561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497415" y="3681841"/>
            <a:ext cx="44712" cy="561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139952" y="3545309"/>
                <a:ext cx="31942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545309"/>
                <a:ext cx="319427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347864" y="4278886"/>
                <a:ext cx="42384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;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;−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278886"/>
                <a:ext cx="423840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51063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48" grpId="0"/>
      <p:bldP spid="50" grpId="0"/>
      <p:bldP spid="49" grpId="0" animBg="1"/>
      <p:bldP spid="52" grpId="0" animBg="1"/>
      <p:bldP spid="51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5885" y="912956"/>
                <a:ext cx="8356555" cy="938714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11.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,  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000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</a:t>
                </a:r>
                <a:r>
                  <a:rPr lang="en-US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85" y="912956"/>
                <a:ext cx="8356555" cy="938714"/>
              </a:xfrm>
              <a:prstGeom prst="rect">
                <a:avLst/>
              </a:prstGeom>
              <a:blipFill rotWithShape="1">
                <a:blip r:embed="rId2"/>
                <a:stretch>
                  <a:fillRect l="-1678" t="-7143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2505" y="2211710"/>
                <a:ext cx="8327927" cy="938714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aniqlashtiramiz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=&gt;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505" y="2211710"/>
                <a:ext cx="8327927" cy="938714"/>
              </a:xfrm>
              <a:prstGeom prst="rect">
                <a:avLst/>
              </a:prstGeom>
              <a:blipFill rotWithShape="1">
                <a:blip r:embed="rId3"/>
                <a:stretch>
                  <a:fillRect t="-7143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3416682"/>
                <a:ext cx="78074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16682"/>
                <a:ext cx="780745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99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7504" y="1343843"/>
                <a:ext cx="2160240" cy="50782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Times New Roman" pitchFamily="18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;</m:t>
                        </m:r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e>
                    </m:d>
                    <m:r>
                      <a:rPr lang="en-US" sz="2800" b="1" i="1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800" b="1" i="1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343843"/>
                <a:ext cx="2160240" cy="50782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3707904" y="1395857"/>
            <a:ext cx="4672519" cy="15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5344477" y="1348865"/>
            <a:ext cx="119230" cy="1106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263278" y="1363985"/>
            <a:ext cx="114603" cy="1106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064372" y="1403802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latin typeface="Cambria Math"/>
                        </a:rPr>
                        <m:t>−2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372" y="1403802"/>
                <a:ext cx="483736" cy="430883"/>
              </a:xfrm>
              <a:prstGeom prst="rect">
                <a:avLst/>
              </a:prstGeom>
              <a:blipFill rotWithShape="1">
                <a:blip r:embed="rId3"/>
                <a:stretch>
                  <a:fillRect r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100281" y="1435491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281" y="1435491"/>
                <a:ext cx="483736" cy="430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 стрелкой 34"/>
          <p:cNvCxnSpPr/>
          <p:nvPr/>
        </p:nvCxnSpPr>
        <p:spPr>
          <a:xfrm>
            <a:off x="3771911" y="2030243"/>
            <a:ext cx="4672519" cy="15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4411982" y="2015123"/>
            <a:ext cx="119230" cy="1006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117855" y="2015123"/>
            <a:ext cx="114603" cy="100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283968" y="2069876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069876"/>
                <a:ext cx="483736" cy="430883"/>
              </a:xfrm>
              <a:prstGeom prst="rect">
                <a:avLst/>
              </a:prstGeom>
              <a:blipFill rotWithShape="1">
                <a:blip r:embed="rId5"/>
                <a:stretch>
                  <a:fillRect r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948153" y="2069876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153" y="2069876"/>
                <a:ext cx="483736" cy="430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 стрелкой 56"/>
          <p:cNvCxnSpPr/>
          <p:nvPr/>
        </p:nvCxnSpPr>
        <p:spPr>
          <a:xfrm>
            <a:off x="3707904" y="2823305"/>
            <a:ext cx="4672519" cy="15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Овал 73"/>
          <p:cNvSpPr/>
          <p:nvPr/>
        </p:nvSpPr>
        <p:spPr>
          <a:xfrm>
            <a:off x="5640438" y="2762442"/>
            <a:ext cx="144268" cy="1217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7991052" y="2782082"/>
            <a:ext cx="138669" cy="12172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404092" y="2788939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092" y="2788939"/>
                <a:ext cx="483736" cy="430883"/>
              </a:xfrm>
              <a:prstGeom prst="rect">
                <a:avLst/>
              </a:prstGeom>
              <a:blipFill rotWithShape="1">
                <a:blip r:embed="rId7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7896687" y="2788939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687" y="2788939"/>
                <a:ext cx="483736" cy="4308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08596" y="1995686"/>
                <a:ext cx="2303164" cy="50782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𝟎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96" y="1995686"/>
                <a:ext cx="2303164" cy="5078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32903" y="2700193"/>
                <a:ext cx="3154164" cy="50782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Times New Roman" pitchFamily="18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;</m:t>
                        </m:r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2800" b="1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03" y="2700193"/>
                <a:ext cx="3154164" cy="50782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5181" y="781451"/>
                <a:ext cx="3580715" cy="50782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12.</a:t>
                </a:r>
                <a:r>
                  <a:rPr lang="en-US" sz="2800" b="1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Times New Roman" pitchFamily="18" charset="0"/>
                          </a:rPr>
                          <m:t>𝑨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∪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𝑩</m:t>
                        </m:r>
                      </m:e>
                    </m:d>
                    <m:r>
                      <a:rPr lang="en-US" sz="2800" b="1" i="1">
                        <a:latin typeface="Cambria Math"/>
                        <a:ea typeface="Cambria Math"/>
                        <a:cs typeface="Times New Roman" pitchFamily="18" charset="0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Times New Roman" pitchFamily="18" charset="0"/>
                      </a:rPr>
                      <m:t>𝑪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Times New Roman" pitchFamily="18" charset="0"/>
                      </a:rPr>
                      <m:t>=?</m:t>
                    </m:r>
                  </m:oMath>
                </a14:m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1" y="781451"/>
                <a:ext cx="3580715" cy="507827"/>
              </a:xfrm>
              <a:prstGeom prst="rect">
                <a:avLst/>
              </a:prstGeom>
              <a:blipFill rotWithShape="1">
                <a:blip r:embed="rId11"/>
                <a:stretch>
                  <a:fillRect l="-3918" t="-15663" b="-325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7504" y="3435846"/>
                <a:ext cx="3392377" cy="50782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𝑨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∪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𝑩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35846"/>
                <a:ext cx="3392377" cy="50782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55181" y="4299942"/>
                <a:ext cx="3796739" cy="50782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∪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𝑩</m:t>
                          </m:r>
                        </m:e>
                      </m:d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∩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𝑪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begChr m:val=""/>
                          <m:endChr m:val="]"/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(−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1" y="4299942"/>
                <a:ext cx="3796739" cy="50782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8" name="Прямая со стрелкой 127"/>
          <p:cNvCxnSpPr/>
          <p:nvPr/>
        </p:nvCxnSpPr>
        <p:spPr>
          <a:xfrm>
            <a:off x="3871866" y="3635718"/>
            <a:ext cx="4804590" cy="247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5" name="Овал 144"/>
          <p:cNvSpPr/>
          <p:nvPr/>
        </p:nvSpPr>
        <p:spPr>
          <a:xfrm>
            <a:off x="5128453" y="3614772"/>
            <a:ext cx="119230" cy="9145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7423295" y="3583897"/>
            <a:ext cx="114603" cy="9145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4800344" y="3675352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latin typeface="Cambria Math"/>
                        </a:rPr>
                        <m:t>−2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344" y="3675352"/>
                <a:ext cx="483736" cy="430883"/>
              </a:xfrm>
              <a:prstGeom prst="rect">
                <a:avLst/>
              </a:prstGeom>
              <a:blipFill rotWithShape="1">
                <a:blip r:embed="rId14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7204293" y="3675352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293" y="3675352"/>
                <a:ext cx="483736" cy="43088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" name="Овал 150"/>
          <p:cNvSpPr/>
          <p:nvPr/>
        </p:nvSpPr>
        <p:spPr>
          <a:xfrm>
            <a:off x="6151155" y="3587770"/>
            <a:ext cx="114603" cy="9145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152" name="Овал 151"/>
          <p:cNvSpPr/>
          <p:nvPr/>
        </p:nvSpPr>
        <p:spPr>
          <a:xfrm>
            <a:off x="4238394" y="3587770"/>
            <a:ext cx="114603" cy="9145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/>
              <p:cNvSpPr txBox="1"/>
              <p:nvPr/>
            </p:nvSpPr>
            <p:spPr>
              <a:xfrm>
                <a:off x="5988158" y="3660500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57" name="TextBox 1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158" y="3660500"/>
                <a:ext cx="483736" cy="43088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/>
              <p:cNvSpPr txBox="1"/>
              <p:nvPr/>
            </p:nvSpPr>
            <p:spPr>
              <a:xfrm>
                <a:off x="3904244" y="3660500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58" name="TextBox 1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244" y="3660500"/>
                <a:ext cx="483736" cy="430883"/>
              </a:xfrm>
              <a:prstGeom prst="rect">
                <a:avLst/>
              </a:prstGeom>
              <a:blipFill rotWithShape="1">
                <a:blip r:embed="rId17"/>
                <a:stretch>
                  <a:fillRect r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2" name="Прямая со стрелкой 201"/>
          <p:cNvCxnSpPr/>
          <p:nvPr/>
        </p:nvCxnSpPr>
        <p:spPr>
          <a:xfrm>
            <a:off x="4116090" y="4549506"/>
            <a:ext cx="4744387" cy="58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9" name="Овал 218"/>
          <p:cNvSpPr/>
          <p:nvPr/>
        </p:nvSpPr>
        <p:spPr>
          <a:xfrm>
            <a:off x="5701936" y="4485256"/>
            <a:ext cx="108391" cy="8314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220" name="Овал 219"/>
          <p:cNvSpPr/>
          <p:nvPr/>
        </p:nvSpPr>
        <p:spPr>
          <a:xfrm>
            <a:off x="8204043" y="4500376"/>
            <a:ext cx="104185" cy="8314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TextBox 220"/>
              <p:cNvSpPr txBox="1"/>
              <p:nvPr/>
            </p:nvSpPr>
            <p:spPr>
              <a:xfrm>
                <a:off x="5432414" y="4589139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21" name="TextBox 2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414" y="4589139"/>
                <a:ext cx="483736" cy="430883"/>
              </a:xfrm>
              <a:prstGeom prst="rect">
                <a:avLst/>
              </a:prstGeom>
              <a:blipFill rotWithShape="1">
                <a:blip r:embed="rId18"/>
                <a:stretch>
                  <a:fillRect r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TextBox 221"/>
              <p:cNvSpPr txBox="1"/>
              <p:nvPr/>
            </p:nvSpPr>
            <p:spPr>
              <a:xfrm>
                <a:off x="8056705" y="4589139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22" name="TextBox 2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705" y="4589139"/>
                <a:ext cx="483736" cy="43088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5" name="Овал 224"/>
          <p:cNvSpPr/>
          <p:nvPr/>
        </p:nvSpPr>
        <p:spPr>
          <a:xfrm>
            <a:off x="7428505" y="4505714"/>
            <a:ext cx="104185" cy="831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p:sp>
        <p:nvSpPr>
          <p:cNvPr id="226" name="Овал 225"/>
          <p:cNvSpPr/>
          <p:nvPr/>
        </p:nvSpPr>
        <p:spPr>
          <a:xfrm>
            <a:off x="4363616" y="4505714"/>
            <a:ext cx="104185" cy="831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TextBox 226"/>
              <p:cNvSpPr txBox="1"/>
              <p:nvPr/>
            </p:nvSpPr>
            <p:spPr>
              <a:xfrm>
                <a:off x="7288620" y="4574287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27" name="TextBox 2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620" y="4574287"/>
                <a:ext cx="483736" cy="430883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/>
              <p:cNvSpPr txBox="1"/>
              <p:nvPr/>
            </p:nvSpPr>
            <p:spPr>
              <a:xfrm>
                <a:off x="4088264" y="4574287"/>
                <a:ext cx="483736" cy="430883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28" name="TextBox 2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8264" y="4574287"/>
                <a:ext cx="483736" cy="430883"/>
              </a:xfrm>
              <a:prstGeom prst="rect">
                <a:avLst/>
              </a:prstGeom>
              <a:blipFill rotWithShape="1">
                <a:blip r:embed="rId21"/>
                <a:stretch>
                  <a:fillRect r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авая круглая скобка 3"/>
          <p:cNvSpPr/>
          <p:nvPr/>
        </p:nvSpPr>
        <p:spPr>
          <a:xfrm rot="16200000">
            <a:off x="6255958" y="337415"/>
            <a:ext cx="198438" cy="1930805"/>
          </a:xfrm>
          <a:prstGeom prst="rightBracket">
            <a:avLst>
              <a:gd name="adj" fmla="val 780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Правая круглая скобка 159"/>
          <p:cNvSpPr/>
          <p:nvPr/>
        </p:nvSpPr>
        <p:spPr>
          <a:xfrm rot="16200000">
            <a:off x="5213649" y="1089048"/>
            <a:ext cx="230714" cy="1722032"/>
          </a:xfrm>
          <a:prstGeom prst="rightBracket">
            <a:avLst>
              <a:gd name="adj" fmla="val 780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Правая круглая скобка 160"/>
          <p:cNvSpPr/>
          <p:nvPr/>
        </p:nvSpPr>
        <p:spPr>
          <a:xfrm rot="16200000">
            <a:off x="6715425" y="1550247"/>
            <a:ext cx="271673" cy="2354244"/>
          </a:xfrm>
          <a:prstGeom prst="rightBracket">
            <a:avLst>
              <a:gd name="adj" fmla="val 780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2" name="Правая круглая скобка 161"/>
          <p:cNvSpPr/>
          <p:nvPr/>
        </p:nvSpPr>
        <p:spPr>
          <a:xfrm rot="16200000">
            <a:off x="6206807" y="2384718"/>
            <a:ext cx="204646" cy="2322129"/>
          </a:xfrm>
          <a:prstGeom prst="rightBracket">
            <a:avLst>
              <a:gd name="adj" fmla="val 780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Правая круглая скобка 162"/>
          <p:cNvSpPr/>
          <p:nvPr/>
        </p:nvSpPr>
        <p:spPr>
          <a:xfrm rot="16200000">
            <a:off x="5106552" y="2563571"/>
            <a:ext cx="274343" cy="1919512"/>
          </a:xfrm>
          <a:prstGeom prst="rightBracket">
            <a:avLst>
              <a:gd name="adj" fmla="val 780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Правая круглая скобка 164"/>
          <p:cNvSpPr/>
          <p:nvPr/>
        </p:nvSpPr>
        <p:spPr>
          <a:xfrm rot="16200000">
            <a:off x="5693033" y="1830461"/>
            <a:ext cx="396192" cy="3214321"/>
          </a:xfrm>
          <a:prstGeom prst="rightBracket">
            <a:avLst>
              <a:gd name="adj" fmla="val 137127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авая круглая скобка 1"/>
          <p:cNvSpPr/>
          <p:nvPr/>
        </p:nvSpPr>
        <p:spPr>
          <a:xfrm rot="16200000">
            <a:off x="5872948" y="2941034"/>
            <a:ext cx="152285" cy="3042212"/>
          </a:xfrm>
          <a:prstGeom prst="rightBracket">
            <a:avLst>
              <a:gd name="adj" fmla="val 741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авая круглая скобка 111"/>
          <p:cNvSpPr/>
          <p:nvPr/>
        </p:nvSpPr>
        <p:spPr>
          <a:xfrm rot="16200000">
            <a:off x="6832944" y="3145206"/>
            <a:ext cx="314377" cy="2532008"/>
          </a:xfrm>
          <a:prstGeom prst="rightBracket">
            <a:avLst>
              <a:gd name="adj" fmla="val 741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авая круглая скобка 112"/>
          <p:cNvSpPr/>
          <p:nvPr/>
        </p:nvSpPr>
        <p:spPr>
          <a:xfrm rot="16200000">
            <a:off x="6374524" y="3487843"/>
            <a:ext cx="477283" cy="1714063"/>
          </a:xfrm>
          <a:prstGeom prst="rightBracket">
            <a:avLst>
              <a:gd name="adj" fmla="val 7414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4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 animBg="1"/>
      <p:bldP spid="31" grpId="0" animBg="1"/>
      <p:bldP spid="32" grpId="0"/>
      <p:bldP spid="33" grpId="0"/>
      <p:bldP spid="52" grpId="0" animBg="1"/>
      <p:bldP spid="53" grpId="0" animBg="1"/>
      <p:bldP spid="54" grpId="0"/>
      <p:bldP spid="55" grpId="0"/>
      <p:bldP spid="74" grpId="0" animBg="1"/>
      <p:bldP spid="75" grpId="0" animBg="1"/>
      <p:bldP spid="76" grpId="0"/>
      <p:bldP spid="77" grpId="0"/>
      <p:bldP spid="78" grpId="0"/>
      <p:bldP spid="79" grpId="0"/>
      <p:bldP spid="80" grpId="0"/>
      <p:bldP spid="81" grpId="0"/>
      <p:bldP spid="82" grpId="0"/>
      <p:bldP spid="145" grpId="0" animBg="1"/>
      <p:bldP spid="146" grpId="0" animBg="1"/>
      <p:bldP spid="147" grpId="0"/>
      <p:bldP spid="148" grpId="0"/>
      <p:bldP spid="151" grpId="0" animBg="1"/>
      <p:bldP spid="152" grpId="0" animBg="1"/>
      <p:bldP spid="157" grpId="0"/>
      <p:bldP spid="158" grpId="0"/>
      <p:bldP spid="219" grpId="0" animBg="1"/>
      <p:bldP spid="220" grpId="0" animBg="1"/>
      <p:bldP spid="221" grpId="0"/>
      <p:bldP spid="222" grpId="0"/>
      <p:bldP spid="225" grpId="0" animBg="1"/>
      <p:bldP spid="226" grpId="0" animBg="1"/>
      <p:bldP spid="227" grpId="0"/>
      <p:bldP spid="228" grpId="0"/>
      <p:bldP spid="4" grpId="0" animBg="1"/>
      <p:bldP spid="160" grpId="0" animBg="1"/>
      <p:bldP spid="161" grpId="0" animBg="1"/>
      <p:bldP spid="162" grpId="0" animBg="1"/>
      <p:bldP spid="163" grpId="0" animBg="1"/>
      <p:bldP spid="165" grpId="0" animBg="1"/>
      <p:bldP spid="2" grpId="0" animBg="1"/>
      <p:bldP spid="112" grpId="0" animBg="1"/>
      <p:bldP spid="1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699542"/>
                <a:ext cx="9143999" cy="1369602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≥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𝒁</m:t>
                        </m:r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𝑸</m:t>
                        </m:r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9542"/>
                <a:ext cx="9143999" cy="1369602"/>
              </a:xfrm>
              <a:prstGeom prst="rect">
                <a:avLst/>
              </a:prstGeom>
              <a:blipFill rotWithShape="1">
                <a:blip r:embed="rId2"/>
                <a:stretch>
                  <a:fillRect l="-1533" t="-4911" r="-133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02435" y="2931790"/>
            <a:ext cx="703791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889336" y="2883316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277422" y="2883316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692979" y="2890074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46050" y="2901749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627782" y="2890074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38107" y="2901749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634020" y="2893486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148064" y="2890598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24128" y="2879294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300192" y="2901749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32240" y="2901749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81779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779" y="2902173"/>
                <a:ext cx="43794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691680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902173"/>
                <a:ext cx="43794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83768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902173"/>
                <a:ext cx="43794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944271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271" y="2902173"/>
                <a:ext cx="437940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60780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780" y="2902173"/>
                <a:ext cx="437940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50455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0455" y="2902173"/>
                <a:ext cx="437940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998156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156" y="2902173"/>
                <a:ext cx="43794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456693" y="290217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693" y="2902173"/>
                <a:ext cx="437940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438588" y="2902173"/>
                <a:ext cx="6222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588" y="2902173"/>
                <a:ext cx="622286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030692" y="2902173"/>
                <a:ext cx="6222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92" y="2902173"/>
                <a:ext cx="622286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462740" y="2902173"/>
                <a:ext cx="6222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740" y="2902173"/>
                <a:ext cx="622286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/>
          <p:cNvSpPr/>
          <p:nvPr/>
        </p:nvSpPr>
        <p:spPr>
          <a:xfrm>
            <a:off x="1907705" y="2499742"/>
            <a:ext cx="7344816" cy="864096"/>
          </a:xfrm>
          <a:prstGeom prst="arc">
            <a:avLst>
              <a:gd name="adj1" fmla="val 10775766"/>
              <a:gd name="adj2" fmla="val 2063334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flipH="1">
            <a:off x="-2484784" y="2514551"/>
            <a:ext cx="7172782" cy="705271"/>
          </a:xfrm>
          <a:prstGeom prst="arc">
            <a:avLst>
              <a:gd name="adj1" fmla="val 10775766"/>
              <a:gd name="adj2" fmla="val 1622367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634020" y="2886572"/>
            <a:ext cx="83286" cy="834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авая круглая скобка 34"/>
          <p:cNvSpPr/>
          <p:nvPr/>
        </p:nvSpPr>
        <p:spPr>
          <a:xfrm rot="16200000">
            <a:off x="3049369" y="1286071"/>
            <a:ext cx="496966" cy="2780293"/>
          </a:xfrm>
          <a:prstGeom prst="rightBracket">
            <a:avLst>
              <a:gd name="adj" fmla="val 95844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14037" y="3651870"/>
                <a:ext cx="51634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∣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𝒁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37" y="3651870"/>
                <a:ext cx="516340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8886" y="4299942"/>
                <a:ext cx="24570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886" y="4299942"/>
                <a:ext cx="2457018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985741" y="4229095"/>
                <a:ext cx="18117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741" y="4229095"/>
                <a:ext cx="1811714" cy="538609"/>
              </a:xfrm>
              <a:prstGeom prst="rect">
                <a:avLst/>
              </a:prstGeom>
              <a:blipFill rotWithShape="1">
                <a:blip r:embed="rId16"/>
                <a:stretch>
                  <a:fillRect l="-740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-36512" y="1563638"/>
                <a:ext cx="1072730" cy="538609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563638"/>
                <a:ext cx="1072730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8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7" grpId="1" animBg="1"/>
      <p:bldP spid="18" grpId="0" animBg="1"/>
      <p:bldP spid="19" grpId="0" animBg="1"/>
      <p:bldP spid="20" grpId="0" animBg="1"/>
      <p:bldP spid="22" grpId="0" animBg="1"/>
      <p:bldP spid="7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24" grpId="0" animBg="1"/>
      <p:bldP spid="36" grpId="0" animBg="1"/>
      <p:bldP spid="37" grpId="0" animBg="1"/>
      <p:bldP spid="35" grpId="0" animBg="1"/>
      <p:bldP spid="38" grpId="0"/>
      <p:bldP spid="39" grpId="0"/>
      <p:bldP spid="41" grpId="0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771550"/>
                <a:ext cx="9143999" cy="1853837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𝟔𝟒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&gt;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 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800" b="1" i="1" dirty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endChr m:val="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3999" cy="1853837"/>
              </a:xfrm>
              <a:prstGeom prst="rect">
                <a:avLst/>
              </a:prstGeom>
              <a:blipFill rotWithShape="1">
                <a:blip r:embed="rId2"/>
                <a:stretch>
                  <a:fillRect l="-1533" t="-2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02435" y="3560350"/>
            <a:ext cx="703791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889336" y="3511876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46050" y="3530309"/>
            <a:ext cx="83286" cy="834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38107" y="3530309"/>
            <a:ext cx="83286" cy="8343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24128" y="3507854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95269" y="4011910"/>
                <a:ext cx="72570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∣−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&lt;−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∈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69" y="4011910"/>
                <a:ext cx="725705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47864" y="4498399"/>
                <a:ext cx="42180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endChr m:val="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498399"/>
                <a:ext cx="4218078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303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039497" y="2115187"/>
                <a:ext cx="3240502" cy="523220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endChr m:val="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497" y="2115187"/>
                <a:ext cx="324050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7332" y="2499742"/>
                <a:ext cx="3194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32" y="2499742"/>
                <a:ext cx="319401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729818" y="2516264"/>
                <a:ext cx="35718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&lt;−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&gt;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818" y="2516264"/>
                <a:ext cx="357181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75656" y="3507854"/>
                <a:ext cx="6671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507854"/>
                <a:ext cx="667169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546801" y="3507854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6801" y="3507854"/>
                <a:ext cx="43794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ая круглая скобка 3"/>
          <p:cNvSpPr/>
          <p:nvPr/>
        </p:nvSpPr>
        <p:spPr>
          <a:xfrm rot="16200000">
            <a:off x="3648298" y="1454551"/>
            <a:ext cx="418523" cy="3816423"/>
          </a:xfrm>
          <a:prstGeom prst="rightBracket">
            <a:avLst>
              <a:gd name="adj" fmla="val 144218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0" y="3147813"/>
            <a:ext cx="3187693" cy="821705"/>
          </a:xfrm>
          <a:prstGeom prst="arc">
            <a:avLst>
              <a:gd name="adj1" fmla="val 12892303"/>
              <a:gd name="adj2" fmla="val 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Дуга 43"/>
          <p:cNvSpPr/>
          <p:nvPr/>
        </p:nvSpPr>
        <p:spPr>
          <a:xfrm flipH="1">
            <a:off x="4173942" y="3147814"/>
            <a:ext cx="2918338" cy="821705"/>
          </a:xfrm>
          <a:prstGeom prst="arc">
            <a:avLst>
              <a:gd name="adj1" fmla="val 12854118"/>
              <a:gd name="adj2" fmla="val 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727211" y="3507854"/>
                <a:ext cx="6671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211" y="3507854"/>
                <a:ext cx="667169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90044" y="3507854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044" y="3507854"/>
                <a:ext cx="437940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авая круглая скобка 20"/>
          <p:cNvSpPr/>
          <p:nvPr/>
        </p:nvSpPr>
        <p:spPr>
          <a:xfrm rot="16200000">
            <a:off x="2331676" y="2723843"/>
            <a:ext cx="432048" cy="1279990"/>
          </a:xfrm>
          <a:prstGeom prst="rightBracket">
            <a:avLst>
              <a:gd name="adj" fmla="val 49629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авая круглая скобка 46"/>
          <p:cNvSpPr/>
          <p:nvPr/>
        </p:nvSpPr>
        <p:spPr>
          <a:xfrm rot="16200000">
            <a:off x="4753832" y="2567924"/>
            <a:ext cx="432048" cy="1591829"/>
          </a:xfrm>
          <a:prstGeom prst="rightBracket">
            <a:avLst>
              <a:gd name="adj" fmla="val 49629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80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  <p:bldP spid="14" grpId="0" animBg="1"/>
      <p:bldP spid="16" grpId="0" animBg="1"/>
      <p:bldP spid="19" grpId="0" animBg="1"/>
      <p:bldP spid="38" grpId="0"/>
      <p:bldP spid="41" grpId="0"/>
      <p:bldP spid="42" grpId="0" animBg="1"/>
      <p:bldP spid="2" grpId="0"/>
      <p:bldP spid="40" grpId="0"/>
      <p:bldP spid="3" grpId="0"/>
      <p:bldP spid="43" grpId="0"/>
      <p:bldP spid="4" grpId="0" animBg="1"/>
      <p:bldP spid="4" grpId="1" animBg="1"/>
      <p:bldP spid="11" grpId="0" animBg="1"/>
      <p:bldP spid="11" grpId="1" animBg="1"/>
      <p:bldP spid="44" grpId="0" animBg="1"/>
      <p:bldP spid="44" grpId="1" animBg="1"/>
      <p:bldP spid="45" grpId="0"/>
      <p:bldP spid="46" grpId="0"/>
      <p:bldP spid="21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6512" y="682699"/>
                <a:ext cx="9180513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15.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𝑩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≠∅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𝑩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⊆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</a:rPr>
                      <m:t>𝑨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𝟏𝟖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82699"/>
                <a:ext cx="9180513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28" t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414" y="2480578"/>
                <a:ext cx="58612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⊆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4" y="2480578"/>
                <a:ext cx="586128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55745" y="3113261"/>
                <a:ext cx="85161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5745" y="3113261"/>
                <a:ext cx="851617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3651870"/>
                <a:ext cx="774417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;  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; 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r>
                  <a:rPr lang="en-US" b="1" i="1" dirty="0" smtClean="0">
                    <a:latin typeface="Cambria Math"/>
                    <a:ea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51870"/>
                <a:ext cx="7744171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38442" y="3651870"/>
                <a:ext cx="24055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442" y="3651870"/>
                <a:ext cx="240553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32240" y="4218632"/>
                <a:ext cx="16049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4218632"/>
                <a:ext cx="1604927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7955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267744" y="1976522"/>
                <a:ext cx="103105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976522"/>
                <a:ext cx="1031051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71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" grpId="0"/>
      <p:bldP spid="12" grpId="0"/>
      <p:bldP spid="3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6512" y="682699"/>
                <a:ext cx="9180513" cy="2056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16.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2800" b="0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e>
                    </m:d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b="0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𝟓</m:t>
                            </m:r>
                          </m:e>
                        </m:rad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𝟕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∪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</m:d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e>
                    </m: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𝟕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</m:rad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82699"/>
                <a:ext cx="9180513" cy="2056973"/>
              </a:xfrm>
              <a:prstGeom prst="rect">
                <a:avLst/>
              </a:prstGeom>
              <a:blipFill rotWithShape="1">
                <a:blip r:embed="rId3"/>
                <a:stretch>
                  <a:fillRect l="-1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568" y="2627236"/>
                <a:ext cx="5660589" cy="783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𝟓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&lt;−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&lt;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/>
                  <a:t>;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𝟕</m:t>
                            </m:r>
                          </m:e>
                        </m:rad>
                      </m:num>
                      <m:den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627236"/>
                <a:ext cx="5660589" cy="783099"/>
              </a:xfrm>
              <a:prstGeom prst="rect">
                <a:avLst/>
              </a:prstGeom>
              <a:blipFill rotWithShape="1"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539552" y="4064406"/>
            <a:ext cx="703791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726453" y="4015932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530096" y="4022690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464899" y="4022690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471137" y="4026102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561245" y="4011910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569357" y="4034365"/>
            <a:ext cx="83286" cy="834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259632" y="4075270"/>
                <a:ext cx="869277" cy="5127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075270"/>
                <a:ext cx="869277" cy="5127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55609" y="4089744"/>
                <a:ext cx="869277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609" y="4089744"/>
                <a:ext cx="869277" cy="5052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131840" y="4034789"/>
                <a:ext cx="745717" cy="725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034789"/>
                <a:ext cx="745717" cy="7253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293810" y="4034789"/>
                <a:ext cx="640047" cy="8667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810" y="4034789"/>
                <a:ext cx="640047" cy="8667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353194" y="4034789"/>
                <a:ext cx="465191" cy="725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194" y="4034789"/>
                <a:ext cx="465191" cy="7253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299857" y="4034789"/>
                <a:ext cx="640047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857" y="4034789"/>
                <a:ext cx="640047" cy="50520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авая круглая скобка 7"/>
          <p:cNvSpPr/>
          <p:nvPr/>
        </p:nvSpPr>
        <p:spPr>
          <a:xfrm rot="16200000">
            <a:off x="4384388" y="1857304"/>
            <a:ext cx="432048" cy="4021179"/>
          </a:xfrm>
          <a:prstGeom prst="rightBracket">
            <a:avLst>
              <a:gd name="adj" fmla="val 6511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авая круглая скобка 39"/>
          <p:cNvSpPr/>
          <p:nvPr/>
        </p:nvSpPr>
        <p:spPr>
          <a:xfrm rot="16200000">
            <a:off x="4373000" y="2854028"/>
            <a:ext cx="360040" cy="2099741"/>
          </a:xfrm>
          <a:prstGeom prst="rightBracket">
            <a:avLst>
              <a:gd name="adj" fmla="val 6511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авая круглая скобка 40"/>
          <p:cNvSpPr/>
          <p:nvPr/>
        </p:nvSpPr>
        <p:spPr>
          <a:xfrm rot="16200000">
            <a:off x="2886208" y="2457344"/>
            <a:ext cx="504057" cy="2749093"/>
          </a:xfrm>
          <a:prstGeom prst="rightBracket">
            <a:avLst>
              <a:gd name="adj" fmla="val 6511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092280" y="2787774"/>
                <a:ext cx="19027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787774"/>
                <a:ext cx="190276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940152" y="4481413"/>
                <a:ext cx="11634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481413"/>
                <a:ext cx="1163460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906979" y="4304828"/>
                <a:ext cx="2091983" cy="859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𝟕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979" y="4304828"/>
                <a:ext cx="2091983" cy="8592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авая круглая скобка 44"/>
          <p:cNvSpPr/>
          <p:nvPr/>
        </p:nvSpPr>
        <p:spPr>
          <a:xfrm rot="16200000">
            <a:off x="3290233" y="2813766"/>
            <a:ext cx="504057" cy="1941044"/>
          </a:xfrm>
          <a:prstGeom prst="rightBracket">
            <a:avLst>
              <a:gd name="adj" fmla="val 65115"/>
            </a:avLst>
          </a:prstGeom>
          <a:solidFill>
            <a:srgbClr val="92D050"/>
          </a:solidFill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8172400" y="3426387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9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7" grpId="0"/>
      <p:bldP spid="28" grpId="0"/>
      <p:bldP spid="31" grpId="0"/>
      <p:bldP spid="33" grpId="0"/>
      <p:bldP spid="34" grpId="0"/>
      <p:bldP spid="36" grpId="0"/>
      <p:bldP spid="8" grpId="0" animBg="1"/>
      <p:bldP spid="8" grpId="1" animBg="1"/>
      <p:bldP spid="40" grpId="0" animBg="1"/>
      <p:bldP spid="40" grpId="1" animBg="1"/>
      <p:bldP spid="41" grpId="0" animBg="1"/>
      <p:bldP spid="41" grpId="1" animBg="1"/>
      <p:bldP spid="13" grpId="0"/>
      <p:bldP spid="43" grpId="0"/>
      <p:bldP spid="39" grpId="0"/>
      <p:bldP spid="45" grpId="0" animBg="1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699542"/>
                <a:ext cx="8928992" cy="1369602"/>
              </a:xfrm>
              <a:prstGeom prst="rect">
                <a:avLst/>
              </a:prstGeom>
              <a:noFill/>
            </p:spPr>
            <p:txBody>
              <a:bodyPr wrap="square" lIns="76197" tIns="38098" rIns="76197" bIns="38098" rtlCol="0">
                <a:spAutoFit/>
              </a:bodyPr>
              <a:lstStyle/>
              <a:p>
                <a:r>
                  <a:rPr lang="en-US" sz="26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70C0"/>
                        </a:solidFill>
                        <a:latin typeface="Cambria Math"/>
                        <a:cs typeface="Times New Roman" pitchFamily="18" charset="0"/>
                      </a:rPr>
                      <m:t>𝑨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deb, </a:t>
                </a:r>
                <a:r>
                  <a:rPr 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elementlaridan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tuzilgan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28992" cy="1369602"/>
              </a:xfrm>
              <a:prstGeom prst="rect">
                <a:avLst/>
              </a:prstGeom>
              <a:blipFill rotWithShape="1">
                <a:blip r:embed="rId2"/>
                <a:stretch>
                  <a:fillRect l="-1571" t="-4911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ayirmasi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07504" y="1995686"/>
                <a:ext cx="892899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\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𝑩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8928992" cy="954107"/>
              </a:xfrm>
              <a:prstGeom prst="rect">
                <a:avLst/>
              </a:prstGeom>
              <a:blipFill rotWithShape="0">
                <a:blip r:embed="rId3"/>
                <a:stretch>
                  <a:fillRect l="-1434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3147814"/>
                <a:ext cx="49867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147814"/>
                <a:ext cx="498675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3689325"/>
                <a:ext cx="29791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689325"/>
                <a:ext cx="297914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4227934"/>
                <a:ext cx="36299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\</m:t>
                      </m:r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227934"/>
                <a:ext cx="362996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588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40-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82, 83, 84-</a:t>
            </a:r>
            <a:r>
              <a:rPr lang="en-US" sz="3200" dirty="0" smtClean="0"/>
              <a:t>mashqlar.</a:t>
            </a:r>
            <a:endParaRPr lang="en-US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139702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 smtClean="0"/>
              <a:t>bajarish</a:t>
            </a:r>
            <a:r>
              <a:rPr lang="en-US" sz="3800" kern="0" dirty="0" smtClean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56017"/>
            <a:ext cx="8557312" cy="5958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7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7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7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8379" y="825565"/>
                <a:ext cx="668644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{30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ning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natural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bo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luvchilari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}</m:t>
                      </m:r>
                    </m:oMath>
                  </m:oMathPara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79" y="825565"/>
                <a:ext cx="6686446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512" y="1329621"/>
                <a:ext cx="67313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{</m:t>
                      </m:r>
                      <m:r>
                        <m:rPr>
                          <m:nor/>
                        </m:rPr>
                        <a:rPr lang="en-US" sz="3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ning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natural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bo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luvchilari</m:t>
                      </m:r>
                      <m:r>
                        <m:rPr>
                          <m:nor/>
                        </m:rP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}</m:t>
                      </m:r>
                    </m:oMath>
                  </m:oMathPara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29621"/>
                <a:ext cx="6731330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43218" y="1079044"/>
                <a:ext cx="167725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𝑷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\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𝑸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218" y="1079044"/>
                <a:ext cx="167725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80528" y="1977693"/>
                <a:ext cx="94876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30 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ning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natural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bo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luvchilari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2,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3,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5,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6,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10,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15,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30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528" y="1977693"/>
                <a:ext cx="948766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163022" y="2481749"/>
                <a:ext cx="94876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0 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ning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natural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bo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m:rPr>
                          <m:nor/>
                        </m:rP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luvchilari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2,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5,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8,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10,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20,</m:t>
                      </m:r>
                      <m:r>
                        <m:rPr>
                          <m:nor/>
                        </m:rPr>
                        <a:rPr lang="en-US" sz="2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40.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3022" y="2481749"/>
                <a:ext cx="948766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5051" y="2950954"/>
                <a:ext cx="538679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1, 2, 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3,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5,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6,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10,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15,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51" y="2950954"/>
                <a:ext cx="5386795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950" y="3401293"/>
                <a:ext cx="551625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𝑸</m:t>
                      </m:r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,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, 4,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, 8, </m:t>
                          </m:r>
                          <m:r>
                            <m:rPr>
                              <m:nor/>
                            </m:rPr>
                            <a:rPr lang="en-US" sz="32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, 20, 40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50" y="3401293"/>
                <a:ext cx="5516254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5536" y="4075207"/>
                <a:ext cx="386759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𝑷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\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𝑸</m:t>
                      </m:r>
                      <m:r>
                        <a:rPr lang="en-US" sz="3200" b="1" i="1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𝟏𝟓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𝟑𝟎</m:t>
                          </m:r>
                        </m:e>
                      </m:d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75207"/>
                <a:ext cx="3867597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10652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4" grpId="0"/>
      <p:bldP spid="5" grpId="0"/>
      <p:bldP spid="13" grpId="0"/>
      <p:bldP spid="6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646" y="826713"/>
                <a:ext cx="8913858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2800" b="1" dirty="0" smtClean="0">
                    <a:solidFill>
                      <a:srgbClr val="7030A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𝒆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to‘plamiga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element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46" y="826713"/>
                <a:ext cx="8913858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436" t="-5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0095" y="3468235"/>
                <a:ext cx="7802136" cy="5553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𝒆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=&gt;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95" y="3468235"/>
                <a:ext cx="7802136" cy="55534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4065915"/>
                <a:ext cx="897380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to‘plamni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birlashmasi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to‘plamning ham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65915"/>
                <a:ext cx="8973803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427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57949" y="4481413"/>
                <a:ext cx="20345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49" y="4481413"/>
                <a:ext cx="2034531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658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711610" y="1673101"/>
                <a:ext cx="1284326" cy="538609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10" y="1673101"/>
                <a:ext cx="128432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520" y="2281902"/>
                <a:ext cx="43762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81902"/>
                <a:ext cx="437626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55686" y="2320931"/>
                <a:ext cx="18685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686" y="2320931"/>
                <a:ext cx="186852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8245" y="2904443"/>
                <a:ext cx="470295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45" y="2904443"/>
                <a:ext cx="4702954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2853" t="-13483" b="-29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059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25" grpId="0"/>
      <p:bldP spid="6" grpId="0" animBg="1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646" y="826713"/>
                <a:ext cx="8913858" cy="181588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</a:t>
                </a:r>
                <a:r>
                  <a:rPr lang="en-US" sz="2800" b="1" dirty="0" smtClean="0">
                    <a:solidFill>
                      <a:srgbClr val="7030A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𝒆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qatnashmaydi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𝟐𝟖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46" y="826713"/>
                <a:ext cx="8913858" cy="1815884"/>
              </a:xfrm>
              <a:prstGeom prst="rect">
                <a:avLst/>
              </a:prstGeom>
              <a:blipFill rotWithShape="1">
                <a:blip r:embed="rId3"/>
                <a:stretch>
                  <a:fillRect l="-1436" t="-40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4701" y="3174249"/>
                <a:ext cx="7246407" cy="5475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𝒆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=&gt;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01" y="3174249"/>
                <a:ext cx="7246407" cy="5475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3651870"/>
                <a:ext cx="905760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to‘plamni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birlashmasi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to‘plamning ham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51870"/>
                <a:ext cx="9057608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337" t="-6369" r="-2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29757" y="4553421"/>
                <a:ext cx="20345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757" y="4553421"/>
                <a:ext cx="2034531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628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9512" y="2103988"/>
                <a:ext cx="1295547" cy="538609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03988"/>
                <a:ext cx="129554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5596" y="2679643"/>
                <a:ext cx="29743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𝑩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  <m:r>
                            <a:rPr lang="en-US" b="1" i="1"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  <m:r>
                            <a:rPr lang="en-US" b="1" i="1"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latin typeface="Cambria Math"/>
                            </a:rPr>
                            <m:t>𝒅</m:t>
                          </m:r>
                          <m:r>
                            <a:rPr lang="en-US" b="1" i="1"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latin typeface="Cambria Math"/>
                            </a:rPr>
                            <m:t>𝒆</m:t>
                          </m:r>
                          <m:r>
                            <a:rPr lang="en-US" b="1" i="1">
                              <a:latin typeface="Cambria Math"/>
                            </a:rPr>
                            <m:t>, </m:t>
                          </m:r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96" y="2679643"/>
                <a:ext cx="297433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3506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25" grpId="0"/>
      <p:bldP spid="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646" y="826713"/>
                <a:ext cx="8913858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en-US" sz="2800" b="1" dirty="0" smtClean="0">
                    <a:solidFill>
                      <a:srgbClr val="7030A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𝒆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46" y="826713"/>
                <a:ext cx="8913858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436" t="-5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79513" y="2437893"/>
                <a:ext cx="22885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513" y="2437893"/>
                <a:ext cx="228851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129757" y="4553421"/>
                <a:ext cx="20345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757" y="4553421"/>
                <a:ext cx="2034531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628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9512" y="1673101"/>
                <a:ext cx="1295547" cy="538609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73101"/>
                <a:ext cx="129554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2211710"/>
                <a:ext cx="3093026" cy="9909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𝒏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𝒌</m:t>
                          </m:r>
                        </m:sup>
                      </m:sSubSup>
                      <m:r>
                        <a:rPr lang="en-US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𝒌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!∙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𝒌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211710"/>
                <a:ext cx="3093026" cy="9909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646" y="3507854"/>
                <a:ext cx="6564939" cy="1002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𝟔</m:t>
                          </m:r>
                        </m:sub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𝟔</m:t>
                          </m:r>
                          <m:r>
                            <a:rPr lang="en-US" b="1" i="1">
                              <a:latin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!∙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!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!∙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!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46" y="3507854"/>
                <a:ext cx="6564939" cy="10029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16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5" grpId="0"/>
      <p:bldP spid="6" grpId="0" animBg="1"/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582" y="2211710"/>
            <a:ext cx="4109922" cy="240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4646" y="826713"/>
                <a:ext cx="8913858" cy="144046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∩</m:t>
                            </m:r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</m:d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∪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</m:d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800" b="1" i="1" dirty="0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46" y="826713"/>
                <a:ext cx="8913858" cy="1440461"/>
              </a:xfrm>
              <a:prstGeom prst="rect">
                <a:avLst/>
              </a:prstGeom>
              <a:blipFill rotWithShape="1">
                <a:blip r:embed="rId4"/>
                <a:stretch>
                  <a:fillRect l="-1436" t="-29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531009" y="1745109"/>
                <a:ext cx="1096775" cy="538609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b="1" i="1" dirty="0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009" y="1745109"/>
                <a:ext cx="109677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2395" y="2427734"/>
                <a:ext cx="21606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2427734"/>
                <a:ext cx="216065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3003798"/>
                <a:ext cx="42617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03798"/>
                <a:ext cx="426174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103054" y="3545309"/>
                <a:ext cx="52670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3054" y="3545309"/>
                <a:ext cx="526701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1794" y="4227934"/>
                <a:ext cx="4295086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𝑨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∩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</m:d>
                          <m:r>
                            <a:rPr lang="ru-RU" b="1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)∩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𝑫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94" y="4227934"/>
                <a:ext cx="4295086" cy="5960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129757" y="4553421"/>
                <a:ext cx="18117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757" y="4553421"/>
                <a:ext cx="1811714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704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2117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5" grpId="0"/>
      <p:bldP spid="8" grpId="0"/>
      <p:bldP spid="14" grpId="0"/>
      <p:bldP spid="9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98380" y="699542"/>
                <a:ext cx="8678966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universal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∩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′</m:t>
                        </m:r>
                      </m:e>
                    </m:d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′∩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380" y="699542"/>
                <a:ext cx="8678966" cy="1384997"/>
              </a:xfrm>
              <a:prstGeom prst="rect">
                <a:avLst/>
              </a:prstGeom>
              <a:blipFill rotWithShape="0">
                <a:blip r:embed="rId3"/>
                <a:stretch>
                  <a:fillRect l="-1476" t="-4846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6512" y="2499742"/>
                <a:ext cx="31628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𝒆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499742"/>
                <a:ext cx="316285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43808" y="2230437"/>
                <a:ext cx="29179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𝒆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230437"/>
                <a:ext cx="291797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361" y="1745427"/>
            <a:ext cx="2966143" cy="291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6660231" y="2643758"/>
            <a:ext cx="1080120" cy="1080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338190" y="3000637"/>
                <a:ext cx="4412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190" y="3000637"/>
                <a:ext cx="441275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364679" y="3349029"/>
                <a:ext cx="4126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𝑒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679" y="3349029"/>
                <a:ext cx="412613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341351" y="2643758"/>
                <a:ext cx="4044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351" y="2643758"/>
                <a:ext cx="404406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-11087" y="2067694"/>
                <a:ext cx="28618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𝒆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087" y="2067694"/>
                <a:ext cx="286187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7317499" y="2373067"/>
            <a:ext cx="1647597" cy="160290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-108520" y="3473301"/>
                <a:ext cx="29370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473301"/>
                <a:ext cx="293702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11024" y="3291830"/>
                <a:ext cx="2985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′∩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024" y="3291830"/>
                <a:ext cx="2985112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-83095" y="3041253"/>
                <a:ext cx="32156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095" y="3041253"/>
                <a:ext cx="321562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884368" y="2427734"/>
                <a:ext cx="432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427734"/>
                <a:ext cx="432554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2817" r="-14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870012" y="2902173"/>
                <a:ext cx="4464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012" y="2902173"/>
                <a:ext cx="446404" cy="461665"/>
              </a:xfrm>
              <a:prstGeom prst="rect">
                <a:avLst/>
              </a:prstGeom>
              <a:blipFill rotWithShape="1">
                <a:blip r:embed="rId15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886042" y="3435846"/>
                <a:ext cx="4303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042" y="3435846"/>
                <a:ext cx="430374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19702" y="2787774"/>
                <a:ext cx="4326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702" y="2787774"/>
                <a:ext cx="432618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25280" y="3147814"/>
                <a:ext cx="4270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280" y="3147814"/>
                <a:ext cx="427040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6307868" y="1851987"/>
            <a:ext cx="2656619" cy="27014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496" y="4050526"/>
                <a:ext cx="610686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∩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′</m:t>
                        </m:r>
                      </m:e>
                    </m:d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∩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800" b="1" i="1" dirty="0" smtClean="0">
                    <a:solidFill>
                      <a:schemeClr val="tx1"/>
                    </a:solidFill>
                    <a:latin typeface="Cambria Math"/>
                    <a:ea typeface="Cambria Math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𝒆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𝒇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𝒉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𝒆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𝒇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𝒉</m:t>
                        </m:r>
                      </m:e>
                    </m:d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50526"/>
                <a:ext cx="6106865" cy="95410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47664" y="2067694"/>
                <a:ext cx="11426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𝒆</m:t>
                      </m:r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067694"/>
                <a:ext cx="1142684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921717" y="2492356"/>
                <a:ext cx="11426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𝒆</m:t>
                      </m:r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17" y="2492356"/>
                <a:ext cx="1142684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460999" y="3501667"/>
                <a:ext cx="12068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𝒈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999" y="3501667"/>
                <a:ext cx="1206804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868644" y="3038351"/>
                <a:ext cx="12068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𝒈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ru-RU" sz="28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44" y="3038351"/>
                <a:ext cx="1206804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8541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3" grpId="0" animBg="1"/>
      <p:bldP spid="3" grpId="1" animBg="1"/>
      <p:bldP spid="3" grpId="2" animBg="1"/>
      <p:bldP spid="3" grpId="3" animBg="1"/>
      <p:bldP spid="4" grpId="0"/>
      <p:bldP spid="4" grpId="1"/>
      <p:bldP spid="20" grpId="0"/>
      <p:bldP spid="20" grpId="1"/>
      <p:bldP spid="22" grpId="0"/>
      <p:bldP spid="22" grpId="1"/>
      <p:bldP spid="23" grpId="0"/>
      <p:bldP spid="7" grpId="0" animBg="1"/>
      <p:bldP spid="7" grpId="1" animBg="1"/>
      <p:bldP spid="7" grpId="2" animBg="1"/>
      <p:bldP spid="7" grpId="3" animBg="1"/>
      <p:bldP spid="24" grpId="0"/>
      <p:bldP spid="25" grpId="0"/>
      <p:bldP spid="26" grpId="0"/>
      <p:bldP spid="27" grpId="0"/>
      <p:bldP spid="27" grpId="1"/>
      <p:bldP spid="28" grpId="0"/>
      <p:bldP spid="28" grpId="1"/>
      <p:bldP spid="29" grpId="0"/>
      <p:bldP spid="29" grpId="1"/>
      <p:bldP spid="17" grpId="0"/>
      <p:bldP spid="17" grpId="1"/>
      <p:bldP spid="17" grpId="2"/>
      <p:bldP spid="17" grpId="3"/>
      <p:bldP spid="19" grpId="0"/>
      <p:bldP spid="19" grpId="1"/>
      <p:bldP spid="19" grpId="2"/>
      <p:bldP spid="19" grpId="3"/>
      <p:bldP spid="10" grpId="0" animBg="1"/>
      <p:bldP spid="31" grpId="0"/>
      <p:bldP spid="12" grpId="0"/>
      <p:bldP spid="33" grpId="0"/>
      <p:bldP spid="13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7"/>
          <p:cNvSpPr txBox="1"/>
          <p:nvPr/>
        </p:nvSpPr>
        <p:spPr>
          <a:xfrm>
            <a:off x="503922" y="871009"/>
            <a:ext cx="1443787" cy="337058"/>
          </a:xfrm>
          <a:prstGeom prst="rect">
            <a:avLst/>
          </a:prstGeom>
        </p:spPr>
        <p:txBody>
          <a:bodyPr vert="horz" wrap="square" lIns="0" tIns="13758" rIns="0" bIns="0" rtlCol="0">
            <a:spAutoFit/>
          </a:bodyPr>
          <a:lstStyle/>
          <a:p>
            <a:pPr marL="10583">
              <a:spcBef>
                <a:spcPts val="108"/>
              </a:spcBef>
            </a:pPr>
            <a:r>
              <a:rPr lang="en-US" sz="2100" b="1" spc="8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spc="8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sz="2100" b="1" spc="8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100" b="1" spc="8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Masala</a:t>
            </a:r>
            <a:endParaRPr sz="21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771550"/>
            <a:ext cx="9108504" cy="938714"/>
          </a:xfrm>
          <a:prstGeom prst="rect">
            <a:avLst/>
          </a:prstGeom>
          <a:noFill/>
        </p:spPr>
        <p:txBody>
          <a:bodyPr wrap="square" lIns="76197" tIns="38098" rIns="76197" bIns="38098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∪ 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⋂ </a:t>
            </a:r>
            <a:r>
              <a:rPr lang="en-US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32922"/>
            <a:ext cx="3563824" cy="298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15"/>
          <p:cNvSpPr/>
          <p:nvPr/>
        </p:nvSpPr>
        <p:spPr>
          <a:xfrm>
            <a:off x="5652120" y="2355726"/>
            <a:ext cx="1296144" cy="129614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588224" y="1995686"/>
            <a:ext cx="1944216" cy="194421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8629" y="2465189"/>
                <a:ext cx="51854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29" y="2465189"/>
                <a:ext cx="518545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>
            <a:off x="5652120" y="2355727"/>
            <a:ext cx="1368152" cy="1296143"/>
          </a:xfrm>
          <a:prstGeom prst="arc">
            <a:avLst>
              <a:gd name="adj1" fmla="val 2851874"/>
              <a:gd name="adj2" fmla="val 18720667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6660232" y="1995686"/>
            <a:ext cx="1944216" cy="1944216"/>
          </a:xfrm>
          <a:prstGeom prst="arc">
            <a:avLst>
              <a:gd name="adj1" fmla="val 12489695"/>
              <a:gd name="adj2" fmla="val 8986858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156176" y="3075807"/>
            <a:ext cx="1584176" cy="1512168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97817" y="3560698"/>
                <a:ext cx="41919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817" y="3560698"/>
                <a:ext cx="4191917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962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6" grpId="1" animBg="1"/>
      <p:bldP spid="21" grpId="0" animBg="1"/>
      <p:bldP spid="21" grpId="1" animBg="1"/>
      <p:bldP spid="19" grpId="0"/>
      <p:bldP spid="20" grpId="0" animBg="1"/>
      <p:bldP spid="22" grpId="0" animBg="1"/>
      <p:bldP spid="25" grpId="0" animBg="1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45c2a91528266c8992f82f2ed4dc16f616e232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7409</TotalTime>
  <Words>1188</Words>
  <Application>Microsoft Office PowerPoint</Application>
  <PresentationFormat>Экран (16:9)</PresentationFormat>
  <Paragraphs>232</Paragraphs>
  <Slides>20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701</cp:revision>
  <dcterms:created xsi:type="dcterms:W3CDTF">2020-04-09T07:32:19Z</dcterms:created>
  <dcterms:modified xsi:type="dcterms:W3CDTF">2020-09-10T06:26:53Z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