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1" r:id="rId2"/>
    <p:sldId id="382" r:id="rId3"/>
    <p:sldId id="398" r:id="rId4"/>
    <p:sldId id="399" r:id="rId5"/>
    <p:sldId id="405" r:id="rId6"/>
    <p:sldId id="406" r:id="rId7"/>
    <p:sldId id="407" r:id="rId8"/>
    <p:sldId id="400" r:id="rId9"/>
    <p:sldId id="408" r:id="rId10"/>
    <p:sldId id="409" r:id="rId11"/>
    <p:sldId id="401" r:id="rId12"/>
    <p:sldId id="402" r:id="rId13"/>
    <p:sldId id="403" r:id="rId14"/>
    <p:sldId id="404" r:id="rId15"/>
    <p:sldId id="413" r:id="rId16"/>
    <p:sldId id="412" r:id="rId17"/>
    <p:sldId id="410" r:id="rId18"/>
    <p:sldId id="411" r:id="rId19"/>
    <p:sldId id="368" r:id="rId20"/>
    <p:sldId id="414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339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image" Target="../media/image300.png"/><Relationship Id="rId7" Type="http://schemas.openxmlformats.org/officeDocument/2006/relationships/image" Target="../media/image3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openxmlformats.org/officeDocument/2006/relationships/image" Target="../media/image310.png"/><Relationship Id="rId9" Type="http://schemas.openxmlformats.org/officeDocument/2006/relationships/image" Target="../media/image3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0.png"/><Relationship Id="rId5" Type="http://schemas.openxmlformats.org/officeDocument/2006/relationships/image" Target="../media/image720.png"/><Relationship Id="rId4" Type="http://schemas.openxmlformats.org/officeDocument/2006/relationships/image" Target="../media/image7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2300" y="1923678"/>
            <a:ext cx="6900434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To‘plamlar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To‘plamlar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ustida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amallar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190" y="1983317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190" y="3328580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260677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89161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Bo‘sh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695869" cy="87407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marL="141111" lvl="1"/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elementga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2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sz="25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7461" y="1771583"/>
                <a:ext cx="7704958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𝐴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∣−8&lt;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&lt;0,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13" y="1115988"/>
                <a:ext cx="4792530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r="-382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3192" y="2442690"/>
                <a:ext cx="754568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𝐵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+4=0,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538744"/>
                <a:ext cx="4697376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r="-519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3192" y="3014238"/>
                <a:ext cx="799901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−5=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+4,  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898784"/>
                <a:ext cx="5118774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3193" y="3585786"/>
                <a:ext cx="867945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∣2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−5=4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+15,  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258824"/>
                <a:ext cx="5403531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333" r="-338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59632" y="3507854"/>
                <a:ext cx="24644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−5=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07854"/>
                <a:ext cx="24644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07743" y="3522614"/>
                <a:ext cx="13707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743" y="3522614"/>
                <a:ext cx="137076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05496" y="3522614"/>
                <a:ext cx="11495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496" y="3522614"/>
                <a:ext cx="114954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4227934"/>
                <a:ext cx="25810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−5=4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+15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27934"/>
                <a:ext cx="2581091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71800" y="4227934"/>
                <a:ext cx="25810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−4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=15+5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227934"/>
                <a:ext cx="2581091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508104" y="4227934"/>
                <a:ext cx="15655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−2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=20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227934"/>
                <a:ext cx="156555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26923" y="4227934"/>
                <a:ext cx="13956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=−10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923" y="4227934"/>
                <a:ext cx="1395638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15310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3" grpId="0"/>
      <p:bldP spid="15" grpId="0"/>
      <p:bldP spid="3" grpId="0"/>
      <p:bldP spid="3" grpId="1"/>
      <p:bldP spid="12" grpId="0"/>
      <p:bldP spid="12" grpId="1"/>
      <p:bldP spid="14" grpId="0"/>
      <p:bldP spid="14" grpId="1"/>
      <p:bldP spid="4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8900" y="860068"/>
                <a:ext cx="9023620" cy="53861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marL="141111" lvl="1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/>
                        <a:cs typeface="Times New Roman" pitchFamily="18" charset="0"/>
                      </a:rPr>
                      <m:t>𝒏</m:t>
                    </m:r>
                    <m:d>
                      <m:dPr>
                        <m:ctrlP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</a:rPr>
                          <m:t>𝑨</m:t>
                        </m:r>
                      </m:e>
                    </m:d>
                    <m:r>
                      <a:rPr lang="en-US" b="1" i="1">
                        <a:solidFill>
                          <a:srgbClr val="C0000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chekli</a:t>
                </a: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0" y="860068"/>
                <a:ext cx="9023620" cy="538611"/>
              </a:xfrm>
              <a:prstGeom prst="rect">
                <a:avLst/>
              </a:prstGeom>
              <a:blipFill rotWithShape="1">
                <a:blip r:embed="rId3"/>
                <a:stretch>
                  <a:fillRect t="-11364" b="-329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3192" y="1299594"/>
                <a:ext cx="689614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1, 3, 4, 5 ,7, 8, 10 ,11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=8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818664"/>
                <a:ext cx="4300088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29034" y="2328380"/>
                <a:ext cx="2628718" cy="592835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 marL="141111" lv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∅</m:t>
                        </m:r>
                      </m:e>
                    </m:d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383" y="1466736"/>
                <a:ext cx="165618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3193" y="1771583"/>
                <a:ext cx="705913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𝑟𝑎𝑞𝑎𝑚𝑙𝑎𝑟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𝑡𝑜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′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𝑝𝑙𝑎𝑚𝑖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10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93" y="1771583"/>
                <a:ext cx="7059139" cy="59283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3192" y="2914679"/>
                <a:ext cx="735550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</m:d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836068"/>
                <a:ext cx="4550926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071" t="-8197" r="-93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3192" y="3700095"/>
                <a:ext cx="780036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𝑁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𝑛𝑎𝑡𝑢𝑟𝑎𝑙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𝑠𝑜𝑛𝑙𝑎𝑟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𝑜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𝑝𝑙𝑎𝑚𝑖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=&gt;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𝑛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</m:d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330832"/>
                <a:ext cx="4885248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4608" y="4271643"/>
                <a:ext cx="847228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8 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𝑔𝑎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𝑘𝑎𝑟𝑟𝑎𝑙𝑖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𝑝𝑙𝑎𝑚𝑖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∞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2690872"/>
                <a:ext cx="5329792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12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7" grpId="0"/>
      <p:bldP spid="18" grpId="0"/>
      <p:bldP spid="19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6" y="685483"/>
            <a:ext cx="8800492" cy="984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marL="141111" lvl="1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8900" y="1542963"/>
                <a:ext cx="6549642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6 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𝑠𝑜𝑛𝑖𝑛𝑖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𝑛𝑎𝑡𝑢𝑟𝑎𝑙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𝑙𝑢𝑣𝑐h𝑖𝑙𝑎𝑟𝑖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971972"/>
                <a:ext cx="415504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99436" y="4043024"/>
                <a:ext cx="488277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𝑂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𝑧𝑏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𝑑𝑎𝑔𝑖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𝑣𝑖𝑙𝑜𝑦𝑎𝑡𝑙𝑎𝑟</m:t>
                          </m:r>
                        </m:e>
                      </m:d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787" y="2546856"/>
                <a:ext cx="3034036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4608" y="2114511"/>
                <a:ext cx="732472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𝑏𝑖𝑙𝑎𝑛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𝑡𝑢𝑔𝑎𝑔𝑎𝑛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𝑖𝑘𝑘𝑖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𝑥𝑜𝑛𝑎𝑙𝑖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332012"/>
                <a:ext cx="4639732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609" y="2750590"/>
                <a:ext cx="3300161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𝑡𝑜𝑞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732702"/>
                <a:ext cx="2055947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96696" y="2785618"/>
                <a:ext cx="589587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𝐷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𝑑𝑎𝑛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𝑘𝑖𝑐h𝑖𝑘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𝑏𝑢𝑡𝑢𝑛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026" y="1754768"/>
                <a:ext cx="380751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2826" y="3471476"/>
                <a:ext cx="380895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𝑏𝑢𝑡𝑢𝑛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89" y="2186816"/>
                <a:ext cx="237385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62484" y="3460621"/>
                <a:ext cx="433557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𝑟𝑎𝑡𝑠𝑖𝑜𝑛𝑎𝑙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506" y="2179978"/>
                <a:ext cx="2697277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16" y="4028273"/>
                <a:ext cx="4019141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h𝑎𝑞𝑖𝑞𝑖𝑦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𝑠𝑜𝑛𝑙𝑎𝑟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2537564"/>
                <a:ext cx="2554482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0689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5" grpId="0"/>
      <p:bldP spid="16" grpId="0"/>
      <p:bldP spid="20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457708" y="971416"/>
            <a:ext cx="0" cy="34292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28901" y="989001"/>
            <a:ext cx="3043874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3594" y="986166"/>
            <a:ext cx="3332414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8052" y="1657273"/>
                <a:ext cx="183309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84" y="1043980"/>
                <a:ext cx="1143903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3192" y="2099761"/>
                <a:ext cx="184745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=9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322720"/>
                <a:ext cx="115429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3193" y="2556999"/>
                <a:ext cx="204597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610752"/>
                <a:ext cx="1277337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00585" y="1646278"/>
                <a:ext cx="194197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535" y="1037054"/>
                <a:ext cx="121110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00584" y="2114511"/>
                <a:ext cx="1973388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𝐷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535" y="1332012"/>
                <a:ext cx="1274708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00585" y="2571750"/>
                <a:ext cx="1933122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535" y="1620044"/>
                <a:ext cx="120500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21274" y="3143298"/>
                <a:ext cx="196697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570" y="1980084"/>
                <a:ext cx="1225335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00584" y="3714846"/>
                <a:ext cx="195254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∞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535" y="2340124"/>
                <a:ext cx="121732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5679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6" grpId="0"/>
      <p:bldP spid="18" grpId="0"/>
      <p:bldP spid="19" grpId="0"/>
      <p:bldP spid="7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Qism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800492" cy="143116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b="1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⊆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4609" y="2228821"/>
                <a:ext cx="440803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{2, 3, 5}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Times New Roman" pitchFamily="18" charset="0"/>
                      </a:rPr>
                      <m:t>⊆</m:t>
                    </m:r>
                  </m:oMath>
                </a14:m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 {1, 2, 3, 4, 5, 6 }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404020"/>
                <a:ext cx="2743059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2000" t="-8197" r="-889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14652" y="2834853"/>
                <a:ext cx="212124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  <m:r>
                        <a:rPr lang="en-US" b="1" i="1">
                          <a:latin typeface="Cambria Math"/>
                          <a:cs typeface="Times New Roman" pitchFamily="18" charset="0"/>
                        </a:rPr>
                        <m:t>⊆</m:t>
                      </m:r>
                      <m:r>
                        <a:rPr lang="en-US" b="1" i="1" smtClean="0">
                          <a:latin typeface="Cambria Math"/>
                          <a:cs typeface="Times New Roman" pitchFamily="18" charset="0"/>
                        </a:rPr>
                        <m:t>𝒁</m:t>
                      </m:r>
                      <m:r>
                        <a:rPr lang="en-US" b="1" i="1">
                          <a:latin typeface="Cambria Math"/>
                          <a:cs typeface="Times New Roman" pitchFamily="18" charset="0"/>
                        </a:rPr>
                        <m:t>⊆</m:t>
                      </m:r>
                      <m:r>
                        <a:rPr lang="en-US" b="1" i="1" smtClean="0">
                          <a:latin typeface="Cambria Math"/>
                          <a:cs typeface="Times New Roman" pitchFamily="18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63" y="1785783"/>
                <a:ext cx="132042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29147" y="2867922"/>
                <a:ext cx="246249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∅</m:t>
                    </m:r>
                    <m:r>
                      <a:rPr lang="en-US" b="1" i="1">
                        <a:latin typeface="Cambria Math"/>
                        <a:cs typeface="Times New Roman" pitchFamily="18" charset="0"/>
                      </a:rPr>
                      <m:t>⊆</m:t>
                    </m:r>
                    <m:r>
                      <a:rPr lang="en-US" b="1" i="1" smtClean="0">
                        <a:latin typeface="Cambria Math"/>
                        <a:cs typeface="Times New Roman" pitchFamily="18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𝐴</m:t>
                    </m:r>
                    <m:r>
                      <a:rPr lang="en-US" b="1" i="1">
                        <a:latin typeface="Cambria Math"/>
                        <a:cs typeface="Times New Roman" pitchFamily="18" charset="0"/>
                      </a:rPr>
                      <m:t>⊆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</m:oMath>
                </a14:m>
                <a:endParaRPr lang="ru-RU" i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523" y="1806614"/>
                <a:ext cx="1530227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485" y="3486227"/>
                <a:ext cx="676104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𝑟𝑡𝑏𝑢𝑟𝑐h𝑎𝑘𝑙𝑎𝑟</m:t>
                          </m:r>
                        </m:e>
                      </m:d>
                      <m:r>
                        <a:rPr lang="en-US" b="0" i="1">
                          <a:latin typeface="Cambria Math"/>
                          <a:cs typeface="Times New Roman" pitchFamily="18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Times New Roman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Times New Roman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𝑝𝑏𝑢𝑟𝑐h𝑎𝑘𝑙𝑎𝑟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31" y="2196108"/>
                <a:ext cx="4195571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97423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Qism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8900" y="860067"/>
                <a:ext cx="8800492" cy="187743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b="1" i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i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</a:t>
                </a:r>
                <a:r>
                  <a:rPr lang="en-US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olmaydi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⊄</m:t>
                    </m:r>
                  </m:oMath>
                </a14:m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0" y="860067"/>
                <a:ext cx="8800492" cy="1877439"/>
              </a:xfrm>
              <a:prstGeom prst="rect">
                <a:avLst/>
              </a:prstGeom>
              <a:blipFill rotWithShape="1">
                <a:blip r:embed="rId3"/>
                <a:stretch>
                  <a:fillRect l="-1525" t="-3247" b="-84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49540" y="2686059"/>
                <a:ext cx="6072588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1, 2, 3, 4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,  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Times New Roman" pitchFamily="18" charset="0"/>
                            </a:rPr>
                            <m:t>2, 3, 4, 5, 6</m:t>
                          </m:r>
                        </m:e>
                      </m:d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50" y="1692052"/>
                <a:ext cx="388446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82148" y="3471476"/>
                <a:ext cx="3175604" cy="592835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  <m:r>
                        <a:rPr lang="ru-RU" i="1">
                          <a:latin typeface="Cambria Math"/>
                        </a:rPr>
                        <m:t>∉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=&gt;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𝐴</m:t>
                      </m:r>
                      <m:r>
                        <a:rPr lang="en-US" b="0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⊄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25" y="2186816"/>
                <a:ext cx="2000741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78694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608" y="742797"/>
            <a:ext cx="8800492" cy="98488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>
              <a:buClr>
                <a:srgbClr val="CC0000"/>
              </a:buClr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9361" y="1714587"/>
                <a:ext cx="439379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1, 2, 5, 8, 11</m:t>
                        </m:r>
                      </m:e>
                    </m:d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</a:rPr>
                      <m:t>A</m:t>
                    </m:r>
                    <m:r>
                      <a:rPr lang="en-US" b="1" i="1">
                        <a:latin typeface="Cambria Math"/>
                        <a:cs typeface="Times New Roman" pitchFamily="18" charset="0"/>
                      </a:rPr>
                      <m:t>⊆</m:t>
                    </m:r>
                    <m:r>
                      <a:rPr lang="en-US" b="0" i="1" dirty="0" smtClean="0">
                        <a:latin typeface="Cambria Math"/>
                      </a:rPr>
                      <m:t>𝑍</m:t>
                    </m:r>
                    <m:r>
                      <a:rPr lang="en-US" b="0" i="1" dirty="0" smtClean="0">
                        <a:latin typeface="Cambria Math"/>
                      </a:rPr>
                      <m:t>;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49" y="1080084"/>
                <a:ext cx="2740558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13976" y="2214070"/>
                <a:ext cx="838905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2, 4, 6, 8, 10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𝐵</m:t>
                    </m:r>
                    <m:r>
                      <a:rPr lang="en-US" b="0" i="0" dirty="0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</a:rPr>
                          <m:t>1, 2, 3, 4 ,5 ,6 ,7 ,8 ,9 ,10</m:t>
                        </m:r>
                      </m:e>
                    </m:d>
                    <m:r>
                      <a:rPr lang="en-US" b="0" i="1" dirty="0" smtClean="0">
                        <a:latin typeface="Cambria Math"/>
                      </a:rPr>
                      <m:t>;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1809" y="1394728"/>
                <a:ext cx="5236242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13976" y="2671309"/>
                <a:ext cx="646583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2, 4, 6, 8, 10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𝐵</m:t>
                    </m:r>
                    <m:r>
                      <a:rPr lang="en-US" b="0" i="0" dirty="0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</a:rPr>
                          <m:t>1,  3,  5 ,7 ,9 </m:t>
                        </m:r>
                      </m:e>
                    </m:d>
                    <m:r>
                      <a:rPr lang="en-US" b="0" i="1" dirty="0" smtClean="0">
                        <a:latin typeface="Cambria Math"/>
                      </a:rPr>
                      <m:t>;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1809" y="1682760"/>
                <a:ext cx="4033989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6" y="3143298"/>
                <a:ext cx="499626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∣−7&lt;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&lt;4,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1980084"/>
                <a:ext cx="3112070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6" y="3714846"/>
                <a:ext cx="427793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∣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2340124"/>
                <a:ext cx="2665794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8901" y="4324255"/>
                <a:ext cx="1346486" cy="592835"/>
              </a:xfrm>
              <a:prstGeom prst="rect">
                <a:avLst/>
              </a:prstGeom>
            </p:spPr>
            <p:txBody>
              <a:bodyPr wrap="none" lIns="145143" tIns="72571" rIns="145143" bIns="7257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/>
                        </a:rPr>
                        <m:t>A</m:t>
                      </m:r>
                      <m:r>
                        <a:rPr lang="en-US" b="1" i="1">
                          <a:latin typeface="Cambria Math"/>
                          <a:cs typeface="Times New Roman" pitchFamily="18" charset="0"/>
                        </a:rPr>
                        <m:t>⊆</m:t>
                      </m:r>
                      <m:r>
                        <a:rPr lang="en-US" i="1">
                          <a:latin typeface="Cambria Math"/>
                          <a:cs typeface="Times New Roman" pitchFamily="18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2724014"/>
                <a:ext cx="84170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4621051" y="4007995"/>
            <a:ext cx="4179757" cy="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авая круглая скобка 14"/>
          <p:cNvSpPr/>
          <p:nvPr/>
        </p:nvSpPr>
        <p:spPr>
          <a:xfrm rot="16200000">
            <a:off x="6237544" y="2392181"/>
            <a:ext cx="230240" cy="2875571"/>
          </a:xfrm>
          <a:prstGeom prst="rightBracket">
            <a:avLst>
              <a:gd name="adj" fmla="val 14460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914876" y="3965873"/>
            <a:ext cx="88405" cy="91903"/>
          </a:xfrm>
          <a:prstGeom prst="ellipse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flipH="1" flipV="1">
            <a:off x="7735613" y="3969130"/>
            <a:ext cx="109673" cy="88645"/>
          </a:xfrm>
          <a:prstGeom prst="ellipse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384869" y="3978357"/>
            <a:ext cx="73063" cy="75952"/>
          </a:xfrm>
          <a:prstGeom prst="ellips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545829" y="4007996"/>
            <a:ext cx="73063" cy="75952"/>
          </a:xfrm>
          <a:prstGeom prst="ellips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83904" y="3943466"/>
                <a:ext cx="72818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−7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019" y="2484140"/>
                <a:ext cx="45878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33219" y="3943466"/>
                <a:ext cx="514460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190" y="2484140"/>
                <a:ext cx="324128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15323" y="3943466"/>
                <a:ext cx="72818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−5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835" y="2484140"/>
                <a:ext cx="45878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164171" y="3943466"/>
                <a:ext cx="514459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711" y="2484140"/>
                <a:ext cx="324127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авая круглая скобка 25"/>
          <p:cNvSpPr/>
          <p:nvPr/>
        </p:nvSpPr>
        <p:spPr>
          <a:xfrm rot="16200000">
            <a:off x="5076272" y="3472262"/>
            <a:ext cx="377820" cy="634370"/>
          </a:xfrm>
          <a:prstGeom prst="rightBracket">
            <a:avLst>
              <a:gd name="adj" fmla="val 56503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17" name="Правая круглая скобка 16"/>
          <p:cNvSpPr/>
          <p:nvPr/>
        </p:nvSpPr>
        <p:spPr>
          <a:xfrm rot="16200000">
            <a:off x="6790716" y="2277872"/>
            <a:ext cx="458859" cy="2875571"/>
          </a:xfrm>
          <a:prstGeom prst="rightBracket">
            <a:avLst>
              <a:gd name="adj" fmla="val 144607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448241" y="2671309"/>
                <a:ext cx="1211642" cy="592835"/>
              </a:xfrm>
              <a:prstGeom prst="rect">
                <a:avLst/>
              </a:prstGeom>
            </p:spPr>
            <p:txBody>
              <a:bodyPr wrap="none" lIns="145143" tIns="72571" rIns="145143" bIns="72571">
                <a:spAutoFit/>
              </a:bodyPr>
              <a:lstStyle/>
              <a:p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⊄</m:t>
                    </m:r>
                  </m:oMath>
                </a14:m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650" y="1682760"/>
                <a:ext cx="755335" cy="369332"/>
              </a:xfrm>
              <a:prstGeom prst="rect">
                <a:avLst/>
              </a:prstGeom>
              <a:blipFill rotWithShape="1">
                <a:blip r:embed="rId13"/>
                <a:stretch>
                  <a:fillRect l="-7258" t="-9836" r="-4839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922011" y="2228821"/>
                <a:ext cx="1346486" cy="592835"/>
              </a:xfrm>
              <a:prstGeom prst="rect">
                <a:avLst/>
              </a:prstGeom>
            </p:spPr>
            <p:txBody>
              <a:bodyPr wrap="none" lIns="145143" tIns="72571" rIns="145143" bIns="7257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/>
                        </a:rPr>
                        <m:t>A</m:t>
                      </m:r>
                      <m:r>
                        <a:rPr lang="en-US" b="1" i="1">
                          <a:latin typeface="Cambria Math"/>
                          <a:cs typeface="Times New Roman" pitchFamily="18" charset="0"/>
                        </a:rPr>
                        <m:t>⊆</m:t>
                      </m:r>
                      <m:r>
                        <a:rPr lang="en-US" i="1">
                          <a:latin typeface="Cambria Math"/>
                          <a:cs typeface="Times New Roman" pitchFamily="18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142" y="1404020"/>
                <a:ext cx="841705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400674" y="2671309"/>
                <a:ext cx="1346486" cy="592835"/>
              </a:xfrm>
              <a:prstGeom prst="rect">
                <a:avLst/>
              </a:prstGeom>
            </p:spPr>
            <p:txBody>
              <a:bodyPr wrap="none" lIns="145143" tIns="72571" rIns="145143" bIns="7257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/>
                        </a:rPr>
                        <m:t>A</m:t>
                      </m:r>
                      <m:r>
                        <a:rPr lang="en-US" b="1" i="1">
                          <a:latin typeface="Cambria Math"/>
                          <a:cs typeface="Times New Roman" pitchFamily="18" charset="0"/>
                        </a:rPr>
                        <m:t>⊆</m:t>
                      </m:r>
                      <m:r>
                        <a:rPr lang="en-US" i="1">
                          <a:latin typeface="Cambria Math"/>
                          <a:cs typeface="Times New Roman" pitchFamily="18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647" y="1682760"/>
                <a:ext cx="841705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943283" y="4286394"/>
                <a:ext cx="1211642" cy="592835"/>
              </a:xfrm>
              <a:prstGeom prst="rect">
                <a:avLst/>
              </a:prstGeom>
            </p:spPr>
            <p:txBody>
              <a:bodyPr wrap="none" lIns="145143" tIns="72571" rIns="145143" bIns="72571">
                <a:spAutoFit/>
              </a:bodyPr>
              <a:lstStyle/>
              <a:p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⊄</m:t>
                    </m:r>
                  </m:oMath>
                </a14:m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335" y="2700164"/>
                <a:ext cx="755335" cy="369332"/>
              </a:xfrm>
              <a:prstGeom prst="rect">
                <a:avLst/>
              </a:prstGeom>
              <a:blipFill rotWithShape="1">
                <a:blip r:embed="rId16"/>
                <a:stretch>
                  <a:fillRect l="-7258" t="-9836" r="-4839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7648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9" grpId="0"/>
      <p:bldP spid="13" grpId="0"/>
      <p:bldP spid="14" grpId="0"/>
      <p:bldP spid="4" grpId="0"/>
      <p:bldP spid="4" grpId="1"/>
      <p:bldP spid="15" grpId="0" animBg="1"/>
      <p:bldP spid="16" grpId="0" animBg="1"/>
      <p:bldP spid="19" grpId="0" animBg="1"/>
      <p:bldP spid="20" grpId="0" animBg="1"/>
      <p:bldP spid="22" grpId="0" animBg="1"/>
      <p:bldP spid="18" grpId="0"/>
      <p:bldP spid="23" grpId="0"/>
      <p:bldP spid="24" grpId="0"/>
      <p:bldP spid="25" grpId="0"/>
      <p:bldP spid="26" grpId="0" animBg="1"/>
      <p:bldP spid="17" grpId="0" animBg="1"/>
      <p:bldP spid="5" grpId="0"/>
      <p:bldP spid="6" grpId="0"/>
      <p:bldP spid="27" grpId="0"/>
      <p:bldP spid="27" grpId="1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Qism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soni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7"/>
            <a:ext cx="8800492" cy="98488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marL="544285" indent="-544285">
              <a:buClr>
                <a:srgbClr val="CC0000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5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608" y="1774347"/>
            <a:ext cx="8914784" cy="103911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marL="544285" indent="-544285">
              <a:buClr>
                <a:srgbClr val="CC0000"/>
              </a:buClr>
              <a:buSzPct val="111000"/>
              <a:buFont typeface="Wingdings" pitchFamily="2" charset="2"/>
              <a:buChar char="ü"/>
            </a:pP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5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∅, 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}, 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900" y="2914679"/>
            <a:ext cx="8670807" cy="14853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45143" tIns="72571" rIns="145143" bIns="72571" rtlCol="0">
            <a:spAutoFit/>
          </a:bodyPr>
          <a:lstStyle/>
          <a:p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={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 , 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i="1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i="1" baseline="-25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} - </a:t>
            </a:r>
            <a:r>
              <a:rPr lang="en-US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i="1" baseline="30000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426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7"/>
            <a:ext cx="8800492" cy="98488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>
              <a:buClr>
                <a:srgbClr val="CC0000"/>
              </a:buClr>
            </a:pPr>
            <a:r>
              <a:rPr lang="en-US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to‘plamlarning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4608" y="1774347"/>
                <a:ext cx="8914784" cy="597901"/>
              </a:xfrm>
              <a:prstGeom prst="rect">
                <a:avLst/>
              </a:prstGeom>
            </p:spPr>
            <p:txBody>
              <a:bodyPr wrap="square" lIns="145143" tIns="72571" rIns="145143" bIns="72571">
                <a:spAutoFit/>
              </a:bodyPr>
              <a:lstStyle/>
              <a:p>
                <a:pPr>
                  <a:buClr>
                    <a:srgbClr val="CC0000"/>
                  </a:buClr>
                  <a:buSzPct val="111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0,1, 3, 7, 14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=5 =&gt; 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=32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117729"/>
                <a:ext cx="5616624" cy="3724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4608" y="2437803"/>
                <a:ext cx="4685976" cy="592835"/>
              </a:xfrm>
              <a:prstGeom prst="rect">
                <a:avLst/>
              </a:prstGeom>
            </p:spPr>
            <p:txBody>
              <a:bodyPr wrap="square" lIns="145143" tIns="72571" rIns="145143" bIns="72571">
                <a:spAutoFit/>
              </a:bodyPr>
              <a:lstStyle/>
              <a:p>
                <a:pPr>
                  <a:buClr>
                    <a:srgbClr val="CC0000"/>
                  </a:buClr>
                  <a:buSzPct val="111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∣−3&lt;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&lt;4, 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535666"/>
                <a:ext cx="2952328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14608" y="3014238"/>
                <a:ext cx="8800492" cy="592835"/>
              </a:xfrm>
              <a:prstGeom prst="rect">
                <a:avLst/>
              </a:prstGeom>
            </p:spPr>
            <p:txBody>
              <a:bodyPr wrap="square" lIns="145143" tIns="72571" rIns="145143" bIns="72571">
                <a:spAutoFit/>
              </a:bodyPr>
              <a:lstStyle/>
              <a:p>
                <a:pPr>
                  <a:buClr>
                    <a:srgbClr val="CC0000"/>
                  </a:buClr>
                  <a:buSzPct val="111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−2, −1, 0, 1, 2, 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=6 =&gt;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=64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898784"/>
                <a:ext cx="554461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14608" y="3585786"/>
                <a:ext cx="4685976" cy="592835"/>
              </a:xfrm>
              <a:prstGeom prst="rect">
                <a:avLst/>
              </a:prstGeom>
            </p:spPr>
            <p:txBody>
              <a:bodyPr wrap="square" lIns="145143" tIns="72571" rIns="145143" bIns="72571">
                <a:spAutoFit/>
              </a:bodyPr>
              <a:lstStyle/>
              <a:p>
                <a:pPr>
                  <a:buClr>
                    <a:srgbClr val="CC0000"/>
                  </a:buClr>
                  <a:buSzPct val="111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∣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≤10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2258824"/>
                <a:ext cx="2952328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14608" y="4157333"/>
                <a:ext cx="8343324" cy="592835"/>
              </a:xfrm>
              <a:prstGeom prst="rect">
                <a:avLst/>
              </a:prstGeom>
            </p:spPr>
            <p:txBody>
              <a:bodyPr wrap="square" lIns="145143" tIns="72571" rIns="145143" bIns="72571">
                <a:spAutoFit/>
              </a:bodyPr>
              <a:lstStyle/>
              <a:p>
                <a:pPr>
                  <a:buClr>
                    <a:srgbClr val="CC0000"/>
                  </a:buClr>
                  <a:buSzPct val="111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1, 2, 3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=3 =&gt;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=8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2618864"/>
                <a:ext cx="5256584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8730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8" grpId="0"/>
      <p:bldP spid="9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59613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>
                <a:solidFill>
                  <a:srgbClr val="FF9900"/>
                </a:solidFill>
              </a:rPr>
              <a:t>7</a:t>
            </a:r>
            <a:r>
              <a:rPr lang="en-US" sz="3200" dirty="0"/>
              <a:t> </a:t>
            </a:r>
            <a:r>
              <a:rPr lang="en-US" sz="3200" dirty="0" err="1"/>
              <a:t>betidagi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FF9900"/>
                </a:solidFill>
              </a:rPr>
              <a:t>6, 7, 10 </a:t>
            </a:r>
            <a:r>
              <a:rPr lang="en-US" sz="3200" dirty="0" err="1"/>
              <a:t>mashqlar</a:t>
            </a:r>
            <a:r>
              <a:rPr lang="en-US" sz="3200" dirty="0"/>
              <a:t>;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343131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59A176CF-83BA-4019-B175-15A206F145DD}"/>
              </a:ext>
            </a:extLst>
          </p:cNvPr>
          <p:cNvSpPr/>
          <p:nvPr/>
        </p:nvSpPr>
        <p:spPr>
          <a:xfrm>
            <a:off x="3" y="5147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="" xmlns:a16="http://schemas.microsoft.com/office/drawing/2014/main" id="{9DA2EAE2-B97F-4D20-9962-8EC2D261E87D}"/>
              </a:ext>
            </a:extLst>
          </p:cNvPr>
          <p:cNvSpPr txBox="1">
            <a:spLocks/>
          </p:cNvSpPr>
          <p:nvPr/>
        </p:nvSpPr>
        <p:spPr>
          <a:xfrm>
            <a:off x="342395" y="226537"/>
            <a:ext cx="8557312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/>
              <a:t>Mustaqil</a:t>
            </a:r>
            <a:r>
              <a:rPr lang="en-US" sz="3600" dirty="0"/>
              <a:t> </a:t>
            </a:r>
            <a:r>
              <a:rPr lang="en-US" sz="3600" dirty="0" err="1"/>
              <a:t>yechish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topshiriq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695869" cy="8740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predmetlarning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192" y="1836127"/>
            <a:ext cx="5895617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viloyatlar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3193" y="2328380"/>
            <a:ext cx="4904961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Sinfdagi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3192" y="2899928"/>
            <a:ext cx="4076208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qurollari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3192" y="3371917"/>
            <a:ext cx="3992852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3192" y="3928714"/>
            <a:ext cx="5605473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alifbosidagi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3261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935" y="1979466"/>
            <a:ext cx="6893905" cy="1392452"/>
          </a:xfrm>
          <a:prstGeom prst="rect">
            <a:avLst/>
          </a:prstGeom>
        </p:spPr>
        <p:txBody>
          <a:bodyPr vert="horz" wrap="square" lIns="0" tIns="24184" rIns="0" bIns="0" rtlCol="0">
            <a:spAutoFit/>
          </a:bodyPr>
          <a:lstStyle/>
          <a:p>
            <a:pPr marL="62478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150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7"/>
            <a:ext cx="8695869" cy="4832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To‘plamni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28900" y="2571751"/>
                <a:ext cx="7789853" cy="103911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raqamlar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1620044"/>
                <a:ext cx="483658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1135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28901" y="1542964"/>
                <a:ext cx="8902209" cy="103911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𝒆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𝒊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𝒐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lotin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alifbosidagi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</a:p>
              <a:p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971972"/>
                <a:ext cx="5566845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986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8900" y="3603301"/>
                <a:ext cx="7525485" cy="1039111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…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natural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2269857"/>
                <a:ext cx="4673074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1175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924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/>
      <p:bldP spid="30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695869" cy="87407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marL="141111" lvl="1"/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2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B, C, </a:t>
            </a: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500" b="1" dirty="0">
                <a:solidFill>
                  <a:srgbClr val="1403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b, c, </a:t>
            </a: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4608" y="1771584"/>
                <a:ext cx="8695869" cy="1319172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 marL="141111" lvl="1"/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𝑨</m:t>
                    </m:r>
                  </m:oMath>
                </a14:m>
                <a:r>
                  <a:rPr lang="en-US" sz="25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yozuv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5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5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to‘plamning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</a:p>
              <a:p>
                <a:pPr marL="141111" lvl="1"/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∉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𝑨</m:t>
                    </m:r>
                  </m:oMath>
                </a14:m>
                <a:r>
                  <a:rPr lang="en-US" sz="25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yozuv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5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5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emasligini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bildiradi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" y="1115988"/>
                <a:ext cx="5478700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8900" y="3143298"/>
                <a:ext cx="130230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1980084"/>
                <a:ext cx="81227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6860" y="3714846"/>
                <a:ext cx="130871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0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∉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29" y="2340124"/>
                <a:ext cx="81227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01087" y="3188155"/>
                <a:ext cx="4615201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15∈</m:t>
                    </m: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5 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𝑔𝑎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𝑘𝑎𝑟𝑟𝑎𝑙𝑖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𝑠𝑜𝑛𝑙𝑎𝑟</m:t>
                        </m:r>
                      </m:e>
                    </m: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65" y="2008341"/>
                <a:ext cx="2870914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61877" y="3714846"/>
                <a:ext cx="466560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14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∉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𝑟𝑎𝑞𝑎𝑚𝑙𝑎𝑟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𝑝𝑙𝑎𝑚𝑖</m:t>
                          </m:r>
                        </m:e>
                      </m:d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057" y="2340124"/>
                <a:ext cx="2898999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3192" y="4286394"/>
                <a:ext cx="4575703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1, 3, 4, 5 ,7, 8, 10 ,11</m:t>
                          </m:r>
                        </m:e>
                      </m:d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700164"/>
                <a:ext cx="2856744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57753" y="4309120"/>
                <a:ext cx="125998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567" y="2714480"/>
                <a:ext cx="786434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29258" y="4286394"/>
                <a:ext cx="1266400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9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∉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663" y="2700164"/>
                <a:ext cx="78964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1502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166130"/>
              </p:ext>
            </p:extLst>
          </p:nvPr>
        </p:nvGraphicFramePr>
        <p:xfrm>
          <a:off x="410873" y="171250"/>
          <a:ext cx="8491679" cy="4857408"/>
        </p:xfrm>
        <a:graphic>
          <a:graphicData uri="http://schemas.openxmlformats.org/drawingml/2006/table">
            <a:tbl>
              <a:tblPr/>
              <a:tblGrid>
                <a:gridCol w="42451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465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1369">
                <a:tc>
                  <a:txBody>
                    <a:bodyPr/>
                    <a:lstStyle/>
                    <a:p>
                      <a:pPr marL="0" marR="0" lvl="0" indent="0" algn="ctr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To‘plam</a:t>
                      </a:r>
                      <a:endParaRPr kumimoji="0" lang="ru-RU" sz="25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elementlar</a:t>
                      </a:r>
                      <a:endParaRPr kumimoji="0" lang="ru-RU" sz="25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2841"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Trapetsiya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parallelogramm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romb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kvadrat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to‘g‘ri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to‘rtburchak</a:t>
                      </a: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0345"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Shar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to‘g‘ri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burchakli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parallelepiped,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piramida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, </a:t>
                      </a:r>
                      <a:r>
                        <a:rPr kumimoji="0" lang="en-US" sz="1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prizma</a:t>
                      </a: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1369"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   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Natural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sonlar</a:t>
                      </a: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6383"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1, 4, 9, 16, 25, 36, 49, 64, 81, 100 ..</a:t>
                      </a: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87998"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0, 1, 2, 3, 4, 5, 6, 7, 8, 9</a:t>
                      </a:r>
                    </a:p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1369"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   </a:t>
                      </a:r>
                      <a:r>
                        <a:rPr kumimoji="0" lang="en-US" sz="2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Ikki</a:t>
                      </a:r>
                      <a:r>
                        <a:rPr kumimoji="0" lang="en-US" sz="2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2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xonali</a:t>
                      </a:r>
                      <a:r>
                        <a:rPr kumimoji="0" lang="en-US" sz="2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2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juft</a:t>
                      </a:r>
                      <a:r>
                        <a:rPr kumimoji="0" lang="en-US" sz="2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2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pitchFamily="34" charset="0"/>
                          <a:ea typeface="MS Gothic" pitchFamily="49" charset="-128"/>
                          <a:cs typeface="Arial" pitchFamily="34" charset="0"/>
                        </a:rPr>
                        <a:t>sonlar</a:t>
                      </a: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pitchFamily="34" charset="0"/>
                        <a:ea typeface="MS Gothic" pitchFamily="49" charset="-128"/>
                        <a:cs typeface="Arial" pitchFamily="34" charset="0"/>
                      </a:endParaRPr>
                    </a:p>
                  </a:txBody>
                  <a:tcPr marL="82943" marR="82943" marT="31106" marB="311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20645" y="857107"/>
            <a:ext cx="3168000" cy="4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975" tIns="36987" rIns="73975" bIns="36987">
            <a:spAutoFit/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1pPr>
            <a:lvl2pPr marL="742950" indent="-28575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2pPr>
            <a:lvl3pPr marL="11430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3pPr>
            <a:lvl4pPr marL="16002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4pPr>
            <a:lvl5pPr marL="20574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defTabSz="362174" eaLnBrk="1"/>
            <a:r>
              <a:rPr lang="en-US" dirty="0" err="1">
                <a:solidFill>
                  <a:srgbClr val="000000"/>
                </a:solidFill>
              </a:rPr>
              <a:t>To‘rtburchaklar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0561" y="1630823"/>
            <a:ext cx="3618564" cy="4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75" tIns="36987" rIns="73975" bIns="36987">
            <a:spAutoFit/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1pPr>
            <a:lvl2pPr marL="742950" indent="-28575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2pPr>
            <a:lvl3pPr marL="11430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3pPr>
            <a:lvl4pPr marL="16002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4pPr>
            <a:lvl5pPr marL="20574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defTabSz="362174" eaLnBrk="1"/>
            <a:r>
              <a:rPr lang="en-US" dirty="0" err="1">
                <a:solidFill>
                  <a:srgbClr val="000000"/>
                </a:solidFill>
              </a:rPr>
              <a:t>Fazoviy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jismlar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86292" y="2343131"/>
            <a:ext cx="4228808" cy="4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75" tIns="36987" rIns="73975" bIns="36987">
            <a:spAutoFit/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1pPr>
            <a:lvl2pPr marL="742950" indent="-28575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2pPr>
            <a:lvl3pPr marL="11430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3pPr>
            <a:lvl4pPr marL="16002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4pPr>
            <a:lvl5pPr marL="20574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defTabSz="362174" eaLnBrk="1"/>
            <a:r>
              <a:rPr lang="ru-RU" dirty="0">
                <a:solidFill>
                  <a:srgbClr val="000000"/>
                </a:solidFill>
              </a:rPr>
              <a:t>1, 2, 3, 4, 5, 6, 7, 8, 9,…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0646" y="3028988"/>
            <a:ext cx="3654720" cy="4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975" tIns="36987" rIns="73975" bIns="36987">
            <a:spAutoFit/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1pPr>
            <a:lvl2pPr marL="742950" indent="-28575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2pPr>
            <a:lvl3pPr marL="11430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3pPr>
            <a:lvl4pPr marL="16002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4pPr>
            <a:lvl5pPr marL="20574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defTabSz="362174" eaLnBrk="1"/>
            <a:r>
              <a:rPr lang="en-US" dirty="0" err="1">
                <a:solidFill>
                  <a:srgbClr val="000000"/>
                </a:solidFill>
              </a:rPr>
              <a:t>Kvadrat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sonlar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20645" y="3781308"/>
            <a:ext cx="3817440" cy="4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975" tIns="36987" rIns="73975" bIns="36987">
            <a:spAutoFit/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1pPr>
            <a:lvl2pPr marL="742950" indent="-28575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2pPr>
            <a:lvl3pPr marL="11430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3pPr>
            <a:lvl4pPr marL="16002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4pPr>
            <a:lvl5pPr marL="20574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defTabSz="362174" eaLnBrk="1"/>
            <a:r>
              <a:rPr lang="en-US" dirty="0" err="1">
                <a:solidFill>
                  <a:srgbClr val="000000"/>
                </a:solidFill>
              </a:rPr>
              <a:t>Raqamlar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757765" y="4576443"/>
            <a:ext cx="4028662" cy="48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3975" tIns="36987" rIns="73975" bIns="36987">
            <a:spAutoFit/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1pPr>
            <a:lvl2pPr marL="742950" indent="-28575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2pPr>
            <a:lvl3pPr marL="11430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3pPr>
            <a:lvl4pPr marL="16002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4pPr>
            <a:lvl5pPr marL="2057400" indent="-2286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76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defTabSz="362174" eaLnBrk="1"/>
            <a:r>
              <a:rPr lang="ru-RU">
                <a:solidFill>
                  <a:srgbClr val="000000"/>
                </a:solidFill>
              </a:rPr>
              <a:t>10, 12, 14, 16 … 96, 98</a:t>
            </a:r>
          </a:p>
        </p:txBody>
      </p:sp>
    </p:spTree>
    <p:extLst>
      <p:ext uri="{BB962C8B-B14F-4D97-AF65-F5344CB8AC3E}">
        <p14:creationId xmlns:p14="http://schemas.microsoft.com/office/powerpoint/2010/main" val="22077032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7" y="141481"/>
            <a:ext cx="9079753" cy="892552"/>
          </a:xfrm>
          <a:prstGeom prst="rect">
            <a:avLst/>
          </a:prstGeom>
        </p:spPr>
        <p:txBody>
          <a:bodyPr/>
          <a:lstStyle/>
          <a:p>
            <a:pPr lvl="0" algn="l"/>
            <a:r>
              <a:rPr lang="en-US" sz="2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Elementlari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sonlardan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sonli</a:t>
            </a:r>
            <a:r>
              <a:rPr lang="en-US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2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8" y="1123344"/>
            <a:ext cx="4457392" cy="384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86292" y="1073342"/>
                <a:ext cx="4228808" cy="4055230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 marL="337143" indent="-337143">
                  <a:defRPr/>
                </a:pP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𝑵</m:t>
                    </m:r>
                    <m:r>
                      <a:rPr lang="en-US" sz="2500" b="1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37143" indent="-337143">
                  <a:defRPr/>
                </a:pP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37143" indent="-337143">
                  <a:defRPr/>
                </a:pP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𝒁</m:t>
                    </m:r>
                    <m:r>
                      <a:rPr lang="en-US" sz="2500" b="1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butun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37143" indent="-337143">
                  <a:defRPr/>
                </a:pP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37143" indent="-337143">
                  <a:defRPr/>
                </a:pP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𝑸</m:t>
                    </m:r>
                    <m:r>
                      <a:rPr lang="en-US" sz="2500" b="1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ratsional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37143" indent="-337143">
                  <a:defRPr/>
                </a:pP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37143" indent="-337143">
                  <a:defRPr/>
                </a:pP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𝑰</m:t>
                    </m:r>
                    <m:r>
                      <a:rPr lang="en-US" sz="2500" b="1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irratsional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37143" indent="-337143">
                  <a:defRPr/>
                </a:pP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37143" indent="-337143">
                  <a:defRPr/>
                </a:pPr>
                <a14:m>
                  <m:oMath xmlns:m="http://schemas.openxmlformats.org/officeDocument/2006/math">
                    <m:r>
                      <a:rPr lang="en-US" sz="2500" b="1">
                        <a:solidFill>
                          <a:srgbClr val="002060"/>
                        </a:solidFill>
                        <a:latin typeface="Cambria Math"/>
                      </a:rPr>
                      <m:t>𝐑</m:t>
                    </m:r>
                    <m:r>
                      <a:rPr lang="en-US" sz="2500" b="1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37143" indent="-337143">
                  <a:defRPr/>
                </a:pPr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527" y="676139"/>
                <a:ext cx="2664296" cy="2554545"/>
              </a:xfrm>
              <a:prstGeom prst="rect">
                <a:avLst/>
              </a:prstGeom>
              <a:blipFill rotWithShape="1">
                <a:blip r:embed="rId3"/>
                <a:stretch>
                  <a:fillRect l="-1144" t="-716" b="-2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1313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695869" cy="53861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lvl="1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3192" y="1314344"/>
                <a:ext cx="8581577" cy="1485387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 marL="0" lvl="1"/>
                <a:r>
                  <a:rPr lang="en-US" b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 </a:t>
                </a:r>
                <a:r>
                  <a:rPr lang="en-US" b="1" dirty="0" err="1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lv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3;5;7;9 ;11</m:t>
                        </m:r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b="0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{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}, </a:t>
                </a:r>
              </a:p>
              <a:p>
                <a:pPr marL="0" lvl="1"/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</m:d>
                  </m:oMath>
                </a14:m>
                <a:endParaRPr lang="en-US" sz="5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827956"/>
                <a:ext cx="5406692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902" t="-3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8900" y="2686059"/>
                <a:ext cx="8800492" cy="2377939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:pPr marL="0" lvl="1"/>
                <a:r>
                  <a:rPr lang="en-US" b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 </a:t>
                </a:r>
                <a:r>
                  <a:rPr lang="en-US" b="1" dirty="0" err="1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b="1" dirty="0">
                    <a:solidFill>
                      <a:srgbClr val="1403E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lvl="1" algn="just"/>
                <a:r>
                  <a:rPr lang="en-US" i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𝐶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e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≤10,   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𝑐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</a:p>
              <a:p>
                <a:pPr marL="0" lvl="1" algn="just"/>
                <a:r>
                  <a:rPr lang="en-US" i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𝑋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00000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−8=0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,   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</a:p>
              <a:p>
                <a:pPr marL="0" lvl="1" algn="just"/>
                <a:r>
                  <a:rPr lang="en-US" i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𝑌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−4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≤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𝑦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≤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8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,   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𝑦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𝑍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1692052"/>
                <a:ext cx="5544616" cy="1477328"/>
              </a:xfrm>
              <a:prstGeom prst="rect">
                <a:avLst/>
              </a:prstGeom>
              <a:blipFill rotWithShape="1">
                <a:blip r:embed="rId4"/>
                <a:stretch>
                  <a:fillRect l="-990" t="-2066" r="-770" b="-57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19326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Chekli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695869" cy="87407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marL="141111" lvl="1"/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to‘plamni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sonda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sz="2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3192" y="1771583"/>
                <a:ext cx="729048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1, 3, 4, 5 ,7, 8, 10 ,11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chekli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115988"/>
                <a:ext cx="4541500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r="-53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3193" y="2228821"/>
                <a:ext cx="5809759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𝐵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𝑟𝑎𝑞𝑎𝑚𝑙𝑎𝑟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chekli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404020"/>
                <a:ext cx="3708195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3192" y="2800369"/>
                <a:ext cx="756735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+5=10,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chekli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1764060"/>
                <a:ext cx="4773166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3193" y="3357166"/>
                <a:ext cx="7590375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∣0&lt;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&lt;12,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𝑍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chekli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114808"/>
                <a:ext cx="4721677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r="-516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3192" y="3928714"/>
                <a:ext cx="841393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𝐹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𝑠𝑖𝑛𝑓𝑑𝑎𝑔𝑖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𝑜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𝑞𝑢𝑣𝑐h𝑖𝑙𝑎𝑟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𝑠𝑜𝑛𝑖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chekli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474848"/>
                <a:ext cx="5229252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350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33218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8" grpId="0"/>
      <p:bldP spid="19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Cheksiz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to‘plamlar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900" y="860068"/>
            <a:ext cx="8695869" cy="87407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pPr marL="141111" lvl="1"/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to‘plamni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sonda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5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5204" y="1885892"/>
                <a:ext cx="698123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𝑁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𝑛𝑎𝑡𝑢𝑟𝑎𝑙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𝑠𝑜𝑛𝑙𝑎𝑟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cheksiz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89" y="1187996"/>
                <a:ext cx="4436279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3224" y="2457440"/>
                <a:ext cx="767738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𝐴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8 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𝑔𝑎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𝑘𝑎𝑟𝑟𝑎𝑙𝑖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𝑠𝑜𝑛𝑙𝑎𝑟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cheksiz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41" y="1548036"/>
                <a:ext cx="4868128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8900" y="2914679"/>
                <a:ext cx="7912964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𝐵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∣−2&lt;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&lt;4,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cheksiz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1836068"/>
                <a:ext cx="5031570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8900" y="3471476"/>
                <a:ext cx="739243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∣−2&lt;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  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𝑍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cheksiz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15" y="2186816"/>
                <a:ext cx="4600042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333" r="-66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3192" y="4043024"/>
                <a:ext cx="881455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0;1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𝑘𝑒𝑠𝑚𝑎𝑑𝑎𝑔𝑖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𝑛𝑢𝑞𝑡𝑎𝑙𝑎𝑟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cheksiz </a:t>
                </a:r>
                <a:r>
                  <a:rPr 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3" y="2546856"/>
                <a:ext cx="5479962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333" r="-445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15310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9" grpId="0"/>
      <p:bldP spid="9" grpId="0"/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f2dff8482f3b82080325256ba862055b935232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5619</TotalTime>
  <Words>1469</Words>
  <Application>Microsoft Office PowerPoint</Application>
  <PresentationFormat>Экран (16:9)</PresentationFormat>
  <Paragraphs>178</Paragraphs>
  <Slides>20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568</cp:revision>
  <dcterms:created xsi:type="dcterms:W3CDTF">2020-04-09T07:32:19Z</dcterms:created>
  <dcterms:modified xsi:type="dcterms:W3CDTF">2021-03-04T05:24:11Z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