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1381" r:id="rId2"/>
    <p:sldId id="382" r:id="rId3"/>
    <p:sldId id="398" r:id="rId4"/>
    <p:sldId id="399" r:id="rId5"/>
    <p:sldId id="405" r:id="rId6"/>
    <p:sldId id="406" r:id="rId7"/>
    <p:sldId id="407" r:id="rId8"/>
    <p:sldId id="400" r:id="rId9"/>
    <p:sldId id="408" r:id="rId10"/>
    <p:sldId id="409" r:id="rId11"/>
    <p:sldId id="401" r:id="rId12"/>
    <p:sldId id="402" r:id="rId13"/>
    <p:sldId id="403" r:id="rId14"/>
    <p:sldId id="404" r:id="rId15"/>
    <p:sldId id="413" r:id="rId16"/>
    <p:sldId id="412" r:id="rId17"/>
    <p:sldId id="410" r:id="rId18"/>
    <p:sldId id="411" r:id="rId19"/>
    <p:sldId id="368" r:id="rId20"/>
    <p:sldId id="414" r:id="rId21"/>
  </p:sldIdLst>
  <p:sldSz cx="9144000" cy="5143500" type="screen16x9"/>
  <p:notesSz cx="5765800" cy="3244850"/>
  <p:custDataLst>
    <p:tags r:id="rId2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85" d="100"/>
          <a:sy n="85" d="100"/>
        </p:scale>
        <p:origin x="-906" y="-78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4339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0.png"/><Relationship Id="rId3" Type="http://schemas.openxmlformats.org/officeDocument/2006/relationships/image" Target="../media/image300.png"/><Relationship Id="rId7" Type="http://schemas.openxmlformats.org/officeDocument/2006/relationships/image" Target="../media/image3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5" Type="http://schemas.openxmlformats.org/officeDocument/2006/relationships/image" Target="../media/image320.png"/><Relationship Id="rId4" Type="http://schemas.openxmlformats.org/officeDocument/2006/relationships/image" Target="../media/image310.png"/><Relationship Id="rId9" Type="http://schemas.openxmlformats.org/officeDocument/2006/relationships/image" Target="../media/image36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0.png"/><Relationship Id="rId7" Type="http://schemas.openxmlformats.org/officeDocument/2006/relationships/image" Target="../media/image7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0.png"/><Relationship Id="rId5" Type="http://schemas.openxmlformats.org/officeDocument/2006/relationships/image" Target="../media/image720.png"/><Relationship Id="rId4" Type="http://schemas.openxmlformats.org/officeDocument/2006/relationships/image" Target="../media/image7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2300" y="1923678"/>
            <a:ext cx="6900434" cy="1548418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200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/>
                <a:cs typeface="Arial"/>
              </a:rPr>
              <a:t>To‘plamlar</a:t>
            </a:r>
            <a:r>
              <a:rPr lang="en-US" sz="32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/>
                <a:cs typeface="Arial"/>
              </a:rPr>
              <a:t>To‘plamlar</a:t>
            </a:r>
            <a:r>
              <a:rPr lang="en-US" sz="32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/>
                <a:cs typeface="Arial"/>
              </a:rPr>
              <a:t>ustida</a:t>
            </a:r>
            <a:r>
              <a:rPr lang="en-US" sz="32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/>
                <a:cs typeface="Arial"/>
              </a:rPr>
              <a:t>amallar</a:t>
            </a:r>
            <a:r>
              <a:rPr lang="en-US" sz="32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6190" y="1983317"/>
            <a:ext cx="545553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6190" y="3328580"/>
            <a:ext cx="545553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455499" y="361576"/>
            <a:ext cx="957235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639410" y="394730"/>
            <a:ext cx="604998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7722278" y="859056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260677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589161" y="3376319"/>
            <a:ext cx="4711031" cy="1130355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Bef>
                <a:spcPts val="175"/>
              </a:spcBef>
            </a:pP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Komilov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Mirodil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Xosiljonovich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X.T.V.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tasarrufidagi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AFIDUM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matematika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fani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o‘qituvchisi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Bo‘sh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874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141111" lvl="1"/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Birorta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elementga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2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</a:t>
            </a:r>
            <a:r>
              <a:rPr lang="en-US" sz="2500" b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7461" y="1771583"/>
                <a:ext cx="7704958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∣−8&lt;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&lt;0,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213" y="1115988"/>
                <a:ext cx="479253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382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3192" y="2442690"/>
                <a:ext cx="754568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𝐵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+4=0,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538744"/>
                <a:ext cx="4697376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51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3192" y="3014238"/>
                <a:ext cx="799901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𝐶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−5=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+4,  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898784"/>
                <a:ext cx="5118774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43193" y="3585786"/>
                <a:ext cx="867945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𝐷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−5=4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+15,  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258824"/>
                <a:ext cx="5403531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r="-338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59632" y="3507854"/>
                <a:ext cx="2464457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−5=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07854"/>
                <a:ext cx="2464457" cy="5386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07743" y="3522614"/>
                <a:ext cx="1370760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7743" y="3522614"/>
                <a:ext cx="1370760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05496" y="3522614"/>
                <a:ext cx="1149545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∈∅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496" y="3522614"/>
                <a:ext cx="1149545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9512" y="4227934"/>
                <a:ext cx="25810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−5=4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+15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227934"/>
                <a:ext cx="2581091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771800" y="4227934"/>
                <a:ext cx="25810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−4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=15+5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227934"/>
                <a:ext cx="2581091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508104" y="4227934"/>
                <a:ext cx="15655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227934"/>
                <a:ext cx="156555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26923" y="4227934"/>
                <a:ext cx="13956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=−10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6923" y="4227934"/>
                <a:ext cx="1395638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15310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0" grpId="0"/>
      <p:bldP spid="13" grpId="0"/>
      <p:bldP spid="15" grpId="0"/>
      <p:bldP spid="3" grpId="0"/>
      <p:bldP spid="3" grpId="1"/>
      <p:bldP spid="12" grpId="0"/>
      <p:bldP spid="12" grpId="1"/>
      <p:bldP spid="14" grpId="0"/>
      <p:bldP spid="14" grpId="1"/>
      <p:bldP spid="4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8900" y="860068"/>
                <a:ext cx="9023620" cy="5386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pPr marL="141111"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𝒏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</m:e>
                    </m:d>
                    <m:r>
                      <a:rPr lang="en-US" b="1" i="1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chekli</a:t>
                </a: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00" y="860068"/>
                <a:ext cx="9023620" cy="538611"/>
              </a:xfrm>
              <a:prstGeom prst="rect">
                <a:avLst/>
              </a:prstGeom>
              <a:blipFill rotWithShape="1">
                <a:blip r:embed="rId3"/>
                <a:stretch>
                  <a:fillRect t="-11364" b="-329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3192" y="1299594"/>
                <a:ext cx="689614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1, 3, 4, 5 ,7, 8, 10 ,11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=8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818664"/>
                <a:ext cx="430008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29034" y="2328380"/>
                <a:ext cx="2628718" cy="592835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 marL="141111"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𝒏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∅</m:t>
                        </m:r>
                      </m:e>
                    </m:d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en-US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383" y="1466736"/>
                <a:ext cx="165618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3193" y="1771583"/>
                <a:ext cx="705913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𝑟𝑎𝑞𝑎𝑚𝑙𝑎𝑟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𝑡𝑜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′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𝑝𝑙𝑎𝑚𝑖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𝑛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𝐵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10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93" y="1771583"/>
                <a:ext cx="7059139" cy="59283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43192" y="2914679"/>
                <a:ext cx="735550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Cheksiz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𝒏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𝑨</m:t>
                        </m:r>
                      </m:e>
                    </m:d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836068"/>
                <a:ext cx="4550926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1071" t="-8197" r="-93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3192" y="3700095"/>
                <a:ext cx="780036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𝑛𝑎𝑡𝑢𝑟𝑎𝑙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𝑠𝑜𝑛𝑙𝑎𝑟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𝑡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𝑜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𝑝𝑙𝑎𝑚𝑖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=&gt;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  <m:d>
                      <m:dPr>
                        <m:ctrlPr>
                          <a:rPr lang="en-US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𝑁</m:t>
                        </m:r>
                      </m:e>
                    </m:d>
                    <m:r>
                      <a:rPr lang="en-US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330832"/>
                <a:ext cx="4885248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4608" y="4271643"/>
                <a:ext cx="847228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8 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𝑔𝑎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𝑘𝑎𝑟𝑟𝑎𝑙𝑖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𝑝𝑙𝑎𝑚𝑖</m:t>
                          </m:r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i="1">
                          <a:latin typeface="Cambria Math"/>
                          <a:cs typeface="Arial" panose="020B0604020202020204" pitchFamily="34" charset="0"/>
                        </a:rPr>
                        <m:t>𝑛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1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∞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2690872"/>
                <a:ext cx="5329792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45212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7" grpId="0"/>
      <p:bldP spid="18" grpId="0"/>
      <p:bldP spid="19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Masalalar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6" y="685483"/>
            <a:ext cx="8800492" cy="984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141111"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Chekli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8900" y="1542963"/>
                <a:ext cx="654964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𝑠𝑜𝑛𝑖𝑛𝑖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𝑛𝑎𝑡𝑢𝑟𝑎𝑙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𝑙𝑢𝑣𝑐h𝑖𝑙𝑎𝑟𝑖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971972"/>
                <a:ext cx="415504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99436" y="4043024"/>
                <a:ext cx="488277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𝐸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𝑧𝑏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𝑑𝑎𝑔𝑖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𝑣𝑖𝑙𝑜𝑦𝑎𝑡𝑙𝑎𝑟</m:t>
                          </m:r>
                        </m:e>
                      </m:d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787" y="2546856"/>
                <a:ext cx="303403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4608" y="2114511"/>
                <a:ext cx="732472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𝐵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𝑏𝑖𝑙𝑎𝑛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𝑡𝑢𝑔𝑎𝑔𝑎𝑛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𝑖𝑘𝑘𝑖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𝑥𝑜𝑛𝑎𝑙𝑖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332012"/>
                <a:ext cx="463973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4609" y="2750590"/>
                <a:ext cx="3300161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𝑡𝑜𝑞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732702"/>
                <a:ext cx="205594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96696" y="2785618"/>
                <a:ext cx="589587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9 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𝑑𝑎𝑛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𝑘𝑖𝑐h𝑖𝑘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𝑏𝑢𝑡𝑢𝑛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026" y="1754768"/>
                <a:ext cx="380751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2826" y="3471476"/>
                <a:ext cx="380895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𝑏𝑢𝑡𝑢𝑛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589" y="2186816"/>
                <a:ext cx="237385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062484" y="3460621"/>
                <a:ext cx="433557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𝑟𝑎𝑡𝑠𝑖𝑜𝑛𝑎𝑙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506" y="2179978"/>
                <a:ext cx="2697277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16" y="4028273"/>
                <a:ext cx="4019141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h𝑎𝑞𝑖𝑞𝑖𝑦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𝑠𝑜𝑛𝑙𝑎𝑟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2537564"/>
                <a:ext cx="2554482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50689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16" grpId="0"/>
      <p:bldP spid="20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Masalalar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457708" y="971416"/>
            <a:ext cx="0" cy="34292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8901" y="989001"/>
            <a:ext cx="3043874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Chekli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3594" y="986166"/>
            <a:ext cx="3332414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8052" y="1657273"/>
                <a:ext cx="183309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84" y="1043980"/>
                <a:ext cx="114390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3192" y="2099761"/>
                <a:ext cx="184745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322720"/>
                <a:ext cx="115429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43193" y="2556999"/>
                <a:ext cx="204597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=12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610752"/>
                <a:ext cx="127733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00585" y="1646278"/>
                <a:ext cx="194197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1037054"/>
                <a:ext cx="121110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00584" y="2114511"/>
                <a:ext cx="1973388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1332012"/>
                <a:ext cx="12747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00585" y="2571750"/>
                <a:ext cx="1933122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𝑍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1620044"/>
                <a:ext cx="120500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821274" y="3143298"/>
                <a:ext cx="196697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7570" y="1980084"/>
                <a:ext cx="1225335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800584" y="3714846"/>
                <a:ext cx="195254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535" y="2340124"/>
                <a:ext cx="121732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56794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6" grpId="0"/>
      <p:bldP spid="18" grpId="0"/>
      <p:bldP spid="19" grpId="0"/>
      <p:bldP spid="7" grpId="0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Qism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800492" cy="143116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b="1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⊆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4609" y="2228821"/>
                <a:ext cx="440803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{2, 3, 5}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cs typeface="Times New Roman" pitchFamily="18" charset="0"/>
                      </a:rPr>
                      <m:t>⊆</m:t>
                    </m:r>
                  </m:oMath>
                </a14:m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{1, 2, 3, 4, 5, 6 }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404020"/>
                <a:ext cx="2743059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000" t="-8197" r="-88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14652" y="2834853"/>
                <a:ext cx="212124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  <m:r>
                        <a:rPr lang="en-US" b="1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r>
                        <a:rPr lang="en-US" b="1" i="1" smtClean="0">
                          <a:latin typeface="Cambria Math"/>
                          <a:cs typeface="Times New Roman" pitchFamily="18" charset="0"/>
                        </a:rPr>
                        <m:t>𝒁</m:t>
                      </m:r>
                      <m:r>
                        <a:rPr lang="en-US" b="1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r>
                        <a:rPr lang="en-US" b="1" i="1" smtClean="0">
                          <a:latin typeface="Cambria Math"/>
                          <a:cs typeface="Times New Roman" pitchFamily="18" charset="0"/>
                        </a:rPr>
                        <m:t>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63" y="1785783"/>
                <a:ext cx="132042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29147" y="2867922"/>
                <a:ext cx="246249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∅</m:t>
                    </m:r>
                    <m:r>
                      <a:rPr lang="en-US" b="1" i="1">
                        <a:latin typeface="Cambria Math"/>
                        <a:cs typeface="Times New Roman" pitchFamily="18" charset="0"/>
                      </a:rPr>
                      <m:t>⊆</m:t>
                    </m:r>
                    <m:r>
                      <a:rPr lang="en-US" b="1" i="1" smtClean="0">
                        <a:latin typeface="Cambria Math"/>
                        <a:cs typeface="Times New Roman" pitchFamily="18" charset="0"/>
                      </a:rPr>
                      <m:t>𝑨</m:t>
                    </m:r>
                    <m:r>
                      <a:rPr lang="en-US" b="1" i="1" smtClean="0">
                        <a:latin typeface="Cambria Math"/>
                        <a:cs typeface="Times New Roman" pitchFamily="18" charset="0"/>
                      </a:rPr>
                      <m:t>,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𝐴</m:t>
                    </m:r>
                    <m:r>
                      <a:rPr lang="en-US" b="1" i="1">
                        <a:latin typeface="Cambria Math"/>
                        <a:cs typeface="Times New Roman" pitchFamily="18" charset="0"/>
                      </a:rPr>
                      <m:t>⊆</m:t>
                    </m:r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𝐴</m:t>
                    </m:r>
                  </m:oMath>
                </a14:m>
                <a:endParaRPr lang="ru-RU" i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6523" y="1806614"/>
                <a:ext cx="153022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485" y="3486227"/>
                <a:ext cx="676104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ru-RU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𝑟𝑡𝑏𝑢𝑟𝑐h𝑎𝑘𝑙𝑎𝑟</m:t>
                          </m:r>
                        </m:e>
                      </m:d>
                      <m:r>
                        <a:rPr lang="en-US" b="0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𝑘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𝑝𝑏𝑢𝑟𝑐h𝑎𝑘𝑙𝑎𝑟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31" y="2196108"/>
                <a:ext cx="4195571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974233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Qism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8900" y="860067"/>
                <a:ext cx="8800492" cy="187743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91440" tIns="45721" rIns="91440" bIns="45721" rtlCol="0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b="1" i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tegishli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bo‘lmagan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b="1" i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</a:t>
                </a:r>
                <a:r>
                  <a:rPr lang="en-US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olmaydi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⊄</m:t>
                    </m:r>
                  </m:oMath>
                </a14:m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00" y="860067"/>
                <a:ext cx="8800492" cy="1877439"/>
              </a:xfrm>
              <a:prstGeom prst="rect">
                <a:avLst/>
              </a:prstGeom>
              <a:blipFill rotWithShape="1">
                <a:blip r:embed="rId3"/>
                <a:stretch>
                  <a:fillRect l="-1525" t="-3247" b="-844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49540" y="2686059"/>
                <a:ext cx="6072588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1, 2, 3, 4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,  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2, 3, 4, 5, 6</m:t>
                          </m:r>
                        </m:e>
                      </m:d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50" y="1692052"/>
                <a:ext cx="388446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82148" y="3471476"/>
                <a:ext cx="3175604" cy="592835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ru-RU" i="1">
                          <a:latin typeface="Cambria Math"/>
                        </a:rPr>
                        <m:t>∉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=&gt;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b="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⊄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825" y="2186816"/>
                <a:ext cx="200074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786947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Masalalar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608" y="742797"/>
            <a:ext cx="8800492" cy="98488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>
              <a:buClr>
                <a:srgbClr val="CC0000"/>
              </a:buClr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tasdiqlar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79361" y="1714587"/>
                <a:ext cx="439379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1, 2, 5, 8, 11</m:t>
                        </m:r>
                      </m:e>
                    </m:d>
                  </m:oMath>
                </a14:m>
                <a:r>
                  <a:rPr lang="en-US" dirty="0"/>
                  <a:t>,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A</m:t>
                    </m:r>
                    <m:r>
                      <a:rPr lang="en-US" b="1" i="1">
                        <a:latin typeface="Cambria Math"/>
                        <a:cs typeface="Times New Roman" pitchFamily="18" charset="0"/>
                      </a:rPr>
                      <m:t>⊆</m:t>
                    </m:r>
                    <m:r>
                      <a:rPr lang="en-US" b="0" i="1" dirty="0" smtClean="0">
                        <a:latin typeface="Cambria Math"/>
                      </a:rPr>
                      <m:t>𝑍</m:t>
                    </m:r>
                    <m:r>
                      <a:rPr lang="en-US" b="0" i="1" dirty="0" smtClean="0">
                        <a:latin typeface="Cambria Math"/>
                      </a:rPr>
                      <m:t>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049" y="1080084"/>
                <a:ext cx="2740558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-113976" y="2214070"/>
                <a:ext cx="838905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2, 4, 6, 8, 10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𝐵</m:t>
                    </m:r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/>
                          </a:rPr>
                          <m:t>1, 2, 3, 4 ,5 ,6 ,7 ,8 ,9 ,10</m:t>
                        </m:r>
                      </m:e>
                    </m:d>
                    <m:r>
                      <a:rPr lang="en-US" b="0" i="1" dirty="0" smtClean="0">
                        <a:latin typeface="Cambria Math"/>
                      </a:rPr>
                      <m:t>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1809" y="1394728"/>
                <a:ext cx="5236242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-113976" y="2671309"/>
                <a:ext cx="646583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2, 4, 6, 8, 10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𝐵</m:t>
                    </m:r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/>
                          </a:rPr>
                          <m:t>1,  3,  5 ,7 ,9 </m:t>
                        </m:r>
                      </m:e>
                    </m:d>
                    <m:r>
                      <a:rPr lang="en-US" b="0" i="1" dirty="0" smtClean="0">
                        <a:latin typeface="Cambria Math"/>
                      </a:rPr>
                      <m:t>;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1809" y="1682760"/>
                <a:ext cx="4033989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16" y="3143298"/>
                <a:ext cx="499626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∣−7&lt;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&lt;4,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1980084"/>
                <a:ext cx="311207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6" y="3714846"/>
                <a:ext cx="427793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" y="2340124"/>
                <a:ext cx="266579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28901" y="4324255"/>
                <a:ext cx="1346486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dirty="0">
                          <a:latin typeface="Cambria Math"/>
                        </a:rPr>
                        <m:t>A</m:t>
                      </m:r>
                      <m:r>
                        <a:rPr lang="en-US" b="1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r>
                        <a:rPr lang="en-US" i="1">
                          <a:latin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2724014"/>
                <a:ext cx="8417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>
            <a:off x="4621051" y="4007995"/>
            <a:ext cx="4179757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авая круглая скобка 14"/>
          <p:cNvSpPr/>
          <p:nvPr/>
        </p:nvSpPr>
        <p:spPr>
          <a:xfrm rot="16200000">
            <a:off x="6237544" y="2392181"/>
            <a:ext cx="230240" cy="2875571"/>
          </a:xfrm>
          <a:prstGeom prst="rightBracket">
            <a:avLst>
              <a:gd name="adj" fmla="val 144607"/>
            </a:avLst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914876" y="3965873"/>
            <a:ext cx="88405" cy="91903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flipH="1" flipV="1">
            <a:off x="7735613" y="3969130"/>
            <a:ext cx="109673" cy="88645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8384869" y="3978357"/>
            <a:ext cx="73063" cy="75952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545829" y="4007996"/>
            <a:ext cx="73063" cy="75952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83904" y="3943466"/>
                <a:ext cx="728182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019" y="2484140"/>
                <a:ext cx="45878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533219" y="3943466"/>
                <a:ext cx="514460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190" y="2484140"/>
                <a:ext cx="324128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215323" y="3943466"/>
                <a:ext cx="728182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−5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835" y="2484140"/>
                <a:ext cx="45878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164171" y="3943466"/>
                <a:ext cx="514459" cy="488583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711" y="2484140"/>
                <a:ext cx="324127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авая круглая скобка 25"/>
          <p:cNvSpPr/>
          <p:nvPr/>
        </p:nvSpPr>
        <p:spPr>
          <a:xfrm rot="16200000">
            <a:off x="5076272" y="3472262"/>
            <a:ext cx="377820" cy="634370"/>
          </a:xfrm>
          <a:prstGeom prst="rightBracket">
            <a:avLst>
              <a:gd name="adj" fmla="val 56503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p:sp>
        <p:nvSpPr>
          <p:cNvPr id="17" name="Правая круглая скобка 16"/>
          <p:cNvSpPr/>
          <p:nvPr/>
        </p:nvSpPr>
        <p:spPr>
          <a:xfrm rot="16200000">
            <a:off x="6790716" y="2277872"/>
            <a:ext cx="458859" cy="2875571"/>
          </a:xfrm>
          <a:prstGeom prst="rightBracket">
            <a:avLst>
              <a:gd name="adj" fmla="val 144607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5143" tIns="72571" rIns="145143" bIns="72571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448241" y="2671309"/>
                <a:ext cx="1211642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⊄</m:t>
                    </m:r>
                  </m:oMath>
                </a14:m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650" y="1682760"/>
                <a:ext cx="755335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7258" t="-9836" r="-4839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922011" y="2228821"/>
                <a:ext cx="1346486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dirty="0">
                          <a:latin typeface="Cambria Math"/>
                        </a:rPr>
                        <m:t>A</m:t>
                      </m:r>
                      <m:r>
                        <a:rPr lang="en-US" b="1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r>
                        <a:rPr lang="en-US" i="1">
                          <a:latin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1142" y="1404020"/>
                <a:ext cx="841705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6400674" y="2671309"/>
                <a:ext cx="1346486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dirty="0">
                          <a:latin typeface="Cambria Math"/>
                        </a:rPr>
                        <m:t>A</m:t>
                      </m:r>
                      <m:r>
                        <a:rPr lang="en-US" b="1" i="1">
                          <a:latin typeface="Cambria Math"/>
                          <a:cs typeface="Times New Roman" pitchFamily="18" charset="0"/>
                        </a:rPr>
                        <m:t>⊆</m:t>
                      </m:r>
                      <m:r>
                        <a:rPr lang="en-US" i="1">
                          <a:latin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647" y="1682760"/>
                <a:ext cx="84170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943283" y="4286394"/>
                <a:ext cx="1211642" cy="592835"/>
              </a:xfrm>
              <a:prstGeom prst="rect">
                <a:avLst/>
              </a:prstGeom>
            </p:spPr>
            <p:txBody>
              <a:bodyPr wrap="none" lIns="145143" tIns="72571" rIns="145143" bIns="72571">
                <a:spAutoFit/>
              </a:bodyPr>
              <a:lstStyle/>
              <a:p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⊄</m:t>
                    </m:r>
                  </m:oMath>
                </a14:m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335" y="2700164"/>
                <a:ext cx="755335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7258" t="-9836" r="-4839" b="-22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77648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8" grpId="0"/>
      <p:bldP spid="9" grpId="0"/>
      <p:bldP spid="13" grpId="0"/>
      <p:bldP spid="14" grpId="0"/>
      <p:bldP spid="4" grpId="0"/>
      <p:bldP spid="4" grpId="1"/>
      <p:bldP spid="15" grpId="0" animBg="1"/>
      <p:bldP spid="16" grpId="0" animBg="1"/>
      <p:bldP spid="19" grpId="0" animBg="1"/>
      <p:bldP spid="20" grpId="0" animBg="1"/>
      <p:bldP spid="22" grpId="0" animBg="1"/>
      <p:bldP spid="18" grpId="0"/>
      <p:bldP spid="23" grpId="0"/>
      <p:bldP spid="24" grpId="0"/>
      <p:bldP spid="25" grpId="0"/>
      <p:bldP spid="26" grpId="0" animBg="1"/>
      <p:bldP spid="17" grpId="0" animBg="1"/>
      <p:bldP spid="5" grpId="0"/>
      <p:bldP spid="6" grpId="0"/>
      <p:bldP spid="27" grpId="0"/>
      <p:bldP spid="27" grpId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Qism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soni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7"/>
            <a:ext cx="8800492" cy="98488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544285" indent="-544285">
              <a:buClr>
                <a:srgbClr val="CC0000"/>
              </a:buClr>
              <a:buFont typeface="Wingdings" pitchFamily="2" charset="2"/>
              <a:buChar char="ü"/>
            </a:pP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∅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608" y="1774347"/>
            <a:ext cx="8914784" cy="1039111"/>
          </a:xfrm>
          <a:prstGeom prst="rect">
            <a:avLst/>
          </a:prstGeom>
        </p:spPr>
        <p:txBody>
          <a:bodyPr wrap="square" lIns="145143" tIns="72571" rIns="145143" bIns="72571">
            <a:spAutoFit/>
          </a:bodyPr>
          <a:lstStyle/>
          <a:p>
            <a:pPr marL="544285" indent="-544285">
              <a:buClr>
                <a:srgbClr val="CC0000"/>
              </a:buClr>
              <a:buSzPct val="111000"/>
              <a:buFont typeface="Wingdings" pitchFamily="2" charset="2"/>
              <a:buChar char="ü"/>
            </a:pP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b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∅, 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}, 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b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900" y="2914679"/>
            <a:ext cx="8670807" cy="14853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45143" tIns="72571" rIns="145143" bIns="72571" rtlCol="0">
            <a:spAutoFit/>
          </a:bodyPr>
          <a:lstStyle/>
          <a:p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={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… , 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1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1" baseline="-25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} - 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i="1" baseline="30000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04262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Masalalar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7"/>
            <a:ext cx="8800492" cy="98488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>
              <a:buClr>
                <a:srgbClr val="CC0000"/>
              </a:buClr>
            </a:pPr>
            <a:r>
              <a:rPr lang="en-US" dirty="0" err="1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to‘plamlarning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to‘plamlari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4608" y="1774347"/>
                <a:ext cx="8914784" cy="597901"/>
              </a:xfrm>
              <a:prstGeom prst="rect">
                <a:avLst/>
              </a:prstGeom>
            </p:spPr>
            <p:txBody>
              <a:bodyPr wrap="square" lIns="145143" tIns="72571" rIns="145143" bIns="72571">
                <a:spAutoFit/>
              </a:bodyPr>
              <a:lstStyle/>
              <a:p>
                <a:pPr>
                  <a:buClr>
                    <a:srgbClr val="CC0000"/>
                  </a:buClr>
                  <a:buSzPct val="111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0,1, 3, 7, 14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=&gt;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=5 =&gt; 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=32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117729"/>
                <a:ext cx="5616624" cy="3724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14608" y="2437803"/>
                <a:ext cx="4685976" cy="592835"/>
              </a:xfrm>
              <a:prstGeom prst="rect">
                <a:avLst/>
              </a:prstGeom>
            </p:spPr>
            <p:txBody>
              <a:bodyPr wrap="square" lIns="145143" tIns="72571" rIns="145143" bIns="72571">
                <a:spAutoFit/>
              </a:bodyPr>
              <a:lstStyle/>
              <a:p>
                <a:pPr>
                  <a:buClr>
                    <a:srgbClr val="CC0000"/>
                  </a:buClr>
                  <a:buSzPct val="111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∣−3&lt;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&lt;4, 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𝑍</m:t>
                          </m:r>
                        </m:e>
                      </m:d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535666"/>
                <a:ext cx="2952328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14608" y="3014238"/>
                <a:ext cx="8800492" cy="592835"/>
              </a:xfrm>
              <a:prstGeom prst="rect">
                <a:avLst/>
              </a:prstGeom>
            </p:spPr>
            <p:txBody>
              <a:bodyPr wrap="square" lIns="145143" tIns="72571" rIns="145143" bIns="72571">
                <a:spAutoFit/>
              </a:bodyPr>
              <a:lstStyle/>
              <a:p>
                <a:pPr>
                  <a:buClr>
                    <a:srgbClr val="CC0000"/>
                  </a:buClr>
                  <a:buSzPct val="111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−2, −1, 0, 1, 2, 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=&gt;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 =&gt;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=64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898784"/>
                <a:ext cx="554461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14608" y="3585786"/>
                <a:ext cx="4685976" cy="592835"/>
              </a:xfrm>
              <a:prstGeom prst="rect">
                <a:avLst/>
              </a:prstGeom>
            </p:spPr>
            <p:txBody>
              <a:bodyPr wrap="square" lIns="145143" tIns="72571" rIns="145143" bIns="72571">
                <a:spAutoFit/>
              </a:bodyPr>
              <a:lstStyle/>
              <a:p>
                <a:pPr>
                  <a:buClr>
                    <a:srgbClr val="CC0000"/>
                  </a:buClr>
                  <a:buSzPct val="111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∣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≤10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𝑁</m:t>
                          </m:r>
                        </m:e>
                      </m:d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2258824"/>
                <a:ext cx="295232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14608" y="4157333"/>
                <a:ext cx="8343324" cy="592835"/>
              </a:xfrm>
              <a:prstGeom prst="rect">
                <a:avLst/>
              </a:prstGeom>
            </p:spPr>
            <p:txBody>
              <a:bodyPr wrap="square" lIns="145143" tIns="72571" rIns="145143" bIns="72571">
                <a:spAutoFit/>
              </a:bodyPr>
              <a:lstStyle/>
              <a:p>
                <a:pPr>
                  <a:buClr>
                    <a:srgbClr val="CC0000"/>
                  </a:buClr>
                  <a:buSzPct val="111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Arial" panose="020B0604020202020204" pitchFamily="34" charset="0"/>
                            </a:rPr>
                            <m:t>1, 2, 3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=&gt;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=3 =&gt; 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=8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2618864"/>
                <a:ext cx="525658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8730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/>
      <p:bldP spid="9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914653" y="891807"/>
            <a:ext cx="7771863" cy="1059613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dirty="0" err="1"/>
              <a:t>Darslikning</a:t>
            </a:r>
            <a:r>
              <a:rPr lang="en-US" sz="3200" dirty="0"/>
              <a:t> </a:t>
            </a:r>
            <a:endParaRPr lang="ru-RU" sz="3200" dirty="0"/>
          </a:p>
          <a:p>
            <a:r>
              <a:rPr lang="en-US" sz="3200" b="1" dirty="0">
                <a:solidFill>
                  <a:srgbClr val="FF9900"/>
                </a:solidFill>
              </a:rPr>
              <a:t>7</a:t>
            </a:r>
            <a:r>
              <a:rPr lang="en-US" sz="3200" dirty="0"/>
              <a:t> </a:t>
            </a:r>
            <a:r>
              <a:rPr lang="en-US" sz="3200" dirty="0" err="1"/>
              <a:t>betidagi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FF9900"/>
                </a:solidFill>
              </a:rPr>
              <a:t>6, 7, 10 </a:t>
            </a:r>
            <a:r>
              <a:rPr lang="en-US" sz="3200" dirty="0" err="1"/>
              <a:t>mashqlar</a:t>
            </a:r>
            <a:r>
              <a:rPr lang="en-US" sz="3200" dirty="0"/>
              <a:t>; </a:t>
            </a:r>
            <a:endParaRPr lang="ru-RU" sz="3200" dirty="0"/>
          </a:p>
        </p:txBody>
      </p:sp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81" y="2343131"/>
            <a:ext cx="4392488" cy="230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59A176CF-83BA-4019-B175-15A206F145DD}"/>
              </a:ext>
            </a:extLst>
          </p:cNvPr>
          <p:cNvSpPr/>
          <p:nvPr/>
        </p:nvSpPr>
        <p:spPr>
          <a:xfrm>
            <a:off x="3" y="5147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="" xmlns:a16="http://schemas.microsoft.com/office/drawing/2014/main" id="{9DA2EAE2-B97F-4D20-9962-8EC2D261E87D}"/>
              </a:ext>
            </a:extLst>
          </p:cNvPr>
          <p:cNvSpPr txBox="1">
            <a:spLocks/>
          </p:cNvSpPr>
          <p:nvPr/>
        </p:nvSpPr>
        <p:spPr>
          <a:xfrm>
            <a:off x="342395" y="226537"/>
            <a:ext cx="8557312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600" dirty="0" err="1"/>
              <a:t>Mustaqil</a:t>
            </a:r>
            <a:r>
              <a:rPr lang="en-US" sz="3600" dirty="0"/>
              <a:t> </a:t>
            </a:r>
            <a:r>
              <a:rPr lang="en-US" sz="3600" dirty="0" err="1"/>
              <a:t>yechish</a:t>
            </a:r>
            <a:r>
              <a:rPr lang="en-US" sz="3600" dirty="0"/>
              <a:t> </a:t>
            </a:r>
            <a:r>
              <a:rPr lang="en-US" sz="3600" dirty="0" err="1"/>
              <a:t>uchun</a:t>
            </a:r>
            <a:r>
              <a:rPr lang="en-US" sz="3600" dirty="0"/>
              <a:t> </a:t>
            </a:r>
            <a:r>
              <a:rPr lang="en-US" sz="3600" dirty="0" err="1"/>
              <a:t>topshiriq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23295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874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obyektlarning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predmetlarning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majmuasi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tushuniladi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192" y="1836127"/>
            <a:ext cx="5895617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O‘zbekistondagi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viloyatlar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3193" y="2328380"/>
            <a:ext cx="4904961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Sinfdagi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3192" y="2899928"/>
            <a:ext cx="4076208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qurollari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3192" y="3371917"/>
            <a:ext cx="3992852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3192" y="3928714"/>
            <a:ext cx="5605473" cy="592835"/>
          </a:xfrm>
          <a:prstGeom prst="rect">
            <a:avLst/>
          </a:prstGeom>
          <a:noFill/>
        </p:spPr>
        <p:txBody>
          <a:bodyPr wrap="none" lIns="145143" tIns="72571" rIns="145143" bIns="72571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alifbosidagi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261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7" grpId="0"/>
      <p:bldP spid="28" grpId="0"/>
      <p:bldP spid="29" grpId="0"/>
      <p:bldP spid="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 noGrp="1"/>
          </p:cNvSpPr>
          <p:nvPr>
            <p:ph type="title" idx="4294967295"/>
          </p:nvPr>
        </p:nvSpPr>
        <p:spPr>
          <a:xfrm>
            <a:off x="886935" y="1979466"/>
            <a:ext cx="6893905" cy="1392452"/>
          </a:xfrm>
          <a:prstGeom prst="rect">
            <a:avLst/>
          </a:prstGeom>
        </p:spPr>
        <p:txBody>
          <a:bodyPr vert="horz" wrap="square" lIns="0" tIns="24184" rIns="0" bIns="0" rtlCol="0">
            <a:spAutoFit/>
          </a:bodyPr>
          <a:lstStyle/>
          <a:p>
            <a:pPr marL="62478" algn="ctr">
              <a:spcBef>
                <a:spcPts val="190"/>
              </a:spcBef>
            </a:pP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E’TIBORINGIZ UCHUN RAHMAT!</a:t>
            </a:r>
            <a:endParaRPr spc="16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91506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7"/>
            <a:ext cx="8695869" cy="483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To‘plamni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28900" y="2571751"/>
                <a:ext cx="7789853" cy="103911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𝟏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𝟑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𝟒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𝟓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𝟕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𝟖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𝟗</m:t>
                    </m:r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raqamlar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1620044"/>
                <a:ext cx="4836580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135" t="-471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28901" y="1542964"/>
                <a:ext cx="8902209" cy="103911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𝒂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𝒆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𝒊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𝒐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𝒖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lotin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alifbosidagi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971972"/>
                <a:ext cx="5566845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986" t="-471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900" y="3603301"/>
                <a:ext cx="7525485" cy="1039111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𝟏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𝟑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𝟒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𝟓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/>
                        <a:cs typeface="Arial" panose="020B0604020202020204" pitchFamily="34" charset="0"/>
                      </a:rPr>
                      <m:t>…</m:t>
                    </m:r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natural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2269857"/>
                <a:ext cx="4673074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1175" t="-471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392478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/>
      <p:bldP spid="30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874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141111" lvl="1"/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To‘plamlar</a:t>
            </a:r>
            <a:r>
              <a:rPr lang="en-US" sz="25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B, C, </a:t>
            </a:r>
            <a:r>
              <a:rPr lang="en-US" sz="2500" i="1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2500" b="1" dirty="0">
                <a:solidFill>
                  <a:srgbClr val="1403E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b, c, </a:t>
            </a:r>
            <a:r>
              <a:rPr lang="en-US" sz="2500" i="1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4608" y="1771584"/>
                <a:ext cx="8695869" cy="1319172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 marL="141111" lvl="1"/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𝑨</m:t>
                    </m:r>
                  </m:oMath>
                </a14:m>
                <a:r>
                  <a:rPr lang="en-US" sz="25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yozuv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5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 dirty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5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to‘plamning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to‘plamga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tegishli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ekanligini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</a:p>
              <a:p>
                <a:pPr marL="141111" lvl="1"/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</a:rPr>
                      <m:t>𝒙</m:t>
                    </m:r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</a:rPr>
                      <m:t>∉</m:t>
                    </m:r>
                    <m:r>
                      <a:rPr lang="en-US" sz="2500" b="1" i="1">
                        <a:solidFill>
                          <a:srgbClr val="7030A0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en-US" sz="2500" b="1" i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yozuv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5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i="1" dirty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500" b="1" i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to‘plamga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tegishli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emasligini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bildiradi</a:t>
                </a:r>
                <a:r>
                  <a:rPr lang="en-US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7" y="1115988"/>
                <a:ext cx="5478700" cy="830997"/>
              </a:xfrm>
              <a:prstGeom prst="rect">
                <a:avLst/>
              </a:prstGeom>
              <a:blipFill rotWithShape="1">
                <a:blip r:embed="rId3"/>
                <a:stretch>
                  <a:fillRect t="-2206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900" y="3143298"/>
                <a:ext cx="130230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1980084"/>
                <a:ext cx="812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6860" y="3714846"/>
                <a:ext cx="130871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0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29" y="2340124"/>
                <a:ext cx="81227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01087" y="3188155"/>
                <a:ext cx="4615201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15∈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𝑔𝑎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𝑘𝑎𝑟𝑟𝑎𝑙𝑖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𝑠𝑜𝑛𝑙𝑎𝑟</m:t>
                        </m:r>
                      </m:e>
                    </m: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765" y="2008341"/>
                <a:ext cx="287091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61877" y="3714846"/>
                <a:ext cx="466560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14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∉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𝑟𝑎𝑞𝑎𝑚𝑙𝑎𝑟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𝑝𝑙𝑎𝑚𝑖</m:t>
                          </m:r>
                        </m:e>
                      </m:d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057" y="2340124"/>
                <a:ext cx="289899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3192" y="4286394"/>
                <a:ext cx="4575703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1, 3, 4, 5 ,7, 8, 10 ,11</m:t>
                          </m:r>
                        </m:e>
                      </m:d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700164"/>
                <a:ext cx="285674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57753" y="4309120"/>
                <a:ext cx="125998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567" y="2714480"/>
                <a:ext cx="786434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29258" y="4286394"/>
                <a:ext cx="1266400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663" y="2700164"/>
                <a:ext cx="78964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1502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9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166130"/>
              </p:ext>
            </p:extLst>
          </p:nvPr>
        </p:nvGraphicFramePr>
        <p:xfrm>
          <a:off x="410873" y="171250"/>
          <a:ext cx="8491679" cy="4857408"/>
        </p:xfrm>
        <a:graphic>
          <a:graphicData uri="http://schemas.openxmlformats.org/drawingml/2006/table">
            <a:tbl>
              <a:tblPr/>
              <a:tblGrid>
                <a:gridCol w="42451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465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1369"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To‘plam</a:t>
                      </a:r>
                      <a:endParaRPr kumimoji="0" 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elementlar</a:t>
                      </a:r>
                      <a:endParaRPr kumimoji="0" 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841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Trapetsiya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parallelogramm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romb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kvadrat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to‘g‘ri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to‘rtburchak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0345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Shar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to‘g‘ri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burchakli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parallelepiped,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piramida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prizma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369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   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Natural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sonlar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36383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1, 4, 9, 16, 25, 36, 49, 64, 81, 100 ..</a:t>
                      </a: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87998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0, 1, 2, 3, 4, 5, 6, 7, 8, 9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11369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   </a:t>
                      </a:r>
                      <a:r>
                        <a:rPr kumimoji="0" lang="en-US" sz="2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Ikki</a:t>
                      </a: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xonali</a:t>
                      </a: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juft</a:t>
                      </a:r>
                      <a:r>
                        <a:rPr kumimoji="0" lang="en-US" sz="2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itchFamily="34" charset="0"/>
                          <a:ea typeface="MS Gothic" pitchFamily="49" charset="-128"/>
                          <a:cs typeface="Arial" pitchFamily="34" charset="0"/>
                        </a:rPr>
                        <a:t>sonlar</a:t>
                      </a: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pitchFamily="34" charset="0"/>
                        <a:ea typeface="MS Gothic" pitchFamily="49" charset="-128"/>
                        <a:cs typeface="Arial" pitchFamily="34" charset="0"/>
                      </a:endParaRPr>
                    </a:p>
                  </a:txBody>
                  <a:tcPr marL="82943" marR="82943" marT="31106" marB="31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20645" y="857107"/>
            <a:ext cx="3168000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en-US" dirty="0" err="1">
                <a:solidFill>
                  <a:srgbClr val="000000"/>
                </a:solidFill>
              </a:rPr>
              <a:t>To‘rtburchaklar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0561" y="1630823"/>
            <a:ext cx="3618564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en-US" dirty="0" err="1">
                <a:solidFill>
                  <a:srgbClr val="000000"/>
                </a:solidFill>
              </a:rPr>
              <a:t>Fazoviy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jismlar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86292" y="2343131"/>
            <a:ext cx="4228808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ru-RU" dirty="0">
                <a:solidFill>
                  <a:srgbClr val="000000"/>
                </a:solidFill>
              </a:rPr>
              <a:t>1, 2, 3, 4, 5, 6, 7, 8, 9,…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20646" y="3028988"/>
            <a:ext cx="3654720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en-US" dirty="0" err="1">
                <a:solidFill>
                  <a:srgbClr val="000000"/>
                </a:solidFill>
              </a:rPr>
              <a:t>Kvadrat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sonlar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20645" y="3781308"/>
            <a:ext cx="3817440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en-US" dirty="0" err="1">
                <a:solidFill>
                  <a:srgbClr val="000000"/>
                </a:solidFill>
              </a:rPr>
              <a:t>Raqamlar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57765" y="4576443"/>
            <a:ext cx="4028662" cy="48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975" tIns="36987" rIns="73975" bIns="36987">
            <a:spAutoFit/>
          </a:bodyPr>
          <a:lstStyle>
            <a:lvl1pPr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4476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defTabSz="362174" eaLnBrk="1"/>
            <a:r>
              <a:rPr lang="ru-RU">
                <a:solidFill>
                  <a:srgbClr val="000000"/>
                </a:solidFill>
              </a:rPr>
              <a:t>10, 12, 14, 16 … 96, 98</a:t>
            </a:r>
          </a:p>
        </p:txBody>
      </p:sp>
    </p:spTree>
    <p:extLst>
      <p:ext uri="{BB962C8B-B14F-4D97-AF65-F5344CB8AC3E}">
        <p14:creationId xmlns:p14="http://schemas.microsoft.com/office/powerpoint/2010/main" val="22077032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79517" y="141481"/>
            <a:ext cx="9079753" cy="892552"/>
          </a:xfrm>
          <a:prstGeom prst="rect">
            <a:avLst/>
          </a:prstGeom>
        </p:spPr>
        <p:txBody>
          <a:bodyPr/>
          <a:lstStyle/>
          <a:p>
            <a:pPr lvl="0" algn="l"/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Elementlari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sonlardan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to‘plamlar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sonli</a:t>
            </a:r>
            <a:r>
              <a:rPr lang="en-US" sz="29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to‘plamlar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08" y="1123344"/>
            <a:ext cx="4457392" cy="3848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86292" y="1073342"/>
                <a:ext cx="4228808" cy="4055230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 marL="337143" indent="-337143">
                  <a:defRPr/>
                </a:pPr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002060"/>
                        </a:solidFill>
                        <a:latin typeface="Cambria Math"/>
                      </a:rPr>
                      <m:t>𝑵</m:t>
                    </m:r>
                    <m:r>
                      <a:rPr lang="en-US" sz="2500" b="1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37143" indent="-337143">
                  <a:defRPr/>
                </a:pP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37143" indent="-337143">
                  <a:defRPr/>
                </a:pPr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002060"/>
                        </a:solidFill>
                        <a:latin typeface="Cambria Math"/>
                      </a:rPr>
                      <m:t>𝒁</m:t>
                    </m:r>
                    <m:r>
                      <a:rPr lang="en-US" sz="2500" b="1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butun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37143" indent="-337143">
                  <a:defRPr/>
                </a:pP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37143" indent="-337143">
                  <a:defRPr/>
                </a:pPr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002060"/>
                        </a:solidFill>
                        <a:latin typeface="Cambria Math"/>
                      </a:rPr>
                      <m:t>𝑸</m:t>
                    </m:r>
                    <m:r>
                      <a:rPr lang="en-US" sz="2500" b="1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ratsional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37143" indent="-337143">
                  <a:defRPr/>
                </a:pP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37143" indent="-337143">
                  <a:defRPr/>
                </a:pPr>
                <a14:m>
                  <m:oMath xmlns:m="http://schemas.openxmlformats.org/officeDocument/2006/math">
                    <m:r>
                      <a:rPr lang="en-US" sz="2500" b="1" i="1">
                        <a:solidFill>
                          <a:srgbClr val="002060"/>
                        </a:solidFill>
                        <a:latin typeface="Cambria Math"/>
                      </a:rPr>
                      <m:t>𝑰</m:t>
                    </m:r>
                    <m:r>
                      <a:rPr lang="en-US" sz="2500" b="1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irratsional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37143" indent="-337143">
                  <a:defRPr/>
                </a:pP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37143" indent="-337143">
                  <a:defRPr/>
                </a:pPr>
                <a14:m>
                  <m:oMath xmlns:m="http://schemas.openxmlformats.org/officeDocument/2006/math">
                    <m:r>
                      <a:rPr lang="en-US" sz="2500" b="1">
                        <a:solidFill>
                          <a:srgbClr val="002060"/>
                        </a:solidFill>
                        <a:latin typeface="Cambria Math"/>
                      </a:rPr>
                      <m:t>𝐑</m:t>
                    </m:r>
                    <m:r>
                      <a:rPr lang="en-US" sz="2500" b="1" i="1">
                        <a:latin typeface="Cambria Math"/>
                      </a:rPr>
                      <m:t>−</m:t>
                    </m:r>
                  </m:oMath>
                </a14:m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haqiqiy</a:t>
                </a: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37143" indent="-337143">
                  <a:defRPr/>
                </a:pPr>
                <a:r>
                  <a:rPr lang="en-US" sz="2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to‘plami</a:t>
                </a:r>
                <a:endParaRPr lang="en-US" sz="25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527" y="676139"/>
                <a:ext cx="2664296" cy="2554545"/>
              </a:xfrm>
              <a:prstGeom prst="rect">
                <a:avLst/>
              </a:prstGeom>
              <a:blipFill rotWithShape="1">
                <a:blip r:embed="rId3"/>
                <a:stretch>
                  <a:fillRect l="-1144" t="-716" b="-21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11313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538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lvl="1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3192" y="1314344"/>
                <a:ext cx="8581577" cy="1485387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 marL="0" lvl="1"/>
                <a:r>
                  <a:rPr lang="en-US" b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1- </a:t>
                </a:r>
                <a:r>
                  <a:rPr lang="en-US" b="1" dirty="0" err="1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usul</a:t>
                </a:r>
                <a:r>
                  <a:rPr lang="en-US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lvl="1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3;5;7;9 ;11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dirty="0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{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qora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}, </a:t>
                </a:r>
              </a:p>
              <a:p>
                <a:pPr marL="0" lvl="1"/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/>
                            <a:cs typeface="Arial" panose="020B0604020202020204" pitchFamily="34" charset="0"/>
                          </a:rPr>
                          <m:t>𝑐</m:t>
                        </m:r>
                      </m:e>
                    </m:d>
                  </m:oMath>
                </a14:m>
                <a:endParaRPr lang="en-US" sz="5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827956"/>
                <a:ext cx="5406692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902" t="-3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28900" y="2686059"/>
                <a:ext cx="8800492" cy="2377939"/>
              </a:xfrm>
              <a:prstGeom prst="rect">
                <a:avLst/>
              </a:prstGeom>
              <a:noFill/>
            </p:spPr>
            <p:txBody>
              <a:bodyPr wrap="square" lIns="145143" tIns="72571" rIns="145143" bIns="72571" rtlCol="0">
                <a:spAutoFit/>
              </a:bodyPr>
              <a:lstStyle/>
              <a:p>
                <a:pPr marL="0" lvl="1"/>
                <a:r>
                  <a:rPr lang="en-US" b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 </a:t>
                </a:r>
                <a:r>
                  <a:rPr lang="en-US" b="1" dirty="0" err="1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usul</a:t>
                </a:r>
                <a:r>
                  <a:rPr lang="en-US" b="1" dirty="0">
                    <a:solidFill>
                      <a:srgbClr val="1403E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To‘plamning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elementlari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o‘rinli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xossalari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lvl="1" algn="just"/>
                <a:r>
                  <a:rPr lang="en-US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𝐶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sepChr m:val="∣"/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e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≤10,   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𝑐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𝑁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</a:p>
              <a:p>
                <a:pPr marL="0" lvl="1" algn="just"/>
                <a:r>
                  <a:rPr lang="en-US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𝑋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sepChr m:val="∣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−8=0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,   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𝑅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</a:p>
              <a:p>
                <a:pPr marL="0" lvl="1" algn="just"/>
                <a:r>
                  <a:rPr lang="en-US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𝑌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sepChr m:val="∣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e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−4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≤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≤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8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,   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1692052"/>
                <a:ext cx="5544616" cy="1477328"/>
              </a:xfrm>
              <a:prstGeom prst="rect">
                <a:avLst/>
              </a:prstGeom>
              <a:blipFill rotWithShape="1">
                <a:blip r:embed="rId4"/>
                <a:stretch>
                  <a:fillRect l="-990" t="-2066" r="-770" b="-57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9326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Chekli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874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141111" lvl="1"/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to‘plamni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chekli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sonda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chekli</a:t>
            </a:r>
            <a:r>
              <a:rPr lang="en-US" sz="25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3192" y="1771583"/>
                <a:ext cx="729048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1, 3, 4, 5 ,7, 8, 10 ,11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chekli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115988"/>
                <a:ext cx="45415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53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3193" y="2228821"/>
                <a:ext cx="5809759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𝐵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𝑟𝑎𝑞𝑎𝑚𝑙𝑎𝑟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chekli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404020"/>
                <a:ext cx="3708195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43192" y="2800369"/>
                <a:ext cx="756735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𝐶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+5=10,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chekli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1764060"/>
                <a:ext cx="4773166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3193" y="3357166"/>
                <a:ext cx="7590375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𝐷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∣0&lt;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&lt;12,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chekli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114808"/>
                <a:ext cx="4721677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197" r="-51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3192" y="3928714"/>
                <a:ext cx="841393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𝐹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𝑠𝑖𝑛𝑓𝑑𝑎𝑔𝑖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𝑜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𝑞𝑢𝑣𝑐h𝑖𝑙𝑎𝑟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𝑠𝑜𝑛𝑖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chekli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474848"/>
                <a:ext cx="5229252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350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33218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8" grpId="0"/>
      <p:bldP spid="19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156017"/>
            <a:ext cx="8557312" cy="595813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Cheksiz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3700" b="0" dirty="0" err="1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to‘plamlar</a:t>
            </a:r>
            <a:r>
              <a:rPr lang="en-US" sz="3700" b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900" y="860068"/>
            <a:ext cx="8695869" cy="874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1" rIns="91440" bIns="45721" rtlCol="0">
            <a:spAutoFit/>
          </a:bodyPr>
          <a:lstStyle/>
          <a:p>
            <a:pPr marL="141111" lvl="1"/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to‘plamni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sonda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sz="25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</a:t>
            </a:r>
            <a:r>
              <a:rPr lang="en-US" sz="25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15204" y="1885892"/>
                <a:ext cx="698123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𝑛𝑎𝑡𝑢𝑟𝑎𝑙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𝑠𝑜𝑛𝑙𝑎𝑟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cheksiz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89" y="1187996"/>
                <a:ext cx="4436279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3224" y="2457440"/>
                <a:ext cx="767738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𝑔𝑎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𝑘𝑎𝑟𝑟𝑎𝑙𝑖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𝑠𝑜𝑛𝑙𝑎𝑟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cheksiz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41" y="1548036"/>
                <a:ext cx="4868128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8900" y="2914679"/>
                <a:ext cx="7912964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𝐵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∣−2&lt;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&lt;4,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cheksiz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1836068"/>
                <a:ext cx="503157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900" y="3471476"/>
                <a:ext cx="7392437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𝐶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∣−2&lt;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 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𝑍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cheksiz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5" y="2186816"/>
                <a:ext cx="4600042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r="-66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3192" y="4043024"/>
                <a:ext cx="8814556" cy="592835"/>
              </a:xfrm>
              <a:prstGeom prst="rect">
                <a:avLst/>
              </a:prstGeom>
              <a:noFill/>
            </p:spPr>
            <p:txBody>
              <a:bodyPr wrap="none" lIns="145143" tIns="72571" rIns="145143" bIns="7257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𝐶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0;1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𝑘𝑒𝑠𝑚𝑎𝑑𝑎𝑔𝑖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𝑛𝑢𝑞𝑡𝑎𝑙𝑎𝑟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 −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cheksiz </a:t>
                </a:r>
                <a:r>
                  <a:rPr lang="en-US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to‘plam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23" y="2546856"/>
                <a:ext cx="5479962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333" r="-445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15310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/>
      <p:bldP spid="19" grpId="0"/>
      <p:bldP spid="9" grpId="0"/>
      <p:bldP spid="10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f2dff8482f3b82080325256ba862055b93523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5619</TotalTime>
  <Words>1469</Words>
  <Application>Microsoft Office PowerPoint</Application>
  <PresentationFormat>Экран (16:9)</PresentationFormat>
  <Paragraphs>178</Paragraphs>
  <Slides>20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RAHMAT!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acer</cp:lastModifiedBy>
  <cp:revision>568</cp:revision>
  <dcterms:created xsi:type="dcterms:W3CDTF">2020-04-09T07:32:19Z</dcterms:created>
  <dcterms:modified xsi:type="dcterms:W3CDTF">2021-03-04T05:24:11Z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