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2"/>
  </p:notesMasterIdLst>
  <p:sldIdLst>
    <p:sldId id="1433" r:id="rId11"/>
    <p:sldId id="1366" r:id="rId12"/>
    <p:sldId id="1460" r:id="rId13"/>
    <p:sldId id="1458" r:id="rId14"/>
    <p:sldId id="1463" r:id="rId15"/>
    <p:sldId id="1467" r:id="rId16"/>
    <p:sldId id="1468" r:id="rId17"/>
    <p:sldId id="1469" r:id="rId18"/>
    <p:sldId id="1465" r:id="rId19"/>
    <p:sldId id="1464" r:id="rId20"/>
    <p:sldId id="1429" r:id="rId21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3"/>
            <p14:sldId id="1366"/>
            <p14:sldId id="1460"/>
            <p14:sldId id="1458"/>
            <p14:sldId id="1463"/>
            <p14:sldId id="1467"/>
            <p14:sldId id="1468"/>
            <p14:sldId id="1469"/>
            <p14:sldId id="1465"/>
            <p14:sldId id="1464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9821" autoAdjust="0"/>
  </p:normalViewPr>
  <p:slideViewPr>
    <p:cSldViewPr snapToObjects="1">
      <p:cViewPr>
        <p:scale>
          <a:sx n="100" d="100"/>
          <a:sy n="100" d="100"/>
        </p:scale>
        <p:origin x="-216" y="-78"/>
      </p:cViewPr>
      <p:guideLst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7488" y="1935757"/>
            <a:ext cx="5268708" cy="2612813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 algn="ctr">
              <a:spcAft>
                <a:spcPts val="953"/>
              </a:spcAft>
            </a:pPr>
            <a:r>
              <a:rPr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9189" algn="ctr">
              <a:spcAft>
                <a:spcPts val="953"/>
              </a:spcAft>
            </a:pP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O‘tkan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kunlar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romani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qahramonlari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tahlili</a:t>
            </a:r>
            <a:endParaRPr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9372" y="1905512"/>
            <a:ext cx="436550" cy="1175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69371" y="3261213"/>
            <a:ext cx="436552" cy="1175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912262" y="361576"/>
            <a:ext cx="1745648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912261" y="361576"/>
            <a:ext cx="1736518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081155" y="524954"/>
            <a:ext cx="1535105" cy="513992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200" b="1" spc="16" dirty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3200" b="1" spc="-8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6" y="342466"/>
            <a:ext cx="4350165" cy="867918"/>
          </a:xfrm>
          <a:prstGeom prst="rect">
            <a:avLst/>
          </a:prstGeom>
        </p:spPr>
        <p:txBody>
          <a:bodyPr vert="horz" wrap="square" lIns="0" tIns="2318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ru-RU" sz="5400" kern="0" spc="16" dirty="0">
                <a:solidFill>
                  <a:sysClr val="window" lastClr="FFFFFF"/>
                </a:solidFill>
              </a:rPr>
              <a:t>      </a:t>
            </a:r>
            <a:r>
              <a:rPr lang="en-US" sz="5400" kern="0" spc="16" dirty="0" err="1">
                <a:solidFill>
                  <a:sysClr val="window" lastClr="FFFFFF"/>
                </a:solidFill>
              </a:rPr>
              <a:t>Adabiyot</a:t>
            </a:r>
            <a:endParaRPr lang="en-US" sz="5400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4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0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0" y="1054045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2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7" y="606311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2697" y="4572168"/>
            <a:ext cx="5353787" cy="4570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sp>
        <p:nvSpPr>
          <p:cNvPr id="3" name="AutoShape 2" descr="Турди Фароғий (XVII аср). Ziyouz.uz — все новости (вчера, сегодня, сейчас)  от 123ru.net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tt\images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7572" y="1759455"/>
            <a:ext cx="2281589" cy="31038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Javob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24494" y="1203479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46771" y="975710"/>
            <a:ext cx="8688588" cy="366436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61950"/>
            <a:r>
              <a:rPr lang="en-US" sz="2500" dirty="0" err="1" smtClean="0">
                <a:solidFill>
                  <a:srgbClr val="000000"/>
                </a:solidFill>
              </a:rPr>
              <a:t>Do‘kondor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unga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suvning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qulay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o‘rnini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ko‘rsatdi</a:t>
            </a:r>
            <a:r>
              <a:rPr lang="en-US" sz="2500" dirty="0">
                <a:solidFill>
                  <a:srgbClr val="000000"/>
                </a:solidFill>
              </a:rPr>
              <a:t>: </a:t>
            </a:r>
            <a:r>
              <a:rPr lang="en-US" sz="2500" dirty="0" smtClean="0">
                <a:solidFill>
                  <a:srgbClr val="000000"/>
                </a:solidFill>
              </a:rPr>
              <a:t>“</a:t>
            </a:r>
            <a:r>
              <a:rPr lang="en-US" sz="2500" dirty="0" err="1" smtClean="0">
                <a:solidFill>
                  <a:srgbClr val="000000"/>
                </a:solidFill>
              </a:rPr>
              <a:t>Mana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shu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burchakdagi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darbozadan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ichkariga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kirsangiz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ariqning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yuza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joyini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topib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tahorat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</a:rPr>
              <a:t>olursiz</a:t>
            </a:r>
            <a:r>
              <a:rPr lang="en-US" sz="2500" dirty="0" smtClean="0">
                <a:solidFill>
                  <a:srgbClr val="000000"/>
                </a:solidFill>
              </a:rPr>
              <a:t>”, </a:t>
            </a:r>
            <a:r>
              <a:rPr lang="en-US" sz="2500" dirty="0" err="1">
                <a:solidFill>
                  <a:srgbClr val="000000"/>
                </a:solidFill>
              </a:rPr>
              <a:t>dedi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  <a:endParaRPr lang="en-US" sz="2500" dirty="0" smtClean="0">
              <a:solidFill>
                <a:srgbClr val="000000"/>
              </a:solidFill>
            </a:endParaRPr>
          </a:p>
          <a:p>
            <a:pPr indent="361950"/>
            <a:r>
              <a:rPr lang="en-US" sz="2500" dirty="0" err="1" smtClean="0">
                <a:solidFill>
                  <a:srgbClr val="000000"/>
                </a:solidFill>
              </a:rPr>
              <a:t>Otabek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do‘kondorning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ko‘rsatishicha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qutidorning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tashqarisiga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kirdi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  <a:r>
              <a:rPr lang="en-US" sz="2500" dirty="0" err="1">
                <a:solidFill>
                  <a:srgbClr val="000000"/>
                </a:solidFill>
              </a:rPr>
              <a:t>Shu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vaqt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tasodifan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nima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yumush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bilandir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mehmonxonadan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chiqib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kelguchi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farishtaga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ko‘zi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tushdi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  <a:r>
              <a:rPr lang="en-US" sz="2500" dirty="0" err="1">
                <a:solidFill>
                  <a:srgbClr val="000000"/>
                </a:solidFill>
              </a:rPr>
              <a:t>Kumush</a:t>
            </a:r>
            <a:r>
              <a:rPr lang="en-US" sz="2500" dirty="0">
                <a:solidFill>
                  <a:srgbClr val="000000"/>
                </a:solidFill>
              </a:rPr>
              <a:t> ham </a:t>
            </a:r>
            <a:r>
              <a:rPr lang="en-US" sz="2500" dirty="0" err="1">
                <a:solidFill>
                  <a:srgbClr val="000000"/>
                </a:solidFill>
              </a:rPr>
              <a:t>ariq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yoqasiga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kelib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to‘xtagan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</a:rPr>
              <a:t>chingilin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smtClean="0">
                <a:solidFill>
                  <a:srgbClr val="000000"/>
                </a:solidFill>
              </a:rPr>
              <a:t/>
            </a:r>
            <a:br>
              <a:rPr lang="en-US" sz="2500" dirty="0" smtClean="0">
                <a:solidFill>
                  <a:srgbClr val="000000"/>
                </a:solidFill>
              </a:rPr>
            </a:br>
            <a:r>
              <a:rPr lang="en-US" sz="2500" dirty="0" err="1" smtClean="0">
                <a:solidFill>
                  <a:srgbClr val="000000"/>
                </a:solidFill>
              </a:rPr>
              <a:t>bir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</a:rPr>
              <a:t>yigitga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beixtiyor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qarab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qoldi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  <a:r>
              <a:rPr lang="en-US" sz="2500" dirty="0" err="1">
                <a:solidFill>
                  <a:srgbClr val="000000"/>
                </a:solidFill>
              </a:rPr>
              <a:t>Ixtiyoriy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emas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g‘ayriixtiyoriy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ikkisi</a:t>
            </a:r>
            <a:r>
              <a:rPr lang="en-US" sz="2500" dirty="0">
                <a:solidFill>
                  <a:srgbClr val="000000"/>
                </a:solidFill>
              </a:rPr>
              <a:t> ham </a:t>
            </a:r>
            <a:r>
              <a:rPr lang="en-US" sz="2500" dirty="0" err="1">
                <a:solidFill>
                  <a:srgbClr val="000000"/>
                </a:solidFill>
              </a:rPr>
              <a:t>bir-birisidan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birmuncha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vaqt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ko‘z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ololmadilar</a:t>
            </a:r>
            <a:r>
              <a:rPr lang="en-US" sz="2500" dirty="0" smtClean="0">
                <a:solidFill>
                  <a:srgbClr val="000000"/>
                </a:solidFill>
              </a:rPr>
              <a:t>.</a:t>
            </a:r>
            <a:endParaRPr lang="ru-RU" sz="25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079" y="67835"/>
            <a:ext cx="8751380" cy="700577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600" b="1" kern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kern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kern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kern="0" dirty="0" err="1">
                <a:latin typeface="Arial" pitchFamily="34" charset="0"/>
                <a:cs typeface="Arial" pitchFamily="34" charset="0"/>
              </a:rPr>
              <a:t>topshiriq</a:t>
            </a:r>
            <a:endParaRPr lang="en-US" sz="36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8250" y="1200020"/>
            <a:ext cx="5519806" cy="307045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spcAft>
                <a:spcPts val="953"/>
              </a:spcAft>
            </a:pP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O‘tkan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romani</a:t>
            </a:r>
            <a:r>
              <a:rPr lang="en-US" sz="38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asosida</a:t>
            </a:r>
            <a:r>
              <a:rPr lang="en-US" sz="3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ishlangan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filmni</a:t>
            </a:r>
            <a:r>
              <a:rPr lang="en-US" sz="3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tomosha</a:t>
            </a:r>
            <a:r>
              <a:rPr lang="en-US" sz="3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solishtiring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6146" name="Picture 2" descr="C:\Users\lenovo\Desktop\tt\Без названия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175" y="1028570"/>
            <a:ext cx="2817283" cy="37150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23629"/>
            <a:ext cx="8860080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800" dirty="0" err="1"/>
              <a:t>Yusufbek</a:t>
            </a:r>
            <a:r>
              <a:rPr lang="en-US" sz="3800" dirty="0"/>
              <a:t> </a:t>
            </a:r>
            <a:r>
              <a:rPr lang="en-US" sz="3800" dirty="0" err="1" smtClean="0"/>
              <a:t>hoji</a:t>
            </a:r>
            <a:endParaRPr sz="3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8" y="953585"/>
            <a:ext cx="5403256" cy="3839898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61950"/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o‘g‘lining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qutulishi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yo‘lida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mulohaza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ko‘chasiga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kirib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chiqmoqda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ammo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birisidan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bo‘sh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umidsiz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qaytmoqda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361950"/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o‘g‘liga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hujum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falokatning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tadbiridan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aqli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ojiz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miyasi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ishlashdan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to‘xtadi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Parvardigoro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keksaygan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kunlarimda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dog‘ini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ko‘rsatma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lenovo\Desktop\tt\images (14).jpg"/>
          <p:cNvPicPr>
            <a:picLocks noChangeAspect="1" noChangeArrowheads="1"/>
          </p:cNvPicPr>
          <p:nvPr/>
        </p:nvPicPr>
        <p:blipFill rotWithShape="1">
          <a:blip r:embed="rId2"/>
          <a:srcRect t="8189"/>
          <a:stretch/>
        </p:blipFill>
        <p:spPr bwMode="auto">
          <a:xfrm>
            <a:off x="5772398" y="1271163"/>
            <a:ext cx="3201061" cy="24887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Hukmnoma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88"/>
            <a:ext cx="5144561" cy="353212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61950"/>
            <a:r>
              <a:rPr lang="en-US" sz="2200" dirty="0" err="1">
                <a:solidFill>
                  <a:srgbClr val="000000"/>
                </a:solidFill>
              </a:rPr>
              <a:t>Kumushbibiga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yuzini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o‘girdi</a:t>
            </a:r>
            <a:r>
              <a:rPr lang="en-US" sz="2200" dirty="0">
                <a:solidFill>
                  <a:srgbClr val="000000"/>
                </a:solidFill>
              </a:rPr>
              <a:t>. – </a:t>
            </a:r>
            <a:r>
              <a:rPr lang="en-US" sz="2200" dirty="0" err="1">
                <a:solidFill>
                  <a:srgbClr val="000000"/>
                </a:solidFill>
              </a:rPr>
              <a:t>Qizim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sizning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bunchalik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zakovat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va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jasoratingizga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otangiz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bilan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eringiz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har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qancha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tashakkur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aytsalar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va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o‘zlarining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mundan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so‘ngg‘i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umrlarini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sizning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baxshishingiz</a:t>
            </a:r>
            <a:r>
              <a:rPr lang="en-US" sz="2200" dirty="0">
                <a:solidFill>
                  <a:srgbClr val="000000"/>
                </a:solidFill>
              </a:rPr>
              <a:t>, deb </a:t>
            </a:r>
            <a:r>
              <a:rPr lang="en-US" sz="2200" dirty="0" err="1">
                <a:solidFill>
                  <a:srgbClr val="000000"/>
                </a:solidFill>
              </a:rPr>
              <a:t>bilsalar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arzir</a:t>
            </a:r>
            <a:r>
              <a:rPr lang="en-US" sz="2200" dirty="0">
                <a:solidFill>
                  <a:srgbClr val="000000"/>
                </a:solidFill>
              </a:rPr>
              <a:t>. </a:t>
            </a:r>
            <a:endParaRPr lang="en-US" sz="2200" dirty="0" smtClean="0">
              <a:solidFill>
                <a:srgbClr val="000000"/>
              </a:solidFill>
            </a:endParaRPr>
          </a:p>
          <a:p>
            <a:pPr indent="361950"/>
            <a:r>
              <a:rPr lang="en-US" sz="2200" dirty="0" smtClean="0">
                <a:solidFill>
                  <a:srgbClr val="000000"/>
                </a:solidFill>
              </a:rPr>
              <a:t>Men </a:t>
            </a:r>
            <a:r>
              <a:rPr lang="en-US" sz="2200" dirty="0">
                <a:solidFill>
                  <a:srgbClr val="000000"/>
                </a:solidFill>
              </a:rPr>
              <a:t>ham </a:t>
            </a:r>
            <a:r>
              <a:rPr lang="en-US" sz="2200" dirty="0" err="1">
                <a:solidFill>
                  <a:srgbClr val="000000"/>
                </a:solidFill>
              </a:rPr>
              <a:t>sizning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bu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xizmatingiz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evaziga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eringiz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bilan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otangizni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hozirdan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boshlab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ozod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qildim</a:t>
            </a:r>
            <a:r>
              <a:rPr lang="en-US" sz="2200" dirty="0" smtClean="0">
                <a:solidFill>
                  <a:srgbClr val="000000"/>
                </a:solidFill>
              </a:rPr>
              <a:t>.</a:t>
            </a:r>
            <a:endParaRPr lang="ru-RU" sz="2500" dirty="0">
              <a:solidFill>
                <a:srgbClr val="000000"/>
              </a:solidFill>
            </a:endParaRPr>
          </a:p>
        </p:txBody>
      </p:sp>
      <p:pic>
        <p:nvPicPr>
          <p:cNvPr id="2050" name="Picture 2" descr="C:\Users\lenovo\Desktop\tt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459184" y="1099713"/>
            <a:ext cx="3514278" cy="35367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39779"/>
            <a:ext cx="8860080" cy="5804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600" dirty="0" smtClean="0"/>
              <a:t>“</a:t>
            </a:r>
            <a:r>
              <a:rPr lang="en-US" sz="3600" dirty="0" err="1" smtClean="0"/>
              <a:t>Otabek</a:t>
            </a:r>
            <a:r>
              <a:rPr lang="en-US" sz="3600" dirty="0" smtClean="0"/>
              <a:t> </a:t>
            </a:r>
            <a:r>
              <a:rPr lang="en-US" sz="3600" dirty="0" err="1"/>
              <a:t>Yusufbek</a:t>
            </a:r>
            <a:r>
              <a:rPr lang="en-US" sz="3600" dirty="0"/>
              <a:t> </a:t>
            </a:r>
            <a:r>
              <a:rPr lang="en-US" sz="3600" dirty="0" err="1"/>
              <a:t>hoji</a:t>
            </a:r>
            <a:r>
              <a:rPr lang="en-US" sz="3600" dirty="0"/>
              <a:t> </a:t>
            </a:r>
            <a:r>
              <a:rPr lang="en-US" sz="3600" dirty="0" err="1" smtClean="0"/>
              <a:t>o‘g‘li</a:t>
            </a:r>
            <a:r>
              <a:rPr lang="en-US" sz="3600" dirty="0" smtClean="0"/>
              <a:t>” </a:t>
            </a:r>
            <a:r>
              <a:rPr lang="en-US" sz="3600" b="0" dirty="0" err="1"/>
              <a:t>bobi</a:t>
            </a:r>
            <a:endParaRPr sz="3600" b="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37243" y="1001212"/>
            <a:ext cx="5316045" cy="348595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61950">
              <a:spcAft>
                <a:spcPts val="1200"/>
              </a:spcAft>
            </a:pPr>
            <a:r>
              <a:rPr lang="en-US" sz="2500" dirty="0" err="1">
                <a:solidFill>
                  <a:srgbClr val="000000"/>
                </a:solidFill>
              </a:rPr>
              <a:t>Otabekni</a:t>
            </a:r>
            <a:r>
              <a:rPr lang="en-US" sz="2500" dirty="0">
                <a:solidFill>
                  <a:srgbClr val="000000"/>
                </a:solidFill>
              </a:rPr>
              <a:t>  </a:t>
            </a:r>
            <a:r>
              <a:rPr lang="en-US" sz="2500" dirty="0" smtClean="0">
                <a:solidFill>
                  <a:srgbClr val="000000"/>
                </a:solidFill>
              </a:rPr>
              <a:t>“</a:t>
            </a:r>
            <a:r>
              <a:rPr lang="en-US" sz="2500" dirty="0" err="1" smtClean="0">
                <a:solidFill>
                  <a:srgbClr val="000000"/>
                </a:solidFill>
              </a:rPr>
              <a:t>og‘ir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tabiatlik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ulug</a:t>
            </a:r>
            <a:r>
              <a:rPr lang="en-US" sz="2500" dirty="0">
                <a:solidFill>
                  <a:srgbClr val="000000"/>
                </a:solidFill>
              </a:rPr>
              <a:t>‘ </a:t>
            </a:r>
            <a:r>
              <a:rPr lang="en-US" sz="2500" dirty="0" err="1">
                <a:solidFill>
                  <a:srgbClr val="000000"/>
                </a:solidFill>
              </a:rPr>
              <a:t>gavdalik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ko‘rkam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va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oq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yuzlik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kelishgan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qora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ko‘zlik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mutanosib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qora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qoshliq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va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endigina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murti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sabz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urgan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bir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</a:rPr>
              <a:t>yigit</a:t>
            </a:r>
            <a:r>
              <a:rPr lang="en-US" sz="2500" dirty="0" smtClean="0">
                <a:solidFill>
                  <a:srgbClr val="000000"/>
                </a:solidFill>
              </a:rPr>
              <a:t>” </a:t>
            </a:r>
            <a:r>
              <a:rPr lang="en-US" sz="2500" dirty="0" err="1">
                <a:solidFill>
                  <a:srgbClr val="000000"/>
                </a:solidFill>
              </a:rPr>
              <a:t>sifatida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tasvirlaydi</a:t>
            </a:r>
            <a:r>
              <a:rPr lang="en-US" sz="2500" dirty="0" smtClean="0">
                <a:solidFill>
                  <a:srgbClr val="000000"/>
                </a:solidFill>
              </a:rPr>
              <a:t>.</a:t>
            </a:r>
          </a:p>
          <a:p>
            <a:pPr indent="361950"/>
            <a:r>
              <a:rPr lang="en-US" sz="2500" dirty="0" err="1" smtClean="0">
                <a:solidFill>
                  <a:srgbClr val="000000"/>
                </a:solidFill>
              </a:rPr>
              <a:t>Bunday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tashqi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ko‘rinish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tasviri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adabiyotshunoslik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ilmida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portret</a:t>
            </a:r>
            <a:r>
              <a:rPr lang="en-US" sz="2500" dirty="0">
                <a:solidFill>
                  <a:srgbClr val="000000"/>
                </a:solidFill>
              </a:rPr>
              <a:t> deb </a:t>
            </a:r>
            <a:r>
              <a:rPr lang="en-US" sz="2500" dirty="0" err="1">
                <a:solidFill>
                  <a:srgbClr val="000000"/>
                </a:solidFill>
              </a:rPr>
              <a:t>ataladi</a:t>
            </a:r>
            <a:r>
              <a:rPr lang="en-US" sz="2500" dirty="0" smtClean="0">
                <a:solidFill>
                  <a:srgbClr val="000000"/>
                </a:solidFill>
              </a:rPr>
              <a:t>.</a:t>
            </a:r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 descr="C:\Users\lenovo\Desktop\tt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00912" y="1050579"/>
            <a:ext cx="3372547" cy="27487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08999"/>
            <a:ext cx="8860080" cy="64198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000" dirty="0" err="1"/>
              <a:t>Zukko</a:t>
            </a:r>
            <a:r>
              <a:rPr lang="en-US" sz="4000" dirty="0"/>
              <a:t> </a:t>
            </a:r>
            <a:r>
              <a:rPr lang="en-US" sz="4000" dirty="0" err="1" smtClean="0"/>
              <a:t>Hasanali</a:t>
            </a:r>
            <a:endParaRPr sz="40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730915" y="1631164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5"/>
            <a:ext cx="5316047" cy="366436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61950">
              <a:spcAft>
                <a:spcPts val="600"/>
              </a:spcAft>
            </a:pP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500" dirty="0" smtClean="0">
                <a:solidFill>
                  <a:srgbClr val="000000"/>
                </a:solidFill>
              </a:rPr>
              <a:t>“</a:t>
            </a:r>
            <a:r>
              <a:rPr lang="en-US" sz="2500" dirty="0" err="1" smtClean="0">
                <a:solidFill>
                  <a:srgbClr val="000000"/>
                </a:solidFill>
              </a:rPr>
              <a:t>Bek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</a:rPr>
              <a:t>oshiq</a:t>
            </a:r>
            <a:r>
              <a:rPr lang="en-US" sz="2500" dirty="0" smtClean="0">
                <a:solidFill>
                  <a:srgbClr val="000000"/>
                </a:solidFill>
              </a:rPr>
              <a:t>” </a:t>
            </a:r>
            <a:r>
              <a:rPr lang="en-US" sz="2500" dirty="0" err="1">
                <a:solidFill>
                  <a:srgbClr val="000000"/>
                </a:solidFill>
              </a:rPr>
              <a:t>bobida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Hasanalining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qanchalik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zukko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Otabekdagi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har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bir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o‘zgarishni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naqadar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teran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anglashini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yozuvchi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juda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katta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mahorat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bilan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tasvirlaydi</a:t>
            </a:r>
            <a:r>
              <a:rPr lang="en-US" sz="2500" dirty="0" smtClean="0">
                <a:solidFill>
                  <a:srgbClr val="000000"/>
                </a:solidFill>
              </a:rPr>
              <a:t>.</a:t>
            </a:r>
          </a:p>
          <a:p>
            <a:pPr indent="361950"/>
            <a:r>
              <a:rPr lang="en-US" sz="2500" dirty="0" err="1" smtClean="0">
                <a:solidFill>
                  <a:srgbClr val="000000"/>
                </a:solidFill>
              </a:rPr>
              <a:t>Otabekdagi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ruhiy-psixologik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o‘zgarishlar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xayol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surib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uzoq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jimib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qolishlar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</a:rPr>
              <a:t>Hasanalining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</a:rPr>
              <a:t>qalb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prizmasi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vositasida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bayon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etiladi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  <a:endParaRPr lang="en-US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C:\Users\lenovo\Desktop\tt\images (1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00912" y="1204315"/>
            <a:ext cx="3372547" cy="33476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08999"/>
            <a:ext cx="8860080" cy="64198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000" dirty="0"/>
              <a:t>Sir </a:t>
            </a:r>
            <a:r>
              <a:rPr lang="en-US" sz="4000" dirty="0" err="1" smtClean="0"/>
              <a:t>saqlash</a:t>
            </a:r>
            <a:r>
              <a:rPr lang="en-US" sz="4000" dirty="0" smtClean="0"/>
              <a:t> </a:t>
            </a:r>
            <a:r>
              <a:rPr lang="en-US" sz="4000" dirty="0" err="1"/>
              <a:t>usuli</a:t>
            </a:r>
            <a:endParaRPr sz="40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C:\Users\lenovo\Desktop\tt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6103" y="1131590"/>
            <a:ext cx="3402536" cy="3402119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08899" y="1134564"/>
            <a:ext cx="5549137" cy="335258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61950">
              <a:spcAft>
                <a:spcPts val="953"/>
              </a:spcAft>
            </a:pPr>
            <a:r>
              <a:rPr lang="en-US" sz="2500" dirty="0" err="1">
                <a:solidFill>
                  <a:srgbClr val="000000"/>
                </a:solidFill>
              </a:rPr>
              <a:t>Yozuvchilikda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shunday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bir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usul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bor</a:t>
            </a:r>
            <a:r>
              <a:rPr lang="en-US" sz="2500" dirty="0">
                <a:solidFill>
                  <a:srgbClr val="000000"/>
                </a:solidFill>
              </a:rPr>
              <a:t> – </a:t>
            </a:r>
            <a:r>
              <a:rPr lang="en-US" sz="2500" dirty="0" err="1">
                <a:solidFill>
                  <a:srgbClr val="000000"/>
                </a:solidFill>
              </a:rPr>
              <a:t>bu</a:t>
            </a:r>
            <a:r>
              <a:rPr lang="en-US" sz="2500" dirty="0">
                <a:solidFill>
                  <a:srgbClr val="000000"/>
                </a:solidFill>
              </a:rPr>
              <a:t> sir </a:t>
            </a:r>
            <a:r>
              <a:rPr lang="en-US" sz="2500" dirty="0" err="1">
                <a:solidFill>
                  <a:srgbClr val="000000"/>
                </a:solidFill>
              </a:rPr>
              <a:t>saqlash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  <a:r>
              <a:rPr lang="en-US" sz="2500" dirty="0" err="1">
                <a:solidFill>
                  <a:srgbClr val="000000"/>
                </a:solidFill>
              </a:rPr>
              <a:t>Otabekning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kimga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oshiqligi</a:t>
            </a:r>
            <a:r>
              <a:rPr lang="en-US" sz="2500" dirty="0">
                <a:solidFill>
                  <a:srgbClr val="000000"/>
                </a:solidFill>
              </a:rPr>
              <a:t> sir </a:t>
            </a:r>
            <a:r>
              <a:rPr lang="en-US" sz="2500" dirty="0" err="1">
                <a:solidFill>
                  <a:srgbClr val="000000"/>
                </a:solidFill>
              </a:rPr>
              <a:t>saqlanadi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  <a:r>
              <a:rPr lang="en-US" sz="2500" dirty="0" err="1">
                <a:solidFill>
                  <a:srgbClr val="000000"/>
                </a:solidFill>
              </a:rPr>
              <a:t>Hasanali</a:t>
            </a:r>
            <a:r>
              <a:rPr lang="en-US" sz="2500" dirty="0">
                <a:solidFill>
                  <a:srgbClr val="000000"/>
                </a:solidFill>
              </a:rPr>
              <a:t> ham, </a:t>
            </a:r>
            <a:r>
              <a:rPr lang="en-US" sz="2500" dirty="0" err="1">
                <a:solidFill>
                  <a:srgbClr val="000000"/>
                </a:solidFill>
              </a:rPr>
              <a:t>o‘quvchi</a:t>
            </a:r>
            <a:r>
              <a:rPr lang="en-US" sz="2500" dirty="0">
                <a:solidFill>
                  <a:srgbClr val="000000"/>
                </a:solidFill>
              </a:rPr>
              <a:t> ham </a:t>
            </a:r>
            <a:r>
              <a:rPr lang="en-US" sz="2500" dirty="0" err="1">
                <a:solidFill>
                  <a:srgbClr val="000000"/>
                </a:solidFill>
              </a:rPr>
              <a:t>hayratga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tushadi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o‘ylanadi</a:t>
            </a:r>
            <a:r>
              <a:rPr lang="en-US" sz="2500" dirty="0" smtClean="0">
                <a:solidFill>
                  <a:srgbClr val="000000"/>
                </a:solidFill>
              </a:rPr>
              <a:t>.</a:t>
            </a:r>
          </a:p>
          <a:p>
            <a:pPr indent="361950">
              <a:spcAft>
                <a:spcPts val="953"/>
              </a:spcAft>
            </a:pPr>
            <a:r>
              <a:rPr lang="en-US" sz="2500" dirty="0" err="1" smtClean="0">
                <a:solidFill>
                  <a:srgbClr val="000000"/>
                </a:solidFill>
              </a:rPr>
              <a:t>Voqelik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davomida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Hasanali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Otabekni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o‘ziga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xos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imtihondan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o‘tkazadi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  <a:r>
              <a:rPr lang="en-US" sz="2500" dirty="0" err="1">
                <a:solidFill>
                  <a:srgbClr val="000000"/>
                </a:solidFill>
              </a:rPr>
              <a:t>Oshiqligining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tagiga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</a:rPr>
              <a:t>yetadi</a:t>
            </a:r>
            <a:r>
              <a:rPr lang="en-US" sz="2500" dirty="0" smtClean="0">
                <a:solidFill>
                  <a:srgbClr val="000000"/>
                </a:solidFill>
              </a:rPr>
              <a:t>.</a:t>
            </a:r>
            <a:endParaRPr lang="en-US" sz="2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Oy</a:t>
            </a:r>
            <a:r>
              <a:rPr lang="en-US" sz="4400" dirty="0"/>
              <a:t> </a:t>
            </a:r>
            <a:r>
              <a:rPr lang="en-US" sz="4400" dirty="0" err="1" smtClean="0"/>
              <a:t>Kumush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4867" y="1142880"/>
            <a:ext cx="5144560" cy="3193568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61950">
              <a:spcAft>
                <a:spcPts val="953"/>
              </a:spcAft>
            </a:pPr>
            <a:r>
              <a:rPr lang="en-US" sz="2200" dirty="0" err="1">
                <a:solidFill>
                  <a:srgbClr val="000000"/>
                </a:solidFill>
              </a:rPr>
              <a:t>Adib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Kumush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obrazini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smtClean="0">
                <a:solidFill>
                  <a:srgbClr val="000000"/>
                </a:solidFill>
              </a:rPr>
              <a:t>“</a:t>
            </a:r>
            <a:r>
              <a:rPr lang="en-US" sz="2200" dirty="0" err="1" smtClean="0">
                <a:solidFill>
                  <a:srgbClr val="000000"/>
                </a:solidFill>
              </a:rPr>
              <a:t>quyuq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jinggila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kiprak”lari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ostidan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smtClean="0">
                <a:solidFill>
                  <a:srgbClr val="000000"/>
                </a:solidFill>
              </a:rPr>
              <a:t>“</a:t>
            </a:r>
            <a:r>
              <a:rPr lang="en-US" sz="2200" dirty="0" err="1" smtClean="0">
                <a:solidFill>
                  <a:srgbClr val="000000"/>
                </a:solidFill>
              </a:rPr>
              <a:t>tim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qora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ko‘zlari</a:t>
            </a:r>
            <a:r>
              <a:rPr lang="en-US" sz="2200" dirty="0" smtClean="0">
                <a:solidFill>
                  <a:srgbClr val="000000"/>
                </a:solidFill>
              </a:rPr>
              <a:t>” </a:t>
            </a:r>
            <a:r>
              <a:rPr lang="en-US" sz="2200" dirty="0" err="1">
                <a:solidFill>
                  <a:srgbClr val="000000"/>
                </a:solidFill>
              </a:rPr>
              <a:t>boqib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turguvchi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smtClean="0">
                <a:solidFill>
                  <a:srgbClr val="000000"/>
                </a:solidFill>
              </a:rPr>
              <a:t>“</a:t>
            </a:r>
            <a:r>
              <a:rPr lang="en-US" sz="2200" dirty="0" err="1" smtClean="0">
                <a:solidFill>
                  <a:srgbClr val="000000"/>
                </a:solidFill>
              </a:rPr>
              <a:t>qop-qora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kamon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o‘tib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ketkan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nafis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qiyig</a:t>
            </a:r>
            <a:r>
              <a:rPr lang="en-US" sz="2200" dirty="0">
                <a:solidFill>
                  <a:srgbClr val="000000"/>
                </a:solidFill>
              </a:rPr>
              <a:t>‘ </a:t>
            </a:r>
            <a:r>
              <a:rPr lang="en-US" sz="2200" dirty="0" err="1" smtClean="0">
                <a:solidFill>
                  <a:srgbClr val="000000"/>
                </a:solidFill>
              </a:rPr>
              <a:t>qoshlari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chimirilganda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nimadir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bir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narsadan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cho‘chigan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kabi</a:t>
            </a:r>
            <a:r>
              <a:rPr lang="en-US" sz="2200" dirty="0" smtClean="0">
                <a:solidFill>
                  <a:srgbClr val="000000"/>
                </a:solidFill>
              </a:rPr>
              <a:t>” </a:t>
            </a:r>
            <a:r>
              <a:rPr lang="en-US" sz="2200" dirty="0" err="1">
                <a:solidFill>
                  <a:srgbClr val="000000"/>
                </a:solidFill>
              </a:rPr>
              <a:t>ko‘ringuvchi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smtClean="0">
                <a:solidFill>
                  <a:srgbClr val="000000"/>
                </a:solidFill>
              </a:rPr>
              <a:t>“</a:t>
            </a:r>
            <a:r>
              <a:rPr lang="en-US" sz="2200" dirty="0" err="1" smtClean="0">
                <a:solidFill>
                  <a:srgbClr val="000000"/>
                </a:solidFill>
              </a:rPr>
              <a:t>to‘lg‘an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oydek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g‘uborsiz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oq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</a:rPr>
              <a:t>yuz”lik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o‘n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yetti-o‘n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sakkiz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yoshlaridagi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qiz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sifatida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tasvirlaydi</a:t>
            </a:r>
            <a:r>
              <a:rPr lang="en-US" sz="2200" dirty="0" smtClean="0">
                <a:solidFill>
                  <a:srgbClr val="000000"/>
                </a:solidFill>
              </a:rPr>
              <a:t>.</a:t>
            </a:r>
            <a:endParaRPr lang="en-US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lenovo\Desktop\tt\images (13).jpg"/>
          <p:cNvPicPr>
            <a:picLocks noChangeAspect="1" noChangeArrowheads="1"/>
          </p:cNvPicPr>
          <p:nvPr/>
        </p:nvPicPr>
        <p:blipFill rotWithShape="1">
          <a:blip r:embed="rId2"/>
          <a:srcRect l="3300" t="3801" r="2104" b="3753"/>
          <a:stretch/>
        </p:blipFill>
        <p:spPr bwMode="auto">
          <a:xfrm>
            <a:off x="5458002" y="1271165"/>
            <a:ext cx="3466923" cy="2560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08999"/>
            <a:ext cx="8860080" cy="64198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000" dirty="0" err="1"/>
              <a:t>Homid</a:t>
            </a:r>
            <a:endParaRPr sz="40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4866" y="1115513"/>
            <a:ext cx="5691289" cy="335258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61950">
              <a:spcAft>
                <a:spcPts val="953"/>
              </a:spcAft>
            </a:pPr>
            <a:r>
              <a:rPr lang="en-US" sz="2500" dirty="0" err="1" smtClean="0">
                <a:solidFill>
                  <a:srgbClr val="000000"/>
                </a:solidFill>
              </a:rPr>
              <a:t>Otabek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bilan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Homidning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o‘zaro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suhbatlaridan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uylanish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oila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qurishdek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o‘ta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muhim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maishiy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masalalarga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nisbatan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ularda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ikki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xil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qarash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va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ziddiyat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borligi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kuzatiladi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  <a:endParaRPr lang="en-US" sz="2500" dirty="0" smtClean="0">
              <a:solidFill>
                <a:srgbClr val="000000"/>
              </a:solidFill>
            </a:endParaRPr>
          </a:p>
          <a:p>
            <a:pPr indent="361950">
              <a:spcAft>
                <a:spcPts val="953"/>
              </a:spcAft>
            </a:pPr>
            <a:r>
              <a:rPr lang="en-US" sz="2500" dirty="0" err="1" smtClean="0">
                <a:solidFill>
                  <a:srgbClr val="000000"/>
                </a:solidFill>
              </a:rPr>
              <a:t>Obrazlararo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bunday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konflikt</a:t>
            </a:r>
            <a:r>
              <a:rPr lang="en-US" sz="2500" dirty="0">
                <a:solidFill>
                  <a:srgbClr val="000000"/>
                </a:solidFill>
              </a:rPr>
              <a:t> roman </a:t>
            </a:r>
            <a:r>
              <a:rPr lang="en-US" sz="2500" dirty="0" err="1">
                <a:solidFill>
                  <a:srgbClr val="000000"/>
                </a:solidFill>
              </a:rPr>
              <a:t>davomida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ijtimoiy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guruhlar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o‘rtasidagi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ziddiyat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darajasiga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ko‘tariladi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lenovo\Desktop\tt\200px-Oʻtgan_kunl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0171" y="987886"/>
            <a:ext cx="2562379" cy="36300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08999"/>
            <a:ext cx="8860080" cy="64198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000" dirty="0" err="1"/>
              <a:t>Mustahkamlash</a:t>
            </a:r>
            <a:endParaRPr sz="40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22967" y="1676282"/>
            <a:ext cx="5373207" cy="217790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r>
              <a:rPr lang="en-US" sz="4400" b="1" dirty="0" err="1">
                <a:solidFill>
                  <a:srgbClr val="000000"/>
                </a:solidFill>
              </a:rPr>
              <a:t>Otabek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Kumushni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qayerda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va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qachon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uchratgan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edi</a:t>
            </a:r>
            <a:r>
              <a:rPr lang="en-US" sz="4400" b="1" dirty="0" smtClean="0">
                <a:solidFill>
                  <a:srgbClr val="000000"/>
                </a:solidFill>
              </a:rPr>
              <a:t>?</a:t>
            </a:r>
            <a:endParaRPr lang="ru-RU" sz="4400" b="1" dirty="0">
              <a:solidFill>
                <a:srgbClr val="000000"/>
              </a:solidFill>
            </a:endParaRPr>
          </a:p>
        </p:txBody>
      </p:sp>
      <p:pic>
        <p:nvPicPr>
          <p:cNvPr id="2050" name="Picture 2" descr="C:\Users\lenovo\Desktop\tt\images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00949" y="1779450"/>
            <a:ext cx="3078825" cy="20246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155549</TotalTime>
  <Words>442</Words>
  <Application>Microsoft Office PowerPoint</Application>
  <PresentationFormat>Экран (16:9)</PresentationFormat>
  <Paragraphs>70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Yusufbek hoji</vt:lpstr>
      <vt:lpstr>Hukmnoma</vt:lpstr>
      <vt:lpstr>“Otabek Yusufbek hoji o‘g‘li” bobi</vt:lpstr>
      <vt:lpstr>Zukko Hasanali</vt:lpstr>
      <vt:lpstr>Sir saqlash usuli</vt:lpstr>
      <vt:lpstr>Oy Kumush</vt:lpstr>
      <vt:lpstr>Homid</vt:lpstr>
      <vt:lpstr>Mustahkamlash</vt:lpstr>
      <vt:lpstr>Javob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2181</cp:revision>
  <dcterms:created xsi:type="dcterms:W3CDTF">2014-10-08T23:03:32Z</dcterms:created>
  <dcterms:modified xsi:type="dcterms:W3CDTF">2020-12-24T05:29:37Z</dcterms:modified>
</cp:coreProperties>
</file>