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4"/>
  </p:notesMasterIdLst>
  <p:sldIdLst>
    <p:sldId id="1433" r:id="rId11"/>
    <p:sldId id="1366" r:id="rId12"/>
    <p:sldId id="1460" r:id="rId13"/>
    <p:sldId id="1458" r:id="rId14"/>
    <p:sldId id="1468" r:id="rId15"/>
    <p:sldId id="1469" r:id="rId16"/>
    <p:sldId id="1470" r:id="rId17"/>
    <p:sldId id="1471" r:id="rId18"/>
    <p:sldId id="1465" r:id="rId19"/>
    <p:sldId id="1472" r:id="rId20"/>
    <p:sldId id="1473" r:id="rId21"/>
    <p:sldId id="1464" r:id="rId22"/>
    <p:sldId id="1429" r:id="rId23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366"/>
            <p14:sldId id="1460"/>
            <p14:sldId id="1458"/>
            <p14:sldId id="1468"/>
            <p14:sldId id="1469"/>
            <p14:sldId id="1470"/>
            <p14:sldId id="1471"/>
            <p14:sldId id="1465"/>
            <p14:sldId id="1472"/>
            <p14:sldId id="1473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9821" autoAdjust="0"/>
  </p:normalViewPr>
  <p:slideViewPr>
    <p:cSldViewPr snapToObjects="1">
      <p:cViewPr varScale="1">
        <p:scale>
          <a:sx n="99" d="100"/>
          <a:sy n="99" d="100"/>
        </p:scale>
        <p:origin x="-246" y="-96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20490" y="1935757"/>
            <a:ext cx="5623718" cy="1812594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 algn="ctr">
              <a:spcAft>
                <a:spcPts val="953"/>
              </a:spcAft>
            </a:pPr>
            <a:r>
              <a:rPr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9189" algn="ctr">
              <a:spcAft>
                <a:spcPts val="953"/>
              </a:spcAft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romanida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ilgari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surilgan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g‘oyalar</a:t>
            </a:r>
            <a:endParaRPr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69372" y="1983317"/>
            <a:ext cx="371774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69371" y="3339018"/>
            <a:ext cx="371776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087119" y="361576"/>
            <a:ext cx="1521631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087119" y="361576"/>
            <a:ext cx="1521631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186719" y="543212"/>
            <a:ext cx="1535105" cy="513992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200" b="1" spc="16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3200" b="1" spc="-8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6" y="342466"/>
            <a:ext cx="4350165" cy="867918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ru-RU" sz="5400" kern="0" spc="16" dirty="0">
                <a:solidFill>
                  <a:sysClr val="window" lastClr="FFFFFF"/>
                </a:solidFill>
              </a:rPr>
              <a:t>      </a:t>
            </a:r>
            <a:r>
              <a:rPr lang="en-US" sz="5400" kern="0" spc="16" dirty="0" err="1">
                <a:solidFill>
                  <a:sysClr val="window" lastClr="FFFFFF"/>
                </a:solidFill>
              </a:rPr>
              <a:t>Adabiyot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4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0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0" y="1054045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2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7" y="606311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2697" y="4572168"/>
            <a:ext cx="5353787" cy="4570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lenovo\Desktop\tt\Без названия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4586" y="1919465"/>
            <a:ext cx="2150411" cy="29151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 smtClean="0"/>
              <a:t>Adibning</a:t>
            </a:r>
            <a:r>
              <a:rPr lang="en-US" sz="4000" dirty="0" smtClean="0"/>
              <a:t> </a:t>
            </a:r>
            <a:r>
              <a:rPr lang="en-US" sz="4000" smtClean="0"/>
              <a:t>mahorati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4868" y="1040213"/>
            <a:ext cx="5691288" cy="337823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>
              <a:spcAft>
                <a:spcPts val="1200"/>
              </a:spcAft>
            </a:pPr>
            <a:r>
              <a:rPr lang="en-US" sz="2500" b="1" dirty="0" err="1">
                <a:solidFill>
                  <a:srgbClr val="000000"/>
                </a:solidFill>
              </a:rPr>
              <a:t>Tabiiyki</a:t>
            </a:r>
            <a:r>
              <a:rPr lang="en-US" sz="2500" b="1" dirty="0">
                <a:solidFill>
                  <a:srgbClr val="000000"/>
                </a:solidFill>
              </a:rPr>
              <a:t>, </a:t>
            </a:r>
            <a:r>
              <a:rPr lang="en-US" sz="2500" b="1" dirty="0" err="1">
                <a:solidFill>
                  <a:srgbClr val="000000"/>
                </a:solidFill>
              </a:rPr>
              <a:t>adibning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badiiy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tildan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foydalanish</a:t>
            </a:r>
            <a:r>
              <a:rPr lang="en-US" sz="2500" b="1" dirty="0">
                <a:solidFill>
                  <a:srgbClr val="000000"/>
                </a:solidFill>
              </a:rPr>
              <a:t>, </a:t>
            </a:r>
            <a:r>
              <a:rPr lang="en-US" sz="2500" b="1" dirty="0" err="1">
                <a:solidFill>
                  <a:srgbClr val="000000"/>
                </a:solidFill>
              </a:rPr>
              <a:t>so‘z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vositasida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manzara</a:t>
            </a:r>
            <a:r>
              <a:rPr lang="en-US" sz="2500" b="1" dirty="0">
                <a:solidFill>
                  <a:srgbClr val="000000"/>
                </a:solidFill>
              </a:rPr>
              <a:t>, </a:t>
            </a:r>
            <a:r>
              <a:rPr lang="en-US" sz="2500" b="1" dirty="0" err="1">
                <a:solidFill>
                  <a:srgbClr val="000000"/>
                </a:solidFill>
              </a:rPr>
              <a:t>ruhiyat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va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obraz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chizish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mahorati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bilan</a:t>
            </a:r>
            <a:r>
              <a:rPr lang="en-US" sz="2500" b="1" dirty="0">
                <a:solidFill>
                  <a:srgbClr val="000000"/>
                </a:solidFill>
              </a:rPr>
              <a:t> ham </a:t>
            </a:r>
            <a:r>
              <a:rPr lang="en-US" sz="2500" b="1" dirty="0" err="1">
                <a:solidFill>
                  <a:srgbClr val="000000"/>
                </a:solidFill>
              </a:rPr>
              <a:t>bog‘liq</a:t>
            </a:r>
            <a:r>
              <a:rPr lang="en-US" sz="2500" b="1" dirty="0">
                <a:solidFill>
                  <a:srgbClr val="000000"/>
                </a:solidFill>
              </a:rPr>
              <a:t>. </a:t>
            </a:r>
            <a:endParaRPr lang="en-US" sz="2500" b="1" dirty="0" smtClean="0">
              <a:solidFill>
                <a:srgbClr val="000000"/>
              </a:solidFill>
            </a:endParaRPr>
          </a:p>
          <a:p>
            <a:pPr indent="355600"/>
            <a:r>
              <a:rPr lang="en-US" sz="2500" b="1" dirty="0" smtClean="0">
                <a:solidFill>
                  <a:srgbClr val="000000"/>
                </a:solidFill>
              </a:rPr>
              <a:t>Abdulla </a:t>
            </a:r>
            <a:r>
              <a:rPr lang="en-US" sz="2500" b="1" dirty="0" err="1">
                <a:solidFill>
                  <a:srgbClr val="000000"/>
                </a:solidFill>
              </a:rPr>
              <a:t>Qodiriy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so‘zida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insonni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o‘ziga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bog‘lab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turadigan</a:t>
            </a:r>
            <a:r>
              <a:rPr lang="en-US" sz="2500" b="1" dirty="0">
                <a:solidFill>
                  <a:srgbClr val="000000"/>
                </a:solidFill>
              </a:rPr>
              <a:t>, </a:t>
            </a:r>
            <a:r>
              <a:rPr lang="en-US" sz="2500" b="1" dirty="0" err="1">
                <a:solidFill>
                  <a:srgbClr val="000000"/>
                </a:solidFill>
              </a:rPr>
              <a:t>o‘quvchini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o‘ziga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ohanrabodek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tortib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turgan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quvvat</a:t>
            </a:r>
            <a:r>
              <a:rPr lang="en-US" sz="2500" b="1" dirty="0">
                <a:solidFill>
                  <a:srgbClr val="000000"/>
                </a:solidFill>
              </a:rPr>
              <a:t> bor. </a:t>
            </a:r>
            <a:endParaRPr lang="ru-RU" sz="2500" b="1" dirty="0">
              <a:solidFill>
                <a:srgbClr val="000000"/>
              </a:solidFill>
            </a:endParaRPr>
          </a:p>
        </p:txBody>
      </p:sp>
      <p:pic>
        <p:nvPicPr>
          <p:cNvPr id="9219" name="Picture 3" descr="C:\Users\lenovo\Desktop\tt\images (17).jpg"/>
          <p:cNvPicPr>
            <a:picLocks noChangeAspect="1" noChangeArrowheads="1"/>
          </p:cNvPicPr>
          <p:nvPr/>
        </p:nvPicPr>
        <p:blipFill rotWithShape="1">
          <a:blip r:embed="rId2"/>
          <a:srcRect l="17215" r="15792"/>
          <a:stretch/>
        </p:blipFill>
        <p:spPr bwMode="auto">
          <a:xfrm>
            <a:off x="6014656" y="1447603"/>
            <a:ext cx="2877174" cy="2676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/>
              <a:t>Mustahkamlash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46999" y="1686460"/>
            <a:ext cx="8645481" cy="231416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400" b="1" dirty="0" err="1" smtClean="0">
                <a:solidFill>
                  <a:srgbClr val="000000"/>
                </a:solidFill>
              </a:rPr>
              <a:t>Asarda</a:t>
            </a:r>
            <a:r>
              <a:rPr lang="en-US" sz="4400" b="1" dirty="0" smtClean="0">
                <a:solidFill>
                  <a:srgbClr val="000000"/>
                </a:solidFill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</a:rPr>
              <a:t>qaysi</a:t>
            </a:r>
            <a:r>
              <a:rPr lang="en-US" sz="4400" b="1" dirty="0" smtClean="0">
                <a:solidFill>
                  <a:srgbClr val="000000"/>
                </a:solidFill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</a:rPr>
              <a:t>ijtimoiy</a:t>
            </a:r>
            <a:r>
              <a:rPr lang="en-US" sz="4400" b="1" dirty="0" smtClean="0">
                <a:solidFill>
                  <a:srgbClr val="000000"/>
                </a:solidFill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</a:rPr>
              <a:t>mavzular</a:t>
            </a:r>
            <a:r>
              <a:rPr lang="en-US" sz="4400" b="1" dirty="0" smtClean="0">
                <a:solidFill>
                  <a:srgbClr val="000000"/>
                </a:solidFill>
              </a:rPr>
              <a:t> </a:t>
            </a:r>
            <a:r>
              <a:rPr lang="en-US" sz="4400" b="1" dirty="0" err="1" smtClean="0">
                <a:solidFill>
                  <a:srgbClr val="000000"/>
                </a:solidFill>
              </a:rPr>
              <a:t>doirasi</a:t>
            </a:r>
            <a:r>
              <a:rPr lang="en-US" sz="4400" b="1" dirty="0" smtClean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qamrab</a:t>
            </a:r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err="1">
                <a:solidFill>
                  <a:srgbClr val="000000"/>
                </a:solidFill>
              </a:rPr>
              <a:t>olingan</a:t>
            </a:r>
            <a:r>
              <a:rPr lang="en-US" sz="4400" b="1" dirty="0">
                <a:solidFill>
                  <a:srgbClr val="000000"/>
                </a:solidFill>
              </a:rPr>
              <a:t>?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Javob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24494" y="1203479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4871" y="785210"/>
            <a:ext cx="8688588" cy="53744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r>
              <a:rPr lang="en-US" sz="2500" dirty="0">
                <a:solidFill>
                  <a:srgbClr val="000000"/>
                </a:solidFill>
              </a:rPr>
              <a:t>         </a:t>
            </a:r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8957" y="1324606"/>
            <a:ext cx="8198693" cy="282423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en-US" sz="2900" b="1" dirty="0">
                <a:solidFill>
                  <a:srgbClr val="000000"/>
                </a:solidFill>
              </a:rPr>
              <a:t>“</a:t>
            </a:r>
            <a:r>
              <a:rPr lang="en-US" sz="2900" b="1" dirty="0" err="1">
                <a:solidFill>
                  <a:srgbClr val="000000"/>
                </a:solidFill>
              </a:rPr>
              <a:t>Ozod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va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obod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smtClean="0">
                <a:solidFill>
                  <a:srgbClr val="000000"/>
                </a:solidFill>
              </a:rPr>
              <a:t>VATAN</a:t>
            </a:r>
            <a:r>
              <a:rPr lang="en-US" sz="2900" b="1" dirty="0">
                <a:solidFill>
                  <a:srgbClr val="000000"/>
                </a:solidFill>
              </a:rPr>
              <a:t>, </a:t>
            </a:r>
            <a:r>
              <a:rPr lang="en-US" sz="2900" b="1" dirty="0" err="1">
                <a:solidFill>
                  <a:srgbClr val="000000"/>
                </a:solidFill>
              </a:rPr>
              <a:t>erkin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va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farovon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hayot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 smtClean="0">
                <a:solidFill>
                  <a:srgbClr val="000000"/>
                </a:solidFill>
              </a:rPr>
              <a:t>barpo</a:t>
            </a:r>
            <a:r>
              <a:rPr lang="en-US" sz="2900" b="1" dirty="0" smtClean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etish</a:t>
            </a:r>
            <a:r>
              <a:rPr lang="en-US" sz="2900" b="1" dirty="0">
                <a:solidFill>
                  <a:srgbClr val="000000"/>
                </a:solidFill>
              </a:rPr>
              <a:t>“ </a:t>
            </a:r>
            <a:r>
              <a:rPr lang="en-US" sz="2900" b="1" dirty="0" err="1">
                <a:solidFill>
                  <a:srgbClr val="000000"/>
                </a:solidFill>
              </a:rPr>
              <a:t>asarning</a:t>
            </a:r>
            <a:r>
              <a:rPr lang="en-US" sz="2900" b="1" dirty="0">
                <a:solidFill>
                  <a:srgbClr val="000000"/>
                </a:solidFill>
              </a:rPr>
              <a:t>  </a:t>
            </a:r>
            <a:r>
              <a:rPr lang="en-US" sz="2900" b="1" dirty="0" err="1">
                <a:solidFill>
                  <a:srgbClr val="000000"/>
                </a:solidFill>
              </a:rPr>
              <a:t>asosiy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g‘oyalaridan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biri</a:t>
            </a:r>
            <a:r>
              <a:rPr lang="en-US" sz="2900" b="1" dirty="0">
                <a:solidFill>
                  <a:srgbClr val="000000"/>
                </a:solidFill>
              </a:rPr>
              <a:t>. </a:t>
            </a:r>
            <a:r>
              <a:rPr lang="en-US" sz="2900" b="1" dirty="0" err="1">
                <a:solidFill>
                  <a:srgbClr val="000000"/>
                </a:solidFill>
              </a:rPr>
              <a:t>Ma’naviy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komillik</a:t>
            </a:r>
            <a:r>
              <a:rPr lang="en-US" sz="2900" b="1" dirty="0">
                <a:solidFill>
                  <a:srgbClr val="000000"/>
                </a:solidFill>
              </a:rPr>
              <a:t>.              </a:t>
            </a:r>
            <a:r>
              <a:rPr lang="en-US" sz="2900" b="1" dirty="0" err="1">
                <a:solidFill>
                  <a:srgbClr val="000000"/>
                </a:solidFill>
              </a:rPr>
              <a:t>Oila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ma’suliyati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va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ota-onaga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hurmat</a:t>
            </a:r>
            <a:r>
              <a:rPr lang="en-US" sz="2900" b="1" dirty="0">
                <a:solidFill>
                  <a:srgbClr val="000000"/>
                </a:solidFill>
              </a:rPr>
              <a:t>.                                  </a:t>
            </a:r>
            <a:r>
              <a:rPr lang="en-US" sz="2900" b="1" dirty="0" err="1">
                <a:solidFill>
                  <a:srgbClr val="000000"/>
                </a:solidFill>
              </a:rPr>
              <a:t>Ijtimoiy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madaniyat</a:t>
            </a:r>
            <a:r>
              <a:rPr lang="en-US" sz="2900" b="1" dirty="0">
                <a:solidFill>
                  <a:srgbClr val="000000"/>
                </a:solidFill>
              </a:rPr>
              <a:t>. </a:t>
            </a:r>
            <a:r>
              <a:rPr lang="en-US" sz="2900" b="1" dirty="0" err="1">
                <a:solidFill>
                  <a:srgbClr val="000000"/>
                </a:solidFill>
              </a:rPr>
              <a:t>Siyosiy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barqarorlik</a:t>
            </a:r>
            <a:r>
              <a:rPr lang="en-US" sz="2900" b="1" dirty="0">
                <a:solidFill>
                  <a:srgbClr val="000000"/>
                </a:solidFill>
              </a:rPr>
              <a:t>.                    </a:t>
            </a:r>
            <a:r>
              <a:rPr lang="en-US" sz="2900" b="1" dirty="0" err="1">
                <a:solidFill>
                  <a:srgbClr val="000000"/>
                </a:solidFill>
              </a:rPr>
              <a:t>Urf-odat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va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>
                <a:solidFill>
                  <a:srgbClr val="000000"/>
                </a:solidFill>
              </a:rPr>
              <a:t>an’analar</a:t>
            </a:r>
            <a:r>
              <a:rPr lang="en-US" sz="2900" b="1" dirty="0">
                <a:solidFill>
                  <a:srgbClr val="000000"/>
                </a:solidFill>
              </a:rPr>
              <a:t> </a:t>
            </a:r>
            <a:r>
              <a:rPr lang="en-US" sz="2900" b="1" dirty="0" err="1" smtClean="0">
                <a:solidFill>
                  <a:srgbClr val="000000"/>
                </a:solidFill>
              </a:rPr>
              <a:t>qadri</a:t>
            </a:r>
            <a:r>
              <a:rPr lang="en-US" sz="2900" b="1" dirty="0">
                <a:solidFill>
                  <a:srgbClr val="000000"/>
                </a:solidFill>
              </a:rPr>
              <a:t>.</a:t>
            </a:r>
            <a:endParaRPr lang="ru-RU" sz="29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079" y="67835"/>
            <a:ext cx="8751380" cy="73287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 defTabSz="914298">
              <a:spcAft>
                <a:spcPts val="149"/>
              </a:spcAft>
              <a:defRPr/>
            </a:pP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kern="0" dirty="0" err="1">
                <a:latin typeface="Arial" pitchFamily="34" charset="0"/>
                <a:cs typeface="Arial" pitchFamily="34" charset="0"/>
              </a:rPr>
              <a:t>topshiriq</a:t>
            </a:r>
            <a:endParaRPr lang="en-US" sz="3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938" y="1353440"/>
            <a:ext cx="8574271" cy="219862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da-DK" sz="4400" b="1" dirty="0" smtClean="0">
                <a:solidFill>
                  <a:srgbClr val="000000"/>
                </a:solidFill>
              </a:rPr>
              <a:t>”O‘tkan kunlar” </a:t>
            </a:r>
            <a:r>
              <a:rPr lang="da-DK" sz="4400" b="1" dirty="0">
                <a:solidFill>
                  <a:srgbClr val="000000"/>
                </a:solidFill>
              </a:rPr>
              <a:t>romanini bugungi davr bilan bog‘lab izohlashga </a:t>
            </a:r>
            <a:r>
              <a:rPr lang="da-DK" sz="4400" b="1" dirty="0" smtClean="0">
                <a:solidFill>
                  <a:srgbClr val="000000"/>
                </a:solidFill>
              </a:rPr>
              <a:t>tayyorlaning</a:t>
            </a:r>
            <a:r>
              <a:rPr lang="da-DK" sz="4400" b="1" dirty="0">
                <a:solidFill>
                  <a:srgbClr val="000000"/>
                </a:solidFill>
              </a:rPr>
              <a:t>! </a:t>
            </a:r>
            <a:endParaRPr lang="ru-RU" sz="4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23629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Asardagi</a:t>
            </a:r>
            <a:r>
              <a:rPr lang="en-US" sz="3800" dirty="0"/>
              <a:t> </a:t>
            </a:r>
            <a:r>
              <a:rPr lang="en-US" sz="3800" dirty="0" err="1"/>
              <a:t>ziddiyatlar</a:t>
            </a:r>
            <a:endParaRPr sz="3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8" y="953586"/>
            <a:ext cx="4744427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2900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7001" y="953587"/>
            <a:ext cx="8609475" cy="245490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/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boshidayoq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Otabek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Homidning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suhbatlaridan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uylanish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oila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qurishdek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maishiy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masalalarga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qarash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ziddiyat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borligi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kuzatiladi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355600"/>
            <a:r>
              <a:rPr lang="en-US" sz="2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Obrazlararo</a:t>
            </a:r>
            <a:r>
              <a:rPr lang="en-US" sz="2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konflikt</a:t>
            </a:r>
            <a:r>
              <a:rPr lang="en-US" sz="25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ijtimoiy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guruhlar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o‘rtasidagi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ziddiyat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darajasiga</a:t>
            </a:r>
            <a:r>
              <a:rPr lang="en-US" sz="2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ko‘tariladi</a:t>
            </a:r>
            <a:endParaRPr lang="ru-RU" sz="2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lenovo\Desktop\tt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216" y="3497637"/>
            <a:ext cx="2457242" cy="14110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/>
              <a:t>Turkiston</a:t>
            </a:r>
            <a:r>
              <a:rPr lang="en-US" sz="4000" dirty="0"/>
              <a:t> </a:t>
            </a:r>
            <a:r>
              <a:rPr lang="en-US" sz="4000" dirty="0" err="1"/>
              <a:t>tanazzuli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5281" y="1283383"/>
            <a:ext cx="5727292" cy="290304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>
              <a:lnSpc>
                <a:spcPts val="31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O‘tkan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Otabek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Kumushning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ishq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balki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tarixda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beqiyos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shon-shuhratga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Turkistonning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tanazzuli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sabablari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jihatdan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yoritilgan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romandir</a:t>
            </a: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lenovo\Desktop\tt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22" y="1588743"/>
            <a:ext cx="2814365" cy="2283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23629"/>
            <a:ext cx="8860080" cy="612725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800" dirty="0" err="1"/>
              <a:t>Hasanali</a:t>
            </a:r>
            <a:endParaRPr sz="3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22780"/>
            <a:ext cx="5144561" cy="3470566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269875"/>
            <a:r>
              <a:rPr lang="en-US" sz="2400" b="1" dirty="0" err="1" smtClean="0">
                <a:solidFill>
                  <a:srgbClr val="000000"/>
                </a:solidFill>
              </a:rPr>
              <a:t>Otabek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bilan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Hasanali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obrazi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o‘rtasidagi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o‘zaro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ma’naviy-ruhiy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yaqinlikni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har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kim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sezib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turadi</a:t>
            </a:r>
            <a:r>
              <a:rPr lang="en-US" sz="2400" b="1" dirty="0">
                <a:solidFill>
                  <a:srgbClr val="000000"/>
                </a:solidFill>
              </a:rPr>
              <a:t>. </a:t>
            </a:r>
            <a:endParaRPr lang="en-US" sz="2400" b="1" dirty="0" smtClean="0">
              <a:solidFill>
                <a:srgbClr val="000000"/>
              </a:solidFill>
            </a:endParaRPr>
          </a:p>
          <a:p>
            <a:pPr indent="269875"/>
            <a:r>
              <a:rPr lang="en-US" sz="2400" b="1" dirty="0" err="1" smtClean="0">
                <a:solidFill>
                  <a:srgbClr val="000000"/>
                </a:solidFill>
              </a:rPr>
              <a:t>Chunki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Otabekning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otasi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Yusufbek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hoji</a:t>
            </a:r>
            <a:r>
              <a:rPr lang="en-US" sz="2400" b="1" dirty="0">
                <a:solidFill>
                  <a:srgbClr val="000000"/>
                </a:solidFill>
              </a:rPr>
              <a:t>, </a:t>
            </a:r>
            <a:r>
              <a:rPr lang="en-US" sz="2400" b="1" dirty="0" err="1">
                <a:solidFill>
                  <a:srgbClr val="000000"/>
                </a:solidFill>
              </a:rPr>
              <a:t>onasi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O‘zbek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oyim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Hasanaliga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o‘z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farzandini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ishonib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topshirgan</a:t>
            </a:r>
            <a:r>
              <a:rPr lang="en-US" sz="2400" b="1" dirty="0">
                <a:solidFill>
                  <a:srgbClr val="000000"/>
                </a:solidFill>
              </a:rPr>
              <a:t>. </a:t>
            </a:r>
            <a:endParaRPr lang="en-US" sz="2400" b="1" dirty="0" smtClean="0">
              <a:solidFill>
                <a:srgbClr val="000000"/>
              </a:solidFill>
            </a:endParaRPr>
          </a:p>
          <a:p>
            <a:pPr indent="269875"/>
            <a:r>
              <a:rPr lang="en-US" sz="2400" b="1" dirty="0" smtClean="0">
                <a:solidFill>
                  <a:srgbClr val="000000"/>
                </a:solidFill>
              </a:rPr>
              <a:t>Bu </a:t>
            </a:r>
            <a:r>
              <a:rPr lang="en-US" sz="2400" b="1" dirty="0" err="1">
                <a:solidFill>
                  <a:srgbClr val="000000"/>
                </a:solidFill>
              </a:rPr>
              <a:t>xususda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maxsus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topshiriqlar</a:t>
            </a:r>
            <a:r>
              <a:rPr lang="en-US" sz="2400" b="1" dirty="0">
                <a:solidFill>
                  <a:srgbClr val="000000"/>
                </a:solidFill>
              </a:rPr>
              <a:t> ham </a:t>
            </a:r>
            <a:r>
              <a:rPr lang="en-US" sz="2400" b="1" dirty="0" err="1">
                <a:solidFill>
                  <a:srgbClr val="000000"/>
                </a:solidFill>
              </a:rPr>
              <a:t>beradi</a:t>
            </a:r>
            <a:r>
              <a:rPr lang="en-US" sz="2400" b="1" dirty="0" smtClean="0">
                <a:solidFill>
                  <a:srgbClr val="000000"/>
                </a:solidFill>
              </a:rPr>
              <a:t>.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C:\Users\lenovo\Desktop\tt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2344" y="1090824"/>
            <a:ext cx="3402536" cy="3402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Tarixiy</a:t>
            </a:r>
            <a:r>
              <a:rPr lang="en-US" sz="4400" dirty="0"/>
              <a:t> </a:t>
            </a:r>
            <a:r>
              <a:rPr lang="en-US" sz="4400" dirty="0" err="1"/>
              <a:t>haqiqat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7" y="1142881"/>
            <a:ext cx="5144560" cy="92830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>
              <a:spcAft>
                <a:spcPts val="953"/>
              </a:spcAft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2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6998" y="1111870"/>
            <a:ext cx="4613033" cy="374756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/>
            <a:r>
              <a:rPr lang="en-US" b="1" dirty="0" smtClean="0">
                <a:solidFill>
                  <a:srgbClr val="000000"/>
                </a:solidFill>
              </a:rPr>
              <a:t>”</a:t>
            </a:r>
            <a:r>
              <a:rPr lang="en-US" b="1" dirty="0" err="1" smtClean="0">
                <a:solidFill>
                  <a:srgbClr val="000000"/>
                </a:solidFill>
              </a:rPr>
              <a:t>O‘tkan</a:t>
            </a:r>
            <a:r>
              <a:rPr lang="en-US" b="1" dirty="0" smtClean="0">
                <a:solidFill>
                  <a:srgbClr val="000000"/>
                </a:solidFill>
              </a:rPr>
              <a:t>  </a:t>
            </a:r>
            <a:r>
              <a:rPr lang="en-US" b="1" dirty="0" err="1" smtClean="0">
                <a:solidFill>
                  <a:srgbClr val="000000"/>
                </a:solidFill>
              </a:rPr>
              <a:t>kunlar</a:t>
            </a:r>
            <a:r>
              <a:rPr lang="en-US" b="1" dirty="0" smtClean="0">
                <a:solidFill>
                  <a:srgbClr val="000000"/>
                </a:solidFill>
              </a:rPr>
              <a:t>” </a:t>
            </a:r>
            <a:r>
              <a:rPr lang="en-US" b="1" dirty="0" err="1" smtClean="0">
                <a:solidFill>
                  <a:srgbClr val="000000"/>
                </a:solidFill>
              </a:rPr>
              <a:t>romanidagi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voqealar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Marg‘ilon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va</a:t>
            </a:r>
            <a:r>
              <a:rPr lang="en-US" b="1" dirty="0" smtClean="0">
                <a:solidFill>
                  <a:srgbClr val="000000"/>
                </a:solidFill>
              </a:rPr>
              <a:t> Toshkent </a:t>
            </a:r>
            <a:r>
              <a:rPr lang="en-US" b="1" dirty="0" err="1" smtClean="0">
                <a:solidFill>
                  <a:srgbClr val="000000"/>
                </a:solidFill>
              </a:rPr>
              <a:t>shaharlarida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bo‘lib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o‘tishini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eslab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qolishingizni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istar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edik</a:t>
            </a:r>
            <a:r>
              <a:rPr lang="en-US" b="1" dirty="0" smtClean="0">
                <a:solidFill>
                  <a:srgbClr val="000000"/>
                </a:solidFill>
              </a:rPr>
              <a:t>. </a:t>
            </a:r>
          </a:p>
          <a:p>
            <a:pPr indent="355600"/>
            <a:r>
              <a:rPr lang="en-US" b="1" dirty="0" err="1" smtClean="0">
                <a:solidFill>
                  <a:srgbClr val="000000"/>
                </a:solidFill>
              </a:rPr>
              <a:t>Shu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bilan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birga</a:t>
            </a:r>
            <a:r>
              <a:rPr lang="en-US" b="1" dirty="0" smtClean="0">
                <a:solidFill>
                  <a:srgbClr val="000000"/>
                </a:solidFill>
              </a:rPr>
              <a:t>, </a:t>
            </a:r>
            <a:r>
              <a:rPr lang="en-US" b="1" dirty="0" err="1" smtClean="0">
                <a:solidFill>
                  <a:srgbClr val="000000"/>
                </a:solidFill>
              </a:rPr>
              <a:t>romanni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yaxshiroq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anglash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uchun</a:t>
            </a:r>
            <a:r>
              <a:rPr lang="en-US" b="1" dirty="0" smtClean="0">
                <a:solidFill>
                  <a:srgbClr val="000000"/>
                </a:solidFill>
              </a:rPr>
              <a:t> XIX </a:t>
            </a:r>
            <a:r>
              <a:rPr lang="en-US" b="1" dirty="0" err="1" smtClean="0">
                <a:solidFill>
                  <a:srgbClr val="000000"/>
                </a:solidFill>
              </a:rPr>
              <a:t>asrdagi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Turkiston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xonliklari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tarixini</a:t>
            </a:r>
            <a:r>
              <a:rPr lang="en-US" b="1" dirty="0" smtClean="0">
                <a:solidFill>
                  <a:srgbClr val="000000"/>
                </a:solidFill>
              </a:rPr>
              <a:t> ham, </a:t>
            </a:r>
            <a:r>
              <a:rPr lang="en-US" b="1" dirty="0" err="1" smtClean="0">
                <a:solidFill>
                  <a:srgbClr val="000000"/>
                </a:solidFill>
              </a:rPr>
              <a:t>xususan</a:t>
            </a:r>
            <a:r>
              <a:rPr lang="en-US" b="1" dirty="0" smtClean="0">
                <a:solidFill>
                  <a:srgbClr val="000000"/>
                </a:solidFill>
              </a:rPr>
              <a:t>, </a:t>
            </a:r>
            <a:r>
              <a:rPr lang="en-US" b="1" dirty="0" err="1" smtClean="0">
                <a:solidFill>
                  <a:srgbClr val="000000"/>
                </a:solidFill>
              </a:rPr>
              <a:t>romandagi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voqealar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yuz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bergan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davrni</a:t>
            </a:r>
            <a:r>
              <a:rPr lang="en-US" b="1" dirty="0" smtClean="0">
                <a:solidFill>
                  <a:srgbClr val="000000"/>
                </a:solidFill>
              </a:rPr>
              <a:t> ham </a:t>
            </a:r>
            <a:r>
              <a:rPr lang="en-US" b="1" dirty="0" err="1" smtClean="0">
                <a:solidFill>
                  <a:srgbClr val="000000"/>
                </a:solidFill>
              </a:rPr>
              <a:t>bilish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lozim</a:t>
            </a:r>
            <a:r>
              <a:rPr lang="en-US" b="1" dirty="0" smtClean="0">
                <a:solidFill>
                  <a:srgbClr val="000000"/>
                </a:solidFill>
              </a:rPr>
              <a:t>. </a:t>
            </a:r>
          </a:p>
          <a:p>
            <a:pPr indent="355600"/>
            <a:r>
              <a:rPr lang="en-US" b="1" dirty="0" err="1" smtClean="0">
                <a:solidFill>
                  <a:srgbClr val="000000"/>
                </a:solidFill>
              </a:rPr>
              <a:t>Chunki</a:t>
            </a:r>
            <a:r>
              <a:rPr lang="en-US" b="1" dirty="0" smtClean="0">
                <a:solidFill>
                  <a:srgbClr val="000000"/>
                </a:solidFill>
              </a:rPr>
              <a:t> Abdulla </a:t>
            </a:r>
            <a:r>
              <a:rPr lang="en-US" b="1" dirty="0" err="1" smtClean="0">
                <a:solidFill>
                  <a:srgbClr val="000000"/>
                </a:solidFill>
              </a:rPr>
              <a:t>Qodiriy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bu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romanini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yozishda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tarixchi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olimlarning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asarlaridagi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hujjatlarga</a:t>
            </a:r>
            <a:r>
              <a:rPr lang="en-US" b="1" dirty="0" smtClean="0">
                <a:solidFill>
                  <a:srgbClr val="000000"/>
                </a:solidFill>
              </a:rPr>
              <a:t> ham </a:t>
            </a:r>
            <a:r>
              <a:rPr lang="en-US" b="1" dirty="0" err="1" smtClean="0">
                <a:solidFill>
                  <a:srgbClr val="000000"/>
                </a:solidFill>
              </a:rPr>
              <a:t>tayanib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ish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ko‘radi</a:t>
            </a:r>
            <a:r>
              <a:rPr lang="en-US" b="1" dirty="0" smtClean="0">
                <a:solidFill>
                  <a:srgbClr val="000000"/>
                </a:solidFill>
              </a:rPr>
              <a:t>.</a:t>
            </a:r>
            <a:endParaRPr lang="ru-RU" b="1" dirty="0">
              <a:solidFill>
                <a:srgbClr val="000000"/>
              </a:solidFill>
            </a:endParaRPr>
          </a:p>
        </p:txBody>
      </p:sp>
      <p:pic>
        <p:nvPicPr>
          <p:cNvPr id="5122" name="Picture 2" descr="C:\Users\lenovo\Desktop\tt\images (1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040" y="1232324"/>
            <a:ext cx="3931506" cy="32255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/>
              <a:t>Ijtimoiy</a:t>
            </a:r>
            <a:r>
              <a:rPr lang="en-US" sz="4000" dirty="0"/>
              <a:t> </a:t>
            </a:r>
            <a:r>
              <a:rPr lang="en-US" sz="4000" dirty="0" err="1" smtClean="0"/>
              <a:t>konflikt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6998" y="953588"/>
            <a:ext cx="5657150" cy="349108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269875">
              <a:spcAft>
                <a:spcPts val="953"/>
              </a:spcAft>
            </a:pPr>
            <a:r>
              <a:rPr lang="en-US" sz="1900" b="1" dirty="0" err="1">
                <a:solidFill>
                  <a:srgbClr val="000000"/>
                </a:solidFill>
              </a:rPr>
              <a:t>Tarixda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xonlik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markazi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Qo‘qonda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joylashgan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bo‘lib</a:t>
            </a:r>
            <a:r>
              <a:rPr lang="en-US" sz="1900" b="1" dirty="0">
                <a:solidFill>
                  <a:srgbClr val="000000"/>
                </a:solidFill>
              </a:rPr>
              <a:t>, Toshkent </a:t>
            </a:r>
            <a:r>
              <a:rPr lang="en-US" sz="1900" b="1" dirty="0" err="1">
                <a:solidFill>
                  <a:srgbClr val="000000"/>
                </a:solidFill>
              </a:rPr>
              <a:t>ahli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unga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tobe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bo‘lgan</a:t>
            </a:r>
            <a:r>
              <a:rPr lang="en-US" sz="1900" b="1" dirty="0">
                <a:solidFill>
                  <a:srgbClr val="000000"/>
                </a:solidFill>
              </a:rPr>
              <a:t>. </a:t>
            </a:r>
            <a:r>
              <a:rPr lang="en-US" sz="1900" b="1" dirty="0" smtClean="0">
                <a:solidFill>
                  <a:srgbClr val="000000"/>
                </a:solidFill>
              </a:rPr>
              <a:t>“</a:t>
            </a:r>
            <a:r>
              <a:rPr lang="en-US" sz="1900" b="1" dirty="0" err="1" smtClean="0">
                <a:solidFill>
                  <a:srgbClr val="000000"/>
                </a:solidFill>
              </a:rPr>
              <a:t>Toshkand</a:t>
            </a:r>
            <a:r>
              <a:rPr lang="en-US" sz="1900" b="1" dirty="0" smtClean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ustida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qonliq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 smtClean="0">
                <a:solidFill>
                  <a:srgbClr val="000000"/>
                </a:solidFill>
              </a:rPr>
              <a:t>bulutlar</a:t>
            </a:r>
            <a:r>
              <a:rPr lang="en-US" sz="1900" b="1" dirty="0" smtClean="0">
                <a:solidFill>
                  <a:srgbClr val="000000"/>
                </a:solidFill>
              </a:rPr>
              <a:t>” </a:t>
            </a:r>
            <a:r>
              <a:rPr lang="en-US" sz="1900" b="1" dirty="0" err="1">
                <a:solidFill>
                  <a:srgbClr val="000000"/>
                </a:solidFill>
              </a:rPr>
              <a:t>bobida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yozuvchi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tarixiy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voqea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va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shaxslarga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e’tibor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qaratadi</a:t>
            </a:r>
            <a:r>
              <a:rPr lang="en-US" sz="1900" b="1" dirty="0">
                <a:solidFill>
                  <a:srgbClr val="000000"/>
                </a:solidFill>
              </a:rPr>
              <a:t>. </a:t>
            </a:r>
            <a:endParaRPr lang="en-US" sz="1900" b="1" dirty="0" smtClean="0">
              <a:solidFill>
                <a:srgbClr val="000000"/>
              </a:solidFill>
            </a:endParaRPr>
          </a:p>
          <a:p>
            <a:pPr indent="269875">
              <a:spcAft>
                <a:spcPts val="953"/>
              </a:spcAft>
            </a:pPr>
            <a:r>
              <a:rPr lang="en-US" sz="1900" b="1" dirty="0" smtClean="0">
                <a:solidFill>
                  <a:srgbClr val="000000"/>
                </a:solidFill>
              </a:rPr>
              <a:t>“</a:t>
            </a:r>
            <a:r>
              <a:rPr lang="en-US" sz="1900" b="1" dirty="0" err="1" smtClean="0">
                <a:solidFill>
                  <a:srgbClr val="000000"/>
                </a:solidFill>
              </a:rPr>
              <a:t>Toshkand</a:t>
            </a:r>
            <a:r>
              <a:rPr lang="en-US" sz="1900" b="1" dirty="0" smtClean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hokimi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bo‘lg‘an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Azizbek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Qo‘qong‘a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qarshi</a:t>
            </a:r>
            <a:r>
              <a:rPr lang="en-US" sz="1900" b="1" dirty="0">
                <a:solidFill>
                  <a:srgbClr val="000000"/>
                </a:solidFill>
              </a:rPr>
              <a:t> bosh </a:t>
            </a:r>
            <a:r>
              <a:rPr lang="en-US" sz="1900" b="1" dirty="0" err="1" smtClean="0">
                <a:solidFill>
                  <a:srgbClr val="000000"/>
                </a:solidFill>
              </a:rPr>
              <a:t>ko‘targan</a:t>
            </a:r>
            <a:r>
              <a:rPr lang="en-US" sz="1900" b="1" dirty="0" smtClean="0">
                <a:solidFill>
                  <a:srgbClr val="000000"/>
                </a:solidFill>
              </a:rPr>
              <a:t>” </a:t>
            </a:r>
            <a:r>
              <a:rPr lang="en-US" sz="1900" b="1" dirty="0" err="1">
                <a:solidFill>
                  <a:srgbClr val="000000"/>
                </a:solidFill>
              </a:rPr>
              <a:t>degan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ma’lumotdan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so‘ng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romanning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keyingi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boblarida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shaharlararo</a:t>
            </a:r>
            <a:r>
              <a:rPr lang="en-US" sz="1900" b="1" dirty="0">
                <a:solidFill>
                  <a:srgbClr val="000000"/>
                </a:solidFill>
              </a:rPr>
              <a:t>, </a:t>
            </a:r>
            <a:r>
              <a:rPr lang="en-US" sz="1900" b="1" dirty="0" err="1">
                <a:solidFill>
                  <a:srgbClr val="000000"/>
                </a:solidFill>
              </a:rPr>
              <a:t>ikki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hududdagi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qipchoq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hamda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qora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choponlilar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orasidagi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ijtimoiy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konflikt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bayon</a:t>
            </a:r>
            <a:r>
              <a:rPr lang="en-US" sz="1900" b="1" dirty="0">
                <a:solidFill>
                  <a:srgbClr val="000000"/>
                </a:solidFill>
              </a:rPr>
              <a:t> </a:t>
            </a:r>
            <a:r>
              <a:rPr lang="en-US" sz="1900" b="1" dirty="0" err="1">
                <a:solidFill>
                  <a:srgbClr val="000000"/>
                </a:solidFill>
              </a:rPr>
              <a:t>qilinadi</a:t>
            </a:r>
            <a:r>
              <a:rPr lang="en-US" sz="1900" b="1" dirty="0">
                <a:solidFill>
                  <a:srgbClr val="000000"/>
                </a:solidFill>
              </a:rPr>
              <a:t>.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lenovo\Desktop\tt\images (2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5957" y="1535917"/>
            <a:ext cx="2968109" cy="2326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Madaniyat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7" y="953589"/>
            <a:ext cx="5144560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>
              <a:spcAft>
                <a:spcPts val="953"/>
              </a:spcAft>
            </a:pPr>
            <a:r>
              <a:rPr lang="en-US" sz="1900" b="1" dirty="0">
                <a:solidFill>
                  <a:srgbClr val="000000"/>
                </a:solidFill>
              </a:rPr>
              <a:t>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2992" y="1203839"/>
            <a:ext cx="5475265" cy="327350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/>
            <a:r>
              <a:rPr lang="en-US" sz="2500" b="1" dirty="0" smtClean="0">
                <a:solidFill>
                  <a:srgbClr val="000000"/>
                </a:solidFill>
              </a:rPr>
              <a:t>“</a:t>
            </a:r>
            <a:r>
              <a:rPr lang="en-US" sz="2500" b="1" dirty="0" err="1" smtClean="0">
                <a:solidFill>
                  <a:srgbClr val="000000"/>
                </a:solidFill>
              </a:rPr>
              <a:t>O‘tkan</a:t>
            </a:r>
            <a:r>
              <a:rPr lang="en-US" sz="2500" b="1" dirty="0" smtClean="0">
                <a:solidFill>
                  <a:srgbClr val="000000"/>
                </a:solidFill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</a:rPr>
              <a:t>kunlar</a:t>
            </a:r>
            <a:r>
              <a:rPr lang="en-US" sz="2500" b="1" dirty="0" smtClean="0">
                <a:solidFill>
                  <a:srgbClr val="000000"/>
                </a:solidFill>
              </a:rPr>
              <a:t>” </a:t>
            </a:r>
            <a:r>
              <a:rPr lang="en-US" sz="2500" b="1" dirty="0" err="1">
                <a:solidFill>
                  <a:srgbClr val="000000"/>
                </a:solidFill>
              </a:rPr>
              <a:t>romani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tarixdagi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shaxslarning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maktub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yozish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madaniyatidan</a:t>
            </a:r>
            <a:r>
              <a:rPr lang="en-US" sz="2500" b="1" dirty="0">
                <a:solidFill>
                  <a:srgbClr val="000000"/>
                </a:solidFill>
              </a:rPr>
              <a:t> ham </a:t>
            </a:r>
            <a:r>
              <a:rPr lang="en-US" sz="2500" b="1" dirty="0" err="1">
                <a:solidFill>
                  <a:srgbClr val="000000"/>
                </a:solidFill>
              </a:rPr>
              <a:t>xabar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beradi</a:t>
            </a:r>
            <a:r>
              <a:rPr lang="en-US" sz="2500" b="1" dirty="0">
                <a:solidFill>
                  <a:srgbClr val="000000"/>
                </a:solidFill>
              </a:rPr>
              <a:t>. </a:t>
            </a:r>
            <a:endParaRPr lang="en-US" sz="2500" b="1" dirty="0" smtClean="0">
              <a:solidFill>
                <a:srgbClr val="000000"/>
              </a:solidFill>
            </a:endParaRPr>
          </a:p>
          <a:p>
            <a:pPr indent="355600"/>
            <a:r>
              <a:rPr lang="en-US" sz="2500" b="1" dirty="0" err="1" smtClean="0">
                <a:solidFill>
                  <a:srgbClr val="000000"/>
                </a:solidFill>
              </a:rPr>
              <a:t>Yusufbek</a:t>
            </a:r>
            <a:r>
              <a:rPr lang="en-US" sz="2500" b="1" dirty="0" smtClean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hoji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yozgan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maktub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qahramonlarning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hayot-mamot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masalasida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hal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qiluvchi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vazifani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bajaradi</a:t>
            </a:r>
            <a:r>
              <a:rPr lang="en-US" sz="2500" b="1" dirty="0">
                <a:solidFill>
                  <a:srgbClr val="000000"/>
                </a:solidFill>
              </a:rPr>
              <a:t>.</a:t>
            </a:r>
            <a:endParaRPr lang="ru-RU" sz="2500" b="1" dirty="0">
              <a:solidFill>
                <a:srgbClr val="000000"/>
              </a:solidFill>
            </a:endParaRPr>
          </a:p>
        </p:txBody>
      </p:sp>
      <p:pic>
        <p:nvPicPr>
          <p:cNvPr id="7170" name="Picture 2" descr="C:\Users\lenovo\Desktop\tt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6007" y="1309664"/>
            <a:ext cx="3037835" cy="3037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108999"/>
            <a:ext cx="8860080" cy="64198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000" dirty="0" err="1"/>
              <a:t>Urf-odatlar</a:t>
            </a:r>
            <a:endParaRPr sz="4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4867" y="953589"/>
            <a:ext cx="5144560" cy="43972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>
              <a:spcAft>
                <a:spcPts val="953"/>
              </a:spcAft>
            </a:pPr>
            <a:r>
              <a:rPr lang="en-US" sz="1900" b="1" dirty="0">
                <a:solidFill>
                  <a:srgbClr val="000000"/>
                </a:solidFill>
              </a:rPr>
              <a:t>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9190" y="953589"/>
            <a:ext cx="5180921" cy="368601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 algn="ctr">
              <a:spcAft>
                <a:spcPts val="600"/>
              </a:spcAft>
            </a:pPr>
            <a:r>
              <a:rPr lang="en-US" sz="2500" b="1" dirty="0" err="1" smtClean="0">
                <a:solidFill>
                  <a:srgbClr val="000000"/>
                </a:solidFill>
              </a:rPr>
              <a:t>To‘y</a:t>
            </a:r>
            <a:r>
              <a:rPr lang="en-US" sz="2500" b="1" dirty="0">
                <a:solidFill>
                  <a:srgbClr val="000000"/>
                </a:solidFill>
              </a:rPr>
              <a:t>, </a:t>
            </a:r>
            <a:r>
              <a:rPr lang="en-US" sz="2500" b="1" dirty="0" err="1">
                <a:solidFill>
                  <a:srgbClr val="000000"/>
                </a:solidFill>
              </a:rPr>
              <a:t>qizlar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</a:rPr>
              <a:t>majlisi</a:t>
            </a:r>
            <a:endParaRPr lang="en-US" sz="2500" b="1" dirty="0" smtClean="0">
              <a:solidFill>
                <a:srgbClr val="000000"/>
              </a:solidFill>
            </a:endParaRPr>
          </a:p>
          <a:p>
            <a:pPr indent="355600" algn="just"/>
            <a:r>
              <a:rPr lang="en-US" sz="2500" dirty="0" err="1" smtClean="0">
                <a:solidFill>
                  <a:srgbClr val="000000"/>
                </a:solidFill>
              </a:rPr>
              <a:t>Qizlar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majlisi</a:t>
            </a:r>
            <a:r>
              <a:rPr lang="en-US" sz="2500" dirty="0">
                <a:solidFill>
                  <a:srgbClr val="000000"/>
                </a:solidFill>
              </a:rPr>
              <a:t> – </a:t>
            </a:r>
            <a:r>
              <a:rPr lang="en-US" sz="2500" dirty="0" err="1">
                <a:solidFill>
                  <a:srgbClr val="000000"/>
                </a:solidFill>
              </a:rPr>
              <a:t>qizyig‘in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degan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to‘y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marosimi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tarixda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qanday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bo‘lganini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ushbu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bobda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berilgan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tasvirdan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to‘la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tasavvur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qilish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mumkin</a:t>
            </a:r>
            <a:r>
              <a:rPr lang="en-US" sz="2500" dirty="0">
                <a:solidFill>
                  <a:srgbClr val="000000"/>
                </a:solidFill>
              </a:rPr>
              <a:t>. </a:t>
            </a:r>
            <a:endParaRPr lang="en-US" sz="2500" dirty="0" smtClean="0">
              <a:solidFill>
                <a:srgbClr val="000000"/>
              </a:solidFill>
            </a:endParaRPr>
          </a:p>
          <a:p>
            <a:pPr indent="355600" algn="just"/>
            <a:r>
              <a:rPr lang="en-US" sz="2500" dirty="0" err="1" smtClean="0">
                <a:solidFill>
                  <a:srgbClr val="000000"/>
                </a:solidFill>
              </a:rPr>
              <a:t>Qizlarning</a:t>
            </a:r>
            <a:r>
              <a:rPr lang="en-US" sz="2500" dirty="0" smtClean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ushbu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majlisida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o‘ziga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xos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 err="1">
                <a:solidFill>
                  <a:srgbClr val="000000"/>
                </a:solidFill>
              </a:rPr>
              <a:t>go‘zallik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quvnoqlik</a:t>
            </a:r>
            <a:r>
              <a:rPr lang="en-US" sz="2500" dirty="0">
                <a:solidFill>
                  <a:srgbClr val="000000"/>
                </a:solidFill>
              </a:rPr>
              <a:t>, </a:t>
            </a:r>
            <a:r>
              <a:rPr lang="en-US" sz="2500" dirty="0" err="1">
                <a:solidFill>
                  <a:srgbClr val="000000"/>
                </a:solidFill>
              </a:rPr>
              <a:t>latiflik</a:t>
            </a:r>
            <a:r>
              <a:rPr lang="en-US" sz="2500" dirty="0">
                <a:solidFill>
                  <a:srgbClr val="000000"/>
                </a:solidFill>
              </a:rPr>
              <a:t> – </a:t>
            </a:r>
            <a:r>
              <a:rPr lang="en-US" sz="2500" dirty="0" err="1">
                <a:solidFill>
                  <a:srgbClr val="000000"/>
                </a:solidFill>
              </a:rPr>
              <a:t>nafosat</a:t>
            </a:r>
            <a:r>
              <a:rPr lang="en-US" sz="2500" dirty="0">
                <a:solidFill>
                  <a:srgbClr val="000000"/>
                </a:solidFill>
              </a:rPr>
              <a:t> bor.</a:t>
            </a:r>
            <a:endParaRPr lang="ru-RU" sz="2500" b="1" dirty="0">
              <a:solidFill>
                <a:srgbClr val="000000"/>
              </a:solidFill>
            </a:endParaRPr>
          </a:p>
        </p:txBody>
      </p:sp>
      <p:pic>
        <p:nvPicPr>
          <p:cNvPr id="6146" name="Picture 2" descr="C:\Users\lenovo\Desktop\tt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6216" y="1564317"/>
            <a:ext cx="3207244" cy="26627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79" y="74769"/>
            <a:ext cx="8860080" cy="710441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4400" dirty="0" err="1"/>
              <a:t>Asarning</a:t>
            </a:r>
            <a:r>
              <a:rPr lang="en-US" sz="4400" dirty="0"/>
              <a:t> </a:t>
            </a:r>
            <a:r>
              <a:rPr lang="en-US" sz="4400" dirty="0" err="1" smtClean="0"/>
              <a:t>mavzu</a:t>
            </a:r>
            <a:r>
              <a:rPr lang="en-US" sz="4400" dirty="0" smtClean="0"/>
              <a:t> </a:t>
            </a:r>
            <a:r>
              <a:rPr lang="en-US" sz="4400" dirty="0" err="1" smtClean="0"/>
              <a:t>doirasi</a:t>
            </a:r>
            <a:endParaRPr sz="4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879186" y="1686460"/>
            <a:ext cx="380693" cy="543880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68574" tIns="34287" rIns="68574" bIns="34287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9832" y="1936354"/>
            <a:ext cx="372082" cy="488583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6774" y="953586"/>
            <a:ext cx="293287" cy="635157"/>
          </a:xfrm>
          <a:prstGeom prst="rect">
            <a:avLst/>
          </a:prstGeom>
        </p:spPr>
        <p:txBody>
          <a:bodyPr wrap="none" lIns="145161" tIns="72581" rIns="145161" bIns="72581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867" y="953587"/>
            <a:ext cx="5144561" cy="146574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867" y="953590"/>
            <a:ext cx="8688592" cy="1221454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endParaRPr lang="en-US" sz="2200" b="1" dirty="0">
              <a:solidFill>
                <a:srgbClr val="000000"/>
              </a:solidFill>
            </a:endParaRPr>
          </a:p>
          <a:p>
            <a:endParaRPr lang="en-US" sz="2200" b="1" dirty="0">
              <a:solidFill>
                <a:srgbClr val="000000"/>
              </a:solidFill>
            </a:endParaRPr>
          </a:p>
          <a:p>
            <a:endParaRPr lang="ru-RU" sz="25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246999" y="-229328"/>
            <a:ext cx="483916" cy="483858"/>
          </a:xfrm>
          <a:prstGeom prst="rect">
            <a:avLst/>
          </a:prstGeom>
          <a:noFill/>
        </p:spPr>
        <p:txBody>
          <a:bodyPr vert="horz" wrap="square" lIns="145161" tIns="72581" rIns="145161" bIns="7258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4868" y="953589"/>
            <a:ext cx="5655284" cy="3993787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indent="355600">
              <a:spcAft>
                <a:spcPts val="600"/>
              </a:spcAft>
            </a:pPr>
            <a:r>
              <a:rPr lang="en-US" sz="2500" b="1" dirty="0">
                <a:solidFill>
                  <a:srgbClr val="000000"/>
                </a:solidFill>
              </a:rPr>
              <a:t>“</a:t>
            </a:r>
            <a:r>
              <a:rPr lang="en-US" sz="2500" b="1" dirty="0" err="1">
                <a:solidFill>
                  <a:srgbClr val="000000"/>
                </a:solidFill>
              </a:rPr>
              <a:t>Ozod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va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obod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smtClean="0">
                <a:solidFill>
                  <a:srgbClr val="000000"/>
                </a:solidFill>
              </a:rPr>
              <a:t>VATAN, </a:t>
            </a:r>
            <a:r>
              <a:rPr lang="en-US" sz="2500" b="1" dirty="0" err="1">
                <a:solidFill>
                  <a:srgbClr val="000000"/>
                </a:solidFill>
              </a:rPr>
              <a:t>erkin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va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farovon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hayot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</a:rPr>
              <a:t>barpo</a:t>
            </a:r>
            <a:r>
              <a:rPr lang="en-US" sz="2500" b="1" dirty="0" smtClean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etish</a:t>
            </a:r>
            <a:r>
              <a:rPr lang="en-US" sz="2500" b="1" dirty="0">
                <a:solidFill>
                  <a:srgbClr val="000000"/>
                </a:solidFill>
              </a:rPr>
              <a:t>“ </a:t>
            </a:r>
            <a:r>
              <a:rPr lang="en-US" sz="2500" b="1" dirty="0" err="1">
                <a:solidFill>
                  <a:srgbClr val="000000"/>
                </a:solidFill>
              </a:rPr>
              <a:t>asarning</a:t>
            </a:r>
            <a:r>
              <a:rPr lang="en-US" sz="2500" b="1" dirty="0">
                <a:solidFill>
                  <a:srgbClr val="000000"/>
                </a:solidFill>
              </a:rPr>
              <a:t>  </a:t>
            </a:r>
            <a:r>
              <a:rPr lang="en-US" sz="2500" b="1" dirty="0" err="1">
                <a:solidFill>
                  <a:srgbClr val="000000"/>
                </a:solidFill>
              </a:rPr>
              <a:t>asosiy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g‘oyalaridan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biri</a:t>
            </a:r>
            <a:r>
              <a:rPr lang="en-US" sz="2500" b="1" dirty="0" smtClean="0">
                <a:solidFill>
                  <a:srgbClr val="000000"/>
                </a:solidFill>
              </a:rPr>
              <a:t>.</a:t>
            </a:r>
          </a:p>
          <a:p>
            <a:pPr indent="182563">
              <a:spcAft>
                <a:spcPts val="600"/>
              </a:spcAft>
            </a:pPr>
            <a:r>
              <a:rPr lang="en-US" sz="2500" b="1" dirty="0" err="1" smtClean="0">
                <a:solidFill>
                  <a:srgbClr val="000000"/>
                </a:solidFill>
              </a:rPr>
              <a:t>Ma’naviy</a:t>
            </a:r>
            <a:r>
              <a:rPr lang="en-US" sz="2500" b="1" dirty="0" smtClean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komillik</a:t>
            </a:r>
            <a:r>
              <a:rPr lang="en-US" sz="2500" b="1" dirty="0" smtClean="0">
                <a:solidFill>
                  <a:srgbClr val="000000"/>
                </a:solidFill>
              </a:rPr>
              <a:t>.</a:t>
            </a:r>
          </a:p>
          <a:p>
            <a:pPr indent="182563">
              <a:spcAft>
                <a:spcPts val="600"/>
              </a:spcAft>
            </a:pPr>
            <a:r>
              <a:rPr lang="en-US" sz="2500" b="1" dirty="0" err="1" smtClean="0">
                <a:solidFill>
                  <a:srgbClr val="000000"/>
                </a:solidFill>
              </a:rPr>
              <a:t>Oila</a:t>
            </a:r>
            <a:r>
              <a:rPr lang="en-US" sz="2500" b="1" dirty="0" smtClean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ma’suliyati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va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ota-onaga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hurmat</a:t>
            </a:r>
            <a:r>
              <a:rPr lang="en-US" sz="2500" b="1" dirty="0">
                <a:solidFill>
                  <a:srgbClr val="000000"/>
                </a:solidFill>
              </a:rPr>
              <a:t>. </a:t>
            </a:r>
            <a:endParaRPr lang="en-US" sz="2500" b="1" dirty="0" smtClean="0">
              <a:solidFill>
                <a:srgbClr val="000000"/>
              </a:solidFill>
            </a:endParaRPr>
          </a:p>
          <a:p>
            <a:pPr indent="182563">
              <a:spcAft>
                <a:spcPts val="600"/>
              </a:spcAft>
            </a:pPr>
            <a:r>
              <a:rPr lang="en-US" sz="2500" b="1" dirty="0" err="1" smtClean="0">
                <a:solidFill>
                  <a:srgbClr val="000000"/>
                </a:solidFill>
              </a:rPr>
              <a:t>Ijtimoiy</a:t>
            </a:r>
            <a:r>
              <a:rPr lang="en-US" sz="2500" b="1" dirty="0" smtClean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madaniyat</a:t>
            </a:r>
            <a:r>
              <a:rPr lang="en-US" sz="2500" b="1" dirty="0">
                <a:solidFill>
                  <a:srgbClr val="000000"/>
                </a:solidFill>
              </a:rPr>
              <a:t>. </a:t>
            </a:r>
            <a:endParaRPr lang="en-US" sz="2500" b="1" dirty="0" smtClean="0">
              <a:solidFill>
                <a:srgbClr val="000000"/>
              </a:solidFill>
            </a:endParaRPr>
          </a:p>
          <a:p>
            <a:pPr indent="182563">
              <a:spcAft>
                <a:spcPts val="600"/>
              </a:spcAft>
            </a:pPr>
            <a:r>
              <a:rPr lang="en-US" sz="2500" b="1" dirty="0" err="1" smtClean="0">
                <a:solidFill>
                  <a:srgbClr val="000000"/>
                </a:solidFill>
              </a:rPr>
              <a:t>Siyosiy</a:t>
            </a:r>
            <a:r>
              <a:rPr lang="en-US" sz="2500" b="1" dirty="0" smtClean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barqarorlik</a:t>
            </a:r>
            <a:r>
              <a:rPr lang="en-US" sz="2500" b="1" dirty="0">
                <a:solidFill>
                  <a:srgbClr val="000000"/>
                </a:solidFill>
              </a:rPr>
              <a:t>. </a:t>
            </a:r>
            <a:endParaRPr lang="en-US" sz="2500" b="1" dirty="0" smtClean="0">
              <a:solidFill>
                <a:srgbClr val="000000"/>
              </a:solidFill>
            </a:endParaRPr>
          </a:p>
          <a:p>
            <a:pPr indent="182563"/>
            <a:r>
              <a:rPr lang="en-US" sz="2500" b="1" dirty="0" err="1" smtClean="0">
                <a:solidFill>
                  <a:srgbClr val="000000"/>
                </a:solidFill>
              </a:rPr>
              <a:t>Urf-odat</a:t>
            </a:r>
            <a:r>
              <a:rPr lang="en-US" sz="2500" b="1" dirty="0" smtClean="0">
                <a:solidFill>
                  <a:srgbClr val="000000"/>
                </a:solidFill>
              </a:rPr>
              <a:t> </a:t>
            </a:r>
            <a:r>
              <a:rPr lang="en-US" sz="2500" b="1" dirty="0" err="1">
                <a:solidFill>
                  <a:srgbClr val="000000"/>
                </a:solidFill>
              </a:rPr>
              <a:t>va</a:t>
            </a:r>
            <a:r>
              <a:rPr lang="en-US" sz="2500" b="1" dirty="0">
                <a:solidFill>
                  <a:srgbClr val="000000"/>
                </a:solidFill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</a:rPr>
              <a:t>an’analar</a:t>
            </a:r>
            <a:r>
              <a:rPr lang="en-US" sz="2500" b="1" dirty="0" smtClean="0">
                <a:solidFill>
                  <a:srgbClr val="000000"/>
                </a:solidFill>
              </a:rPr>
              <a:t> </a:t>
            </a:r>
            <a:r>
              <a:rPr lang="en-US" sz="2500" b="1" dirty="0" err="1" smtClean="0">
                <a:solidFill>
                  <a:srgbClr val="000000"/>
                </a:solidFill>
              </a:rPr>
              <a:t>qadri</a:t>
            </a:r>
            <a:r>
              <a:rPr lang="en-US" sz="2500" b="1" dirty="0">
                <a:solidFill>
                  <a:srgbClr val="000000"/>
                </a:solidFill>
              </a:rPr>
              <a:t>.</a:t>
            </a:r>
            <a:endParaRPr lang="ru-RU" sz="2500" b="1" dirty="0">
              <a:solidFill>
                <a:srgbClr val="000000"/>
              </a:solidFill>
            </a:endParaRPr>
          </a:p>
        </p:txBody>
      </p:sp>
      <p:pic>
        <p:nvPicPr>
          <p:cNvPr id="8194" name="Picture 2" descr="C:\Users\lenovo\Desktop\tt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20246" y="1521342"/>
            <a:ext cx="2807983" cy="28076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155645</TotalTime>
  <Words>482</Words>
  <Application>Microsoft Office PowerPoint</Application>
  <PresentationFormat>Экран (16:9)</PresentationFormat>
  <Paragraphs>99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Asardagi ziddiyatlar</vt:lpstr>
      <vt:lpstr>Turkiston tanazzuli</vt:lpstr>
      <vt:lpstr>Hasanali</vt:lpstr>
      <vt:lpstr>Tarixiy haqiqat</vt:lpstr>
      <vt:lpstr>Ijtimoiy konflikt</vt:lpstr>
      <vt:lpstr>Madaniyat</vt:lpstr>
      <vt:lpstr>Urf-odatlar</vt:lpstr>
      <vt:lpstr>Asarning mavzu doirasi</vt:lpstr>
      <vt:lpstr>Adibning mahorati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2192</cp:revision>
  <dcterms:created xsi:type="dcterms:W3CDTF">2014-10-08T23:03:32Z</dcterms:created>
  <dcterms:modified xsi:type="dcterms:W3CDTF">2020-12-24T05:32:49Z</dcterms:modified>
</cp:coreProperties>
</file>