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6" r:id="rId3"/>
    <p:sldId id="259" r:id="rId4"/>
    <p:sldId id="261" r:id="rId5"/>
    <p:sldId id="297" r:id="rId6"/>
    <p:sldId id="281" r:id="rId7"/>
    <p:sldId id="287" r:id="rId8"/>
    <p:sldId id="288" r:id="rId9"/>
    <p:sldId id="266" r:id="rId10"/>
    <p:sldId id="292" r:id="rId11"/>
    <p:sldId id="293" r:id="rId12"/>
    <p:sldId id="294" r:id="rId13"/>
    <p:sldId id="296" r:id="rId14"/>
    <p:sldId id="295" r:id="rId15"/>
    <p:sldId id="272" r:id="rId16"/>
    <p:sldId id="291" r:id="rId17"/>
    <p:sldId id="290" r:id="rId18"/>
    <p:sldId id="273" r:id="rId19"/>
    <p:sldId id="275" r:id="rId20"/>
  </p:sldIdLst>
  <p:sldSz cx="1343977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BC89EF96-8CEA-46FF-86C4-4CE0E760980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5B9BD5"/>
          </a:solidFill>
        </a:fill>
      </a:tcStyle>
    </a:band1H>
    <a:band1V>
      <a:tcStyle>
        <a:tcBdr/>
        <a:fill>
          <a:solidFill>
            <a:srgbClr val="5B9BD5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5940675A-B579-460E-94D1-54222C63F5D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</a:tblStyle>
  <a:tblStyle styleId="{3B4B98B0-60AC-42C2-AFA5-B58CD77FA1E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5B9BD5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5B9BD5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F7AEF6-AA1D-409A-9185-46D188A96E31}" type="slidenum">
              <a:t>‹#›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39285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215898" y="812801"/>
            <a:ext cx="7126284" cy="4008436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F3661247-9FEC-41A3-9C33-7A39B1D4157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756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ru-RU" sz="2000" b="0" i="0" u="none" strike="noStrike" kern="1200" cap="none" spc="0" baseline="0">
        <a:solidFill>
          <a:srgbClr val="000000"/>
        </a:solidFill>
        <a:uFillTx/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679972" y="1237201"/>
            <a:ext cx="10079833" cy="2631890"/>
          </a:xfrm>
        </p:spPr>
        <p:txBody>
          <a:bodyPr anchor="b" anchorCtr="1"/>
          <a:lstStyle>
            <a:lvl1pPr algn="ctr">
              <a:defRPr sz="6614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679972" y="3970580"/>
            <a:ext cx="10079833" cy="1825169"/>
          </a:xfrm>
        </p:spPr>
        <p:txBody>
          <a:bodyPr anchorCtr="1"/>
          <a:lstStyle>
            <a:lvl1pPr marL="0" indent="0" algn="ctr">
              <a:buNone/>
              <a:defRPr sz="2646"/>
            </a:lvl1pPr>
          </a:lstStyle>
          <a:p>
            <a:pPr lvl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9A6760-33B0-49D5-816D-049F3D7E596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9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DF5E49-CBCC-4062-A152-22C537AF022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17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9617842" y="402482"/>
            <a:ext cx="2897953" cy="640647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923982" y="402482"/>
            <a:ext cx="8525856" cy="640647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E38C2D-A987-4735-BADB-348879F9315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12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07988" y="308610"/>
            <a:ext cx="11423809" cy="901214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1007979" y="1539931"/>
            <a:ext cx="3669057" cy="3756071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4F81BD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4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4885355" y="1539931"/>
            <a:ext cx="3669057" cy="3756071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8064A2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8762731" y="1539931"/>
            <a:ext cx="3669057" cy="3756071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EEECE1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1007979" y="5490158"/>
            <a:ext cx="3669057" cy="1056954"/>
          </a:xfrm>
        </p:spPr>
        <p:txBody>
          <a:bodyPr/>
          <a:lstStyle>
            <a:lvl1pPr marL="0" indent="0">
              <a:buNone/>
              <a:defRPr lang="en-US" sz="1500"/>
            </a:lvl1pPr>
            <a:lvl2pPr marL="167975" indent="-167975">
              <a:defRPr lang="en-US" sz="1500"/>
            </a:lvl2pPr>
            <a:lvl3pPr marL="335959" indent="-167975">
              <a:defRPr lang="en-US" sz="1500"/>
            </a:lvl3pPr>
            <a:lvl4pPr marL="587922" indent="-251972">
              <a:defRPr lang="en-US" sz="1500"/>
            </a:lvl4pPr>
            <a:lvl5pPr marL="839894" indent="-251972">
              <a:defRPr lang="en-US"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4885355" y="5490158"/>
            <a:ext cx="3669057" cy="1056954"/>
          </a:xfrm>
        </p:spPr>
        <p:txBody>
          <a:bodyPr/>
          <a:lstStyle>
            <a:lvl1pPr marL="0" indent="0">
              <a:buNone/>
              <a:defRPr lang="en-US" sz="1500"/>
            </a:lvl1pPr>
            <a:lvl2pPr marL="167975" indent="-167975">
              <a:defRPr lang="en-US" sz="1500"/>
            </a:lvl2pPr>
            <a:lvl3pPr marL="335959" indent="-167975">
              <a:defRPr lang="en-US" sz="1500"/>
            </a:lvl3pPr>
            <a:lvl4pPr marL="587922" indent="-251972">
              <a:defRPr lang="en-US" sz="1500"/>
            </a:lvl4pPr>
            <a:lvl5pPr marL="839894" indent="-251972">
              <a:defRPr lang="en-US"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8762731" y="5490158"/>
            <a:ext cx="3669057" cy="1056954"/>
          </a:xfrm>
        </p:spPr>
        <p:txBody>
          <a:bodyPr/>
          <a:lstStyle>
            <a:lvl1pPr marL="0" indent="0">
              <a:buNone/>
              <a:defRPr lang="en-US" sz="1500"/>
            </a:lvl1pPr>
            <a:lvl2pPr marL="167975" indent="-167975">
              <a:defRPr lang="en-US" sz="1500"/>
            </a:lvl2pPr>
            <a:lvl3pPr marL="335959" indent="-167975">
              <a:defRPr lang="en-US" sz="1500"/>
            </a:lvl3pPr>
            <a:lvl4pPr marL="587922" indent="-251972">
              <a:defRPr lang="en-US" sz="1500"/>
            </a:lvl4pPr>
            <a:lvl5pPr marL="839894" indent="-251972">
              <a:defRPr lang="en-US"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1007988" y="1028956"/>
            <a:ext cx="11423809" cy="447982"/>
          </a:xfrm>
        </p:spPr>
        <p:txBody>
          <a:bodyPr anchorCtr="1"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lang="en-US" sz="200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58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AD765B-0668-4B05-AE16-E9625D29BC6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64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16987" y="1884669"/>
            <a:ext cx="11591803" cy="3144612"/>
          </a:xfrm>
        </p:spPr>
        <p:txBody>
          <a:bodyPr anchor="b"/>
          <a:lstStyle>
            <a:lvl1pPr>
              <a:defRPr sz="6614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916987" y="5059036"/>
            <a:ext cx="11591803" cy="1653674"/>
          </a:xfrm>
        </p:spPr>
        <p:txBody>
          <a:bodyPr/>
          <a:lstStyle>
            <a:lvl1pPr marL="0" indent="0">
              <a:buNone/>
              <a:defRPr sz="2646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2E955D-4A86-4C7D-AE43-0870F8343D6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78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923982" y="2012411"/>
            <a:ext cx="5711900" cy="47965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803885" y="2012411"/>
            <a:ext cx="5711900" cy="47965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0CE7D1-B55A-4987-9A9E-68DF43A0573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60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25738" y="402482"/>
            <a:ext cx="11591803" cy="14611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925738" y="1853168"/>
            <a:ext cx="5685656" cy="908209"/>
          </a:xfrm>
        </p:spPr>
        <p:txBody>
          <a:bodyPr anchor="b"/>
          <a:lstStyle>
            <a:lvl1pPr marL="0" indent="0">
              <a:buNone/>
              <a:defRPr sz="2646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925738" y="2761378"/>
            <a:ext cx="5685656" cy="40615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803885" y="1853168"/>
            <a:ext cx="5713655" cy="908209"/>
          </a:xfrm>
        </p:spPr>
        <p:txBody>
          <a:bodyPr anchor="b"/>
          <a:lstStyle>
            <a:lvl1pPr marL="0" indent="0">
              <a:buNone/>
              <a:defRPr sz="2646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803885" y="2761378"/>
            <a:ext cx="5713655" cy="40615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9D6982-C6F6-4167-B134-5DDE029B796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43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E20D2-2B35-4FAD-97AF-74C1FB1848E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8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37A644-DA60-440F-94AE-BFAE54A28A3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0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25738" y="503980"/>
            <a:ext cx="4334676" cy="1763923"/>
          </a:xfrm>
        </p:spPr>
        <p:txBody>
          <a:bodyPr anchor="b"/>
          <a:lstStyle>
            <a:lvl1pPr>
              <a:defRPr sz="3527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713655" y="1088456"/>
            <a:ext cx="6803885" cy="5372264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925738" y="2267904"/>
            <a:ext cx="4334676" cy="4201567"/>
          </a:xfrm>
        </p:spPr>
        <p:txBody>
          <a:bodyPr/>
          <a:lstStyle>
            <a:lvl1pPr marL="0" indent="0">
              <a:buNone/>
              <a:defRPr sz="1764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C46E35-681D-4CB9-A486-B23A2033C5B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6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25738" y="503980"/>
            <a:ext cx="4334676" cy="1763923"/>
          </a:xfrm>
        </p:spPr>
        <p:txBody>
          <a:bodyPr anchor="b"/>
          <a:lstStyle>
            <a:lvl1pPr>
              <a:defRPr sz="3527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713655" y="1088456"/>
            <a:ext cx="6803885" cy="5372264"/>
          </a:xfrm>
        </p:spPr>
        <p:txBody>
          <a:bodyPr/>
          <a:lstStyle>
            <a:lvl1pPr marL="0" indent="0">
              <a:buNone/>
              <a:defRPr sz="3527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925738" y="2267904"/>
            <a:ext cx="4334676" cy="4201567"/>
          </a:xfrm>
        </p:spPr>
        <p:txBody>
          <a:bodyPr/>
          <a:lstStyle>
            <a:lvl1pPr marL="0" indent="0">
              <a:buNone/>
              <a:defRPr sz="1764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042D6C-0673-401C-99BD-FF943A50909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71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923982" y="402482"/>
            <a:ext cx="11591803" cy="14611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923982" y="2012411"/>
            <a:ext cx="11591803" cy="47965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923982" y="7006699"/>
            <a:ext cx="3023948" cy="402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23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451930" y="7006699"/>
            <a:ext cx="4535926" cy="402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23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9491837" y="7006699"/>
            <a:ext cx="3023948" cy="402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23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C882160-7800-4246-826C-86148D9D4A8C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1007943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ru-RU" sz="485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51990" marR="0" lvl="0" indent="-251990" algn="l" defTabSz="1007943" rtl="0" fontAlgn="auto" hangingPunct="1">
        <a:lnSpc>
          <a:spcPct val="90000"/>
        </a:lnSpc>
        <a:spcBef>
          <a:spcPts val="1100"/>
        </a:spcBef>
        <a:spcAft>
          <a:spcPts val="0"/>
        </a:spcAft>
        <a:buSzPct val="100000"/>
        <a:buFont typeface="Arial" pitchFamily="34"/>
        <a:buChar char="•"/>
        <a:tabLst/>
        <a:defRPr lang="ru-RU" sz="3086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55952" marR="0" lvl="1" indent="-251990" algn="l" defTabSz="1007943" rtl="0" fontAlgn="auto" hangingPunct="1">
        <a:lnSpc>
          <a:spcPct val="90000"/>
        </a:lnSpc>
        <a:spcBef>
          <a:spcPts val="550"/>
        </a:spcBef>
        <a:spcAft>
          <a:spcPts val="0"/>
        </a:spcAft>
        <a:buSzPct val="100000"/>
        <a:buFont typeface="Arial" pitchFamily="34"/>
        <a:buChar char="•"/>
        <a:tabLst/>
        <a:defRPr lang="ru-RU" sz="2646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259933" marR="0" lvl="2" indent="-251990" algn="l" defTabSz="1007943" rtl="0" fontAlgn="auto" hangingPunct="1">
        <a:lnSpc>
          <a:spcPct val="90000"/>
        </a:lnSpc>
        <a:spcBef>
          <a:spcPts val="550"/>
        </a:spcBef>
        <a:spcAft>
          <a:spcPts val="0"/>
        </a:spcAft>
        <a:buSzPct val="100000"/>
        <a:buFont typeface="Arial" pitchFamily="34"/>
        <a:buChar char="•"/>
        <a:tabLst/>
        <a:defRPr lang="ru-RU" sz="2205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763895" marR="0" lvl="3" indent="-251990" algn="l" defTabSz="1007943" rtl="0" fontAlgn="auto" hangingPunct="1">
        <a:lnSpc>
          <a:spcPct val="90000"/>
        </a:lnSpc>
        <a:spcBef>
          <a:spcPts val="550"/>
        </a:spcBef>
        <a:spcAft>
          <a:spcPts val="0"/>
        </a:spcAft>
        <a:buSzPct val="100000"/>
        <a:buFont typeface="Arial" pitchFamily="34"/>
        <a:buChar char="•"/>
        <a:tabLst/>
        <a:defRPr lang="ru-RU" sz="1984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267867" marR="0" lvl="4" indent="-251990" algn="l" defTabSz="1007943" rtl="0" fontAlgn="auto" hangingPunct="1">
        <a:lnSpc>
          <a:spcPct val="90000"/>
        </a:lnSpc>
        <a:spcBef>
          <a:spcPts val="550"/>
        </a:spcBef>
        <a:spcAft>
          <a:spcPts val="0"/>
        </a:spcAft>
        <a:buSzPct val="100000"/>
        <a:buFont typeface="Arial" pitchFamily="34"/>
        <a:buChar char="•"/>
        <a:tabLst/>
        <a:defRPr lang="ru-RU" sz="1984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68" y="3584"/>
            <a:ext cx="13421526" cy="2378857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object 4"/>
          <p:cNvSpPr txBox="1"/>
          <p:nvPr/>
        </p:nvSpPr>
        <p:spPr>
          <a:xfrm>
            <a:off x="1712863" y="3310109"/>
            <a:ext cx="6851690" cy="21000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32543" rIns="0" bIns="0" anchor="t" anchorCtr="0" compatLnSpc="1">
            <a:spAutoFit/>
          </a:bodyPr>
          <a:lstStyle/>
          <a:p>
            <a:pPr marL="42903" marR="0" lvl="0" indent="0" algn="l" defTabSz="914400" rtl="0" fontAlgn="auto" hangingPunct="1">
              <a:lnSpc>
                <a:spcPts val="4555"/>
              </a:lnSpc>
              <a:spcBef>
                <a:spcPts val="25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1200" cap="none" spc="0" baseline="0">
                <a:solidFill>
                  <a:srgbClr val="2365C7"/>
                </a:solidFill>
                <a:uFillTx/>
                <a:latin typeface="Arial"/>
                <a:cs typeface="Arial"/>
              </a:rPr>
              <a:t>Mavzu:</a:t>
            </a:r>
            <a:endParaRPr lang="en-US" sz="60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0" i="0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Zahiriddin Muhammad Bobur hayoti va ijodi</a:t>
            </a:r>
          </a:p>
        </p:txBody>
      </p:sp>
      <p:sp>
        <p:nvSpPr>
          <p:cNvPr id="4" name="object 5"/>
          <p:cNvSpPr/>
          <p:nvPr/>
        </p:nvSpPr>
        <p:spPr>
          <a:xfrm>
            <a:off x="811840" y="3236921"/>
            <a:ext cx="801947" cy="2066598"/>
          </a:xfrm>
          <a:custGeom>
            <a:avLst/>
            <a:gdLst>
              <a:gd name="f0" fmla="val w"/>
              <a:gd name="f1" fmla="val h"/>
              <a:gd name="f2" fmla="val 0"/>
              <a:gd name="f3" fmla="val 344170"/>
              <a:gd name="f4" fmla="val 680719"/>
              <a:gd name="f5" fmla="val 343828"/>
              <a:gd name="f6" fmla="val 680466"/>
              <a:gd name="f7" fmla="*/ f0 1 344170"/>
              <a:gd name="f8" fmla="*/ f1 1 680719"/>
              <a:gd name="f9" fmla="+- f4 0 f2"/>
              <a:gd name="f10" fmla="+- f3 0 f2"/>
              <a:gd name="f11" fmla="*/ f10 1 344170"/>
              <a:gd name="f12" fmla="*/ f9 1 6807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344170" h="680719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object 9"/>
          <p:cNvSpPr/>
          <p:nvPr/>
        </p:nvSpPr>
        <p:spPr>
          <a:xfrm>
            <a:off x="10958553" y="531430"/>
            <a:ext cx="1407106" cy="1406895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4" y="f2"/>
                </a:moveTo>
                <a:lnTo>
                  <a:pt x="f2" y="f2"/>
                </a:lnTo>
                <a:lnTo>
                  <a:pt x="f2" y="f5"/>
                </a:lnTo>
                <a:lnTo>
                  <a:pt x="f4" y="f5"/>
                </a:lnTo>
                <a:lnTo>
                  <a:pt x="f4" y="f2"/>
                </a:lnTo>
                <a:close/>
              </a:path>
            </a:pathLst>
          </a:custGeom>
          <a:solidFill>
            <a:srgbClr val="00A8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10958553" y="531430"/>
            <a:ext cx="1407106" cy="1406895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2" y="f2"/>
                </a:moveTo>
                <a:lnTo>
                  <a:pt x="f4" y="f2"/>
                </a:lnTo>
                <a:lnTo>
                  <a:pt x="f4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noFill/>
          <a:ln w="30476" cap="flat">
            <a:solidFill>
              <a:srgbClr val="FEFEF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object 12"/>
          <p:cNvSpPr txBox="1"/>
          <p:nvPr/>
        </p:nvSpPr>
        <p:spPr>
          <a:xfrm>
            <a:off x="11112374" y="580159"/>
            <a:ext cx="1008107" cy="8375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36987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5200" b="1" i="0" u="none" strike="noStrike" kern="1200" cap="none" spc="23" baseline="0">
                <a:solidFill>
                  <a:srgbClr val="FEFEFE"/>
                </a:solidFill>
                <a:uFillTx/>
                <a:latin typeface="Arial"/>
                <a:cs typeface="Arial"/>
              </a:rPr>
              <a:t> 1</a:t>
            </a:r>
            <a:r>
              <a:rPr lang="en-GB" sz="5200" b="1" i="0" u="none" strike="noStrike" kern="1200" cap="none" spc="23" baseline="0">
                <a:solidFill>
                  <a:srgbClr val="FEFEFE"/>
                </a:solidFill>
                <a:uFillTx/>
                <a:latin typeface="Arial"/>
                <a:cs typeface="Arial"/>
              </a:rPr>
              <a:t>1</a:t>
            </a:r>
            <a:endParaRPr lang="ru-RU" sz="5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8" name="object 13"/>
          <p:cNvSpPr txBox="1"/>
          <p:nvPr/>
        </p:nvSpPr>
        <p:spPr>
          <a:xfrm>
            <a:off x="11350703" y="1262603"/>
            <a:ext cx="627351" cy="4937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28108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0" b="0" i="0" u="none" strike="noStrike" kern="1200" cap="none" spc="-12" baseline="0">
                <a:solidFill>
                  <a:srgbClr val="FEFEFE"/>
                </a:solidFill>
                <a:uFillTx/>
                <a:latin typeface="Arial"/>
                <a:cs typeface="Arial"/>
              </a:rPr>
              <a:t>sinf</a:t>
            </a:r>
            <a:endParaRPr lang="en-US" sz="30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9" name="object 2"/>
          <p:cNvSpPr txBox="1"/>
          <p:nvPr/>
        </p:nvSpPr>
        <p:spPr>
          <a:xfrm>
            <a:off x="2258421" y="520138"/>
            <a:ext cx="6903628" cy="12655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34079" rIns="0" bIns="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O‘ZBEK TILI  </a:t>
            </a:r>
            <a:endParaRPr lang="en-US" sz="8000" b="0" i="0" u="none" strike="noStrike" kern="0" cap="none" spc="0" baseline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sp>
        <p:nvSpPr>
          <p:cNvPr id="10" name="object 12"/>
          <p:cNvSpPr/>
          <p:nvPr/>
        </p:nvSpPr>
        <p:spPr>
          <a:xfrm>
            <a:off x="811840" y="677515"/>
            <a:ext cx="758668" cy="1083024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301975"/>
              <a:gd name="f6" fmla="val 22673"/>
              <a:gd name="f7" fmla="val 13828"/>
              <a:gd name="f8" fmla="val 1961"/>
              <a:gd name="f9" fmla="val 6623"/>
              <a:gd name="f10" fmla="val 6956"/>
              <a:gd name="f11" fmla="val 1775"/>
              <a:gd name="f12" fmla="val 14269"/>
              <a:gd name="f13" fmla="val 23183"/>
              <a:gd name="f14" fmla="val 440585"/>
              <a:gd name="f15" fmla="val 1822"/>
              <a:gd name="f16" fmla="val 449613"/>
              <a:gd name="f17" fmla="val 6791"/>
              <a:gd name="f18" fmla="val 456985"/>
              <a:gd name="f19" fmla="val 14162"/>
              <a:gd name="f20" fmla="val 461954"/>
              <a:gd name="f21" fmla="val 23187"/>
              <a:gd name="f22" fmla="val 463777"/>
              <a:gd name="f23" fmla="val 301457"/>
              <a:gd name="f24" fmla="val 310484"/>
              <a:gd name="f25" fmla="val 317856"/>
              <a:gd name="f26" fmla="val 322826"/>
              <a:gd name="f27" fmla="val 323087"/>
              <a:gd name="f28" fmla="val 448318"/>
              <a:gd name="f29" fmla="val 18921"/>
              <a:gd name="f30" fmla="val 15458"/>
              <a:gd name="f31" fmla="val 444855"/>
              <a:gd name="f32" fmla="val 18914"/>
              <a:gd name="f33" fmla="val 15454"/>
              <a:gd name="f34" fmla="val 323109"/>
              <a:gd name="f35" fmla="val 322873"/>
              <a:gd name="f36" fmla="val 318025"/>
              <a:gd name="f37" fmla="val 310820"/>
              <a:gd name="f38" fmla="val 321185"/>
              <a:gd name="f39" fmla="val 247345"/>
              <a:gd name="f40" fmla="val 312649"/>
              <a:gd name="f41" fmla="val 309190"/>
              <a:gd name="f42" fmla="val 250804"/>
              <a:gd name="f43" fmla="val 305727"/>
              <a:gd name="f44" fmla="val 324648"/>
              <a:gd name="f45" fmla="val 73832"/>
              <a:gd name="f46" fmla="val 77292"/>
              <a:gd name="f47" fmla="*/ f0 1 325120"/>
              <a:gd name="f48" fmla="*/ f1 1 464184"/>
              <a:gd name="f49" fmla="+- f4 0 f2"/>
              <a:gd name="f50" fmla="+- f3 0 f2"/>
              <a:gd name="f51" fmla="*/ f50 1 325120"/>
              <a:gd name="f52" fmla="*/ f49 1 464184"/>
              <a:gd name="f53" fmla="*/ f2 1 f51"/>
              <a:gd name="f54" fmla="*/ f3 1 f51"/>
              <a:gd name="f55" fmla="*/ f2 1 f52"/>
              <a:gd name="f56" fmla="*/ f4 1 f52"/>
              <a:gd name="f57" fmla="*/ f53 f47 1"/>
              <a:gd name="f58" fmla="*/ f54 f47 1"/>
              <a:gd name="f59" fmla="*/ f56 f48 1"/>
              <a:gd name="f60" fmla="*/ f55 f4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5120" h="464184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2" y="f13"/>
                </a:lnTo>
                <a:lnTo>
                  <a:pt x="f2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2"/>
                </a:lnTo>
                <a:lnTo>
                  <a:pt x="f24" y="f20"/>
                </a:lnTo>
                <a:lnTo>
                  <a:pt x="f25" y="f18"/>
                </a:lnTo>
                <a:lnTo>
                  <a:pt x="f26" y="f16"/>
                </a:lnTo>
                <a:lnTo>
                  <a:pt x="f27" y="f28"/>
                </a:lnTo>
                <a:lnTo>
                  <a:pt x="f29" y="f28"/>
                </a:lnTo>
                <a:lnTo>
                  <a:pt x="f30" y="f31"/>
                </a:lnTo>
                <a:lnTo>
                  <a:pt x="f30" y="f32"/>
                </a:lnTo>
                <a:lnTo>
                  <a:pt x="f29" y="f33"/>
                </a:lnTo>
                <a:lnTo>
                  <a:pt x="f34" y="f33"/>
                </a:lnTo>
                <a:lnTo>
                  <a:pt x="f35" y="f12"/>
                </a:lnTo>
                <a:lnTo>
                  <a:pt x="f36" y="f10"/>
                </a:lnTo>
                <a:lnTo>
                  <a:pt x="f37" y="f8"/>
                </a:lnTo>
                <a:lnTo>
                  <a:pt x="f5" y="f2"/>
                </a:lnTo>
                <a:close/>
              </a:path>
              <a:path w="325120" h="464184">
                <a:moveTo>
                  <a:pt x="f38" y="f39"/>
                </a:moveTo>
                <a:lnTo>
                  <a:pt x="f40" y="f39"/>
                </a:lnTo>
                <a:lnTo>
                  <a:pt x="f41" y="f42"/>
                </a:lnTo>
                <a:lnTo>
                  <a:pt x="f41" y="f31"/>
                </a:lnTo>
                <a:lnTo>
                  <a:pt x="f43" y="f28"/>
                </a:lnTo>
                <a:lnTo>
                  <a:pt x="f27" y="f28"/>
                </a:lnTo>
                <a:lnTo>
                  <a:pt x="f44" y="f14"/>
                </a:lnTo>
                <a:lnTo>
                  <a:pt x="f44" y="f42"/>
                </a:lnTo>
                <a:lnTo>
                  <a:pt x="f38" y="f39"/>
                </a:lnTo>
                <a:close/>
              </a:path>
              <a:path w="325120" h="464184">
                <a:moveTo>
                  <a:pt x="f34" y="f33"/>
                </a:moveTo>
                <a:lnTo>
                  <a:pt x="f43" y="f33"/>
                </a:lnTo>
                <a:lnTo>
                  <a:pt x="f41" y="f32"/>
                </a:lnTo>
                <a:lnTo>
                  <a:pt x="f41" y="f45"/>
                </a:lnTo>
                <a:lnTo>
                  <a:pt x="f40" y="f46"/>
                </a:lnTo>
                <a:lnTo>
                  <a:pt x="f38" y="f46"/>
                </a:lnTo>
                <a:lnTo>
                  <a:pt x="f44" y="f45"/>
                </a:lnTo>
                <a:lnTo>
                  <a:pt x="f44" y="f13"/>
                </a:lnTo>
                <a:lnTo>
                  <a:pt x="f34" y="f33"/>
                </a:lnTo>
                <a:close/>
              </a:path>
            </a:pathLst>
          </a:custGeom>
          <a:solidFill>
            <a:srgbClr val="00AEEF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object 13"/>
          <p:cNvSpPr/>
          <p:nvPr/>
        </p:nvSpPr>
        <p:spPr>
          <a:xfrm>
            <a:off x="811840" y="677515"/>
            <a:ext cx="758668" cy="1083024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23187"/>
              <a:gd name="f6" fmla="val 463777"/>
              <a:gd name="f7" fmla="val 301457"/>
              <a:gd name="f8" fmla="val 310484"/>
              <a:gd name="f9" fmla="val 461954"/>
              <a:gd name="f10" fmla="val 317856"/>
              <a:gd name="f11" fmla="val 456985"/>
              <a:gd name="f12" fmla="val 322826"/>
              <a:gd name="f13" fmla="val 449613"/>
              <a:gd name="f14" fmla="val 324648"/>
              <a:gd name="f15" fmla="val 440585"/>
              <a:gd name="f16" fmla="val 255074"/>
              <a:gd name="f17" fmla="val 250804"/>
              <a:gd name="f18" fmla="val 321185"/>
              <a:gd name="f19" fmla="val 247345"/>
              <a:gd name="f20" fmla="val 316919"/>
              <a:gd name="f21" fmla="val 312649"/>
              <a:gd name="f22" fmla="val 309190"/>
              <a:gd name="f23" fmla="val 444855"/>
              <a:gd name="f24" fmla="val 305727"/>
              <a:gd name="f25" fmla="val 448318"/>
              <a:gd name="f26" fmla="val 18921"/>
              <a:gd name="f27" fmla="val 15458"/>
              <a:gd name="f28" fmla="val 23183"/>
              <a:gd name="f29" fmla="val 18914"/>
              <a:gd name="f30" fmla="val 15454"/>
              <a:gd name="f31" fmla="val 69562"/>
              <a:gd name="f32" fmla="val 73832"/>
              <a:gd name="f33" fmla="val 77292"/>
              <a:gd name="f34" fmla="val 322873"/>
              <a:gd name="f35" fmla="val 14269"/>
              <a:gd name="f36" fmla="val 318025"/>
              <a:gd name="f37" fmla="val 6956"/>
              <a:gd name="f38" fmla="val 310820"/>
              <a:gd name="f39" fmla="val 1961"/>
              <a:gd name="f40" fmla="val 301975"/>
              <a:gd name="f41" fmla="val 22673"/>
              <a:gd name="f42" fmla="val 13828"/>
              <a:gd name="f43" fmla="val 6623"/>
              <a:gd name="f44" fmla="val 1775"/>
              <a:gd name="f45" fmla="val 1822"/>
              <a:gd name="f46" fmla="val 6791"/>
              <a:gd name="f47" fmla="val 14162"/>
              <a:gd name="f48" fmla="*/ f0 1 325120"/>
              <a:gd name="f49" fmla="*/ f1 1 464184"/>
              <a:gd name="f50" fmla="+- f4 0 f2"/>
              <a:gd name="f51" fmla="+- f3 0 f2"/>
              <a:gd name="f52" fmla="*/ f51 1 325120"/>
              <a:gd name="f53" fmla="*/ f50 1 464184"/>
              <a:gd name="f54" fmla="*/ f2 1 f52"/>
              <a:gd name="f55" fmla="*/ f3 1 f52"/>
              <a:gd name="f56" fmla="*/ f2 1 f53"/>
              <a:gd name="f57" fmla="*/ f4 1 f53"/>
              <a:gd name="f58" fmla="*/ f54 f48 1"/>
              <a:gd name="f59" fmla="*/ f55 f48 1"/>
              <a:gd name="f60" fmla="*/ f57 f49 1"/>
              <a:gd name="f61" fmla="*/ f56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325120" h="464184">
                <a:moveTo>
                  <a:pt x="f5" y="f6"/>
                </a:moveTo>
                <a:lnTo>
                  <a:pt x="f7" y="f6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4" y="f16"/>
                </a:lnTo>
                <a:lnTo>
                  <a:pt x="f14" y="f17"/>
                </a:lnTo>
                <a:lnTo>
                  <a:pt x="f18" y="f19"/>
                </a:lnTo>
                <a:lnTo>
                  <a:pt x="f20" y="f19"/>
                </a:lnTo>
                <a:lnTo>
                  <a:pt x="f21" y="f19"/>
                </a:lnTo>
                <a:lnTo>
                  <a:pt x="f22" y="f17"/>
                </a:lnTo>
                <a:lnTo>
                  <a:pt x="f22" y="f16"/>
                </a:lnTo>
                <a:lnTo>
                  <a:pt x="f22" y="f15"/>
                </a:lnTo>
                <a:lnTo>
                  <a:pt x="f22" y="f23"/>
                </a:lnTo>
                <a:lnTo>
                  <a:pt x="f24" y="f25"/>
                </a:lnTo>
                <a:lnTo>
                  <a:pt x="f7" y="f25"/>
                </a:lnTo>
                <a:lnTo>
                  <a:pt x="f5" y="f25"/>
                </a:lnTo>
                <a:lnTo>
                  <a:pt x="f26" y="f25"/>
                </a:lnTo>
                <a:lnTo>
                  <a:pt x="f27" y="f23"/>
                </a:lnTo>
                <a:lnTo>
                  <a:pt x="f27" y="f15"/>
                </a:lnTo>
                <a:lnTo>
                  <a:pt x="f27" y="f28"/>
                </a:lnTo>
                <a:lnTo>
                  <a:pt x="f27" y="f29"/>
                </a:lnTo>
                <a:lnTo>
                  <a:pt x="f26" y="f30"/>
                </a:lnTo>
                <a:lnTo>
                  <a:pt x="f5" y="f30"/>
                </a:lnTo>
                <a:lnTo>
                  <a:pt x="f7" y="f30"/>
                </a:lnTo>
                <a:lnTo>
                  <a:pt x="f24" y="f30"/>
                </a:lnTo>
                <a:lnTo>
                  <a:pt x="f22" y="f29"/>
                </a:lnTo>
                <a:lnTo>
                  <a:pt x="f22" y="f28"/>
                </a:lnTo>
                <a:lnTo>
                  <a:pt x="f22" y="f31"/>
                </a:lnTo>
                <a:lnTo>
                  <a:pt x="f22" y="f32"/>
                </a:lnTo>
                <a:lnTo>
                  <a:pt x="f21" y="f33"/>
                </a:lnTo>
                <a:lnTo>
                  <a:pt x="f20" y="f33"/>
                </a:lnTo>
                <a:lnTo>
                  <a:pt x="f18" y="f33"/>
                </a:lnTo>
                <a:lnTo>
                  <a:pt x="f14" y="f32"/>
                </a:lnTo>
                <a:lnTo>
                  <a:pt x="f14" y="f31"/>
                </a:lnTo>
                <a:lnTo>
                  <a:pt x="f14" y="f28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2"/>
                </a:lnTo>
                <a:lnTo>
                  <a:pt x="f41" y="f2"/>
                </a:lnTo>
                <a:lnTo>
                  <a:pt x="f42" y="f39"/>
                </a:lnTo>
                <a:lnTo>
                  <a:pt x="f43" y="f37"/>
                </a:lnTo>
                <a:lnTo>
                  <a:pt x="f44" y="f35"/>
                </a:lnTo>
                <a:lnTo>
                  <a:pt x="f2" y="f28"/>
                </a:lnTo>
                <a:lnTo>
                  <a:pt x="f2" y="f15"/>
                </a:lnTo>
                <a:lnTo>
                  <a:pt x="f45" y="f13"/>
                </a:lnTo>
                <a:lnTo>
                  <a:pt x="f46" y="f11"/>
                </a:lnTo>
                <a:lnTo>
                  <a:pt x="f47" y="f9"/>
                </a:lnTo>
                <a:lnTo>
                  <a:pt x="f5" y="f6"/>
                </a:lnTo>
                <a:close/>
              </a:path>
            </a:pathLst>
          </a:custGeom>
          <a:noFill/>
          <a:ln w="3172" cap="flat">
            <a:solidFill>
              <a:srgbClr val="00AEE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object 14"/>
          <p:cNvSpPr/>
          <p:nvPr/>
        </p:nvSpPr>
        <p:spPr>
          <a:xfrm>
            <a:off x="919127" y="712363"/>
            <a:ext cx="976496" cy="97635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406805"/>
              <a:gd name="f5" fmla="val 11192"/>
              <a:gd name="f6" fmla="val 352473"/>
              <a:gd name="f7" fmla="val 35384"/>
              <a:gd name="f8" fmla="val 328280"/>
              <a:gd name="f9" fmla="val 34678"/>
              <a:gd name="f10" fmla="val 329086"/>
              <a:gd name="f11" fmla="val 34182"/>
              <a:gd name="f12" fmla="val 329825"/>
              <a:gd name="f13" fmla="val 33761"/>
              <a:gd name="f14" fmla="val 330761"/>
              <a:gd name="f15" fmla="val 409531"/>
              <a:gd name="f16" fmla="val 245"/>
              <a:gd name="f17" fmla="val 412274"/>
              <a:gd name="f18" fmla="val 3107"/>
              <a:gd name="f19" fmla="val 416613"/>
              <a:gd name="f20" fmla="val 5529"/>
              <a:gd name="f21" fmla="val 417920"/>
              <a:gd name="f22" fmla="val 9195"/>
              <a:gd name="f23" fmla="val 10213"/>
              <a:gd name="f24" fmla="val 417711"/>
              <a:gd name="f25" fmla="val 61990"/>
              <a:gd name="f26" fmla="val 395507"/>
              <a:gd name="f27" fmla="val 22816"/>
              <a:gd name="f28" fmla="val 43498"/>
              <a:gd name="f29" fmla="val 347241"/>
              <a:gd name="f30" fmla="val 65430"/>
              <a:gd name="f31" fmla="val 51854"/>
              <a:gd name="f32" fmla="val 333665"/>
              <a:gd name="f33" fmla="val 307051"/>
              <a:gd name="f34" fmla="val 78479"/>
              <a:gd name="f35" fmla="val 328910"/>
              <a:gd name="f36" fmla="val 317981"/>
              <a:gd name="f37" fmla="val 67549"/>
              <a:gd name="f38" fmla="val 330602"/>
              <a:gd name="f39" fmla="val 54918"/>
              <a:gd name="f40" fmla="val 352438"/>
              <a:gd name="f41" fmla="val 341532"/>
              <a:gd name="f42" fmla="val 43988"/>
              <a:gd name="f43" fmla="val 369260"/>
              <a:gd name="f44" fmla="val 16300"/>
              <a:gd name="f45" fmla="val 377798"/>
              <a:gd name="f46" fmla="val 14014"/>
              <a:gd name="f47" fmla="val 408786"/>
              <a:gd name="f48" fmla="val 406994"/>
              <a:gd name="f49" fmla="val 11318"/>
              <a:gd name="f50" fmla="val 71078"/>
              <a:gd name="f51" fmla="val 374821"/>
              <a:gd name="f52" fmla="val 88492"/>
              <a:gd name="f53" fmla="val 384141"/>
              <a:gd name="f54" fmla="val 89226"/>
              <a:gd name="f55" fmla="val 383641"/>
              <a:gd name="f56" fmla="val 89932"/>
              <a:gd name="f57" fmla="val 382960"/>
              <a:gd name="f58" fmla="val 106502"/>
              <a:gd name="f59" fmla="val 366465"/>
              <a:gd name="f60" fmla="val 84654"/>
              <a:gd name="f61" fmla="val 339840"/>
              <a:gd name="f62" fmla="val 111268"/>
              <a:gd name="f63" fmla="val 372632"/>
              <a:gd name="f64" fmla="val 100338"/>
              <a:gd name="f65" fmla="val 350770"/>
              <a:gd name="f66" fmla="val 363402"/>
              <a:gd name="f67" fmla="val 87713"/>
              <a:gd name="f68" fmla="val 396154"/>
              <a:gd name="f69" fmla="val 76817"/>
              <a:gd name="f70" fmla="val 374291"/>
              <a:gd name="f71" fmla="val 393804"/>
              <a:gd name="f72" fmla="val 18301"/>
              <a:gd name="f73" fmla="val 400057"/>
              <a:gd name="f74" fmla="val 24551"/>
              <a:gd name="f75" fmla="val 404345"/>
              <a:gd name="f76" fmla="val 40561"/>
              <a:gd name="f77" fmla="val 402059"/>
              <a:gd name="f78" fmla="val 49100"/>
              <a:gd name="f79" fmla="val 396198"/>
              <a:gd name="f80" fmla="val 54957"/>
              <a:gd name="f81" fmla="val 407113"/>
              <a:gd name="f82" fmla="val 65858"/>
              <a:gd name="f83" fmla="val 415530"/>
              <a:gd name="f84" fmla="val 53076"/>
              <a:gd name="f85" fmla="val 418313"/>
              <a:gd name="f86" fmla="val 38563"/>
              <a:gd name="f87" fmla="val 415466"/>
              <a:gd name="f88" fmla="val 24063"/>
              <a:gd name="f89" fmla="val 396158"/>
              <a:gd name="f90" fmla="val 54950"/>
              <a:gd name="f91" fmla="val 379748"/>
              <a:gd name="f92" fmla="val 365235"/>
              <a:gd name="f93" fmla="val 2783"/>
              <a:gd name="f94" fmla="val 352454"/>
              <a:gd name="f95" fmla="val 11199"/>
              <a:gd name="f96" fmla="val 394249"/>
              <a:gd name="f97" fmla="val 2846"/>
              <a:gd name="f98" fmla="*/ f0 1 418465"/>
              <a:gd name="f99" fmla="*/ f1 1 418465"/>
              <a:gd name="f100" fmla="+- f3 0 f2"/>
              <a:gd name="f101" fmla="*/ f100 1 418465"/>
              <a:gd name="f102" fmla="*/ f2 1 f101"/>
              <a:gd name="f103" fmla="*/ f3 1 f101"/>
              <a:gd name="f104" fmla="*/ f102 f98 1"/>
              <a:gd name="f105" fmla="*/ f103 f98 1"/>
              <a:gd name="f106" fmla="*/ f103 f99 1"/>
              <a:gd name="f107" fmla="*/ f102 f9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4" t="f107" r="f105" b="f106"/>
            <a:pathLst>
              <a:path w="418465" h="418465">
                <a:moveTo>
                  <a:pt x="f4" y="f5"/>
                </a:moveTo>
                <a:lnTo>
                  <a:pt x="f6" y="f5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2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1"/>
                </a:lnTo>
                <a:lnTo>
                  <a:pt x="f23" y="f24"/>
                </a:lnTo>
                <a:lnTo>
                  <a:pt x="f25" y="f26"/>
                </a:lnTo>
                <a:lnTo>
                  <a:pt x="f27" y="f26"/>
                </a:lnTo>
                <a:lnTo>
                  <a:pt x="f28" y="f29"/>
                </a:lnTo>
                <a:lnTo>
                  <a:pt x="f30" y="f29"/>
                </a:lnTo>
                <a:lnTo>
                  <a:pt x="f31" y="f32"/>
                </a:lnTo>
                <a:lnTo>
                  <a:pt x="f33" y="f34"/>
                </a:lnTo>
                <a:lnTo>
                  <a:pt x="f35" y="f34"/>
                </a:lnTo>
                <a:lnTo>
                  <a:pt x="f36" y="f37"/>
                </a:lnTo>
                <a:lnTo>
                  <a:pt x="f38" y="f39"/>
                </a:lnTo>
                <a:lnTo>
                  <a:pt x="f40" y="f39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6"/>
                </a:lnTo>
                <a:lnTo>
                  <a:pt x="f48" y="f49"/>
                </a:lnTo>
                <a:lnTo>
                  <a:pt x="f4" y="f5"/>
                </a:lnTo>
                <a:close/>
              </a:path>
              <a:path w="418465" h="418465">
                <a:moveTo>
                  <a:pt x="f30" y="f29"/>
                </a:moveTo>
                <a:lnTo>
                  <a:pt x="f28" y="f29"/>
                </a:lnTo>
                <a:lnTo>
                  <a:pt x="f50" y="f51"/>
                </a:lnTo>
                <a:lnTo>
                  <a:pt x="f27" y="f26"/>
                </a:lnTo>
                <a:lnTo>
                  <a:pt x="f25" y="f26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59"/>
                </a:lnTo>
                <a:lnTo>
                  <a:pt x="f30" y="f29"/>
                </a:lnTo>
                <a:close/>
              </a:path>
              <a:path w="418465" h="418465">
                <a:moveTo>
                  <a:pt x="f35" y="f34"/>
                </a:moveTo>
                <a:lnTo>
                  <a:pt x="f33" y="f34"/>
                </a:lnTo>
                <a:lnTo>
                  <a:pt x="f61" y="f62"/>
                </a:lnTo>
                <a:lnTo>
                  <a:pt x="f60" y="f59"/>
                </a:lnTo>
                <a:lnTo>
                  <a:pt x="f58" y="f59"/>
                </a:lnTo>
                <a:lnTo>
                  <a:pt x="f63" y="f64"/>
                </a:lnTo>
                <a:lnTo>
                  <a:pt x="f65" y="f64"/>
                </a:lnTo>
                <a:lnTo>
                  <a:pt x="f35" y="f34"/>
                </a:lnTo>
                <a:close/>
              </a:path>
              <a:path w="418465" h="418465">
                <a:moveTo>
                  <a:pt x="f40" y="f39"/>
                </a:moveTo>
                <a:lnTo>
                  <a:pt x="f38" y="f39"/>
                </a:lnTo>
                <a:lnTo>
                  <a:pt x="f66" y="f67"/>
                </a:lnTo>
                <a:lnTo>
                  <a:pt x="f65" y="f64"/>
                </a:lnTo>
                <a:lnTo>
                  <a:pt x="f63" y="f64"/>
                </a:lnTo>
                <a:lnTo>
                  <a:pt x="f68" y="f69"/>
                </a:lnTo>
                <a:lnTo>
                  <a:pt x="f70" y="f69"/>
                </a:lnTo>
                <a:lnTo>
                  <a:pt x="f40" y="f39"/>
                </a:lnTo>
                <a:close/>
              </a:path>
              <a:path w="418465" h="418465">
                <a:moveTo>
                  <a:pt x="f47" y="f46"/>
                </a:moveTo>
                <a:lnTo>
                  <a:pt x="f45" y="f46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70" y="f69"/>
                </a:lnTo>
                <a:lnTo>
                  <a:pt x="f68" y="f69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47" y="f46"/>
                </a:lnTo>
                <a:close/>
              </a:path>
              <a:path w="418465" h="418465">
                <a:moveTo>
                  <a:pt x="f89" y="f90"/>
                </a:moveTo>
                <a:close/>
              </a:path>
              <a:path w="418465" h="418465">
                <a:moveTo>
                  <a:pt x="f91" y="f2"/>
                </a:moveTo>
                <a:lnTo>
                  <a:pt x="f92" y="f93"/>
                </a:lnTo>
                <a:lnTo>
                  <a:pt x="f94" y="f95"/>
                </a:lnTo>
                <a:lnTo>
                  <a:pt x="f4" y="f5"/>
                </a:lnTo>
                <a:lnTo>
                  <a:pt x="f96" y="f97"/>
                </a:lnTo>
                <a:lnTo>
                  <a:pt x="f91" y="f2"/>
                </a:lnTo>
                <a:close/>
              </a:path>
            </a:pathLst>
          </a:custGeom>
          <a:solidFill>
            <a:srgbClr val="00AEEF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1712899" y="741861"/>
            <a:ext cx="152979" cy="152924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object 16"/>
          <p:cNvSpPr/>
          <p:nvPr/>
        </p:nvSpPr>
        <p:spPr>
          <a:xfrm>
            <a:off x="972372" y="1522530"/>
            <a:ext cx="112617" cy="112599"/>
          </a:xfrm>
          <a:custGeom>
            <a:avLst/>
            <a:gdLst>
              <a:gd name="f0" fmla="val w"/>
              <a:gd name="f1" fmla="val h"/>
              <a:gd name="f2" fmla="val 0"/>
              <a:gd name="f3" fmla="val 48259"/>
              <a:gd name="f4" fmla="val 48265"/>
              <a:gd name="f5" fmla="val 20681"/>
              <a:gd name="f6" fmla="val 48261"/>
              <a:gd name="f7" fmla="val 27579"/>
              <a:gd name="f8" fmla="*/ f0 1 48259"/>
              <a:gd name="f9" fmla="*/ f1 1 48259"/>
              <a:gd name="f10" fmla="+- f3 0 f2"/>
              <a:gd name="f11" fmla="*/ f10 1 48259"/>
              <a:gd name="f12" fmla="*/ f2 1 f11"/>
              <a:gd name="f13" fmla="*/ f3 1 f11"/>
              <a:gd name="f14" fmla="*/ f12 f8 1"/>
              <a:gd name="f15" fmla="*/ f13 f8 1"/>
              <a:gd name="f16" fmla="*/ f13 f9 1"/>
              <a:gd name="f17" fmla="*/ f12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48259" h="48259">
                <a:moveTo>
                  <a:pt x="f2" y="f4"/>
                </a:moveTo>
                <a:lnTo>
                  <a:pt x="f5" y="f2"/>
                </a:lnTo>
                <a:lnTo>
                  <a:pt x="f6" y="f7"/>
                </a:lnTo>
                <a:lnTo>
                  <a:pt x="f2" y="f4"/>
                </a:lnTo>
                <a:close/>
              </a:path>
            </a:pathLst>
          </a:custGeom>
          <a:noFill/>
          <a:ln w="3172" cap="flat">
            <a:solidFill>
              <a:srgbClr val="00AEE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object 17"/>
          <p:cNvSpPr/>
          <p:nvPr/>
        </p:nvSpPr>
        <p:spPr>
          <a:xfrm>
            <a:off x="1040130" y="895471"/>
            <a:ext cx="672733" cy="672632"/>
          </a:xfrm>
          <a:custGeom>
            <a:avLst/>
            <a:gdLst>
              <a:gd name="f0" fmla="val w"/>
              <a:gd name="f1" fmla="val h"/>
              <a:gd name="f2" fmla="val 0"/>
              <a:gd name="f3" fmla="val 288290"/>
              <a:gd name="f4" fmla="val 255197"/>
              <a:gd name="f5" fmla="val 287986"/>
              <a:gd name="f6" fmla="val 32788"/>
              <a:gd name="f7" fmla="val 32800"/>
              <a:gd name="f8" fmla="val 255186"/>
              <a:gd name="f9" fmla="*/ f0 1 288290"/>
              <a:gd name="f10" fmla="*/ f1 1 288290"/>
              <a:gd name="f11" fmla="+- f3 0 f2"/>
              <a:gd name="f12" fmla="*/ f11 1 288290"/>
              <a:gd name="f13" fmla="*/ f2 1 f12"/>
              <a:gd name="f14" fmla="*/ f3 1 f12"/>
              <a:gd name="f15" fmla="*/ f13 f9 1"/>
              <a:gd name="f16" fmla="*/ f14 f9 1"/>
              <a:gd name="f17" fmla="*/ f14 f10 1"/>
              <a:gd name="f18" fmla="*/ f1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288290" h="288290">
                <a:moveTo>
                  <a:pt x="f4" y="f2"/>
                </a:moveTo>
                <a:lnTo>
                  <a:pt x="f5" y="f6"/>
                </a:lnTo>
                <a:lnTo>
                  <a:pt x="f7" y="f5"/>
                </a:lnTo>
                <a:lnTo>
                  <a:pt x="f2" y="f8"/>
                </a:lnTo>
                <a:lnTo>
                  <a:pt x="f4" y="f2"/>
                </a:lnTo>
                <a:close/>
              </a:path>
            </a:pathLst>
          </a:custGeom>
          <a:noFill/>
          <a:ln w="3172" cap="flat">
            <a:solidFill>
              <a:srgbClr val="00AEE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object 18"/>
          <p:cNvSpPr/>
          <p:nvPr/>
        </p:nvSpPr>
        <p:spPr>
          <a:xfrm>
            <a:off x="1661144" y="840498"/>
            <a:ext cx="106692" cy="106673"/>
          </a:xfrm>
          <a:custGeom>
            <a:avLst/>
            <a:gdLst>
              <a:gd name="f0" fmla="val w"/>
              <a:gd name="f1" fmla="val h"/>
              <a:gd name="f2" fmla="val 0"/>
              <a:gd name="f3" fmla="val 45720"/>
              <a:gd name="f4" fmla="val 32788"/>
              <a:gd name="f5" fmla="val 45420"/>
              <a:gd name="f6" fmla="val 12631"/>
              <a:gd name="f7" fmla="val 12621"/>
              <a:gd name="f8" fmla="val 45421"/>
              <a:gd name="f9" fmla="val 32795"/>
              <a:gd name="f10" fmla="*/ f0 1 45720"/>
              <a:gd name="f11" fmla="*/ f1 1 45720"/>
              <a:gd name="f12" fmla="+- f3 0 f2"/>
              <a:gd name="f13" fmla="*/ f12 1 45720"/>
              <a:gd name="f14" fmla="*/ f2 1 f13"/>
              <a:gd name="f15" fmla="*/ f3 1 f13"/>
              <a:gd name="f16" fmla="*/ f14 f10 1"/>
              <a:gd name="f17" fmla="*/ f15 f10 1"/>
              <a:gd name="f18" fmla="*/ f15 f11 1"/>
              <a:gd name="f19" fmla="*/ f14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45720" h="45720">
                <a:moveTo>
                  <a:pt x="f4" y="f5"/>
                </a:moveTo>
                <a:lnTo>
                  <a:pt x="f2" y="f6"/>
                </a:lnTo>
                <a:lnTo>
                  <a:pt x="f7" y="f2"/>
                </a:lnTo>
                <a:lnTo>
                  <a:pt x="f8" y="f9"/>
                </a:lnTo>
                <a:lnTo>
                  <a:pt x="f4" y="f5"/>
                </a:lnTo>
                <a:close/>
              </a:path>
            </a:pathLst>
          </a:custGeom>
          <a:noFill/>
          <a:ln w="3172" cap="flat">
            <a:solidFill>
              <a:srgbClr val="00AEE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object 19"/>
          <p:cNvSpPr/>
          <p:nvPr/>
        </p:nvSpPr>
        <p:spPr>
          <a:xfrm>
            <a:off x="919127" y="712363"/>
            <a:ext cx="976496" cy="97635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352473"/>
              <a:gd name="f5" fmla="val 11192"/>
              <a:gd name="f6" fmla="val 301579"/>
              <a:gd name="f7" fmla="val 62078"/>
              <a:gd name="f8" fmla="val 35460"/>
              <a:gd name="f9" fmla="val 328208"/>
              <a:gd name="f10" fmla="val 35359"/>
              <a:gd name="f11" fmla="val 328381"/>
              <a:gd name="f12" fmla="val 34678"/>
              <a:gd name="f13" fmla="val 329086"/>
              <a:gd name="f14" fmla="val 34182"/>
              <a:gd name="f15" fmla="val 329825"/>
              <a:gd name="f16" fmla="val 33822"/>
              <a:gd name="f17" fmla="val 330631"/>
              <a:gd name="f18" fmla="val 33761"/>
              <a:gd name="f19" fmla="val 330761"/>
              <a:gd name="f20" fmla="val 1026"/>
              <a:gd name="f21" fmla="val 407145"/>
              <a:gd name="f22" fmla="val 409531"/>
              <a:gd name="f23" fmla="val 245"/>
              <a:gd name="f24" fmla="val 412274"/>
              <a:gd name="f25" fmla="val 1677"/>
              <a:gd name="f26" fmla="val 414446"/>
              <a:gd name="f27" fmla="val 3107"/>
              <a:gd name="f28" fmla="val 416613"/>
              <a:gd name="f29" fmla="val 5529"/>
              <a:gd name="f30" fmla="val 417920"/>
              <a:gd name="f31" fmla="val 8129"/>
              <a:gd name="f32" fmla="val 9177"/>
              <a:gd name="f33" fmla="val 417923"/>
              <a:gd name="f34" fmla="val 10213"/>
              <a:gd name="f35" fmla="val 417711"/>
              <a:gd name="f36" fmla="val 11174"/>
              <a:gd name="f37" fmla="val 417293"/>
              <a:gd name="f38" fmla="val 87552"/>
              <a:gd name="f39" fmla="val 384559"/>
              <a:gd name="f40" fmla="val 87682"/>
              <a:gd name="f41" fmla="val 384497"/>
              <a:gd name="f42" fmla="val 88492"/>
              <a:gd name="f43" fmla="val 384141"/>
              <a:gd name="f44" fmla="val 89226"/>
              <a:gd name="f45" fmla="val 383641"/>
              <a:gd name="f46" fmla="val 89863"/>
              <a:gd name="f47" fmla="val 383029"/>
              <a:gd name="f48" fmla="val 90032"/>
              <a:gd name="f49" fmla="val 382935"/>
              <a:gd name="f50" fmla="val 356227"/>
              <a:gd name="f51" fmla="val 116748"/>
              <a:gd name="f52" fmla="val 407113"/>
              <a:gd name="f53" fmla="val 65858"/>
              <a:gd name="f54" fmla="val 415530"/>
              <a:gd name="f55" fmla="val 53076"/>
              <a:gd name="f56" fmla="val 418313"/>
              <a:gd name="f57" fmla="val 38563"/>
              <a:gd name="f58" fmla="val 415466"/>
              <a:gd name="f59" fmla="val 24063"/>
              <a:gd name="f60" fmla="val 406994"/>
              <a:gd name="f61" fmla="val 11318"/>
              <a:gd name="f62" fmla="val 394249"/>
              <a:gd name="f63" fmla="val 2846"/>
              <a:gd name="f64" fmla="val 379748"/>
              <a:gd name="f65" fmla="val 365235"/>
              <a:gd name="f66" fmla="val 2783"/>
              <a:gd name="f67" fmla="val 352454"/>
              <a:gd name="f68" fmla="val 11199"/>
              <a:gd name="f69" fmla="*/ f0 1 418465"/>
              <a:gd name="f70" fmla="*/ f1 1 418465"/>
              <a:gd name="f71" fmla="+- f3 0 f2"/>
              <a:gd name="f72" fmla="*/ f71 1 418465"/>
              <a:gd name="f73" fmla="*/ f2 1 f72"/>
              <a:gd name="f74" fmla="*/ f3 1 f72"/>
              <a:gd name="f75" fmla="*/ f73 f69 1"/>
              <a:gd name="f76" fmla="*/ f74 f69 1"/>
              <a:gd name="f77" fmla="*/ f74 f70 1"/>
              <a:gd name="f78" fmla="*/ f73 f7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5" t="f78" r="f76" b="f77"/>
            <a:pathLst>
              <a:path w="418465" h="418465">
                <a:moveTo>
                  <a:pt x="f4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0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2"/>
                </a:lnTo>
                <a:lnTo>
                  <a:pt x="f65" y="f66"/>
                </a:lnTo>
                <a:lnTo>
                  <a:pt x="f67" y="f68"/>
                </a:lnTo>
                <a:close/>
              </a:path>
            </a:pathLst>
          </a:custGeom>
          <a:noFill/>
          <a:ln w="3172" cap="flat">
            <a:solidFill>
              <a:srgbClr val="00AEE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object 20"/>
          <p:cNvSpPr/>
          <p:nvPr/>
        </p:nvSpPr>
        <p:spPr>
          <a:xfrm>
            <a:off x="956087" y="858164"/>
            <a:ext cx="469727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+- f3 0 f3"/>
              <a:gd name="f11" fmla="+- f4 0 f3"/>
              <a:gd name="f12" fmla="?: f6 f0 1"/>
              <a:gd name="f13" fmla="?: f7 f1 1"/>
              <a:gd name="f14" fmla="?: f8 f2 1"/>
              <a:gd name="f15" fmla="*/ f11 1 469725"/>
              <a:gd name="f16" fmla="*/ f10 1 0"/>
              <a:gd name="f17" fmla="*/ f12 1 469725"/>
              <a:gd name="f18" fmla="*/ f13 1 21600"/>
              <a:gd name="f19" fmla="*/ 21600 f13 1"/>
              <a:gd name="f20" fmla="*/ 0 1 f15"/>
              <a:gd name="f21" fmla="*/ 469725 1 f15"/>
              <a:gd name="f22" fmla="*/ 0 1 f16"/>
              <a:gd name="f23" fmla="*/ 1 1 f16"/>
              <a:gd name="f24" fmla="min f18 f17"/>
              <a:gd name="f25" fmla="*/ f19 1 f14"/>
              <a:gd name="f26" fmla="*/ f20 f9 1"/>
              <a:gd name="f27" fmla="*/ f21 f9 1"/>
              <a:gd name="f28" fmla="val f25"/>
              <a:gd name="f29" fmla="*/ f3 f24 1"/>
              <a:gd name="f30" fmla="+- f28 0 f3"/>
              <a:gd name="f31" fmla="*/ f30 1 0"/>
              <a:gd name="f32" fmla="*/ f23 f31 1"/>
              <a:gd name="f33" fmla="*/ f22 f31 1"/>
              <a:gd name="f34" fmla="*/ f33 f24 1"/>
              <a:gd name="f35" fmla="*/ f32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" t="f34" r="f27" b="f35"/>
            <a:pathLst>
              <a:path w="469725">
                <a:moveTo>
                  <a:pt x="f3" y="f29"/>
                </a:moveTo>
                <a:lnTo>
                  <a:pt x="f5" y="f29"/>
                </a:lnTo>
              </a:path>
            </a:pathLst>
          </a:custGeom>
          <a:noFill/>
          <a:ln w="15453" cap="flat">
            <a:solidFill>
              <a:srgbClr val="00AEE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" name="object 21"/>
          <p:cNvSpPr/>
          <p:nvPr/>
        </p:nvSpPr>
        <p:spPr>
          <a:xfrm>
            <a:off x="956087" y="840132"/>
            <a:ext cx="469727" cy="37042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193235"/>
              <a:gd name="f6" fmla="val 7728"/>
              <a:gd name="f7" fmla="val 3459"/>
              <a:gd name="f8" fmla="val 11998"/>
              <a:gd name="f9" fmla="val 15457"/>
              <a:gd name="f10" fmla="val 197501"/>
              <a:gd name="f11" fmla="val 200964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2"/>
                </a:move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8"/>
                </a:lnTo>
                <a:lnTo>
                  <a:pt x="f7" y="f9"/>
                </a:lnTo>
                <a:lnTo>
                  <a:pt x="f6" y="f9"/>
                </a:lnTo>
                <a:lnTo>
                  <a:pt x="f5" y="f9"/>
                </a:lnTo>
                <a:lnTo>
                  <a:pt x="f10" y="f9"/>
                </a:lnTo>
                <a:lnTo>
                  <a:pt x="f11" y="f8"/>
                </a:lnTo>
                <a:lnTo>
                  <a:pt x="f11" y="f6"/>
                </a:lnTo>
                <a:lnTo>
                  <a:pt x="f11" y="f7"/>
                </a:lnTo>
                <a:lnTo>
                  <a:pt x="f10" y="f2"/>
                </a:lnTo>
                <a:lnTo>
                  <a:pt x="f5" y="f2"/>
                </a:lnTo>
                <a:close/>
              </a:path>
            </a:pathLst>
          </a:custGeom>
          <a:noFill/>
          <a:ln w="3172" cap="flat">
            <a:solidFill>
              <a:srgbClr val="00AEE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" name="object 22"/>
          <p:cNvSpPr/>
          <p:nvPr/>
        </p:nvSpPr>
        <p:spPr>
          <a:xfrm>
            <a:off x="956087" y="966365"/>
            <a:ext cx="469727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+- f3 0 f3"/>
              <a:gd name="f11" fmla="+- f4 0 f3"/>
              <a:gd name="f12" fmla="?: f6 f0 1"/>
              <a:gd name="f13" fmla="?: f7 f1 1"/>
              <a:gd name="f14" fmla="?: f8 f2 1"/>
              <a:gd name="f15" fmla="*/ f11 1 469725"/>
              <a:gd name="f16" fmla="*/ f10 1 0"/>
              <a:gd name="f17" fmla="*/ f12 1 469725"/>
              <a:gd name="f18" fmla="*/ f13 1 21600"/>
              <a:gd name="f19" fmla="*/ 21600 f13 1"/>
              <a:gd name="f20" fmla="*/ 0 1 f15"/>
              <a:gd name="f21" fmla="*/ 469725 1 f15"/>
              <a:gd name="f22" fmla="*/ 0 1 f16"/>
              <a:gd name="f23" fmla="*/ 1 1 f16"/>
              <a:gd name="f24" fmla="min f18 f17"/>
              <a:gd name="f25" fmla="*/ f19 1 f14"/>
              <a:gd name="f26" fmla="*/ f20 f9 1"/>
              <a:gd name="f27" fmla="*/ f21 f9 1"/>
              <a:gd name="f28" fmla="val f25"/>
              <a:gd name="f29" fmla="*/ f3 f24 1"/>
              <a:gd name="f30" fmla="+- f28 0 f3"/>
              <a:gd name="f31" fmla="*/ f30 1 0"/>
              <a:gd name="f32" fmla="*/ f23 f31 1"/>
              <a:gd name="f33" fmla="*/ f22 f31 1"/>
              <a:gd name="f34" fmla="*/ f33 f24 1"/>
              <a:gd name="f35" fmla="*/ f32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" t="f34" r="f27" b="f35"/>
            <a:pathLst>
              <a:path w="469725">
                <a:moveTo>
                  <a:pt x="f3" y="f29"/>
                </a:moveTo>
                <a:lnTo>
                  <a:pt x="f5" y="f29"/>
                </a:lnTo>
              </a:path>
            </a:pathLst>
          </a:custGeom>
          <a:noFill/>
          <a:ln w="15453" cap="flat">
            <a:solidFill>
              <a:srgbClr val="00AEE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" name="object 23"/>
          <p:cNvSpPr/>
          <p:nvPr/>
        </p:nvSpPr>
        <p:spPr>
          <a:xfrm>
            <a:off x="956087" y="948333"/>
            <a:ext cx="469727" cy="37042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200964"/>
              <a:gd name="f6" fmla="val 7728"/>
              <a:gd name="f7" fmla="val 3459"/>
              <a:gd name="f8" fmla="val 197501"/>
              <a:gd name="f9" fmla="val 193235"/>
              <a:gd name="f10" fmla="val 11998"/>
              <a:gd name="f11" fmla="val 15457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6"/>
                </a:moveTo>
                <a:lnTo>
                  <a:pt x="f5" y="f7"/>
                </a:lnTo>
                <a:lnTo>
                  <a:pt x="f8" y="f2"/>
                </a:lnTo>
                <a:lnTo>
                  <a:pt x="f9" y="f2"/>
                </a:ln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10"/>
                </a:lnTo>
                <a:lnTo>
                  <a:pt x="f7" y="f11"/>
                </a:lnTo>
                <a:lnTo>
                  <a:pt x="f6" y="f11"/>
                </a:lnTo>
                <a:lnTo>
                  <a:pt x="f9" y="f11"/>
                </a:lnTo>
                <a:lnTo>
                  <a:pt x="f8" y="f11"/>
                </a:lnTo>
                <a:lnTo>
                  <a:pt x="f5" y="f10"/>
                </a:lnTo>
                <a:lnTo>
                  <a:pt x="f5" y="f6"/>
                </a:lnTo>
                <a:close/>
              </a:path>
            </a:pathLst>
          </a:custGeom>
          <a:noFill/>
          <a:ln w="3172" cap="flat">
            <a:solidFill>
              <a:srgbClr val="00AEE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object 24"/>
          <p:cNvSpPr/>
          <p:nvPr/>
        </p:nvSpPr>
        <p:spPr>
          <a:xfrm>
            <a:off x="956087" y="1074566"/>
            <a:ext cx="361553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361555"/>
              <a:gd name="f5" fmla="val 360731"/>
              <a:gd name="f6" fmla="abs f0"/>
              <a:gd name="f7" fmla="abs f1"/>
              <a:gd name="f8" fmla="abs f2"/>
              <a:gd name="f9" fmla="*/ f0 1 361555"/>
              <a:gd name="f10" fmla="+- f3 0 f3"/>
              <a:gd name="f11" fmla="+- f4 0 f3"/>
              <a:gd name="f12" fmla="?: f6 f0 1"/>
              <a:gd name="f13" fmla="?: f7 f1 1"/>
              <a:gd name="f14" fmla="?: f8 f2 1"/>
              <a:gd name="f15" fmla="*/ f11 1 361555"/>
              <a:gd name="f16" fmla="*/ f10 1 0"/>
              <a:gd name="f17" fmla="*/ f12 1 361555"/>
              <a:gd name="f18" fmla="*/ f13 1 21600"/>
              <a:gd name="f19" fmla="*/ 21600 f13 1"/>
              <a:gd name="f20" fmla="*/ 0 1 f15"/>
              <a:gd name="f21" fmla="*/ 361555 1 f15"/>
              <a:gd name="f22" fmla="*/ 0 1 f16"/>
              <a:gd name="f23" fmla="*/ 1 1 f16"/>
              <a:gd name="f24" fmla="min f18 f17"/>
              <a:gd name="f25" fmla="*/ f19 1 f14"/>
              <a:gd name="f26" fmla="*/ f20 f9 1"/>
              <a:gd name="f27" fmla="*/ f21 f9 1"/>
              <a:gd name="f28" fmla="val f25"/>
              <a:gd name="f29" fmla="*/ f3 f24 1"/>
              <a:gd name="f30" fmla="+- f28 0 f3"/>
              <a:gd name="f31" fmla="*/ f30 1 0"/>
              <a:gd name="f32" fmla="*/ f23 f31 1"/>
              <a:gd name="f33" fmla="*/ f22 f31 1"/>
              <a:gd name="f34" fmla="*/ f33 f24 1"/>
              <a:gd name="f35" fmla="*/ f32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" t="f34" r="f27" b="f35"/>
            <a:pathLst>
              <a:path w="361555">
                <a:moveTo>
                  <a:pt x="f3" y="f29"/>
                </a:moveTo>
                <a:lnTo>
                  <a:pt x="f5" y="f29"/>
                </a:lnTo>
              </a:path>
            </a:pathLst>
          </a:custGeom>
          <a:noFill/>
          <a:ln w="15462" cap="flat">
            <a:solidFill>
              <a:srgbClr val="00AEE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" name="object 25"/>
          <p:cNvSpPr/>
          <p:nvPr/>
        </p:nvSpPr>
        <p:spPr>
          <a:xfrm>
            <a:off x="956087" y="1056534"/>
            <a:ext cx="361553" cy="37042"/>
          </a:xfrm>
          <a:custGeom>
            <a:avLst/>
            <a:gdLst>
              <a:gd name="f0" fmla="val w"/>
              <a:gd name="f1" fmla="val h"/>
              <a:gd name="f2" fmla="val 0"/>
              <a:gd name="f3" fmla="val 154940"/>
              <a:gd name="f4" fmla="val 15875"/>
              <a:gd name="f5" fmla="val 7728"/>
              <a:gd name="f6" fmla="val 3459"/>
              <a:gd name="f7" fmla="val 3463"/>
              <a:gd name="f8" fmla="val 7732"/>
              <a:gd name="f9" fmla="val 11998"/>
              <a:gd name="f10" fmla="val 15461"/>
              <a:gd name="f11" fmla="val 146858"/>
              <a:gd name="f12" fmla="val 151124"/>
              <a:gd name="f13" fmla="val 154587"/>
              <a:gd name="f14" fmla="*/ f0 1 154940"/>
              <a:gd name="f15" fmla="*/ f1 1 15875"/>
              <a:gd name="f16" fmla="+- f4 0 f2"/>
              <a:gd name="f17" fmla="+- f3 0 f2"/>
              <a:gd name="f18" fmla="*/ f17 1 154940"/>
              <a:gd name="f19" fmla="*/ f16 1 15875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154940" h="15875">
                <a:moveTo>
                  <a:pt x="f5" y="f2"/>
                </a:moveTo>
                <a:lnTo>
                  <a:pt x="f6" y="f2"/>
                </a:lnTo>
                <a:lnTo>
                  <a:pt x="f2" y="f7"/>
                </a:lnTo>
                <a:lnTo>
                  <a:pt x="f2" y="f8"/>
                </a:lnTo>
                <a:lnTo>
                  <a:pt x="f2" y="f9"/>
                </a:lnTo>
                <a:lnTo>
                  <a:pt x="f6" y="f10"/>
                </a:lnTo>
                <a:lnTo>
                  <a:pt x="f5" y="f10"/>
                </a:lnTo>
                <a:lnTo>
                  <a:pt x="f11" y="f10"/>
                </a:lnTo>
                <a:lnTo>
                  <a:pt x="f12" y="f10"/>
                </a:lnTo>
                <a:lnTo>
                  <a:pt x="f13" y="f9"/>
                </a:lnTo>
                <a:lnTo>
                  <a:pt x="f13" y="f8"/>
                </a:lnTo>
                <a:lnTo>
                  <a:pt x="f13" y="f7"/>
                </a:lnTo>
                <a:lnTo>
                  <a:pt x="f12" y="f2"/>
                </a:lnTo>
                <a:lnTo>
                  <a:pt x="f11" y="f2"/>
                </a:lnTo>
                <a:lnTo>
                  <a:pt x="f5" y="f2"/>
                </a:lnTo>
                <a:close/>
              </a:path>
            </a:pathLst>
          </a:custGeom>
          <a:noFill/>
          <a:ln w="3172" cap="flat">
            <a:solidFill>
              <a:srgbClr val="00AEEF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21335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4" name="Рисунок 2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841" y="2910288"/>
            <a:ext cx="3038212" cy="385618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954654" y="1974125"/>
            <a:ext cx="10180316" cy="5180871"/>
          </a:xfrm>
        </p:spPr>
        <p:txBody>
          <a:bodyPr/>
          <a:lstStyle/>
          <a:p>
            <a:pPr marL="0" lvl="0" indent="0" algn="ctr">
              <a:buNone/>
            </a:pPr>
            <a:r>
              <a:rPr lang="de-DE" sz="4400">
                <a:solidFill>
                  <a:srgbClr val="0070C0"/>
                </a:solidFill>
                <a:latin typeface="Arial" pitchFamily="34"/>
                <a:cs typeface="Arial" pitchFamily="34"/>
              </a:rPr>
              <a:t>Boburning shaxsiy fazilatlari</a:t>
            </a:r>
          </a:p>
          <a:p>
            <a:pPr marL="0" lvl="0" indent="0" algn="just">
              <a:buNone/>
            </a:pPr>
            <a:r>
              <a:rPr lang="de-DE" sz="4400">
                <a:solidFill>
                  <a:srgbClr val="002060"/>
                </a:solidFill>
                <a:latin typeface="Arial" pitchFamily="34"/>
                <a:cs typeface="Arial" pitchFamily="34"/>
              </a:rPr>
              <a:t>   Bobur ismi </a:t>
            </a: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“</a:t>
            </a:r>
            <a:r>
              <a:rPr lang="de-DE" sz="4400">
                <a:solidFill>
                  <a:srgbClr val="002060"/>
                </a:solidFill>
                <a:latin typeface="Arial" pitchFamily="34"/>
                <a:cs typeface="Arial" pitchFamily="34"/>
              </a:rPr>
              <a:t>sher“ ma’nosini anglatib, uning o‘zi ham ismi jismiga monand kishi bo‘lgan, kelishgan qaddi-qomati va benihoya kuchliligidan tashqari dovyuraklikda, epchillikda, chaqqonlikda oldiga tushadigani topilmagan, uncha-muncha qiyinchiliklarni pisand etmagan. </a:t>
            </a:r>
          </a:p>
        </p:txBody>
      </p:sp>
      <p:sp>
        <p:nvSpPr>
          <p:cNvPr id="3" name="object 2"/>
          <p:cNvSpPr/>
          <p:nvPr/>
        </p:nvSpPr>
        <p:spPr>
          <a:xfrm>
            <a:off x="1060" y="6126"/>
            <a:ext cx="13438717" cy="160931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7-mashq.Matnni o‘qing, savol va topshiriqlar asosida o‘zaro suhbatlashing.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68" y="2506717"/>
            <a:ext cx="2783186" cy="39587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132953" y="857121"/>
            <a:ext cx="8964018" cy="5543678"/>
          </a:xfrm>
        </p:spPr>
        <p:txBody>
          <a:bodyPr/>
          <a:lstStyle/>
          <a:p>
            <a:pPr marL="0" lvl="0" indent="0">
              <a:buNone/>
            </a:pPr>
            <a:r>
              <a:rPr lang="de-DE" sz="4800">
                <a:solidFill>
                  <a:srgbClr val="002060"/>
                </a:solidFill>
                <a:latin typeface="Arial" pitchFamily="34"/>
                <a:cs typeface="Arial" pitchFamily="34"/>
              </a:rPr>
              <a:t>   U ko‘pincha ikki qo‘liga og‘ir yukni ko‘tarib, Agra qal’asi devorlari ustida yugurib mashq qilgan. U yana ajoyib suzuvchi va g‘avvos ham bo‘lgan, Ganga daryosidan tashqari jamiki yo‘lida uchragan hind daryolarini suzib o‘tgan. 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095" y="0"/>
            <a:ext cx="4216682" cy="19864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Список рек Шри-Ланки — Википедия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675"/>
          <a:stretch>
            <a:fillRect/>
          </a:stretch>
        </p:blipFill>
        <p:spPr>
          <a:xfrm>
            <a:off x="9223095" y="5051017"/>
            <a:ext cx="4216682" cy="25086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095" y="2117860"/>
            <a:ext cx="4216682" cy="280174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315312" y="811045"/>
            <a:ext cx="8986348" cy="6304449"/>
          </a:xfrm>
        </p:spPr>
        <p:txBody>
          <a:bodyPr/>
          <a:lstStyle/>
          <a:p>
            <a:pPr marL="0" lvl="0" indent="0" algn="just">
              <a:buNone/>
            </a:pPr>
            <a:r>
              <a:rPr lang="de-DE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  Uning shirali til, ohangdor vazn bilan bitilgan tarjimayi holi – „Boburnoma“ni o‘qir ekansiz, muallif badiiy didi-ning naqadar go‘zalligi, aql-u zakovati teranligi, bilimi na-qadar cheksizligining guvohi bo‘lasiz. </a:t>
            </a:r>
          </a:p>
          <a:p>
            <a:pPr marL="0" lvl="0" indent="0" algn="just">
              <a:buNone/>
            </a:pPr>
            <a:r>
              <a:rPr lang="de-DE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640" y="811045"/>
            <a:ext cx="3974128" cy="569135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377967" y="434120"/>
            <a:ext cx="12691241" cy="4157118"/>
          </a:xfrm>
        </p:spPr>
        <p:txBody>
          <a:bodyPr/>
          <a:lstStyle/>
          <a:p>
            <a:pPr marL="0" lvl="0" indent="0" algn="just">
              <a:buNone/>
            </a:pPr>
            <a:r>
              <a:rPr lang="de-DE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  Bobur tabiatni va bazmlarni j</a:t>
            </a:r>
            <a:r>
              <a:rPr lang="en-GB" sz="5400">
                <a:solidFill>
                  <a:srgbClr val="002060"/>
                </a:solidFill>
                <a:latin typeface="Arial" pitchFamily="34"/>
                <a:cs typeface="Arial" pitchFamily="34"/>
              </a:rPr>
              <a:t>uda</a:t>
            </a:r>
            <a:r>
              <a:rPr lang="de-DE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yaxshi ko‘rgan. Ayniqsa, tog‘larni, daryolarni, bog‘larni, yaylovlarni ko‘rganda, o‘z Vataniga bo‘lgan muhabbat va sog‘inch ilhomi jo‘sh urgan.</a:t>
            </a:r>
            <a:endParaRPr lang="de-DE" sz="5400"/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006" y="4445876"/>
            <a:ext cx="3954523" cy="31137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5" y="4445876"/>
            <a:ext cx="4931030" cy="31137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639" r="41869" b="23119"/>
          <a:stretch>
            <a:fillRect/>
          </a:stretch>
        </p:blipFill>
        <p:spPr>
          <a:xfrm>
            <a:off x="9349218" y="4445876"/>
            <a:ext cx="4090559" cy="31137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087876" y="1499862"/>
            <a:ext cx="8625836" cy="5845814"/>
          </a:xfrm>
        </p:spPr>
        <p:txBody>
          <a:bodyPr/>
          <a:lstStyle/>
          <a:p>
            <a:pPr marL="0" lvl="0" indent="0">
              <a:buNone/>
            </a:pPr>
            <a:r>
              <a:rPr lang="en-US" sz="4800" b="1">
                <a:solidFill>
                  <a:srgbClr val="002060"/>
                </a:solidFill>
                <a:latin typeface="Arial" pitchFamily="34"/>
                <a:cs typeface="Arial" pitchFamily="34"/>
              </a:rPr>
              <a:t>jism </a:t>
            </a: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– </a:t>
            </a:r>
            <a:r>
              <a:rPr lang="ru-RU" sz="4800">
                <a:solidFill>
                  <a:srgbClr val="002060"/>
                </a:solidFill>
                <a:latin typeface="Arial" pitchFamily="34"/>
                <a:cs typeface="Arial" pitchFamily="34"/>
              </a:rPr>
              <a:t>тел</a:t>
            </a: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o </a:t>
            </a:r>
          </a:p>
          <a:p>
            <a:pPr marL="0" lvl="0" indent="0">
              <a:buNone/>
            </a:pPr>
            <a:r>
              <a:rPr lang="en-US" sz="4800" b="1">
                <a:solidFill>
                  <a:srgbClr val="002060"/>
                </a:solidFill>
                <a:latin typeface="Arial" pitchFamily="34"/>
                <a:cs typeface="Arial" pitchFamily="34"/>
              </a:rPr>
              <a:t>monand </a:t>
            </a: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– </a:t>
            </a:r>
            <a:r>
              <a:rPr lang="ru-RU" sz="4800">
                <a:solidFill>
                  <a:srgbClr val="002060"/>
                </a:solidFill>
                <a:latin typeface="Arial" pitchFamily="34"/>
                <a:cs typeface="Arial" pitchFamily="34"/>
              </a:rPr>
              <a:t>похожий </a:t>
            </a:r>
            <a:endParaRPr lang="en-GB" sz="4800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en-US" sz="4800" b="1">
                <a:solidFill>
                  <a:srgbClr val="002060"/>
                </a:solidFill>
                <a:latin typeface="Arial" pitchFamily="34"/>
                <a:cs typeface="Arial" pitchFamily="34"/>
              </a:rPr>
              <a:t>dovyurak </a:t>
            </a: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– x</a:t>
            </a:r>
            <a:r>
              <a:rPr lang="ru-RU" sz="4800">
                <a:solidFill>
                  <a:srgbClr val="002060"/>
                </a:solidFill>
                <a:latin typeface="Arial" pitchFamily="34"/>
                <a:cs typeface="Arial" pitchFamily="34"/>
              </a:rPr>
              <a:t>рабрый </a:t>
            </a:r>
            <a:endParaRPr lang="en-GB" sz="4800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en-US" sz="4800" b="1">
                <a:solidFill>
                  <a:srgbClr val="002060"/>
                </a:solidFill>
                <a:latin typeface="Arial" pitchFamily="34"/>
                <a:cs typeface="Arial" pitchFamily="34"/>
              </a:rPr>
              <a:t>g‘avvos </a:t>
            </a: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– </a:t>
            </a:r>
            <a:r>
              <a:rPr lang="ru-RU" sz="4800">
                <a:solidFill>
                  <a:srgbClr val="002060"/>
                </a:solidFill>
                <a:latin typeface="Arial" pitchFamily="34"/>
                <a:cs typeface="Arial" pitchFamily="34"/>
              </a:rPr>
              <a:t>водолаз </a:t>
            </a:r>
          </a:p>
          <a:p>
            <a:pPr marL="0" lvl="0" indent="0">
              <a:buNone/>
            </a:pPr>
            <a:r>
              <a:rPr lang="en-US" sz="4800" b="1">
                <a:solidFill>
                  <a:srgbClr val="002060"/>
                </a:solidFill>
                <a:latin typeface="Arial" pitchFamily="34"/>
                <a:cs typeface="Arial" pitchFamily="34"/>
              </a:rPr>
              <a:t>epchillik </a:t>
            </a: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– </a:t>
            </a:r>
            <a:r>
              <a:rPr lang="ru-RU" sz="4800">
                <a:solidFill>
                  <a:srgbClr val="002060"/>
                </a:solidFill>
                <a:latin typeface="Arial" pitchFamily="34"/>
                <a:cs typeface="Arial" pitchFamily="34"/>
              </a:rPr>
              <a:t>ловкость </a:t>
            </a:r>
            <a:endParaRPr lang="en-GB" sz="4800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en-US" sz="4800" b="1">
                <a:solidFill>
                  <a:srgbClr val="002060"/>
                </a:solidFill>
                <a:latin typeface="Arial" pitchFamily="34"/>
                <a:cs typeface="Arial" pitchFamily="34"/>
              </a:rPr>
              <a:t>bazm </a:t>
            </a: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– </a:t>
            </a:r>
            <a:r>
              <a:rPr lang="ru-RU" sz="4800">
                <a:solidFill>
                  <a:srgbClr val="002060"/>
                </a:solidFill>
                <a:latin typeface="Arial" pitchFamily="34"/>
                <a:cs typeface="Arial" pitchFamily="34"/>
              </a:rPr>
              <a:t>пиршество </a:t>
            </a:r>
            <a:endParaRPr lang="en-GB" sz="4800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en-US" sz="4800" b="1">
                <a:solidFill>
                  <a:srgbClr val="002060"/>
                </a:solidFill>
                <a:latin typeface="Arial" pitchFamily="34"/>
                <a:cs typeface="Arial" pitchFamily="34"/>
              </a:rPr>
              <a:t>yaylov </a:t>
            </a: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– </a:t>
            </a:r>
            <a:r>
              <a:rPr lang="ru-RU" sz="4800">
                <a:solidFill>
                  <a:srgbClr val="002060"/>
                </a:solidFill>
                <a:latin typeface="Arial" pitchFamily="34"/>
                <a:cs typeface="Arial" pitchFamily="34"/>
              </a:rPr>
              <a:t>луг</a:t>
            </a:r>
          </a:p>
          <a:p>
            <a:pPr marL="0" lvl="0" indent="0">
              <a:buNone/>
            </a:pPr>
            <a:r>
              <a:rPr lang="ru-RU" sz="4800" b="1">
                <a:solidFill>
                  <a:srgbClr val="002060"/>
                </a:solidFill>
                <a:latin typeface="Arial" pitchFamily="34"/>
                <a:cs typeface="Arial" pitchFamily="34"/>
              </a:rPr>
              <a:t> </a:t>
            </a:r>
            <a:r>
              <a:rPr lang="ru-RU" sz="4800">
                <a:solidFill>
                  <a:srgbClr val="002060"/>
                </a:solidFill>
                <a:latin typeface="Arial" pitchFamily="34"/>
                <a:cs typeface="Arial" pitchFamily="34"/>
              </a:rPr>
              <a:t>  </a:t>
            </a:r>
            <a:endParaRPr lang="de-DE" sz="4800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/>
            </a:r>
            <a:b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</a:br>
            <a:endParaRPr lang="de-DE" sz="4400"/>
          </a:p>
        </p:txBody>
      </p:sp>
      <p:sp>
        <p:nvSpPr>
          <p:cNvPr id="3" name="object 2"/>
          <p:cNvSpPr/>
          <p:nvPr/>
        </p:nvSpPr>
        <p:spPr>
          <a:xfrm>
            <a:off x="1060" y="6126"/>
            <a:ext cx="13438717" cy="149373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LUG‘AT ISHI</a:t>
            </a:r>
            <a:endParaRPr lang="ru-RU" sz="54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307979" y="1737360"/>
            <a:ext cx="12824880" cy="3383280"/>
          </a:xfrm>
        </p:spPr>
        <p:txBody>
          <a:bodyPr/>
          <a:lstStyle/>
          <a:p>
            <a:pPr marL="0" lvl="0" indent="0">
              <a:buNone/>
            </a:pP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Tole’ yo‘qi jonimg‘a balolig‘ bo‘ldi, </a:t>
            </a:r>
          </a:p>
          <a:p>
            <a:pPr marL="0" lvl="0" indent="0">
              <a:buNone/>
            </a:pP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Har ishniki ayladim, xatolig‘ bo‘ldi. </a:t>
            </a:r>
          </a:p>
          <a:p>
            <a:pPr marL="0" lvl="0" indent="0">
              <a:buNone/>
            </a:pP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O‘z yerni qo‘yub Hind sori yuzlandim, </a:t>
            </a:r>
          </a:p>
          <a:p>
            <a:pPr marL="0" lvl="0" indent="0">
              <a:buNone/>
            </a:pP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Yorab, netayin, ne yuz qarolig‘ bo‘ldi. </a:t>
            </a:r>
          </a:p>
        </p:txBody>
      </p:sp>
      <p:sp>
        <p:nvSpPr>
          <p:cNvPr id="3" name="object 2"/>
          <p:cNvSpPr/>
          <p:nvPr/>
        </p:nvSpPr>
        <p:spPr>
          <a:xfrm>
            <a:off x="1060" y="0"/>
            <a:ext cx="13438717" cy="123444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Bobur ruboiylari</a:t>
            </a:r>
          </a:p>
        </p:txBody>
      </p:sp>
      <p:sp>
        <p:nvSpPr>
          <p:cNvPr id="4" name="Объект 2"/>
          <p:cNvSpPr txBox="1"/>
          <p:nvPr/>
        </p:nvSpPr>
        <p:spPr>
          <a:xfrm>
            <a:off x="307979" y="5502438"/>
            <a:ext cx="11547134" cy="188077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1007943" rtl="0" fontAlgn="auto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Я в жизни счастья не встречал, с несчастьем связан стал.</a:t>
            </a:r>
            <a:b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</a:br>
            <a: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Во всех делах — просчет, за все я всем обязан стал.</a:t>
            </a:r>
            <a:b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</a:br>
            <a: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Покинув родину свою, побрел я в Индустан</a:t>
            </a:r>
            <a:b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</a:br>
            <a: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И черною смолой стыда навек измазан стал.</a:t>
            </a:r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36" t="12534" r="11330" b="2486"/>
          <a:stretch>
            <a:fillRect/>
          </a:stretch>
        </p:blipFill>
        <p:spPr>
          <a:xfrm>
            <a:off x="9614074" y="2265142"/>
            <a:ext cx="3825703" cy="30463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131518" y="1737360"/>
            <a:ext cx="12824880" cy="3383280"/>
          </a:xfrm>
        </p:spPr>
        <p:txBody>
          <a:bodyPr/>
          <a:lstStyle/>
          <a:p>
            <a:pPr marL="0" lvl="0" indent="0">
              <a:buNone/>
            </a:pP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Hijron qafasida jon qushi ram qiladur, </a:t>
            </a:r>
          </a:p>
          <a:p>
            <a:pPr marL="0" lvl="0" indent="0">
              <a:buNone/>
            </a:pP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G‘urbat bu aziz umrni kam qiladur. </a:t>
            </a:r>
          </a:p>
          <a:p>
            <a:pPr marL="0" lvl="0" indent="0">
              <a:buNone/>
            </a:pP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Ne nav’ bitay firoq­u g‘urbat sharhin – </a:t>
            </a:r>
          </a:p>
          <a:p>
            <a:pPr marL="0" lvl="0" indent="0">
              <a:buNone/>
            </a:pP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Kim, ko‘z yoshi nomaning yuzin nam qiladur. </a:t>
            </a:r>
          </a:p>
        </p:txBody>
      </p:sp>
      <p:sp>
        <p:nvSpPr>
          <p:cNvPr id="3" name="object 2"/>
          <p:cNvSpPr/>
          <p:nvPr/>
        </p:nvSpPr>
        <p:spPr>
          <a:xfrm>
            <a:off x="1060" y="0"/>
            <a:ext cx="13438717" cy="123444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Bobur ruboiylari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7979" y="5120640"/>
            <a:ext cx="11141323" cy="20621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Ты на чужбине — и забыт, конечно, человек!</a:t>
            </a:r>
            <a:b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</a:br>
            <a: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Жалеет только сам себя сердечно человек.</a:t>
            </a:r>
            <a:b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</a:br>
            <a: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В своих скитаньях ни на час я радости не знал!</a:t>
            </a:r>
            <a:b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</a:br>
            <a: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По милой родине скорбит извечно человек.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560" y="1234440"/>
            <a:ext cx="2198217" cy="370652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307979" y="1737360"/>
            <a:ext cx="12824880" cy="3383280"/>
          </a:xfrm>
        </p:spPr>
        <p:txBody>
          <a:bodyPr/>
          <a:lstStyle/>
          <a:p>
            <a:pPr marL="0" lvl="0" indent="0">
              <a:buNone/>
            </a:pP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Har kimki vafo qilsa, vafo topqusidur, </a:t>
            </a:r>
          </a:p>
          <a:p>
            <a:pPr marL="0" lvl="0" indent="0">
              <a:buNone/>
            </a:pP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Har kimki jafo qilsa, jafo topqusidur. </a:t>
            </a:r>
          </a:p>
          <a:p>
            <a:pPr marL="0" lvl="0" indent="0">
              <a:buNone/>
            </a:pP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Yaxshi kishi ko‘rmagay yomonlig‘ hargiz, </a:t>
            </a:r>
          </a:p>
          <a:p>
            <a:pPr marL="0" lvl="0" indent="0">
              <a:buNone/>
            </a:pP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Har kimki yomon bo‘lsa, jazo topqusidur.</a:t>
            </a:r>
          </a:p>
          <a:p>
            <a:pPr marL="0" lvl="0" indent="0">
              <a:buNone/>
            </a:pPr>
            <a:r>
              <a:rPr lang="en-US" sz="4400">
                <a:solidFill>
                  <a:srgbClr val="002060"/>
                </a:solidFill>
                <a:latin typeface="Arial" pitchFamily="34"/>
                <a:cs typeface="Arial" pitchFamily="34"/>
              </a:rPr>
              <a:t> 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291" y="1147764"/>
            <a:ext cx="2659477" cy="42263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object 2"/>
          <p:cNvSpPr/>
          <p:nvPr/>
        </p:nvSpPr>
        <p:spPr>
          <a:xfrm>
            <a:off x="1060" y="0"/>
            <a:ext cx="13438717" cy="123444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Bobur ruboiylari</a:t>
            </a:r>
          </a:p>
        </p:txBody>
      </p:sp>
      <p:sp>
        <p:nvSpPr>
          <p:cNvPr id="5" name="Объект 2"/>
          <p:cNvSpPr txBox="1"/>
          <p:nvPr/>
        </p:nvSpPr>
        <p:spPr>
          <a:xfrm>
            <a:off x="307979" y="5248976"/>
            <a:ext cx="11591803" cy="2130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100794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Кто проявит верность людям, всюду верность тот найдет, </a:t>
            </a:r>
          </a:p>
          <a:p>
            <a:pPr marL="0" marR="0" lvl="0" indent="0" algn="l" defTabSz="100794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Кто проявит к ним жестокость, злую скверну тот найдет. </a:t>
            </a:r>
          </a:p>
          <a:p>
            <a:pPr marL="0" marR="0" lvl="0" indent="0" algn="l" defTabSz="100794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Человек с душою доброй не увидит в жизни зла, </a:t>
            </a:r>
          </a:p>
          <a:p>
            <a:pPr marL="0" marR="0" lvl="0" indent="0" algn="l" defTabSz="100794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Кто добро предал забвенью, мук безмерность тот найдет.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695547" y="1934504"/>
            <a:ext cx="11785207" cy="5236311"/>
          </a:xfrm>
        </p:spPr>
        <p:txBody>
          <a:bodyPr/>
          <a:lstStyle/>
          <a:p>
            <a:pPr marL="0" lvl="0" indent="0" algn="just">
              <a:buNone/>
            </a:pP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1. Buyuk ajdodlarimizdan qolgan mashhur san’at va ijod namunalari haqida gapirib bering. </a:t>
            </a:r>
          </a:p>
          <a:p>
            <a:pPr marL="0" lvl="0" indent="0" algn="just">
              <a:buNone/>
            </a:pP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2. Gaplarning ifoda maqsadiga ko‘ra turlari haqida ma’lumot bering. </a:t>
            </a:r>
          </a:p>
          <a:p>
            <a:pPr marL="0" lvl="0" indent="0" algn="just">
              <a:buNone/>
            </a:pP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3. Temuriylar va Boburiylar sulolalari vakillaridan kimlarni bilasiz? </a:t>
            </a:r>
            <a:endParaRPr lang="de-DE" sz="4400"/>
          </a:p>
        </p:txBody>
      </p:sp>
      <p:sp>
        <p:nvSpPr>
          <p:cNvPr id="3" name="object 2"/>
          <p:cNvSpPr/>
          <p:nvPr/>
        </p:nvSpPr>
        <p:spPr>
          <a:xfrm>
            <a:off x="1060" y="0"/>
            <a:ext cx="13438717" cy="132588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US" sz="44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MAVZU YUZASIDAN SAVOL VA TOPSHIRIQLAR: </a:t>
            </a:r>
            <a:endParaRPr lang="en-US" sz="3200" b="0" i="0" u="none" strike="noStrike" kern="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655323" y="2072643"/>
            <a:ext cx="11353793" cy="4495803"/>
          </a:xfrm>
        </p:spPr>
        <p:txBody>
          <a:bodyPr/>
          <a:lstStyle/>
          <a:p>
            <a:pPr marL="0" lvl="0" indent="0" algn="just">
              <a:buNone/>
            </a:pPr>
            <a:r>
              <a:rPr lang="en-US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  Zahiriddin Muhammad Bobur hayotiga taalluqli ma’lumotlarni topib o‘qing. </a:t>
            </a:r>
          </a:p>
          <a:p>
            <a:pPr marL="0" lvl="0" indent="0" algn="just">
              <a:buNone/>
            </a:pPr>
            <a:r>
              <a:rPr lang="en-US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  Bobur ruboiylarini yod oling va mazmunini tushuntiring.</a:t>
            </a:r>
            <a:endParaRPr lang="de-DE" sz="5400">
              <a:solidFill>
                <a:srgbClr val="00206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-16075" y="0"/>
            <a:ext cx="13455844" cy="124968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MUSTAQIL BAJARISH UCHUN TOPSHIRIQ</a:t>
            </a:r>
            <a:r>
              <a:rPr lang="en-US" sz="4800" b="1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:</a:t>
            </a:r>
            <a:endParaRPr lang="ru-RU" sz="48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0" y="6126"/>
            <a:ext cx="13438717" cy="118259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O‘TILGAN MAVZU YUZASIDAN SAVOLLAR</a:t>
            </a:r>
            <a:endParaRPr lang="en-US" sz="48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1060" y="2012411"/>
            <a:ext cx="9744020" cy="4796540"/>
          </a:xfrm>
        </p:spPr>
        <p:txBody>
          <a:bodyPr/>
          <a:lstStyle/>
          <a:p>
            <a:pPr marL="514350" lvl="0" indent="-514350">
              <a:buAutoNum type="arabicPeriod"/>
            </a:pPr>
            <a:r>
              <a:rPr lang="en-GB" sz="4800">
                <a:solidFill>
                  <a:srgbClr val="002060"/>
                </a:solidFill>
                <a:latin typeface="Arial" pitchFamily="34"/>
                <a:cs typeface="Arial" pitchFamily="34"/>
              </a:rPr>
              <a:t> Hindistondagi mashhur Tojmahal maqbarasini kim qurdirgan?</a:t>
            </a:r>
          </a:p>
          <a:p>
            <a:pPr marL="514350" lvl="0" indent="-514350">
              <a:buAutoNum type="arabicPeriod"/>
            </a:pPr>
            <a:r>
              <a:rPr lang="en-GB" sz="4800">
                <a:solidFill>
                  <a:srgbClr val="002060"/>
                </a:solidFill>
                <a:latin typeface="Arial" pitchFamily="34"/>
                <a:cs typeface="Arial" pitchFamily="34"/>
              </a:rPr>
              <a:t> Ushbu maqbara kimga atab qurilgan?</a:t>
            </a:r>
          </a:p>
          <a:p>
            <a:pPr marL="514350" lvl="0" indent="-514350">
              <a:buAutoNum type="arabicPeriod"/>
            </a:pPr>
            <a:r>
              <a:rPr lang="en-GB" sz="4800">
                <a:solidFill>
                  <a:srgbClr val="002060"/>
                </a:solidFill>
                <a:latin typeface="Arial" pitchFamily="34"/>
                <a:cs typeface="Arial" pitchFamily="34"/>
              </a:rPr>
              <a:t> Shohjahon davrida yana qanday obidalar qad ko‘targan?</a:t>
            </a:r>
            <a:endParaRPr lang="de-DE" sz="4800">
              <a:solidFill>
                <a:srgbClr val="00206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043" y="1646651"/>
            <a:ext cx="3702734" cy="23767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043" y="4134605"/>
            <a:ext cx="1890805" cy="25630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1135" y="4134605"/>
            <a:ext cx="1620728" cy="25630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190085" y="411480"/>
            <a:ext cx="9508242" cy="6918963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4600">
                <a:solidFill>
                  <a:srgbClr val="0070C0"/>
                </a:solidFill>
                <a:latin typeface="Arial" pitchFamily="34"/>
                <a:cs typeface="Arial" pitchFamily="34"/>
              </a:rPr>
              <a:t>Zahiriddin Muhammad Bobur </a:t>
            </a:r>
          </a:p>
          <a:p>
            <a:pPr marL="0" lvl="0" indent="0" algn="ctr">
              <a:buNone/>
            </a:pPr>
            <a:r>
              <a:rPr lang="en-US" sz="4600">
                <a:solidFill>
                  <a:srgbClr val="0070C0"/>
                </a:solidFill>
                <a:latin typeface="Arial" pitchFamily="34"/>
                <a:cs typeface="Arial" pitchFamily="34"/>
              </a:rPr>
              <a:t>(1483–1530) </a:t>
            </a:r>
          </a:p>
          <a:p>
            <a:pPr marL="0" lvl="0" indent="0" algn="just">
              <a:buNone/>
            </a:pPr>
            <a:r>
              <a:rPr lang="en-US" sz="4600">
                <a:solidFill>
                  <a:srgbClr val="0070C0"/>
                </a:solidFill>
                <a:latin typeface="Arial" pitchFamily="34"/>
                <a:cs typeface="Arial" pitchFamily="34"/>
              </a:rPr>
              <a:t>   </a:t>
            </a:r>
            <a:r>
              <a:rPr lang="en-US" sz="4600">
                <a:solidFill>
                  <a:srgbClr val="002060"/>
                </a:solidFill>
                <a:latin typeface="Arial" pitchFamily="34"/>
                <a:cs typeface="Arial" pitchFamily="34"/>
              </a:rPr>
              <a:t>Zahiriddin Muhammad Bobur 1483-yil 14-fevralda Andijon shahrida dunyoga kelgan. Uning otasi Umarshayx Amir Temurning nabirasi bo‘lib, Farg‘ona viloya-tining hukmdori edi. Yosh Zahiriddin Bobur saroy muhitida, murabbiylar va mudarrislar qo‘lida tarbiyalandi.</a:t>
            </a:r>
            <a:endParaRPr lang="de-DE" sz="4600">
              <a:solidFill>
                <a:srgbClr val="002060"/>
              </a:solidFill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215" y="1640762"/>
            <a:ext cx="3494562" cy="44603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51048" y="705852"/>
            <a:ext cx="9823390" cy="6372554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  </a:t>
            </a:r>
            <a:r>
              <a:rPr lang="de-DE" sz="5400">
                <a:solidFill>
                  <a:srgbClr val="002060"/>
                </a:solidFill>
                <a:latin typeface="Arial" pitchFamily="34"/>
                <a:cs typeface="Arial" pitchFamily="34"/>
              </a:rPr>
              <a:t>Umarshayx vafot etgach,     12 yoshli Zahiriddin Bobur taxtga o‘tiradi. Bu davrda mamlakatda ichki urushlar avj olgan edi. Bobur butun kuchini Movarounnahrni markazlashgan davlat ostida birlashtirishga qaratdi. </a:t>
            </a:r>
            <a:endParaRPr lang="de-DE" sz="4800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536" y="439067"/>
            <a:ext cx="3165232" cy="45500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Тимуриды и Тарханы, Кочевые Племена, Узбеки, Власть Шейбанидов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62640" y="5121216"/>
            <a:ext cx="3177137" cy="22780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18130" y="1498162"/>
            <a:ext cx="9796022" cy="4228871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  </a:t>
            </a:r>
            <a:r>
              <a:rPr lang="de-DE" sz="5400">
                <a:solidFill>
                  <a:srgbClr val="002060"/>
                </a:solidFill>
                <a:latin typeface="Arial" pitchFamily="34"/>
                <a:cs typeface="Arial" pitchFamily="34"/>
              </a:rPr>
              <a:t>Biroq Shayboniyxonning temuriylardan hokimiyatni tortib olish uchun boshlagan shiddatli hujumi bu maqsadni amalga oshirishga yo‘l qo‘ymadi.</a:t>
            </a:r>
            <a:endParaRPr lang="de-DE" sz="4800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125" y="267087"/>
            <a:ext cx="3201652" cy="37621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877" y="4171364"/>
            <a:ext cx="3245900" cy="242194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152393" y="491490"/>
            <a:ext cx="9392661" cy="4065266"/>
          </a:xfrm>
        </p:spPr>
        <p:txBody>
          <a:bodyPr/>
          <a:lstStyle/>
          <a:p>
            <a:pPr marL="0" lvl="0" indent="0" algn="just">
              <a:buNone/>
            </a:pP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   Bobur Shayboniylar tomonidan qat’iy zarbaga uchradi va Samarqand hamda Farg‘onadan butunlay voz kechishga majbur bo‘lib, 1514-yilda lashkarlari bilan Afg‘onistonga ketdi. U yerda kuch to‘plab Hindistonni qo‘lga kiritdi va u yerda tarixda “Buyuk boburiylar imperiyasi” deb nom chiqargan davlatga asos soldi. </a:t>
            </a:r>
            <a:endParaRPr lang="de-DE" sz="440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389" y="104689"/>
            <a:ext cx="3687564" cy="24941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389" y="2836697"/>
            <a:ext cx="3696388" cy="21356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2213" y="5210260"/>
            <a:ext cx="3696388" cy="207669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304796" y="502920"/>
            <a:ext cx="8678780" cy="6892491"/>
          </a:xfrm>
        </p:spPr>
        <p:txBody>
          <a:bodyPr/>
          <a:lstStyle/>
          <a:p>
            <a:pPr marL="0" lvl="0" indent="0" algn="just">
              <a:buNone/>
            </a:pPr>
            <a:r>
              <a:rPr lang="de-DE" sz="4800">
                <a:solidFill>
                  <a:srgbClr val="002060"/>
                </a:solidFill>
                <a:latin typeface="Arial" pitchFamily="34"/>
                <a:cs typeface="Arial" pitchFamily="34"/>
              </a:rPr>
              <a:t>   Bobur katta davlat arbobi va sarkarda bo‘lishi bilan birga, iqtidorli olim va shoir ham edi. Boburning </a:t>
            </a: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“</a:t>
            </a:r>
            <a:r>
              <a:rPr lang="de-DE" sz="4800">
                <a:solidFill>
                  <a:srgbClr val="002060"/>
                </a:solidFill>
                <a:latin typeface="Arial" pitchFamily="34"/>
                <a:cs typeface="Arial" pitchFamily="34"/>
              </a:rPr>
              <a:t>Boburnoma</a:t>
            </a:r>
            <a:r>
              <a:rPr lang="en-US" sz="4800">
                <a:solidFill>
                  <a:srgbClr val="002060"/>
                </a:solidFill>
                <a:latin typeface="Arial" pitchFamily="34"/>
                <a:cs typeface="Arial" pitchFamily="34"/>
              </a:rPr>
              <a:t>”</a:t>
            </a:r>
            <a:r>
              <a:rPr lang="de-DE" sz="4800">
                <a:solidFill>
                  <a:srgbClr val="002060"/>
                </a:solidFill>
                <a:latin typeface="Arial" pitchFamily="34"/>
                <a:cs typeface="Arial" pitchFamily="34"/>
              </a:rPr>
              <a:t> nomli asari sharq tarixi, geografiyasi bo‘yicha g‘oyat muhim ma’lumotlarga ega nodir ilmiy-adabiy yodgorlikdir. Bu asar dunyoning ko‘p tillariga tarjima qilingan. 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249" y="502920"/>
            <a:ext cx="4307528" cy="61705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336883" y="403460"/>
            <a:ext cx="12833686" cy="4280836"/>
          </a:xfrm>
        </p:spPr>
        <p:txBody>
          <a:bodyPr/>
          <a:lstStyle/>
          <a:p>
            <a:pPr marL="0" lvl="0" indent="0" algn="just">
              <a:buNone/>
            </a:pPr>
            <a:r>
              <a:rPr lang="de-DE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  Zahiriddin Muhammad Bobur 1530-yil 26-dekabrda Hindistonning Agra shahrida vafot etgan. Keyinchalik esa Zahiriddin Boburning o‘z vasiyatiga ko‘ra, uni Qobul-ga olib kelib dafn etganlar.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046" y="4363452"/>
            <a:ext cx="5907984" cy="31962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463" y="4363452"/>
            <a:ext cx="4290227" cy="31962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975363" y="1789425"/>
            <a:ext cx="12464414" cy="4312282"/>
          </a:xfrm>
        </p:spPr>
        <p:txBody>
          <a:bodyPr/>
          <a:lstStyle/>
          <a:p>
            <a:pPr marL="0" lvl="0" indent="0">
              <a:buNone/>
            </a:pPr>
            <a:r>
              <a:rPr lang="en-US" sz="5400" b="1">
                <a:solidFill>
                  <a:srgbClr val="002060"/>
                </a:solidFill>
                <a:latin typeface="Arial" pitchFamily="34"/>
                <a:cs typeface="Arial" pitchFamily="34"/>
              </a:rPr>
              <a:t>mudarris</a:t>
            </a:r>
            <a:r>
              <a:rPr lang="en-US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– </a:t>
            </a:r>
            <a:r>
              <a:rPr lang="ru-RU" sz="5400">
                <a:solidFill>
                  <a:srgbClr val="002060"/>
                </a:solidFill>
                <a:latin typeface="Arial" pitchFamily="34"/>
                <a:cs typeface="Arial" pitchFamily="34"/>
              </a:rPr>
              <a:t>преподаватель медресе </a:t>
            </a:r>
            <a:endParaRPr lang="en-GB" sz="5400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en-US" sz="5400" b="1">
                <a:solidFill>
                  <a:srgbClr val="002060"/>
                </a:solidFill>
                <a:latin typeface="Arial" pitchFamily="34"/>
                <a:cs typeface="Arial" pitchFamily="34"/>
              </a:rPr>
              <a:t>avj olgan </a:t>
            </a:r>
            <a:r>
              <a:rPr lang="en-US" sz="5400">
                <a:solidFill>
                  <a:srgbClr val="002060"/>
                </a:solidFill>
                <a:latin typeface="Arial" pitchFamily="34"/>
                <a:cs typeface="Arial" pitchFamily="34"/>
              </a:rPr>
              <a:t>– </a:t>
            </a:r>
            <a:r>
              <a:rPr lang="ru-RU" sz="5400">
                <a:solidFill>
                  <a:srgbClr val="002060"/>
                </a:solidFill>
                <a:latin typeface="Arial" pitchFamily="34"/>
                <a:cs typeface="Arial" pitchFamily="34"/>
              </a:rPr>
              <a:t>самый разгар </a:t>
            </a:r>
            <a:endParaRPr lang="en-GB" sz="5400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en-US" sz="5400" b="1">
                <a:solidFill>
                  <a:srgbClr val="002060"/>
                </a:solidFill>
                <a:latin typeface="Arial" pitchFamily="34"/>
                <a:cs typeface="Arial" pitchFamily="34"/>
              </a:rPr>
              <a:t>markazlashgan</a:t>
            </a:r>
            <a:r>
              <a:rPr lang="en-US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– </a:t>
            </a:r>
            <a:r>
              <a:rPr lang="ru-RU" sz="5400">
                <a:solidFill>
                  <a:srgbClr val="002060"/>
                </a:solidFill>
                <a:latin typeface="Arial" pitchFamily="34"/>
                <a:cs typeface="Arial" pitchFamily="34"/>
              </a:rPr>
              <a:t>централизованный</a:t>
            </a:r>
          </a:p>
          <a:p>
            <a:pPr marL="0" lvl="0" indent="0">
              <a:buNone/>
            </a:pPr>
            <a:r>
              <a:rPr lang="en-US" sz="5400" b="1">
                <a:solidFill>
                  <a:srgbClr val="002060"/>
                </a:solidFill>
                <a:latin typeface="Arial" pitchFamily="34"/>
                <a:cs typeface="Arial" pitchFamily="34"/>
              </a:rPr>
              <a:t>birlashtirmoq</a:t>
            </a:r>
            <a:r>
              <a:rPr lang="en-US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– </a:t>
            </a:r>
            <a:r>
              <a:rPr lang="ru-RU" sz="5400">
                <a:solidFill>
                  <a:srgbClr val="002060"/>
                </a:solidFill>
                <a:latin typeface="Arial" pitchFamily="34"/>
                <a:cs typeface="Arial" pitchFamily="34"/>
              </a:rPr>
              <a:t>объединять </a:t>
            </a:r>
            <a:endParaRPr lang="en-GB" sz="5400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en-US" sz="5400" b="1">
                <a:solidFill>
                  <a:srgbClr val="002060"/>
                </a:solidFill>
                <a:latin typeface="Arial" pitchFamily="34"/>
                <a:cs typeface="Arial" pitchFamily="34"/>
              </a:rPr>
              <a:t>shiddatli</a:t>
            </a:r>
            <a:r>
              <a:rPr lang="en-US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– </a:t>
            </a:r>
            <a:r>
              <a:rPr lang="ru-RU" sz="5400">
                <a:solidFill>
                  <a:srgbClr val="002060"/>
                </a:solidFill>
                <a:latin typeface="Arial" pitchFamily="34"/>
                <a:cs typeface="Arial" pitchFamily="34"/>
              </a:rPr>
              <a:t>ожесточённый  </a:t>
            </a:r>
            <a:endParaRPr lang="en-GB" sz="5400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en-US" sz="5400" b="1">
                <a:solidFill>
                  <a:srgbClr val="002060"/>
                </a:solidFill>
                <a:latin typeface="Arial" pitchFamily="34"/>
                <a:cs typeface="Arial" pitchFamily="34"/>
              </a:rPr>
              <a:t>butunlay</a:t>
            </a:r>
            <a:r>
              <a:rPr lang="en-US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– </a:t>
            </a:r>
            <a:r>
              <a:rPr lang="ru-RU" sz="5400">
                <a:solidFill>
                  <a:srgbClr val="002060"/>
                </a:solidFill>
                <a:latin typeface="Arial" pitchFamily="34"/>
                <a:cs typeface="Arial" pitchFamily="34"/>
              </a:rPr>
              <a:t>полностью</a:t>
            </a:r>
          </a:p>
          <a:p>
            <a:pPr marL="0" lvl="0" indent="0">
              <a:buNone/>
            </a:pPr>
            <a:r>
              <a:rPr lang="ru-RU" sz="5400">
                <a:solidFill>
                  <a:srgbClr val="002060"/>
                </a:solidFill>
                <a:latin typeface="Arial" pitchFamily="34"/>
                <a:cs typeface="Arial" pitchFamily="34"/>
              </a:rPr>
              <a:t>  </a:t>
            </a:r>
            <a:endParaRPr lang="de-DE" sz="5400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en-US" sz="5400">
                <a:solidFill>
                  <a:srgbClr val="002060"/>
                </a:solidFill>
                <a:latin typeface="Arial" pitchFamily="34"/>
                <a:cs typeface="Arial" pitchFamily="34"/>
              </a:rPr>
              <a:t/>
            </a:r>
            <a:br>
              <a:rPr lang="en-US" sz="5400">
                <a:solidFill>
                  <a:srgbClr val="002060"/>
                </a:solidFill>
                <a:latin typeface="Arial" pitchFamily="34"/>
                <a:cs typeface="Arial" pitchFamily="34"/>
              </a:rPr>
            </a:br>
            <a:endParaRPr lang="de-DE" sz="4800"/>
          </a:p>
        </p:txBody>
      </p:sp>
      <p:sp>
        <p:nvSpPr>
          <p:cNvPr id="3" name="object 2"/>
          <p:cNvSpPr/>
          <p:nvPr/>
        </p:nvSpPr>
        <p:spPr>
          <a:xfrm>
            <a:off x="1060" y="6126"/>
            <a:ext cx="13438717" cy="149373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LUG‘AT ISHI</a:t>
            </a:r>
            <a:endParaRPr lang="ru-RU" sz="54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10</TotalTime>
  <Words>641</Words>
  <Application>Microsoft Office PowerPoint</Application>
  <PresentationFormat>Широкоэкранный</PresentationFormat>
  <Paragraphs>81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Andale Sans UI</vt:lpstr>
      <vt:lpstr>Arial</vt:lpstr>
      <vt:lpstr>Calibri</vt:lpstr>
      <vt:lpstr>Calibri Light</vt:lpstr>
      <vt:lpstr>Tahoma</vt:lpstr>
      <vt:lpstr>Times New Roman</vt:lpstr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Hallo</dc:creator>
  <cp:lastModifiedBy>W10</cp:lastModifiedBy>
  <cp:revision>47</cp:revision>
  <dcterms:created xsi:type="dcterms:W3CDTF">2009-04-16T11:32:32Z</dcterms:created>
  <dcterms:modified xsi:type="dcterms:W3CDTF">2022-02-28T07:34:50Z</dcterms:modified>
</cp:coreProperties>
</file>