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6" r:id="rId3"/>
    <p:sldId id="287" r:id="rId4"/>
    <p:sldId id="259" r:id="rId5"/>
    <p:sldId id="261" r:id="rId6"/>
    <p:sldId id="281" r:id="rId7"/>
    <p:sldId id="266" r:id="rId8"/>
    <p:sldId id="282" r:id="rId9"/>
    <p:sldId id="270" r:id="rId10"/>
    <p:sldId id="272" r:id="rId11"/>
    <p:sldId id="283" r:id="rId12"/>
    <p:sldId id="273" r:id="rId13"/>
    <p:sldId id="284" r:id="rId14"/>
    <p:sldId id="285" r:id="rId15"/>
    <p:sldId id="275" r:id="rId16"/>
  </p:sldIdLst>
  <p:sldSz cx="1343977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BC89EF96-8CEA-46FF-86C4-4CE0E760980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B9BD5"/>
          </a:solidFill>
        </a:fill>
      </a:tcStyle>
    </a:band1H>
    <a:band1V>
      <a:tcStyle>
        <a:tcBdr/>
        <a:fill>
          <a:solidFill>
            <a:srgbClr val="5B9BD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5940675A-B579-460E-94D1-54222C63F5D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</a:tblStyle>
  <a:tblStyle styleId="{3B4B98B0-60AC-42C2-AFA5-B58CD77FA1E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B9BD5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B9BD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B2B4D6A-AC54-4FFF-8011-CC6D24A0EB4B}" type="slidenum">
              <a:t>‹#›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16884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215898" y="812801"/>
            <a:ext cx="7126284" cy="4008436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uz-UZ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uz-U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uz-UZ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uz-U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uz-UZ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uz-U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uz-UZ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uz-U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1BB90BC3-A370-4236-BBAF-73BBD2E1A959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2997485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uz-UZ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679972" y="1237201"/>
            <a:ext cx="10079833" cy="2631890"/>
          </a:xfrm>
        </p:spPr>
        <p:txBody>
          <a:bodyPr anchor="b" anchorCtr="1"/>
          <a:lstStyle>
            <a:lvl1pPr algn="ctr">
              <a:defRPr sz="6614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679972" y="3970580"/>
            <a:ext cx="10079833" cy="1825169"/>
          </a:xfrm>
        </p:spPr>
        <p:txBody>
          <a:bodyPr anchorCtr="1"/>
          <a:lstStyle>
            <a:lvl1pPr marL="0" indent="0" algn="ctr">
              <a:buNone/>
              <a:defRPr sz="2646"/>
            </a:lvl1pPr>
          </a:lstStyle>
          <a:p>
            <a:pPr lvl="0"/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D528F0-2AD2-4587-8CFA-14897C214114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885520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8B12BB-6C4B-4138-99AD-AFF126837F37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3616857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9617842" y="402482"/>
            <a:ext cx="2897953" cy="640647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923982" y="402482"/>
            <a:ext cx="8525856" cy="640647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D1243C-97D8-42DF-8B53-DEFB3B712446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2662865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007988" y="308610"/>
            <a:ext cx="11423809" cy="901214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1007979" y="1539931"/>
            <a:ext cx="3669057" cy="3756071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885355" y="1539931"/>
            <a:ext cx="3669057" cy="3756071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8762731" y="1539931"/>
            <a:ext cx="3669057" cy="3756071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1007979" y="5490158"/>
            <a:ext cx="3669057" cy="1056954"/>
          </a:xfrm>
        </p:spPr>
        <p:txBody>
          <a:bodyPr/>
          <a:lstStyle>
            <a:lvl1pPr marL="0" indent="0">
              <a:buNone/>
              <a:defRPr lang="en-US" sz="1500"/>
            </a:lvl1pPr>
            <a:lvl2pPr marL="167975" indent="-167975">
              <a:defRPr lang="en-US" sz="1500"/>
            </a:lvl2pPr>
            <a:lvl3pPr marL="335959" indent="-167975">
              <a:defRPr lang="en-US" sz="1500"/>
            </a:lvl3pPr>
            <a:lvl4pPr marL="587922" indent="-251972">
              <a:defRPr lang="en-US" sz="1500"/>
            </a:lvl4pPr>
            <a:lvl5pPr marL="839894" indent="-251972">
              <a:defRPr lang="en-US"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885355" y="5490158"/>
            <a:ext cx="3669057" cy="1056954"/>
          </a:xfrm>
        </p:spPr>
        <p:txBody>
          <a:bodyPr/>
          <a:lstStyle>
            <a:lvl1pPr marL="0" indent="0">
              <a:buNone/>
              <a:defRPr lang="en-US" sz="1500"/>
            </a:lvl1pPr>
            <a:lvl2pPr marL="167975" indent="-167975">
              <a:defRPr lang="en-US" sz="1500"/>
            </a:lvl2pPr>
            <a:lvl3pPr marL="335959" indent="-167975">
              <a:defRPr lang="en-US" sz="1500"/>
            </a:lvl3pPr>
            <a:lvl4pPr marL="587922" indent="-251972">
              <a:defRPr lang="en-US" sz="1500"/>
            </a:lvl4pPr>
            <a:lvl5pPr marL="839894" indent="-251972">
              <a:defRPr lang="en-US"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8762731" y="5490158"/>
            <a:ext cx="3669057" cy="1056954"/>
          </a:xfrm>
        </p:spPr>
        <p:txBody>
          <a:bodyPr/>
          <a:lstStyle>
            <a:lvl1pPr marL="0" indent="0">
              <a:buNone/>
              <a:defRPr lang="en-US" sz="1500"/>
            </a:lvl1pPr>
            <a:lvl2pPr marL="167975" indent="-167975">
              <a:defRPr lang="en-US" sz="1500"/>
            </a:lvl2pPr>
            <a:lvl3pPr marL="335959" indent="-167975">
              <a:defRPr lang="en-US" sz="1500"/>
            </a:lvl3pPr>
            <a:lvl4pPr marL="587922" indent="-251972">
              <a:defRPr lang="en-US" sz="1500"/>
            </a:lvl4pPr>
            <a:lvl5pPr marL="839894" indent="-251972">
              <a:defRPr lang="en-US"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1007988" y="1028956"/>
            <a:ext cx="11423809" cy="447982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20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417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A515B8-8415-4B4C-A2AE-88E81F78557E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1451563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6987" y="1884669"/>
            <a:ext cx="11591803" cy="3144612"/>
          </a:xfrm>
        </p:spPr>
        <p:txBody>
          <a:bodyPr anchor="b"/>
          <a:lstStyle>
            <a:lvl1pPr>
              <a:defRPr sz="6614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16987" y="5059036"/>
            <a:ext cx="11591803" cy="1653674"/>
          </a:xfrm>
        </p:spPr>
        <p:txBody>
          <a:bodyPr/>
          <a:lstStyle>
            <a:lvl1pPr marL="0" indent="0">
              <a:buNone/>
              <a:defRPr sz="2646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14C957-6606-420B-AD89-231EB4F98635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479477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923982" y="2012411"/>
            <a:ext cx="5711900" cy="47965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803885" y="2012411"/>
            <a:ext cx="5711900" cy="47965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6E4DBD-22C9-49C4-B9E5-4836FC031D16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2985480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25738" y="402482"/>
            <a:ext cx="11591803" cy="14611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25738" y="1853168"/>
            <a:ext cx="5685656" cy="908209"/>
          </a:xfrm>
        </p:spPr>
        <p:txBody>
          <a:bodyPr anchor="b"/>
          <a:lstStyle>
            <a:lvl1pPr marL="0" indent="0">
              <a:buNone/>
              <a:defRPr sz="2646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925738" y="2761378"/>
            <a:ext cx="5685656" cy="40615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803885" y="1853168"/>
            <a:ext cx="5713655" cy="908209"/>
          </a:xfrm>
        </p:spPr>
        <p:txBody>
          <a:bodyPr anchor="b"/>
          <a:lstStyle>
            <a:lvl1pPr marL="0" indent="0">
              <a:buNone/>
              <a:defRPr sz="2646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803885" y="2761378"/>
            <a:ext cx="5713655" cy="40615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F1F1F2-2C39-44F0-B538-8C93A628CC6A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3555591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D44C71-433F-439C-810A-D3F9CE84D382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1017179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3CE67-01D0-4A64-B41E-367A1B08787F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652737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25738" y="503980"/>
            <a:ext cx="4334676" cy="1763923"/>
          </a:xfrm>
        </p:spPr>
        <p:txBody>
          <a:bodyPr anchor="b"/>
          <a:lstStyle>
            <a:lvl1pPr>
              <a:defRPr sz="3527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713655" y="1088456"/>
            <a:ext cx="6803885" cy="5372264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925738" y="2267904"/>
            <a:ext cx="4334676" cy="4201567"/>
          </a:xfrm>
        </p:spPr>
        <p:txBody>
          <a:bodyPr/>
          <a:lstStyle>
            <a:lvl1pPr marL="0" indent="0">
              <a:buNone/>
              <a:defRPr sz="1764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234E4B-13A9-468A-B91B-F2E0C9CD7337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1452209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25738" y="503980"/>
            <a:ext cx="4334676" cy="1763923"/>
          </a:xfrm>
        </p:spPr>
        <p:txBody>
          <a:bodyPr anchor="b"/>
          <a:lstStyle>
            <a:lvl1pPr>
              <a:defRPr sz="3527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713655" y="1088456"/>
            <a:ext cx="6803885" cy="5372264"/>
          </a:xfrm>
        </p:spPr>
        <p:txBody>
          <a:bodyPr/>
          <a:lstStyle>
            <a:lvl1pPr marL="0" indent="0">
              <a:buNone/>
              <a:defRPr sz="3527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925738" y="2267904"/>
            <a:ext cx="4334676" cy="4201567"/>
          </a:xfrm>
        </p:spPr>
        <p:txBody>
          <a:bodyPr/>
          <a:lstStyle>
            <a:lvl1pPr marL="0" indent="0">
              <a:buNone/>
              <a:defRPr sz="1764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uz-UZ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AF6A51-F5FA-4B49-B122-F284665D6CE5}" type="slidenum">
              <a:t>‹#›</a:t>
            </a:fld>
            <a:endParaRPr lang="uz-UZ"/>
          </a:p>
        </p:txBody>
      </p:sp>
    </p:spTree>
    <p:extLst>
      <p:ext uri="{BB962C8B-B14F-4D97-AF65-F5344CB8AC3E}">
        <p14:creationId xmlns:p14="http://schemas.microsoft.com/office/powerpoint/2010/main" val="267163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923982" y="402482"/>
            <a:ext cx="11591803" cy="146118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23982" y="2012411"/>
            <a:ext cx="11591803" cy="47965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923982" y="7006699"/>
            <a:ext cx="3023948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uz-UZ" sz="1323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uz-UZ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451930" y="7006699"/>
            <a:ext cx="4535926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uz-UZ" sz="1323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uz-UZ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9491837" y="7006699"/>
            <a:ext cx="3023948" cy="4024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uz-UZ" sz="1323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9D5DE40-4C14-4B30-9A84-E485F49163FD}" type="slidenum">
              <a:t>‹#›</a:t>
            </a:fld>
            <a:endParaRPr lang="uz-U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1007943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ru-RU" sz="485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51990" marR="0" lvl="0" indent="-251990" algn="l" defTabSz="1007943" rtl="0" fontAlgn="auto" hangingPunct="1">
        <a:lnSpc>
          <a:spcPct val="90000"/>
        </a:lnSpc>
        <a:spcBef>
          <a:spcPts val="1100"/>
        </a:spcBef>
        <a:spcAft>
          <a:spcPts val="0"/>
        </a:spcAft>
        <a:buSzPct val="100000"/>
        <a:buFont typeface="Arial" pitchFamily="34"/>
        <a:buChar char="•"/>
        <a:tabLst/>
        <a:defRPr lang="ru-RU" sz="3086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55952" marR="0" lvl="1" indent="-251990" algn="l" defTabSz="1007943" rtl="0" fontAlgn="auto" hangingPunct="1">
        <a:lnSpc>
          <a:spcPct val="90000"/>
        </a:lnSpc>
        <a:spcBef>
          <a:spcPts val="550"/>
        </a:spcBef>
        <a:spcAft>
          <a:spcPts val="0"/>
        </a:spcAft>
        <a:buSzPct val="100000"/>
        <a:buFont typeface="Arial" pitchFamily="34"/>
        <a:buChar char="•"/>
        <a:tabLst/>
        <a:defRPr lang="ru-RU" sz="2646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259933" marR="0" lvl="2" indent="-251990" algn="l" defTabSz="1007943" rtl="0" fontAlgn="auto" hangingPunct="1">
        <a:lnSpc>
          <a:spcPct val="90000"/>
        </a:lnSpc>
        <a:spcBef>
          <a:spcPts val="550"/>
        </a:spcBef>
        <a:spcAft>
          <a:spcPts val="0"/>
        </a:spcAft>
        <a:buSzPct val="100000"/>
        <a:buFont typeface="Arial" pitchFamily="34"/>
        <a:buChar char="•"/>
        <a:tabLst/>
        <a:defRPr lang="ru-RU" sz="2205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763895" marR="0" lvl="3" indent="-251990" algn="l" defTabSz="1007943" rtl="0" fontAlgn="auto" hangingPunct="1">
        <a:lnSpc>
          <a:spcPct val="90000"/>
        </a:lnSpc>
        <a:spcBef>
          <a:spcPts val="550"/>
        </a:spcBef>
        <a:spcAft>
          <a:spcPts val="0"/>
        </a:spcAft>
        <a:buSzPct val="100000"/>
        <a:buFont typeface="Arial" pitchFamily="34"/>
        <a:buChar char="•"/>
        <a:tabLst/>
        <a:defRPr lang="ru-RU" sz="1984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267867" marR="0" lvl="4" indent="-251990" algn="l" defTabSz="1007943" rtl="0" fontAlgn="auto" hangingPunct="1">
        <a:lnSpc>
          <a:spcPct val="90000"/>
        </a:lnSpc>
        <a:spcBef>
          <a:spcPts val="550"/>
        </a:spcBef>
        <a:spcAft>
          <a:spcPts val="0"/>
        </a:spcAft>
        <a:buSzPct val="100000"/>
        <a:buFont typeface="Arial" pitchFamily="34"/>
        <a:buChar char="•"/>
        <a:tabLst/>
        <a:defRPr lang="ru-RU" sz="1984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68" y="3584"/>
            <a:ext cx="13421526" cy="2378857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object 4"/>
          <p:cNvSpPr txBox="1"/>
          <p:nvPr/>
        </p:nvSpPr>
        <p:spPr>
          <a:xfrm>
            <a:off x="1767836" y="3236921"/>
            <a:ext cx="6851690" cy="24694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32543" rIns="0" bIns="0" anchor="t" anchorCtr="0" compatLnSpc="1">
            <a:spAutoFit/>
          </a:bodyPr>
          <a:lstStyle/>
          <a:p>
            <a:pPr marL="42903" marR="0" lvl="0" indent="0" algn="l" defTabSz="914400" rtl="0" fontAlgn="auto" hangingPunct="1">
              <a:lnSpc>
                <a:spcPts val="4555"/>
              </a:lnSpc>
              <a:spcBef>
                <a:spcPts val="25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0" i="0" u="none" strike="noStrike" kern="1200" cap="none" spc="0" baseline="0">
                <a:solidFill>
                  <a:srgbClr val="2365C7"/>
                </a:solidFill>
                <a:uFillTx/>
                <a:latin typeface="Arial"/>
                <a:cs typeface="Arial"/>
              </a:rPr>
              <a:t>Mavzu:</a:t>
            </a:r>
            <a:endParaRPr lang="en-US" sz="4800" b="0" i="0" u="none" strike="noStrike" kern="120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Ajdodlar merosi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rPr>
              <a:t>(Buyruq-istak va his-hayajon gaplar)</a:t>
            </a:r>
          </a:p>
        </p:txBody>
      </p:sp>
      <p:sp>
        <p:nvSpPr>
          <p:cNvPr id="4" name="object 5"/>
          <p:cNvSpPr/>
          <p:nvPr/>
        </p:nvSpPr>
        <p:spPr>
          <a:xfrm>
            <a:off x="811840" y="3236921"/>
            <a:ext cx="801947" cy="2469428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object 9"/>
          <p:cNvSpPr/>
          <p:nvPr/>
        </p:nvSpPr>
        <p:spPr>
          <a:xfrm>
            <a:off x="10958553" y="531430"/>
            <a:ext cx="1407106" cy="1406895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object 10"/>
          <p:cNvSpPr/>
          <p:nvPr/>
        </p:nvSpPr>
        <p:spPr>
          <a:xfrm>
            <a:off x="10958553" y="531430"/>
            <a:ext cx="1407106" cy="1406895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 cap="flat">
            <a:solidFill>
              <a:srgbClr val="FEFEFE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6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object 12"/>
          <p:cNvSpPr txBox="1"/>
          <p:nvPr/>
        </p:nvSpPr>
        <p:spPr>
          <a:xfrm>
            <a:off x="11112374" y="580159"/>
            <a:ext cx="1008107" cy="837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36987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200" b="1" i="0" u="none" strike="noStrike" kern="1200" cap="none" spc="23" baseline="0">
                <a:solidFill>
                  <a:srgbClr val="FEFEFE"/>
                </a:solidFill>
                <a:uFillTx/>
                <a:latin typeface="Arial"/>
                <a:cs typeface="Arial"/>
              </a:rPr>
              <a:t> 1</a:t>
            </a:r>
            <a:r>
              <a:rPr lang="en-GB" sz="5200" b="1" i="0" u="none" strike="noStrike" kern="1200" cap="none" spc="23" baseline="0">
                <a:solidFill>
                  <a:srgbClr val="FEFEFE"/>
                </a:solidFill>
                <a:uFillTx/>
                <a:latin typeface="Arial"/>
                <a:cs typeface="Arial"/>
              </a:rPr>
              <a:t>1</a:t>
            </a:r>
            <a:endParaRPr lang="ru-RU" sz="5200" b="0" i="0" u="none" strike="noStrike" kern="120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</p:txBody>
      </p:sp>
      <p:sp>
        <p:nvSpPr>
          <p:cNvPr id="8" name="object 13"/>
          <p:cNvSpPr txBox="1"/>
          <p:nvPr/>
        </p:nvSpPr>
        <p:spPr>
          <a:xfrm>
            <a:off x="11350703" y="1262603"/>
            <a:ext cx="627351" cy="4937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28108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0" i="0" u="none" strike="noStrike" kern="1200" cap="none" spc="-12" baseline="0">
                <a:solidFill>
                  <a:srgbClr val="FEFEFE"/>
                </a:solidFill>
                <a:uFillTx/>
                <a:latin typeface="Arial"/>
                <a:cs typeface="Arial"/>
              </a:rPr>
              <a:t>sinf</a:t>
            </a:r>
            <a:endParaRPr lang="en-US" sz="3000" b="0" i="0" u="none" strike="noStrike" kern="1200" cap="none" spc="0" baseline="0">
              <a:solidFill>
                <a:srgbClr val="000000"/>
              </a:solidFill>
              <a:uFillTx/>
              <a:latin typeface="Arial"/>
              <a:cs typeface="Arial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2258421" y="520138"/>
            <a:ext cx="6903628" cy="12655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34079" rIns="0" bIns="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O‘ZBEK TILI  </a:t>
            </a:r>
            <a:endParaRPr lang="en-US" sz="8000" b="0" i="0" u="none" strike="noStrike" kern="0" cap="none" spc="0" baseline="0">
              <a:solidFill>
                <a:srgbClr val="FFFFFF"/>
              </a:solidFill>
              <a:uFillTx/>
              <a:latin typeface="Calibri"/>
              <a:cs typeface="Arial"/>
            </a:endParaRPr>
          </a:p>
        </p:txBody>
      </p:sp>
      <p:sp>
        <p:nvSpPr>
          <p:cNvPr id="10" name="object 12"/>
          <p:cNvSpPr/>
          <p:nvPr/>
        </p:nvSpPr>
        <p:spPr>
          <a:xfrm>
            <a:off x="811840" y="677515"/>
            <a:ext cx="758668" cy="1083024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1" name="object 13"/>
          <p:cNvSpPr/>
          <p:nvPr/>
        </p:nvSpPr>
        <p:spPr>
          <a:xfrm>
            <a:off x="811840" y="677515"/>
            <a:ext cx="758668" cy="1083024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2" name="object 14"/>
          <p:cNvSpPr/>
          <p:nvPr/>
        </p:nvSpPr>
        <p:spPr>
          <a:xfrm>
            <a:off x="919127" y="712363"/>
            <a:ext cx="976496" cy="97635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1712899" y="741861"/>
            <a:ext cx="152979" cy="152924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4" name="object 16"/>
          <p:cNvSpPr/>
          <p:nvPr/>
        </p:nvSpPr>
        <p:spPr>
          <a:xfrm>
            <a:off x="972372" y="1522530"/>
            <a:ext cx="112617" cy="112599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5" name="object 17"/>
          <p:cNvSpPr/>
          <p:nvPr/>
        </p:nvSpPr>
        <p:spPr>
          <a:xfrm>
            <a:off x="1040130" y="895471"/>
            <a:ext cx="672733" cy="672632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6" name="object 18"/>
          <p:cNvSpPr/>
          <p:nvPr/>
        </p:nvSpPr>
        <p:spPr>
          <a:xfrm>
            <a:off x="1661144" y="840498"/>
            <a:ext cx="106692" cy="106673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7" name="object 19"/>
          <p:cNvSpPr/>
          <p:nvPr/>
        </p:nvSpPr>
        <p:spPr>
          <a:xfrm>
            <a:off x="919127" y="712363"/>
            <a:ext cx="976496" cy="97635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8" name="object 20"/>
          <p:cNvSpPr/>
          <p:nvPr/>
        </p:nvSpPr>
        <p:spPr>
          <a:xfrm>
            <a:off x="956087" y="858164"/>
            <a:ext cx="469727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+- f3 0 f3"/>
              <a:gd name="f11" fmla="+- f4 0 f3"/>
              <a:gd name="f12" fmla="?: f6 f0 1"/>
              <a:gd name="f13" fmla="?: f7 f1 1"/>
              <a:gd name="f14" fmla="?: f8 f2 1"/>
              <a:gd name="f15" fmla="*/ f11 1 469725"/>
              <a:gd name="f16" fmla="*/ f10 1 0"/>
              <a:gd name="f17" fmla="*/ f12 1 469725"/>
              <a:gd name="f18" fmla="*/ f13 1 21600"/>
              <a:gd name="f19" fmla="*/ 21600 f13 1"/>
              <a:gd name="f20" fmla="*/ 0 1 f15"/>
              <a:gd name="f21" fmla="*/ 469725 1 f15"/>
              <a:gd name="f22" fmla="*/ 0 1 f16"/>
              <a:gd name="f23" fmla="*/ 1 1 f16"/>
              <a:gd name="f24" fmla="min f18 f17"/>
              <a:gd name="f25" fmla="*/ f19 1 f14"/>
              <a:gd name="f26" fmla="*/ f20 f9 1"/>
              <a:gd name="f27" fmla="*/ f21 f9 1"/>
              <a:gd name="f28" fmla="val f25"/>
              <a:gd name="f29" fmla="*/ f3 f24 1"/>
              <a:gd name="f30" fmla="+- f28 0 f3"/>
              <a:gd name="f31" fmla="*/ f30 1 0"/>
              <a:gd name="f32" fmla="*/ f23 f31 1"/>
              <a:gd name="f33" fmla="*/ f22 f31 1"/>
              <a:gd name="f34" fmla="*/ f33 f24 1"/>
              <a:gd name="f35" fmla="*/ f3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34" r="f27" b="f35"/>
            <a:pathLst>
              <a:path w="469725">
                <a:moveTo>
                  <a:pt x="f3" y="f29"/>
                </a:moveTo>
                <a:lnTo>
                  <a:pt x="f5" y="f29"/>
                </a:lnTo>
              </a:path>
            </a:pathLst>
          </a:custGeom>
          <a:noFill/>
          <a:ln w="15453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9" name="object 21"/>
          <p:cNvSpPr/>
          <p:nvPr/>
        </p:nvSpPr>
        <p:spPr>
          <a:xfrm>
            <a:off x="956087" y="840132"/>
            <a:ext cx="469727" cy="37042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0" name="object 22"/>
          <p:cNvSpPr/>
          <p:nvPr/>
        </p:nvSpPr>
        <p:spPr>
          <a:xfrm>
            <a:off x="956087" y="966365"/>
            <a:ext cx="469727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+- f3 0 f3"/>
              <a:gd name="f11" fmla="+- f4 0 f3"/>
              <a:gd name="f12" fmla="?: f6 f0 1"/>
              <a:gd name="f13" fmla="?: f7 f1 1"/>
              <a:gd name="f14" fmla="?: f8 f2 1"/>
              <a:gd name="f15" fmla="*/ f11 1 469725"/>
              <a:gd name="f16" fmla="*/ f10 1 0"/>
              <a:gd name="f17" fmla="*/ f12 1 469725"/>
              <a:gd name="f18" fmla="*/ f13 1 21600"/>
              <a:gd name="f19" fmla="*/ 21600 f13 1"/>
              <a:gd name="f20" fmla="*/ 0 1 f15"/>
              <a:gd name="f21" fmla="*/ 469725 1 f15"/>
              <a:gd name="f22" fmla="*/ 0 1 f16"/>
              <a:gd name="f23" fmla="*/ 1 1 f16"/>
              <a:gd name="f24" fmla="min f18 f17"/>
              <a:gd name="f25" fmla="*/ f19 1 f14"/>
              <a:gd name="f26" fmla="*/ f20 f9 1"/>
              <a:gd name="f27" fmla="*/ f21 f9 1"/>
              <a:gd name="f28" fmla="val f25"/>
              <a:gd name="f29" fmla="*/ f3 f24 1"/>
              <a:gd name="f30" fmla="+- f28 0 f3"/>
              <a:gd name="f31" fmla="*/ f30 1 0"/>
              <a:gd name="f32" fmla="*/ f23 f31 1"/>
              <a:gd name="f33" fmla="*/ f22 f31 1"/>
              <a:gd name="f34" fmla="*/ f33 f24 1"/>
              <a:gd name="f35" fmla="*/ f3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34" r="f27" b="f35"/>
            <a:pathLst>
              <a:path w="469725">
                <a:moveTo>
                  <a:pt x="f3" y="f29"/>
                </a:moveTo>
                <a:lnTo>
                  <a:pt x="f5" y="f29"/>
                </a:lnTo>
              </a:path>
            </a:pathLst>
          </a:custGeom>
          <a:noFill/>
          <a:ln w="15453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1" name="object 23"/>
          <p:cNvSpPr/>
          <p:nvPr/>
        </p:nvSpPr>
        <p:spPr>
          <a:xfrm>
            <a:off x="956087" y="948333"/>
            <a:ext cx="469727" cy="37042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2" name="object 24"/>
          <p:cNvSpPr/>
          <p:nvPr/>
        </p:nvSpPr>
        <p:spPr>
          <a:xfrm>
            <a:off x="956087" y="1074566"/>
            <a:ext cx="361553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+- f3 0 f3"/>
              <a:gd name="f11" fmla="+- f4 0 f3"/>
              <a:gd name="f12" fmla="?: f6 f0 1"/>
              <a:gd name="f13" fmla="?: f7 f1 1"/>
              <a:gd name="f14" fmla="?: f8 f2 1"/>
              <a:gd name="f15" fmla="*/ f11 1 361555"/>
              <a:gd name="f16" fmla="*/ f10 1 0"/>
              <a:gd name="f17" fmla="*/ f12 1 361555"/>
              <a:gd name="f18" fmla="*/ f13 1 21600"/>
              <a:gd name="f19" fmla="*/ 21600 f13 1"/>
              <a:gd name="f20" fmla="*/ 0 1 f15"/>
              <a:gd name="f21" fmla="*/ 361555 1 f15"/>
              <a:gd name="f22" fmla="*/ 0 1 f16"/>
              <a:gd name="f23" fmla="*/ 1 1 f16"/>
              <a:gd name="f24" fmla="min f18 f17"/>
              <a:gd name="f25" fmla="*/ f19 1 f14"/>
              <a:gd name="f26" fmla="*/ f20 f9 1"/>
              <a:gd name="f27" fmla="*/ f21 f9 1"/>
              <a:gd name="f28" fmla="val f25"/>
              <a:gd name="f29" fmla="*/ f3 f24 1"/>
              <a:gd name="f30" fmla="+- f28 0 f3"/>
              <a:gd name="f31" fmla="*/ f30 1 0"/>
              <a:gd name="f32" fmla="*/ f23 f31 1"/>
              <a:gd name="f33" fmla="*/ f22 f31 1"/>
              <a:gd name="f34" fmla="*/ f33 f24 1"/>
              <a:gd name="f35" fmla="*/ f32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6" t="f34" r="f27" b="f35"/>
            <a:pathLst>
              <a:path w="361555">
                <a:moveTo>
                  <a:pt x="f3" y="f29"/>
                </a:moveTo>
                <a:lnTo>
                  <a:pt x="f5" y="f29"/>
                </a:lnTo>
              </a:path>
            </a:pathLst>
          </a:custGeom>
          <a:noFill/>
          <a:ln w="1546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3" name="object 25"/>
          <p:cNvSpPr/>
          <p:nvPr/>
        </p:nvSpPr>
        <p:spPr>
          <a:xfrm>
            <a:off x="956087" y="1056534"/>
            <a:ext cx="361553" cy="37042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 cap="flat">
            <a:solidFill>
              <a:srgbClr val="00AEEF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213356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4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24" name="Рисунок 2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874" y="2910288"/>
            <a:ext cx="3907350" cy="332124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307979" y="2057400"/>
            <a:ext cx="12824880" cy="5394960"/>
          </a:xfrm>
        </p:spPr>
        <p:txBody>
          <a:bodyPr/>
          <a:lstStyle/>
          <a:p>
            <a:pPr marL="0" lvl="0" indent="0" algn="r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   O‘zbekiston davlat </a:t>
            </a:r>
          </a:p>
          <a:p>
            <a:pPr marL="0" lvl="0" indent="0" algn="r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jahon tillari universiteti  rektori ______________________ ga </a:t>
            </a:r>
          </a:p>
          <a:p>
            <a:pPr marL="0" lvl="0" indent="0" algn="r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Toshkent shahar Yunusobod tumani  </a:t>
            </a:r>
          </a:p>
          <a:p>
            <a:pPr marL="0" lvl="0" indent="0" algn="r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19-daha, 21-uy, 5-xonadonda </a:t>
            </a:r>
          </a:p>
          <a:p>
            <a:pPr marL="0" lvl="0" indent="0" algn="r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yashovchi  fuqaro</a:t>
            </a:r>
          </a:p>
          <a:p>
            <a:pPr marL="0" lvl="0" indent="0" algn="r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_______________________dan</a:t>
            </a:r>
          </a:p>
        </p:txBody>
      </p:sp>
      <p:sp>
        <p:nvSpPr>
          <p:cNvPr id="3" name="object 2"/>
          <p:cNvSpPr/>
          <p:nvPr/>
        </p:nvSpPr>
        <p:spPr>
          <a:xfrm>
            <a:off x="1060" y="0"/>
            <a:ext cx="13438717" cy="1874519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6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2-topshiriq.</a:t>
            </a:r>
            <a:r>
              <a:rPr lang="en-GB" sz="36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(28-bet)</a:t>
            </a:r>
            <a:r>
              <a:rPr lang="en-US" sz="36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 Ariza namunasini o‘qing. Arizada qo‘llanadigan nutqiy qoliplar va zaruriy qismlarning joylashishiga e’tibor bering. </a:t>
            </a:r>
            <a:endParaRPr lang="en-US" sz="1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365760" y="548640"/>
            <a:ext cx="12664440" cy="7011033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ARIZA</a:t>
            </a:r>
          </a:p>
          <a:p>
            <a:pPr marL="0" lvl="0" indent="0" algn="just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   Menga O‘zbekiston davlat jahon tillari universitetiga kirish uchun tanlov imtihonlarida qatnashishga ruxsat berishingizni so‘rayman.     </a:t>
            </a:r>
          </a:p>
          <a:p>
            <a:pPr marL="0" lvl="0" indent="0" algn="just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   Arizaga quyidagi hujjatlarimni ilova qilaman: </a:t>
            </a:r>
          </a:p>
          <a:p>
            <a:pPr marL="0" lvl="0" indent="0" algn="just">
              <a:buNone/>
            </a:pPr>
            <a:r>
              <a:rPr lang="ru-RU" sz="4400">
                <a:solidFill>
                  <a:srgbClr val="002060"/>
                </a:solidFill>
                <a:latin typeface="Arial" pitchFamily="34"/>
                <a:cs typeface="Arial" pitchFamily="34"/>
              </a:rPr>
              <a:t>1. </a:t>
            </a: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11-sinfni bitirganligim to‘g‘risida guvohnoma. </a:t>
            </a:r>
          </a:p>
          <a:p>
            <a:pPr marL="0" lvl="0" indent="0" algn="just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2. Pasport nusxasi. </a:t>
            </a:r>
          </a:p>
          <a:p>
            <a:pPr marL="0" lvl="0" indent="0" algn="just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3. Sog‘ligim haqida ma’lumotnoma.</a:t>
            </a:r>
          </a:p>
          <a:p>
            <a:pPr marL="0" lvl="0" indent="0" algn="just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  sana                                                          (imzo) </a:t>
            </a:r>
            <a:endParaRPr lang="de-DE" sz="4000"/>
          </a:p>
          <a:p>
            <a:pPr marL="0" lvl="0" indent="0">
              <a:buNone/>
            </a:pPr>
            <a:endParaRPr lang="de-DE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78453" y="1966590"/>
            <a:ext cx="12919393" cy="5593083"/>
          </a:xfrm>
        </p:spPr>
        <p:txBody>
          <a:bodyPr/>
          <a:lstStyle/>
          <a:p>
            <a:pPr marL="0" lvl="0" indent="0" algn="r">
              <a:buNone/>
            </a:pPr>
            <a:r>
              <a:rPr lang="en-US" sz="3600">
                <a:solidFill>
                  <a:srgbClr val="002060"/>
                </a:solidFill>
                <a:latin typeface="Arial" pitchFamily="34"/>
                <a:cs typeface="Arial" pitchFamily="34"/>
              </a:rPr>
              <a:t>_______________________ </a:t>
            </a:r>
          </a:p>
          <a:p>
            <a:pPr marL="0" lvl="0" indent="0" algn="r">
              <a:buNone/>
            </a:pPr>
            <a:r>
              <a:rPr lang="en-US" sz="3600">
                <a:solidFill>
                  <a:srgbClr val="002060"/>
                </a:solidFill>
                <a:latin typeface="Arial" pitchFamily="34"/>
                <a:cs typeface="Arial" pitchFamily="34"/>
              </a:rPr>
              <a:t>kimga?) </a:t>
            </a:r>
          </a:p>
          <a:p>
            <a:pPr marL="0" lvl="0" indent="0" algn="r">
              <a:buNone/>
            </a:pPr>
            <a:r>
              <a:rPr lang="en-US" sz="3600">
                <a:solidFill>
                  <a:srgbClr val="002060"/>
                </a:solidFill>
                <a:latin typeface="Arial" pitchFamily="34"/>
                <a:cs typeface="Arial" pitchFamily="34"/>
              </a:rPr>
              <a:t>_______________________ </a:t>
            </a:r>
          </a:p>
          <a:p>
            <a:pPr marL="0" lvl="0" indent="0" algn="r">
              <a:buNone/>
            </a:pPr>
            <a:r>
              <a:rPr lang="en-US" sz="3600">
                <a:solidFill>
                  <a:srgbClr val="002060"/>
                </a:solidFill>
                <a:latin typeface="Arial" pitchFamily="34"/>
                <a:cs typeface="Arial" pitchFamily="34"/>
              </a:rPr>
              <a:t>(kimdan?)</a:t>
            </a:r>
          </a:p>
          <a:p>
            <a:pPr marL="0" lvl="0" indent="0" algn="ctr">
              <a:buNone/>
            </a:pPr>
            <a:r>
              <a:rPr lang="en-US" sz="3600">
                <a:solidFill>
                  <a:srgbClr val="002060"/>
                </a:solidFill>
                <a:latin typeface="Arial" pitchFamily="34"/>
                <a:cs typeface="Arial" pitchFamily="34"/>
              </a:rPr>
              <a:t>ARIZA </a:t>
            </a:r>
          </a:p>
          <a:p>
            <a:pPr marL="0" lvl="0" indent="0" algn="just">
              <a:buNone/>
            </a:pPr>
            <a:r>
              <a:rPr lang="ru-RU" sz="3600">
                <a:solidFill>
                  <a:srgbClr val="002060"/>
                </a:solidFill>
                <a:latin typeface="Arial" pitchFamily="34"/>
                <a:cs typeface="Arial" pitchFamily="34"/>
              </a:rPr>
              <a:t>1.  </a:t>
            </a:r>
            <a:r>
              <a:rPr lang="en-US" sz="3600">
                <a:solidFill>
                  <a:srgbClr val="002060"/>
                </a:solidFill>
                <a:latin typeface="Arial" pitchFamily="34"/>
                <a:cs typeface="Arial" pitchFamily="34"/>
              </a:rPr>
              <a:t>Men sizdan … (nimani?) … so‘rayman. </a:t>
            </a:r>
          </a:p>
          <a:p>
            <a:pPr marL="0" lvl="0" indent="0" algn="just">
              <a:buNone/>
            </a:pPr>
            <a:r>
              <a:rPr lang="en-US" sz="3600">
                <a:solidFill>
                  <a:srgbClr val="002060"/>
                </a:solidFill>
                <a:latin typeface="Arial" pitchFamily="34"/>
                <a:cs typeface="Arial" pitchFamily="34"/>
              </a:rPr>
              <a:t>2.</a:t>
            </a:r>
            <a:r>
              <a:rPr lang="ru-RU" sz="360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r>
              <a:rPr lang="en-US" sz="3600">
                <a:solidFill>
                  <a:srgbClr val="002060"/>
                </a:solidFill>
                <a:latin typeface="Arial" pitchFamily="34"/>
                <a:cs typeface="Arial" pitchFamily="34"/>
              </a:rPr>
              <a:t>Menga ……… (nimaga?) ……….. ruxsat berishingizni so‘rayman. </a:t>
            </a:r>
          </a:p>
          <a:p>
            <a:pPr marL="0" lvl="0" indent="0" algn="just">
              <a:buNone/>
            </a:pPr>
            <a:r>
              <a:rPr lang="en-US" sz="3600">
                <a:solidFill>
                  <a:srgbClr val="002060"/>
                </a:solidFill>
                <a:latin typeface="Arial" pitchFamily="34"/>
                <a:cs typeface="Arial" pitchFamily="34"/>
              </a:rPr>
              <a:t>     sana                                                                  (imzo)</a:t>
            </a:r>
            <a:endParaRPr lang="de-DE" sz="3200"/>
          </a:p>
        </p:txBody>
      </p:sp>
      <p:sp>
        <p:nvSpPr>
          <p:cNvPr id="3" name="object 2"/>
          <p:cNvSpPr/>
          <p:nvPr/>
        </p:nvSpPr>
        <p:spPr>
          <a:xfrm>
            <a:off x="1060" y="0"/>
            <a:ext cx="13438717" cy="19665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6-mashq. Nuqtalar o‘rnini zarur so‘zlar bilan to‘ldirgan holda o‘qishga kirish, ta’tilga chiqishga ruxsat so‘rab ariza yozing. Tinish belgilarining qo‘yilishi, joy nomlari hamda bosh harflarning yozilishiga e’tibor bering.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320040" y="2012411"/>
            <a:ext cx="12893040" cy="5211348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  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Usul nomi fransuzcha “cinq” so‘zidan olingan bo‘lib, “besh” degan ma’noni anglatadi. Biror so‘zning beshta sifat xususiyati tavsiflanishi zarur. Sizga “</a:t>
            </a:r>
            <a:r>
              <a:rPr lang="en-GB" sz="4800">
                <a:solidFill>
                  <a:srgbClr val="002060"/>
                </a:solidFill>
                <a:latin typeface="Arial" pitchFamily="34"/>
                <a:cs typeface="Arial" pitchFamily="34"/>
              </a:rPr>
              <a:t>Ajdodlar</a:t>
            </a: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” so‘zi beriladi. Har biringiz daftarga ushbu so‘zning xususiyatlarini yozasiz, ular ot ham, fe’l ham, sifat ham bo‘lishi, shuningdek, ijobiy yoki salbiy jihatini aks ettirishi mumkin.</a:t>
            </a:r>
            <a:endParaRPr lang="ru-RU" sz="48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 algn="just">
              <a:buNone/>
            </a:pPr>
            <a:endParaRPr lang="de-DE" sz="4400"/>
          </a:p>
        </p:txBody>
      </p:sp>
      <p:sp>
        <p:nvSpPr>
          <p:cNvPr id="3" name="object 2"/>
          <p:cNvSpPr/>
          <p:nvPr/>
        </p:nvSpPr>
        <p:spPr>
          <a:xfrm>
            <a:off x="1060" y="0"/>
            <a:ext cx="13438717" cy="131063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“SINKVEYN” USULI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Объект 4"/>
          <p:cNvGrpSpPr/>
          <p:nvPr/>
        </p:nvGrpSpPr>
        <p:grpSpPr>
          <a:xfrm>
            <a:off x="516636" y="600998"/>
            <a:ext cx="12328955" cy="6590300"/>
            <a:chOff x="516636" y="600998"/>
            <a:chExt cx="12328955" cy="6590300"/>
          </a:xfrm>
        </p:grpSpPr>
        <p:sp>
          <p:nvSpPr>
            <p:cNvPr id="3" name="Полилиния 2"/>
            <p:cNvSpPr/>
            <p:nvPr/>
          </p:nvSpPr>
          <p:spPr>
            <a:xfrm>
              <a:off x="8417024" y="600998"/>
              <a:ext cx="4428539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28537"/>
                <a:gd name="f7" fmla="val 991268"/>
                <a:gd name="f8" fmla="val 123909"/>
                <a:gd name="f9" fmla="val 3932903"/>
                <a:gd name="f10" fmla="val 495634"/>
                <a:gd name="f11" fmla="val 867360"/>
                <a:gd name="f12" fmla="+- 0 0 -90"/>
                <a:gd name="f13" fmla="*/ f3 1 4428537"/>
                <a:gd name="f14" fmla="*/ f4 1 991268"/>
                <a:gd name="f15" fmla="+- f7 0 f5"/>
                <a:gd name="f16" fmla="+- f6 0 f5"/>
                <a:gd name="f17" fmla="*/ f12 f0 1"/>
                <a:gd name="f18" fmla="*/ f16 1 4428537"/>
                <a:gd name="f19" fmla="*/ f15 1 991268"/>
                <a:gd name="f20" fmla="*/ 0 f16 1"/>
                <a:gd name="f21" fmla="*/ 123909 f15 1"/>
                <a:gd name="f22" fmla="*/ 3932903 f16 1"/>
                <a:gd name="f23" fmla="*/ 0 f15 1"/>
                <a:gd name="f24" fmla="*/ 4428537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428537"/>
                <a:gd name="f30" fmla="*/ f21 1 991268"/>
                <a:gd name="f31" fmla="*/ f22 1 4428537"/>
                <a:gd name="f32" fmla="*/ f23 1 991268"/>
                <a:gd name="f33" fmla="*/ f24 1 4428537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28537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7944" tIns="151845" rIns="399665" bIns="151845" anchor="t" anchorCtr="0" compatLnSpc="1">
              <a:noAutofit/>
            </a:bodyPr>
            <a:lstStyle/>
            <a:p>
              <a:pPr marL="285750" marR="0" lvl="1" indent="-285750" algn="l" defTabSz="195580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ot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516663" y="600998"/>
              <a:ext cx="7900361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0362"/>
                <a:gd name="f7" fmla="val 991268"/>
                <a:gd name="f8" fmla="val 165215"/>
                <a:gd name="f9" fmla="val 73969"/>
                <a:gd name="f10" fmla="val 7735147"/>
                <a:gd name="f11" fmla="val 7826393"/>
                <a:gd name="f12" fmla="val 826053"/>
                <a:gd name="f13" fmla="val 917299"/>
                <a:gd name="f14" fmla="+- 0 0 -90"/>
                <a:gd name="f15" fmla="*/ f3 1 7900362"/>
                <a:gd name="f16" fmla="*/ f4 1 991268"/>
                <a:gd name="f17" fmla="+- f7 0 f5"/>
                <a:gd name="f18" fmla="+- f6 0 f5"/>
                <a:gd name="f19" fmla="*/ f14 f0 1"/>
                <a:gd name="f20" fmla="*/ f18 1 7900362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35147 f18 1"/>
                <a:gd name="f27" fmla="*/ 7900362 f18 1"/>
                <a:gd name="f28" fmla="*/ 826053 f17 1"/>
                <a:gd name="f29" fmla="*/ 991268 f17 1"/>
                <a:gd name="f30" fmla="*/ f19 1 f2"/>
                <a:gd name="f31" fmla="*/ f22 1 7900362"/>
                <a:gd name="f32" fmla="*/ f23 1 991268"/>
                <a:gd name="f33" fmla="*/ f24 1 7900362"/>
                <a:gd name="f34" fmla="*/ f25 1 991268"/>
                <a:gd name="f35" fmla="*/ f26 1 7900362"/>
                <a:gd name="f36" fmla="*/ f27 1 7900362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0362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16027" tIns="132213" rIns="216027" bIns="132213" anchor="ctr" anchorCtr="1" compatLnSpc="1">
              <a:noAutofit/>
            </a:bodyPr>
            <a:lstStyle/>
            <a:p>
              <a:pPr marL="0" marR="0" lvl="0" indent="0" algn="ctr" defTabSz="195580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Ajdodlar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8462058" y="1691393"/>
              <a:ext cx="437796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77966"/>
                <a:gd name="f7" fmla="val 991268"/>
                <a:gd name="f8" fmla="val 123909"/>
                <a:gd name="f9" fmla="val 3882332"/>
                <a:gd name="f10" fmla="val 495634"/>
                <a:gd name="f11" fmla="val 867360"/>
                <a:gd name="f12" fmla="+- 0 0 -90"/>
                <a:gd name="f13" fmla="*/ f3 1 4377966"/>
                <a:gd name="f14" fmla="*/ f4 1 991268"/>
                <a:gd name="f15" fmla="+- f7 0 f5"/>
                <a:gd name="f16" fmla="+- f6 0 f5"/>
                <a:gd name="f17" fmla="*/ f12 f0 1"/>
                <a:gd name="f18" fmla="*/ f16 1 4377966"/>
                <a:gd name="f19" fmla="*/ f15 1 991268"/>
                <a:gd name="f20" fmla="*/ 0 f16 1"/>
                <a:gd name="f21" fmla="*/ 123909 f15 1"/>
                <a:gd name="f22" fmla="*/ 3882332 f16 1"/>
                <a:gd name="f23" fmla="*/ 0 f15 1"/>
                <a:gd name="f24" fmla="*/ 4377966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77966"/>
                <a:gd name="f30" fmla="*/ f21 1 991268"/>
                <a:gd name="f31" fmla="*/ f22 1 4377966"/>
                <a:gd name="f32" fmla="*/ f23 1 991268"/>
                <a:gd name="f33" fmla="*/ f24 1 4377966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77966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7944" tIns="151845" rIns="399665" bIns="151845" anchor="t" anchorCtr="0" compatLnSpc="1">
              <a:noAutofit/>
            </a:bodyPr>
            <a:lstStyle/>
            <a:p>
              <a:pPr marL="285750" marR="0" lvl="1" indent="-285750" algn="l" defTabSz="195580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sifat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522204" y="1691393"/>
              <a:ext cx="7939854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39851"/>
                <a:gd name="f7" fmla="val 991268"/>
                <a:gd name="f8" fmla="val 165215"/>
                <a:gd name="f9" fmla="val 73969"/>
                <a:gd name="f10" fmla="val 7774636"/>
                <a:gd name="f11" fmla="val 7865882"/>
                <a:gd name="f12" fmla="val 826053"/>
                <a:gd name="f13" fmla="val 917299"/>
                <a:gd name="f14" fmla="+- 0 0 -90"/>
                <a:gd name="f15" fmla="*/ f3 1 7939851"/>
                <a:gd name="f16" fmla="*/ f4 1 991268"/>
                <a:gd name="f17" fmla="+- f7 0 f5"/>
                <a:gd name="f18" fmla="+- f6 0 f5"/>
                <a:gd name="f19" fmla="*/ f14 f0 1"/>
                <a:gd name="f20" fmla="*/ f18 1 7939851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4636 f18 1"/>
                <a:gd name="f27" fmla="*/ 7939851 f18 1"/>
                <a:gd name="f28" fmla="*/ 826053 f17 1"/>
                <a:gd name="f29" fmla="*/ 991268 f17 1"/>
                <a:gd name="f30" fmla="*/ f19 1 f2"/>
                <a:gd name="f31" fmla="*/ f22 1 7939851"/>
                <a:gd name="f32" fmla="*/ f23 1 991268"/>
                <a:gd name="f33" fmla="*/ f24 1 7939851"/>
                <a:gd name="f34" fmla="*/ f25 1 991268"/>
                <a:gd name="f35" fmla="*/ f26 1 7939851"/>
                <a:gd name="f36" fmla="*/ f27 1 7939851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39851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16027" tIns="132213" rIns="216027" bIns="132213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Buyuk, dono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8425117" y="2960415"/>
              <a:ext cx="4414092" cy="1500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500958"/>
                <a:gd name="f8" fmla="val 187620"/>
                <a:gd name="f9" fmla="val 3663609"/>
                <a:gd name="f10" fmla="val 750479"/>
                <a:gd name="f11" fmla="val 1313338"/>
                <a:gd name="f12" fmla="+- 0 0 -90"/>
                <a:gd name="f13" fmla="*/ f3 1 4414088"/>
                <a:gd name="f14" fmla="*/ f4 1 1500958"/>
                <a:gd name="f15" fmla="+- f7 0 f5"/>
                <a:gd name="f16" fmla="+- f6 0 f5"/>
                <a:gd name="f17" fmla="*/ f12 f0 1"/>
                <a:gd name="f18" fmla="*/ f16 1 4414088"/>
                <a:gd name="f19" fmla="*/ f15 1 1500958"/>
                <a:gd name="f20" fmla="*/ 0 f16 1"/>
                <a:gd name="f21" fmla="*/ 187620 f15 1"/>
                <a:gd name="f22" fmla="*/ 3663609 f16 1"/>
                <a:gd name="f23" fmla="*/ 0 f15 1"/>
                <a:gd name="f24" fmla="*/ 4414088 f16 1"/>
                <a:gd name="f25" fmla="*/ 750479 f15 1"/>
                <a:gd name="f26" fmla="*/ 1500958 f15 1"/>
                <a:gd name="f27" fmla="*/ 1313338 f15 1"/>
                <a:gd name="f28" fmla="*/ f17 1 f2"/>
                <a:gd name="f29" fmla="*/ f20 1 4414088"/>
                <a:gd name="f30" fmla="*/ f21 1 1500958"/>
                <a:gd name="f31" fmla="*/ f22 1 4414088"/>
                <a:gd name="f32" fmla="*/ f23 1 1500958"/>
                <a:gd name="f33" fmla="*/ f24 1 4414088"/>
                <a:gd name="f34" fmla="*/ f25 1 1500958"/>
                <a:gd name="f35" fmla="*/ f26 1 1500958"/>
                <a:gd name="f36" fmla="*/ f27 1 150095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50095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7944" tIns="215560" rIns="590802" bIns="215560" anchor="t" anchorCtr="0" compatLnSpc="1">
              <a:noAutofit/>
            </a:bodyPr>
            <a:lstStyle/>
            <a:p>
              <a:pPr marL="285750" marR="0" lvl="1" indent="-285750" algn="l" defTabSz="195580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fe’l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523018" y="2781787"/>
              <a:ext cx="7902098" cy="185820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858211"/>
                <a:gd name="f8" fmla="val 309708"/>
                <a:gd name="f9" fmla="val 138661"/>
                <a:gd name="f10" fmla="val 7592393"/>
                <a:gd name="f11" fmla="val 7763440"/>
                <a:gd name="f12" fmla="val 1548503"/>
                <a:gd name="f13" fmla="val 1719550"/>
                <a:gd name="f14" fmla="+- 0 0 -90"/>
                <a:gd name="f15" fmla="*/ f3 1 7902101"/>
                <a:gd name="f16" fmla="*/ f4 1 1858211"/>
                <a:gd name="f17" fmla="+- f7 0 f5"/>
                <a:gd name="f18" fmla="+- f6 0 f5"/>
                <a:gd name="f19" fmla="*/ f14 f0 1"/>
                <a:gd name="f20" fmla="*/ f18 1 7902101"/>
                <a:gd name="f21" fmla="*/ f17 1 1858211"/>
                <a:gd name="f22" fmla="*/ 0 f18 1"/>
                <a:gd name="f23" fmla="*/ 309708 f17 1"/>
                <a:gd name="f24" fmla="*/ 309708 f18 1"/>
                <a:gd name="f25" fmla="*/ 0 f17 1"/>
                <a:gd name="f26" fmla="*/ 7592393 f18 1"/>
                <a:gd name="f27" fmla="*/ 7902101 f18 1"/>
                <a:gd name="f28" fmla="*/ 1548503 f17 1"/>
                <a:gd name="f29" fmla="*/ 1858211 f17 1"/>
                <a:gd name="f30" fmla="*/ f19 1 f2"/>
                <a:gd name="f31" fmla="*/ f22 1 7902101"/>
                <a:gd name="f32" fmla="*/ f23 1 1858211"/>
                <a:gd name="f33" fmla="*/ f24 1 7902101"/>
                <a:gd name="f34" fmla="*/ f25 1 1858211"/>
                <a:gd name="f35" fmla="*/ f26 1 7902101"/>
                <a:gd name="f36" fmla="*/ f27 1 7902101"/>
                <a:gd name="f37" fmla="*/ f28 1 1858211"/>
                <a:gd name="f38" fmla="*/ f29 1 1858211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858211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58345" tIns="174531" rIns="258345" bIns="174531" anchor="ctr" anchorCtr="1" compatLnSpc="1">
              <a:noAutofit/>
            </a:bodyPr>
            <a:lstStyle/>
            <a:p>
              <a:pPr marL="0" marR="0" lvl="0" indent="0" algn="ctr" defTabSz="1733546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Yashamoq, ijod qilmoq, meros qoldirmoq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8425117" y="4786701"/>
              <a:ext cx="4414092" cy="126664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14088"/>
                <a:gd name="f7" fmla="val 1266642"/>
                <a:gd name="f8" fmla="val 158330"/>
                <a:gd name="f9" fmla="val 3780767"/>
                <a:gd name="f10" fmla="val 633321"/>
                <a:gd name="f11" fmla="val 1108312"/>
                <a:gd name="f12" fmla="+- 0 0 -90"/>
                <a:gd name="f13" fmla="*/ f3 1 4414088"/>
                <a:gd name="f14" fmla="*/ f4 1 1266642"/>
                <a:gd name="f15" fmla="+- f7 0 f5"/>
                <a:gd name="f16" fmla="+- f6 0 f5"/>
                <a:gd name="f17" fmla="*/ f12 f0 1"/>
                <a:gd name="f18" fmla="*/ f16 1 4414088"/>
                <a:gd name="f19" fmla="*/ f15 1 1266642"/>
                <a:gd name="f20" fmla="*/ 0 f16 1"/>
                <a:gd name="f21" fmla="*/ 158330 f15 1"/>
                <a:gd name="f22" fmla="*/ 3780767 f16 1"/>
                <a:gd name="f23" fmla="*/ 0 f15 1"/>
                <a:gd name="f24" fmla="*/ 4414088 f16 1"/>
                <a:gd name="f25" fmla="*/ 633321 f15 1"/>
                <a:gd name="f26" fmla="*/ 1266642 f15 1"/>
                <a:gd name="f27" fmla="*/ 1108312 f15 1"/>
                <a:gd name="f28" fmla="*/ f17 1 f2"/>
                <a:gd name="f29" fmla="*/ f20 1 4414088"/>
                <a:gd name="f30" fmla="*/ f21 1 1266642"/>
                <a:gd name="f31" fmla="*/ f22 1 4414088"/>
                <a:gd name="f32" fmla="*/ f23 1 1266642"/>
                <a:gd name="f33" fmla="*/ f24 1 4414088"/>
                <a:gd name="f34" fmla="*/ f25 1 1266642"/>
                <a:gd name="f35" fmla="*/ f26 1 1266642"/>
                <a:gd name="f36" fmla="*/ f27 1 1266642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414088" h="1266642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7944" tIns="186272" rIns="502929" bIns="186272" anchor="t" anchorCtr="0" compatLnSpc="1">
              <a:noAutofit/>
            </a:bodyPr>
            <a:lstStyle/>
            <a:p>
              <a:pPr marL="285750" marR="0" lvl="1" indent="-285750" algn="l" defTabSz="195580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gap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523018" y="4739124"/>
              <a:ext cx="7902098" cy="136178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02101"/>
                <a:gd name="f7" fmla="val 1361784"/>
                <a:gd name="f8" fmla="val 226969"/>
                <a:gd name="f9" fmla="val 101617"/>
                <a:gd name="f10" fmla="val 7675132"/>
                <a:gd name="f11" fmla="val 7800484"/>
                <a:gd name="f12" fmla="val 1134815"/>
                <a:gd name="f13" fmla="val 1260167"/>
                <a:gd name="f14" fmla="+- 0 0 -90"/>
                <a:gd name="f15" fmla="*/ f3 1 7902101"/>
                <a:gd name="f16" fmla="*/ f4 1 1361784"/>
                <a:gd name="f17" fmla="+- f7 0 f5"/>
                <a:gd name="f18" fmla="+- f6 0 f5"/>
                <a:gd name="f19" fmla="*/ f14 f0 1"/>
                <a:gd name="f20" fmla="*/ f18 1 7902101"/>
                <a:gd name="f21" fmla="*/ f17 1 1361784"/>
                <a:gd name="f22" fmla="*/ 0 f18 1"/>
                <a:gd name="f23" fmla="*/ 226969 f17 1"/>
                <a:gd name="f24" fmla="*/ 226969 f18 1"/>
                <a:gd name="f25" fmla="*/ 0 f17 1"/>
                <a:gd name="f26" fmla="*/ 7675132 f18 1"/>
                <a:gd name="f27" fmla="*/ 7902101 f18 1"/>
                <a:gd name="f28" fmla="*/ 1134815 f17 1"/>
                <a:gd name="f29" fmla="*/ 1361784 f17 1"/>
                <a:gd name="f30" fmla="*/ f19 1 f2"/>
                <a:gd name="f31" fmla="*/ f22 1 7902101"/>
                <a:gd name="f32" fmla="*/ f23 1 1361784"/>
                <a:gd name="f33" fmla="*/ f24 1 7902101"/>
                <a:gd name="f34" fmla="*/ f25 1 1361784"/>
                <a:gd name="f35" fmla="*/ f26 1 7902101"/>
                <a:gd name="f36" fmla="*/ f27 1 7902101"/>
                <a:gd name="f37" fmla="*/ f28 1 1361784"/>
                <a:gd name="f38" fmla="*/ f29 1 1361784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02101" h="1361784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34113" tIns="150299" rIns="234113" bIns="150299" anchor="ctr" anchorCtr="1" compatLnSpc="1">
              <a:noAutofit/>
            </a:bodyPr>
            <a:lstStyle/>
            <a:p>
              <a:pPr marL="0" marR="0" lvl="0" indent="0" algn="ctr" defTabSz="195580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Biz ajdodlarimizga munosib farzand bo</a:t>
              </a:r>
              <a:r>
                <a:rPr lang="en-GB" sz="4400" b="0" i="0" u="none" strike="noStrike" kern="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‘</a:t>
              </a:r>
              <a:r>
                <a:rPr lang="en-GB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lishimiz kerak.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8460403" y="6200034"/>
              <a:ext cx="4385188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385191"/>
                <a:gd name="f7" fmla="val 991268"/>
                <a:gd name="f8" fmla="val 123909"/>
                <a:gd name="f9" fmla="val 3889557"/>
                <a:gd name="f10" fmla="val 495634"/>
                <a:gd name="f11" fmla="val 867360"/>
                <a:gd name="f12" fmla="+- 0 0 -90"/>
                <a:gd name="f13" fmla="*/ f3 1 4385191"/>
                <a:gd name="f14" fmla="*/ f4 1 991268"/>
                <a:gd name="f15" fmla="+- f7 0 f5"/>
                <a:gd name="f16" fmla="+- f6 0 f5"/>
                <a:gd name="f17" fmla="*/ f12 f0 1"/>
                <a:gd name="f18" fmla="*/ f16 1 4385191"/>
                <a:gd name="f19" fmla="*/ f15 1 991268"/>
                <a:gd name="f20" fmla="*/ 0 f16 1"/>
                <a:gd name="f21" fmla="*/ 123909 f15 1"/>
                <a:gd name="f22" fmla="*/ 3889557 f16 1"/>
                <a:gd name="f23" fmla="*/ 0 f15 1"/>
                <a:gd name="f24" fmla="*/ 4385191 f16 1"/>
                <a:gd name="f25" fmla="*/ 495634 f15 1"/>
                <a:gd name="f26" fmla="*/ 991268 f15 1"/>
                <a:gd name="f27" fmla="*/ 867360 f15 1"/>
                <a:gd name="f28" fmla="*/ f17 1 f2"/>
                <a:gd name="f29" fmla="*/ f20 1 4385191"/>
                <a:gd name="f30" fmla="*/ f21 1 991268"/>
                <a:gd name="f31" fmla="*/ f22 1 4385191"/>
                <a:gd name="f32" fmla="*/ f23 1 991268"/>
                <a:gd name="f33" fmla="*/ f24 1 4385191"/>
                <a:gd name="f34" fmla="*/ f25 1 991268"/>
                <a:gd name="f35" fmla="*/ f26 1 991268"/>
                <a:gd name="f36" fmla="*/ f27 1 991268"/>
                <a:gd name="f37" fmla="*/ f5 1 f18"/>
                <a:gd name="f38" fmla="*/ f6 1 f18"/>
                <a:gd name="f39" fmla="*/ f5 1 f19"/>
                <a:gd name="f40" fmla="*/ f7 1 f19"/>
                <a:gd name="f41" fmla="+- f28 0 f1"/>
                <a:gd name="f42" fmla="*/ f29 1 f18"/>
                <a:gd name="f43" fmla="*/ f30 1 f19"/>
                <a:gd name="f44" fmla="*/ f31 1 f18"/>
                <a:gd name="f45" fmla="*/ f32 1 f19"/>
                <a:gd name="f46" fmla="*/ f33 1 f18"/>
                <a:gd name="f47" fmla="*/ f34 1 f19"/>
                <a:gd name="f48" fmla="*/ f35 1 f19"/>
                <a:gd name="f49" fmla="*/ f36 1 f19"/>
                <a:gd name="f50" fmla="*/ f37 f13 1"/>
                <a:gd name="f51" fmla="*/ f38 f13 1"/>
                <a:gd name="f52" fmla="*/ f40 f14 1"/>
                <a:gd name="f53" fmla="*/ f39 f14 1"/>
                <a:gd name="f54" fmla="*/ f42 f13 1"/>
                <a:gd name="f55" fmla="*/ f43 f14 1"/>
                <a:gd name="f56" fmla="*/ f44 f13 1"/>
                <a:gd name="f57" fmla="*/ f45 f14 1"/>
                <a:gd name="f58" fmla="*/ f46 f13 1"/>
                <a:gd name="f59" fmla="*/ f47 f14 1"/>
                <a:gd name="f60" fmla="*/ f48 f14 1"/>
                <a:gd name="f61" fmla="*/ f49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54" y="f55"/>
                </a:cxn>
                <a:cxn ang="f41">
                  <a:pos x="f56" y="f55"/>
                </a:cxn>
                <a:cxn ang="f41">
                  <a:pos x="f56" y="f57"/>
                </a:cxn>
                <a:cxn ang="f41">
                  <a:pos x="f58" y="f59"/>
                </a:cxn>
                <a:cxn ang="f41">
                  <a:pos x="f56" y="f60"/>
                </a:cxn>
                <a:cxn ang="f41">
                  <a:pos x="f56" y="f61"/>
                </a:cxn>
                <a:cxn ang="f41">
                  <a:pos x="f54" y="f61"/>
                </a:cxn>
                <a:cxn ang="f41">
                  <a:pos x="f54" y="f55"/>
                </a:cxn>
              </a:cxnLst>
              <a:rect l="f50" t="f53" r="f51" b="f52"/>
              <a:pathLst>
                <a:path w="4385191" h="991268">
                  <a:moveTo>
                    <a:pt x="f5" y="f8"/>
                  </a:moveTo>
                  <a:lnTo>
                    <a:pt x="f9" y="f8"/>
                  </a:lnTo>
                  <a:lnTo>
                    <a:pt x="f9" y="f5"/>
                  </a:lnTo>
                  <a:lnTo>
                    <a:pt x="f6" y="f10"/>
                  </a:lnTo>
                  <a:lnTo>
                    <a:pt x="f9" y="f7"/>
                  </a:lnTo>
                  <a:lnTo>
                    <a:pt x="f9" y="f11"/>
                  </a:lnTo>
                  <a:lnTo>
                    <a:pt x="f5" y="f11"/>
                  </a:lnTo>
                  <a:lnTo>
                    <a:pt x="f5" y="f8"/>
                  </a:lnTo>
                  <a:close/>
                </a:path>
              </a:pathLst>
            </a:custGeom>
            <a:solidFill>
              <a:srgbClr val="D2DEEF">
                <a:alpha val="90000"/>
              </a:srgbClr>
            </a:solidFill>
            <a:ln w="6345" cap="flat">
              <a:solidFill>
                <a:srgbClr val="D2DEEF">
                  <a:alpha val="90000"/>
                </a:srgbClr>
              </a:solidFill>
              <a:prstDash val="solid"/>
              <a:miter/>
            </a:ln>
          </p:spPr>
          <p:txBody>
            <a:bodyPr vert="horz" wrap="square" lIns="27944" tIns="151845" rIns="399665" bIns="151845" anchor="t" anchorCtr="0" compatLnSpc="1">
              <a:noAutofit/>
            </a:bodyPr>
            <a:lstStyle/>
            <a:p>
              <a:pPr marL="285750" marR="0" lvl="1" indent="-285750" algn="l" defTabSz="195580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ot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16636" y="6200034"/>
              <a:ext cx="7943776" cy="99126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943773"/>
                <a:gd name="f7" fmla="val 991268"/>
                <a:gd name="f8" fmla="val 165215"/>
                <a:gd name="f9" fmla="val 73969"/>
                <a:gd name="f10" fmla="val 7778558"/>
                <a:gd name="f11" fmla="val 7869804"/>
                <a:gd name="f12" fmla="val 826053"/>
                <a:gd name="f13" fmla="val 917299"/>
                <a:gd name="f14" fmla="+- 0 0 -90"/>
                <a:gd name="f15" fmla="*/ f3 1 7943773"/>
                <a:gd name="f16" fmla="*/ f4 1 991268"/>
                <a:gd name="f17" fmla="+- f7 0 f5"/>
                <a:gd name="f18" fmla="+- f6 0 f5"/>
                <a:gd name="f19" fmla="*/ f14 f0 1"/>
                <a:gd name="f20" fmla="*/ f18 1 7943773"/>
                <a:gd name="f21" fmla="*/ f17 1 991268"/>
                <a:gd name="f22" fmla="*/ 0 f18 1"/>
                <a:gd name="f23" fmla="*/ 165215 f17 1"/>
                <a:gd name="f24" fmla="*/ 165215 f18 1"/>
                <a:gd name="f25" fmla="*/ 0 f17 1"/>
                <a:gd name="f26" fmla="*/ 7778558 f18 1"/>
                <a:gd name="f27" fmla="*/ 7943773 f18 1"/>
                <a:gd name="f28" fmla="*/ 826053 f17 1"/>
                <a:gd name="f29" fmla="*/ 991268 f17 1"/>
                <a:gd name="f30" fmla="*/ f19 1 f2"/>
                <a:gd name="f31" fmla="*/ f22 1 7943773"/>
                <a:gd name="f32" fmla="*/ f23 1 991268"/>
                <a:gd name="f33" fmla="*/ f24 1 7943773"/>
                <a:gd name="f34" fmla="*/ f25 1 991268"/>
                <a:gd name="f35" fmla="*/ f26 1 7943773"/>
                <a:gd name="f36" fmla="*/ f27 1 7943773"/>
                <a:gd name="f37" fmla="*/ f28 1 991268"/>
                <a:gd name="f38" fmla="*/ f29 1 991268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7943773" h="991268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gradFill>
              <a:gsLst>
                <a:gs pos="0">
                  <a:srgbClr val="B1CBE9"/>
                </a:gs>
                <a:gs pos="100000">
                  <a:srgbClr val="A3C1E5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216027" tIns="132213" rIns="216027" bIns="132213" anchor="ctr" anchorCtr="1" compatLnSpc="1">
              <a:noAutofit/>
            </a:bodyPr>
            <a:lstStyle/>
            <a:p>
              <a:pPr marL="0" marR="0" lvl="0" indent="0" algn="ctr" defTabSz="1955801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4400" b="0" i="0" u="none" strike="noStrike" kern="1200" cap="none" spc="0" baseline="0">
                  <a:solidFill>
                    <a:srgbClr val="002060"/>
                  </a:solidFill>
                  <a:uFillTx/>
                  <a:latin typeface="Arial" pitchFamily="34"/>
                  <a:cs typeface="Arial" pitchFamily="34"/>
                </a:rPr>
                <a:t>Bobolar</a:t>
              </a:r>
              <a:endParaRPr lang="ru-RU" sz="4400" b="0" i="0" u="none" strike="noStrike" kern="1200" cap="none" spc="0" baseline="0">
                <a:solidFill>
                  <a:srgbClr val="002060"/>
                </a:solidFill>
                <a:uFillTx/>
                <a:latin typeface="Arial" pitchFamily="34"/>
                <a:cs typeface="Arial" pitchFamily="3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229767" y="2072643"/>
            <a:ext cx="10779349" cy="4495803"/>
          </a:xfrm>
        </p:spPr>
        <p:txBody>
          <a:bodyPr/>
          <a:lstStyle/>
          <a:p>
            <a:pPr marL="0" lvl="0" indent="0" algn="just">
              <a:buNone/>
            </a:pP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O‘qishga kirish haqida ariza namunasini yozing.</a:t>
            </a:r>
          </a:p>
          <a:p>
            <a:pPr marL="0" lvl="0" indent="0" algn="just">
              <a:buNone/>
            </a:pP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Boburiylar haqida ma’lumot topib o‘qing.</a:t>
            </a:r>
            <a:endParaRPr lang="de-DE" sz="5400">
              <a:solidFill>
                <a:srgbClr val="002060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-16075" y="0"/>
            <a:ext cx="13455844" cy="124968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MUSTAQIL BAJARISH UCHUN TOPSHIRIQ</a:t>
            </a:r>
            <a:r>
              <a:rPr lang="en-US" sz="4800" b="1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:</a:t>
            </a:r>
            <a:endParaRPr lang="ru-RU" sz="48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0" y="6126"/>
            <a:ext cx="13438717" cy="11673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1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“BOSHQOTIRMA” USULI</a:t>
            </a:r>
            <a:endParaRPr lang="en-US" sz="54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graphicFrame>
        <p:nvGraphicFramePr>
          <p:cNvPr id="3" name="Объект 3"/>
          <p:cNvGraphicFramePr>
            <a:graphicFrameLocks noGrp="1"/>
          </p:cNvGraphicFramePr>
          <p:nvPr/>
        </p:nvGraphicFramePr>
        <p:xfrm>
          <a:off x="1615433" y="1341113"/>
          <a:ext cx="9037371" cy="621856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821579">
                  <a:extLst>
                    <a:ext uri="{9D8B030D-6E8A-4147-A177-3AD203B41FA5}">
                      <a16:colId xmlns:a16="http://schemas.microsoft.com/office/drawing/2014/main" val="1095467070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3043411873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837763577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2801249830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3754449931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1912457916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1619797579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3647476352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119586901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2143927131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4138722394"/>
                    </a:ext>
                  </a:extLst>
                </a:gridCol>
              </a:tblGrid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G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S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67629661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A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82736559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de-DE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P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6527982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T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50697124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U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91387429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42371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L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806856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I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-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A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987627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79716941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I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8734678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0" y="6126"/>
            <a:ext cx="13438717" cy="11673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1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“BOSHQOTIRMA” USULI</a:t>
            </a:r>
            <a:endParaRPr lang="en-US" sz="54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</p:txBody>
      </p:sp>
      <p:graphicFrame>
        <p:nvGraphicFramePr>
          <p:cNvPr id="3" name="Объект 3"/>
          <p:cNvGraphicFramePr>
            <a:graphicFrameLocks noGrp="1"/>
          </p:cNvGraphicFramePr>
          <p:nvPr/>
        </p:nvGraphicFramePr>
        <p:xfrm>
          <a:off x="1615433" y="1341113"/>
          <a:ext cx="9037371" cy="621856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821579">
                  <a:extLst>
                    <a:ext uri="{9D8B030D-6E8A-4147-A177-3AD203B41FA5}">
                      <a16:colId xmlns:a16="http://schemas.microsoft.com/office/drawing/2014/main" val="3556247606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3861654951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1601839382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2815096520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330743467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3916340041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772449113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1720121443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452384704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4205810390"/>
                    </a:ext>
                  </a:extLst>
                </a:gridCol>
                <a:gridCol w="821579">
                  <a:extLst>
                    <a:ext uri="{9D8B030D-6E8A-4147-A177-3AD203B41FA5}">
                      <a16:colId xmlns:a16="http://schemas.microsoft.com/office/drawing/2014/main" val="1695321974"/>
                    </a:ext>
                  </a:extLst>
                </a:gridCol>
              </a:tblGrid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G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S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07465434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D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A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A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K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O‘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55876053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P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96725001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I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T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O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75261677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T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B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U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Y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U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Q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22332814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O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33491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L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5358649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H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I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S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-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H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A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Y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A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J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O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N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603461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K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R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58697014"/>
                  </a:ext>
                </a:extLst>
              </a:tr>
              <a:tr h="621856"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 b="1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I</a:t>
                      </a:r>
                      <a:endParaRPr lang="de-DE" sz="3200" b="1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S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T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A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200">
                          <a:solidFill>
                            <a:srgbClr val="002060"/>
                          </a:solidFill>
                          <a:latin typeface="Arial" pitchFamily="34"/>
                          <a:cs typeface="Arial" pitchFamily="34"/>
                        </a:rPr>
                        <a:t>K</a:t>
                      </a:r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de-DE" sz="3200">
                        <a:solidFill>
                          <a:srgbClr val="002060"/>
                        </a:solidFill>
                        <a:latin typeface="Arial" pitchFamily="34"/>
                        <a:cs typeface="Arial" pitchFamily="34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3777603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74842" y="1280160"/>
            <a:ext cx="13264935" cy="3307083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4400">
                <a:solidFill>
                  <a:srgbClr val="0070C0"/>
                </a:solidFill>
                <a:latin typeface="Arial" pitchFamily="34"/>
                <a:cs typeface="Arial" pitchFamily="34"/>
              </a:rPr>
              <a:t>Tojmahal</a:t>
            </a:r>
          </a:p>
          <a:p>
            <a:pPr marL="0" lvl="0" indent="0" algn="just">
              <a:buNone/>
            </a:pPr>
            <a:r>
              <a:rPr lang="en-US" sz="4400">
                <a:solidFill>
                  <a:srgbClr val="002060"/>
                </a:solidFill>
                <a:latin typeface="Arial" pitchFamily="34"/>
                <a:cs typeface="Arial" pitchFamily="34"/>
              </a:rPr>
              <a:t>  Boburiylar saltanatining mashhur vakili Shohjahon eng omadli shohlardan biri bo‘lgan. U suyukli xotini Arzumand bonu – Mumtoz Mahalni dafn qilish uchun alohida maqbara qurdirgan. </a:t>
            </a:r>
            <a:endParaRPr lang="de-DE" sz="4000"/>
          </a:p>
        </p:txBody>
      </p:sp>
      <p:sp>
        <p:nvSpPr>
          <p:cNvPr id="3" name="object 2"/>
          <p:cNvSpPr/>
          <p:nvPr/>
        </p:nvSpPr>
        <p:spPr>
          <a:xfrm>
            <a:off x="1060" y="0"/>
            <a:ext cx="13438717" cy="128016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0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5-mashq.(26-bet) Matnni diqqat bilan tinglang. Tayanch so‘zlarni yozib boring va shu asosda matnni so‘zlab bering. </a:t>
            </a:r>
          </a:p>
        </p:txBody>
      </p:sp>
      <p:pic>
        <p:nvPicPr>
          <p:cNvPr id="4" name="Рисунок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4153" y="4556756"/>
            <a:ext cx="2250868" cy="30029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Рисунок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489" y="4602486"/>
            <a:ext cx="2199196" cy="29724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Рисунок 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165" y="4571030"/>
            <a:ext cx="4020507" cy="300388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411470" y="247646"/>
            <a:ext cx="12725403" cy="4065266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Tojmahal beqiyos darajada go‘zal me’moriy yodgorlik. U Shohjahon o‘zidan keyin qoldirgan tarixiy yodgorliklarning, umuman, Hindistondagi obidalarning eng hashamatlisidir. </a:t>
            </a:r>
            <a:endParaRPr lang="de-DE" sz="4800"/>
          </a:p>
        </p:txBody>
      </p:sp>
      <p:pic>
        <p:nvPicPr>
          <p:cNvPr id="3" name="Рисунок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636" y="3994977"/>
            <a:ext cx="7046329" cy="356469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52393" y="491490"/>
            <a:ext cx="12999723" cy="4065266"/>
          </a:xfrm>
        </p:spPr>
        <p:txBody>
          <a:bodyPr/>
          <a:lstStyle/>
          <a:p>
            <a:pPr marL="0" lvl="0" indent="0" algn="just">
              <a:buNone/>
            </a:pPr>
            <a:r>
              <a:rPr lang="en-US" sz="4800">
                <a:solidFill>
                  <a:srgbClr val="002060"/>
                </a:solidFill>
                <a:latin typeface="Arial" pitchFamily="34"/>
                <a:cs typeface="Arial" pitchFamily="34"/>
              </a:rPr>
              <a:t>   Shohjahon ushbu qasrni dunyoning mo‘jizasi bo‘lib qolishini istagan va niyatiga yetgan. Ushbu bino betakrorligi bilan kishini hayratga soladi. Tojmahal Shohjahonning nomini ham tarixga muhrlab qoldirdi. </a:t>
            </a:r>
            <a:endParaRPr lang="de-DE" sz="4400"/>
          </a:p>
        </p:txBody>
      </p:sp>
      <p:pic>
        <p:nvPicPr>
          <p:cNvPr id="3" name="Рисунок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916" y="4146008"/>
            <a:ext cx="6747787" cy="341366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678" y="4146008"/>
            <a:ext cx="4513944" cy="341366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548819" y="2012310"/>
            <a:ext cx="10109780" cy="4312282"/>
          </a:xfrm>
        </p:spPr>
        <p:txBody>
          <a:bodyPr/>
          <a:lstStyle/>
          <a:p>
            <a:pPr marL="0" lvl="0" indent="0">
              <a:buNone/>
            </a:pPr>
            <a:r>
              <a:rPr lang="en-US" sz="6000" b="1">
                <a:solidFill>
                  <a:srgbClr val="002060"/>
                </a:solidFill>
                <a:latin typeface="Arial" pitchFamily="34"/>
                <a:cs typeface="Arial" pitchFamily="34"/>
              </a:rPr>
              <a:t>saltanat</a:t>
            </a:r>
            <a:r>
              <a:rPr lang="en-US" sz="60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6000">
                <a:solidFill>
                  <a:srgbClr val="002060"/>
                </a:solidFill>
                <a:latin typeface="Arial" pitchFamily="34"/>
                <a:cs typeface="Arial" pitchFamily="34"/>
              </a:rPr>
              <a:t>царство  </a:t>
            </a:r>
          </a:p>
          <a:p>
            <a:pPr marL="0" lvl="0" indent="0">
              <a:buNone/>
            </a:pPr>
            <a:r>
              <a:rPr lang="en-US" sz="6000" b="1">
                <a:solidFill>
                  <a:srgbClr val="002060"/>
                </a:solidFill>
                <a:latin typeface="Arial" pitchFamily="34"/>
                <a:cs typeface="Arial" pitchFamily="34"/>
              </a:rPr>
              <a:t>vakil</a:t>
            </a:r>
            <a:r>
              <a:rPr lang="en-US" sz="60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6000">
                <a:solidFill>
                  <a:srgbClr val="002060"/>
                </a:solidFill>
                <a:latin typeface="Arial" pitchFamily="34"/>
                <a:cs typeface="Arial" pitchFamily="34"/>
              </a:rPr>
              <a:t>представитель </a:t>
            </a:r>
          </a:p>
          <a:p>
            <a:pPr marL="0" lvl="0" indent="0">
              <a:buNone/>
            </a:pPr>
            <a:r>
              <a:rPr lang="en-US" sz="6000" b="1">
                <a:solidFill>
                  <a:srgbClr val="002060"/>
                </a:solidFill>
                <a:latin typeface="Arial" pitchFamily="34"/>
                <a:cs typeface="Arial" pitchFamily="34"/>
              </a:rPr>
              <a:t>omadli</a:t>
            </a:r>
            <a:r>
              <a:rPr lang="en-US" sz="60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6000">
                <a:solidFill>
                  <a:srgbClr val="002060"/>
                </a:solidFill>
                <a:latin typeface="Arial" pitchFamily="34"/>
                <a:cs typeface="Arial" pitchFamily="34"/>
              </a:rPr>
              <a:t>удачливый </a:t>
            </a:r>
          </a:p>
          <a:p>
            <a:pPr marL="0" lvl="0" indent="0">
              <a:buNone/>
            </a:pPr>
            <a:r>
              <a:rPr lang="en-US" sz="6000" b="1">
                <a:solidFill>
                  <a:srgbClr val="002060"/>
                </a:solidFill>
                <a:latin typeface="Arial" pitchFamily="34"/>
                <a:cs typeface="Arial" pitchFamily="34"/>
              </a:rPr>
              <a:t>dafn qilish </a:t>
            </a:r>
            <a:r>
              <a:rPr lang="en-US" sz="60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6000">
                <a:solidFill>
                  <a:srgbClr val="002060"/>
                </a:solidFill>
                <a:latin typeface="Arial" pitchFamily="34"/>
                <a:cs typeface="Arial" pitchFamily="34"/>
              </a:rPr>
              <a:t>хоронить</a:t>
            </a:r>
          </a:p>
          <a:p>
            <a:pPr marL="0" lvl="0" indent="0">
              <a:buNone/>
            </a:pPr>
            <a:r>
              <a:rPr lang="ru-RU" sz="600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endParaRPr lang="de-DE" sz="60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6000">
                <a:solidFill>
                  <a:srgbClr val="002060"/>
                </a:solidFill>
                <a:latin typeface="Arial" pitchFamily="34"/>
                <a:cs typeface="Arial" pitchFamily="34"/>
              </a:rPr>
              <a:t/>
            </a:r>
            <a:br>
              <a:rPr lang="en-US" sz="6000">
                <a:solidFill>
                  <a:srgbClr val="002060"/>
                </a:solidFill>
                <a:latin typeface="Arial" pitchFamily="34"/>
                <a:cs typeface="Arial" pitchFamily="34"/>
              </a:rPr>
            </a:br>
            <a:endParaRPr lang="de-DE" sz="5400"/>
          </a:p>
        </p:txBody>
      </p:sp>
      <p:sp>
        <p:nvSpPr>
          <p:cNvPr id="3" name="object 2"/>
          <p:cNvSpPr/>
          <p:nvPr/>
        </p:nvSpPr>
        <p:spPr>
          <a:xfrm>
            <a:off x="1060" y="6126"/>
            <a:ext cx="13438717" cy="149373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LUG‘AT ISHI</a:t>
            </a:r>
            <a:endParaRPr lang="ru-RU" sz="5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228779" y="2270756"/>
            <a:ext cx="11591803" cy="5181603"/>
          </a:xfrm>
        </p:spPr>
        <p:txBody>
          <a:bodyPr/>
          <a:lstStyle/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maqbara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мавзолей, усыпальница </a:t>
            </a:r>
          </a:p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beqiyos darajada 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несравненный </a:t>
            </a:r>
          </a:p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mo‘jiza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чуд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o </a:t>
            </a:r>
            <a:endParaRPr lang="ru-RU" sz="54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niyatiga yetmoq 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– </a:t>
            </a: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добиться цели  </a:t>
            </a:r>
          </a:p>
          <a:p>
            <a:pPr marL="0" lvl="0" indent="0">
              <a:buNone/>
            </a:pPr>
            <a:r>
              <a:rPr lang="ru-RU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</a:t>
            </a:r>
            <a:endParaRPr lang="de-DE" sz="5400">
              <a:solidFill>
                <a:srgbClr val="002060"/>
              </a:solidFill>
              <a:latin typeface="Arial" pitchFamily="34"/>
              <a:cs typeface="Arial" pitchFamily="34"/>
            </a:endParaRPr>
          </a:p>
          <a:p>
            <a:pPr marL="0" lvl="0" indent="0">
              <a:buNone/>
            </a:pP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/>
            </a:r>
            <a:b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</a:br>
            <a:endParaRPr lang="de-DE" sz="4800"/>
          </a:p>
        </p:txBody>
      </p:sp>
      <p:sp>
        <p:nvSpPr>
          <p:cNvPr id="3" name="object 2"/>
          <p:cNvSpPr/>
          <p:nvPr/>
        </p:nvSpPr>
        <p:spPr>
          <a:xfrm>
            <a:off x="1060" y="6126"/>
            <a:ext cx="13438717" cy="149373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LUG‘AT ISHI</a:t>
            </a:r>
            <a:endParaRPr lang="ru-RU" sz="54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89142" y="2103120"/>
            <a:ext cx="12862563" cy="5105396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  </a:t>
            </a:r>
            <a:r>
              <a:rPr lang="en-US" sz="5400" b="1">
                <a:solidFill>
                  <a:srgbClr val="002060"/>
                </a:solidFill>
                <a:latin typeface="Arial" pitchFamily="34"/>
                <a:cs typeface="Arial" pitchFamily="34"/>
              </a:rPr>
              <a:t>Ariza</a:t>
            </a:r>
            <a:r>
              <a:rPr lang="en-US" sz="5400">
                <a:solidFill>
                  <a:srgbClr val="002060"/>
                </a:solidFill>
                <a:latin typeface="Arial" pitchFamily="34"/>
                <a:cs typeface="Arial" pitchFamily="34"/>
              </a:rPr>
              <a:t> – muayyan tashkilotga yoki biror shaxs nomiga iltimos, taklif yoki shikoyat mazmunida yoziladigan rasmiy hujjatdir. Eng keng tarqalgan va ko‘p ishlatiladigan ish qog‘ozi bo‘lib, barcha idoralarga yozilishi mumkin.</a:t>
            </a:r>
            <a:endParaRPr lang="de-DE" sz="5400"/>
          </a:p>
        </p:txBody>
      </p:sp>
      <p:sp>
        <p:nvSpPr>
          <p:cNvPr id="3" name="object 2"/>
          <p:cNvSpPr/>
          <p:nvPr/>
        </p:nvSpPr>
        <p:spPr>
          <a:xfrm>
            <a:off x="1060" y="0"/>
            <a:ext cx="13438717" cy="155448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rPr>
              <a:t>BILIB OLING! </a:t>
            </a: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0</TotalTime>
  <Words>523</Words>
  <Application>Microsoft Office PowerPoint</Application>
  <PresentationFormat>Широкоэкранный</PresentationFormat>
  <Paragraphs>134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Andale Sans UI</vt:lpstr>
      <vt:lpstr>Arial</vt:lpstr>
      <vt:lpstr>Calibri</vt:lpstr>
      <vt:lpstr>Calibri Light</vt:lpstr>
      <vt:lpstr>Tahoma</vt:lpstr>
      <vt:lpstr>Times New Roman</vt:lpstr>
      <vt:lpstr>Default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Hallo</dc:creator>
  <cp:lastModifiedBy>W10</cp:lastModifiedBy>
  <cp:revision>34</cp:revision>
  <dcterms:created xsi:type="dcterms:W3CDTF">2009-04-16T11:32:32Z</dcterms:created>
  <dcterms:modified xsi:type="dcterms:W3CDTF">2022-02-28T07:34:36Z</dcterms:modified>
</cp:coreProperties>
</file>