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76" r:id="rId3"/>
    <p:sldId id="284" r:id="rId4"/>
    <p:sldId id="265" r:id="rId5"/>
    <p:sldId id="263" r:id="rId6"/>
    <p:sldId id="266" r:id="rId7"/>
    <p:sldId id="273" r:id="rId8"/>
    <p:sldId id="267" r:id="rId9"/>
    <p:sldId id="274" r:id="rId10"/>
    <p:sldId id="285" r:id="rId11"/>
    <p:sldId id="287" r:id="rId12"/>
    <p:sldId id="275" r:id="rId13"/>
    <p:sldId id="268" r:id="rId14"/>
    <p:sldId id="286" r:id="rId15"/>
    <p:sldId id="262" r:id="rId16"/>
    <p:sldId id="282" r:id="rId17"/>
    <p:sldId id="279" r:id="rId18"/>
    <p:sldId id="277" r:id="rId19"/>
    <p:sldId id="288" r:id="rId20"/>
    <p:sldId id="289" r:id="rId21"/>
    <p:sldId id="261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D18A"/>
    <a:srgbClr val="253B6E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1D6E7D-B326-4993-B69C-9AFA1C5BF96F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03C0B7C-1F71-4E32-B7FC-D66AF599A410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A705624F-24BD-4FD1-A3C7-1530254870D2}" type="parTrans" cxnId="{EA9171B8-03B2-4B99-9639-46EE771E055A}">
      <dgm:prSet/>
      <dgm:spPr/>
      <dgm:t>
        <a:bodyPr/>
        <a:lstStyle/>
        <a:p>
          <a:endParaRPr lang="ru-RU"/>
        </a:p>
      </dgm:t>
    </dgm:pt>
    <dgm:pt modelId="{A9558C29-8676-41F9-B664-FEE6B3635049}" type="sibTrans" cxnId="{EA9171B8-03B2-4B99-9639-46EE771E055A}">
      <dgm:prSet/>
      <dgm:spPr/>
      <dgm:t>
        <a:bodyPr/>
        <a:lstStyle/>
        <a:p>
          <a:endParaRPr lang="ru-RU"/>
        </a:p>
      </dgm:t>
    </dgm:pt>
    <dgm:pt modelId="{E4A7F104-563F-4CEF-BEF0-5C9E06846CBC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повторим сложные предложения, их виды,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4445BAA7-AF0A-488E-8182-51105959A806}" type="parTrans" cxnId="{6C296316-1F6B-4DBB-9D69-6DC8997B2ACE}">
      <dgm:prSet/>
      <dgm:spPr/>
      <dgm:t>
        <a:bodyPr/>
        <a:lstStyle/>
        <a:p>
          <a:endParaRPr lang="ru-RU"/>
        </a:p>
      </dgm:t>
    </dgm:pt>
    <dgm:pt modelId="{9FA9F834-02A7-4993-8045-AFB708CBAD57}" type="sibTrans" cxnId="{6C296316-1F6B-4DBB-9D69-6DC8997B2ACE}">
      <dgm:prSet/>
      <dgm:spPr/>
      <dgm:t>
        <a:bodyPr/>
        <a:lstStyle/>
        <a:p>
          <a:endParaRPr lang="ru-RU"/>
        </a:p>
      </dgm:t>
    </dgm:pt>
    <dgm:pt modelId="{D97BF2C5-FB17-4B76-A402-D8BEAAD05F1E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A343B55A-28FE-49E5-8BEF-6F1CA1531B20}" type="parTrans" cxnId="{2A941FB6-2B04-4B59-983B-2011898B51E7}">
      <dgm:prSet/>
      <dgm:spPr/>
      <dgm:t>
        <a:bodyPr/>
        <a:lstStyle/>
        <a:p>
          <a:endParaRPr lang="ru-RU"/>
        </a:p>
      </dgm:t>
    </dgm:pt>
    <dgm:pt modelId="{F9D69583-EB1E-46FA-AC0C-21D343351E50}" type="sibTrans" cxnId="{2A941FB6-2B04-4B59-983B-2011898B51E7}">
      <dgm:prSet/>
      <dgm:spPr/>
      <dgm:t>
        <a:bodyPr/>
        <a:lstStyle/>
        <a:p>
          <a:endParaRPr lang="ru-RU"/>
        </a:p>
      </dgm:t>
    </dgm:pt>
    <dgm:pt modelId="{474E01CD-F9F2-47D5-9D2D-F4C63AEB8F65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научимся правильно употреблять сочинительные союзы в сложных предложениях.  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27197AF1-CFF0-415D-A907-C77738259D09}" type="parTrans" cxnId="{8A083C41-2A6F-48DC-B23F-85F910F31B96}">
      <dgm:prSet/>
      <dgm:spPr/>
      <dgm:t>
        <a:bodyPr/>
        <a:lstStyle/>
        <a:p>
          <a:endParaRPr lang="ru-RU"/>
        </a:p>
      </dgm:t>
    </dgm:pt>
    <dgm:pt modelId="{63736EB9-707C-4A47-B8A0-B1729CB5A782}" type="sibTrans" cxnId="{8A083C41-2A6F-48DC-B23F-85F910F31B96}">
      <dgm:prSet/>
      <dgm:spPr/>
      <dgm:t>
        <a:bodyPr/>
        <a:lstStyle/>
        <a:p>
          <a:endParaRPr lang="ru-RU"/>
        </a:p>
      </dgm:t>
    </dgm:pt>
    <dgm:pt modelId="{A7476718-B393-492D-A8E5-A3720C315562}">
      <dgm:prSet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676F2D61-F732-4402-839A-A0A891F48F7D}" type="parTrans" cxnId="{A0428876-25B9-46E6-993C-2EBF8A4C3BD1}">
      <dgm:prSet/>
      <dgm:spPr/>
      <dgm:t>
        <a:bodyPr/>
        <a:lstStyle/>
        <a:p>
          <a:endParaRPr lang="ru-RU"/>
        </a:p>
      </dgm:t>
    </dgm:pt>
    <dgm:pt modelId="{F945F620-8C9C-42F4-B736-9816DD8B3341}" type="sibTrans" cxnId="{A0428876-25B9-46E6-993C-2EBF8A4C3BD1}">
      <dgm:prSet/>
      <dgm:spPr/>
      <dgm:t>
        <a:bodyPr/>
        <a:lstStyle/>
        <a:p>
          <a:endParaRPr lang="ru-RU"/>
        </a:p>
      </dgm:t>
    </dgm:pt>
    <dgm:pt modelId="{6BEDC9AA-044B-4694-8FA0-8107459DC424}">
      <dgm:prSet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узнаем больше о сложносочинённых предложениях,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3B38031A-9ABE-4733-8E72-3039D4FCDAF4}" type="parTrans" cxnId="{D4DBD730-D31B-40FD-8773-C559F5B69A8B}">
      <dgm:prSet/>
      <dgm:spPr/>
      <dgm:t>
        <a:bodyPr/>
        <a:lstStyle/>
        <a:p>
          <a:endParaRPr lang="ru-RU"/>
        </a:p>
      </dgm:t>
    </dgm:pt>
    <dgm:pt modelId="{F703A0FF-963B-42BD-8498-02A9F7CC2127}" type="sibTrans" cxnId="{D4DBD730-D31B-40FD-8773-C559F5B69A8B}">
      <dgm:prSet/>
      <dgm:spPr/>
      <dgm:t>
        <a:bodyPr/>
        <a:lstStyle/>
        <a:p>
          <a:endParaRPr lang="ru-RU"/>
        </a:p>
      </dgm:t>
    </dgm:pt>
    <dgm:pt modelId="{50D2D7DE-5A40-4F1C-9143-D112BE76AF74}" type="pres">
      <dgm:prSet presAssocID="{331D6E7D-B326-4993-B69C-9AFA1C5BF9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9A0064-2DE8-41EA-992F-1C7D4E5341D1}" type="pres">
      <dgm:prSet presAssocID="{A03C0B7C-1F71-4E32-B7FC-D66AF599A410}" presName="composite" presStyleCnt="0"/>
      <dgm:spPr/>
    </dgm:pt>
    <dgm:pt modelId="{9DEB7F40-556C-4390-B584-65C54E6AC046}" type="pres">
      <dgm:prSet presAssocID="{A03C0B7C-1F71-4E32-B7FC-D66AF599A41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CFA49-E099-49ED-B7B0-03C9F59B92DE}" type="pres">
      <dgm:prSet presAssocID="{A03C0B7C-1F71-4E32-B7FC-D66AF599A41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3717B-52BC-4D5E-ACD2-FC8FAA5AB549}" type="pres">
      <dgm:prSet presAssocID="{A9558C29-8676-41F9-B664-FEE6B3635049}" presName="sp" presStyleCnt="0"/>
      <dgm:spPr/>
    </dgm:pt>
    <dgm:pt modelId="{39A95DF5-04B0-43BD-9771-A90E5FE350DF}" type="pres">
      <dgm:prSet presAssocID="{A7476718-B393-492D-A8E5-A3720C315562}" presName="composite" presStyleCnt="0"/>
      <dgm:spPr/>
    </dgm:pt>
    <dgm:pt modelId="{420A8239-7AED-4AB0-908E-6E272669F6A9}" type="pres">
      <dgm:prSet presAssocID="{A7476718-B393-492D-A8E5-A3720C31556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5056B-CD9B-4059-AB9C-86B8C49B6E62}" type="pres">
      <dgm:prSet presAssocID="{A7476718-B393-492D-A8E5-A3720C31556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E8A2F-67BE-4A33-8B04-C257AA172DDE}" type="pres">
      <dgm:prSet presAssocID="{F945F620-8C9C-42F4-B736-9816DD8B3341}" presName="sp" presStyleCnt="0"/>
      <dgm:spPr/>
    </dgm:pt>
    <dgm:pt modelId="{F20D8B40-1DAF-4661-A31A-B5FF80B024BB}" type="pres">
      <dgm:prSet presAssocID="{D97BF2C5-FB17-4B76-A402-D8BEAAD05F1E}" presName="composite" presStyleCnt="0"/>
      <dgm:spPr/>
    </dgm:pt>
    <dgm:pt modelId="{AE15F480-BDEE-418D-B930-0549AD3EECB1}" type="pres">
      <dgm:prSet presAssocID="{D97BF2C5-FB17-4B76-A402-D8BEAAD05F1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82AB5-47EE-4BD1-87CB-05D65D7584D0}" type="pres">
      <dgm:prSet presAssocID="{D97BF2C5-FB17-4B76-A402-D8BEAAD05F1E}" presName="descendantText" presStyleLbl="alignAcc1" presStyleIdx="2" presStyleCnt="3" custLinFactNeighborX="1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E48AE6-94FC-4CE8-9424-15EF82087E04}" type="presOf" srcId="{D97BF2C5-FB17-4B76-A402-D8BEAAD05F1E}" destId="{AE15F480-BDEE-418D-B930-0549AD3EECB1}" srcOrd="0" destOrd="0" presId="urn:microsoft.com/office/officeart/2005/8/layout/chevron2"/>
    <dgm:cxn modelId="{D3AE42CE-A8F1-4C2B-978C-BC778FCDF8E9}" type="presOf" srcId="{A03C0B7C-1F71-4E32-B7FC-D66AF599A410}" destId="{9DEB7F40-556C-4390-B584-65C54E6AC046}" srcOrd="0" destOrd="0" presId="urn:microsoft.com/office/officeart/2005/8/layout/chevron2"/>
    <dgm:cxn modelId="{EA9171B8-03B2-4B99-9639-46EE771E055A}" srcId="{331D6E7D-B326-4993-B69C-9AFA1C5BF96F}" destId="{A03C0B7C-1F71-4E32-B7FC-D66AF599A410}" srcOrd="0" destOrd="0" parTransId="{A705624F-24BD-4FD1-A3C7-1530254870D2}" sibTransId="{A9558C29-8676-41F9-B664-FEE6B3635049}"/>
    <dgm:cxn modelId="{BBF9A338-7DF8-4295-93F8-DC91D5B6D5C2}" type="presOf" srcId="{474E01CD-F9F2-47D5-9D2D-F4C63AEB8F65}" destId="{B1A82AB5-47EE-4BD1-87CB-05D65D7584D0}" srcOrd="0" destOrd="0" presId="urn:microsoft.com/office/officeart/2005/8/layout/chevron2"/>
    <dgm:cxn modelId="{489502A5-0C92-400F-937B-4FB96A4C9DF6}" type="presOf" srcId="{6BEDC9AA-044B-4694-8FA0-8107459DC424}" destId="{8045056B-CD9B-4059-AB9C-86B8C49B6E62}" srcOrd="0" destOrd="0" presId="urn:microsoft.com/office/officeart/2005/8/layout/chevron2"/>
    <dgm:cxn modelId="{2A941FB6-2B04-4B59-983B-2011898B51E7}" srcId="{331D6E7D-B326-4993-B69C-9AFA1C5BF96F}" destId="{D97BF2C5-FB17-4B76-A402-D8BEAAD05F1E}" srcOrd="2" destOrd="0" parTransId="{A343B55A-28FE-49E5-8BEF-6F1CA1531B20}" sibTransId="{F9D69583-EB1E-46FA-AC0C-21D343351E50}"/>
    <dgm:cxn modelId="{F11857DC-B900-40E3-BD26-8DF855180D56}" type="presOf" srcId="{331D6E7D-B326-4993-B69C-9AFA1C5BF96F}" destId="{50D2D7DE-5A40-4F1C-9143-D112BE76AF74}" srcOrd="0" destOrd="0" presId="urn:microsoft.com/office/officeart/2005/8/layout/chevron2"/>
    <dgm:cxn modelId="{6C296316-1F6B-4DBB-9D69-6DC8997B2ACE}" srcId="{A03C0B7C-1F71-4E32-B7FC-D66AF599A410}" destId="{E4A7F104-563F-4CEF-BEF0-5C9E06846CBC}" srcOrd="0" destOrd="0" parTransId="{4445BAA7-AF0A-488E-8182-51105959A806}" sibTransId="{9FA9F834-02A7-4993-8045-AFB708CBAD57}"/>
    <dgm:cxn modelId="{D4DBD730-D31B-40FD-8773-C559F5B69A8B}" srcId="{A7476718-B393-492D-A8E5-A3720C315562}" destId="{6BEDC9AA-044B-4694-8FA0-8107459DC424}" srcOrd="0" destOrd="0" parTransId="{3B38031A-9ABE-4733-8E72-3039D4FCDAF4}" sibTransId="{F703A0FF-963B-42BD-8498-02A9F7CC2127}"/>
    <dgm:cxn modelId="{A0428876-25B9-46E6-993C-2EBF8A4C3BD1}" srcId="{331D6E7D-B326-4993-B69C-9AFA1C5BF96F}" destId="{A7476718-B393-492D-A8E5-A3720C315562}" srcOrd="1" destOrd="0" parTransId="{676F2D61-F732-4402-839A-A0A891F48F7D}" sibTransId="{F945F620-8C9C-42F4-B736-9816DD8B3341}"/>
    <dgm:cxn modelId="{D8158638-5CD3-4E37-BE33-C5F9AE9C1E2E}" type="presOf" srcId="{A7476718-B393-492D-A8E5-A3720C315562}" destId="{420A8239-7AED-4AB0-908E-6E272669F6A9}" srcOrd="0" destOrd="0" presId="urn:microsoft.com/office/officeart/2005/8/layout/chevron2"/>
    <dgm:cxn modelId="{EA299F2F-AD85-4F53-9CA2-98DE82441F77}" type="presOf" srcId="{E4A7F104-563F-4CEF-BEF0-5C9E06846CBC}" destId="{1EECFA49-E099-49ED-B7B0-03C9F59B92DE}" srcOrd="0" destOrd="0" presId="urn:microsoft.com/office/officeart/2005/8/layout/chevron2"/>
    <dgm:cxn modelId="{8A083C41-2A6F-48DC-B23F-85F910F31B96}" srcId="{D97BF2C5-FB17-4B76-A402-D8BEAAD05F1E}" destId="{474E01CD-F9F2-47D5-9D2D-F4C63AEB8F65}" srcOrd="0" destOrd="0" parTransId="{27197AF1-CFF0-415D-A907-C77738259D09}" sibTransId="{63736EB9-707C-4A47-B8A0-B1729CB5A782}"/>
    <dgm:cxn modelId="{F14AD64A-2F6A-43BB-8C0E-E4AF60116778}" type="presParOf" srcId="{50D2D7DE-5A40-4F1C-9143-D112BE76AF74}" destId="{8D9A0064-2DE8-41EA-992F-1C7D4E5341D1}" srcOrd="0" destOrd="0" presId="urn:microsoft.com/office/officeart/2005/8/layout/chevron2"/>
    <dgm:cxn modelId="{31FF3D23-A650-47ED-8E56-E8B9FE2EA510}" type="presParOf" srcId="{8D9A0064-2DE8-41EA-992F-1C7D4E5341D1}" destId="{9DEB7F40-556C-4390-B584-65C54E6AC046}" srcOrd="0" destOrd="0" presId="urn:microsoft.com/office/officeart/2005/8/layout/chevron2"/>
    <dgm:cxn modelId="{ACC7185C-FFC9-4546-AFFF-57ED1372AF35}" type="presParOf" srcId="{8D9A0064-2DE8-41EA-992F-1C7D4E5341D1}" destId="{1EECFA49-E099-49ED-B7B0-03C9F59B92DE}" srcOrd="1" destOrd="0" presId="urn:microsoft.com/office/officeart/2005/8/layout/chevron2"/>
    <dgm:cxn modelId="{05C8CF4C-AAA4-4568-8118-DFFA84B45588}" type="presParOf" srcId="{50D2D7DE-5A40-4F1C-9143-D112BE76AF74}" destId="{F423717B-52BC-4D5E-ACD2-FC8FAA5AB549}" srcOrd="1" destOrd="0" presId="urn:microsoft.com/office/officeart/2005/8/layout/chevron2"/>
    <dgm:cxn modelId="{6E7D09C9-1D0A-49E3-9747-ECD8D4BC8F9D}" type="presParOf" srcId="{50D2D7DE-5A40-4F1C-9143-D112BE76AF74}" destId="{39A95DF5-04B0-43BD-9771-A90E5FE350DF}" srcOrd="2" destOrd="0" presId="urn:microsoft.com/office/officeart/2005/8/layout/chevron2"/>
    <dgm:cxn modelId="{31C90EFD-17BC-4FA9-95E2-109E17D29911}" type="presParOf" srcId="{39A95DF5-04B0-43BD-9771-A90E5FE350DF}" destId="{420A8239-7AED-4AB0-908E-6E272669F6A9}" srcOrd="0" destOrd="0" presId="urn:microsoft.com/office/officeart/2005/8/layout/chevron2"/>
    <dgm:cxn modelId="{BF1D1B4F-413E-41A7-8298-FE351D9B5F20}" type="presParOf" srcId="{39A95DF5-04B0-43BD-9771-A90E5FE350DF}" destId="{8045056B-CD9B-4059-AB9C-86B8C49B6E62}" srcOrd="1" destOrd="0" presId="urn:microsoft.com/office/officeart/2005/8/layout/chevron2"/>
    <dgm:cxn modelId="{B7947B5C-98CD-499C-9F11-0FF8E245A0F2}" type="presParOf" srcId="{50D2D7DE-5A40-4F1C-9143-D112BE76AF74}" destId="{F0DE8A2F-67BE-4A33-8B04-C257AA172DDE}" srcOrd="3" destOrd="0" presId="urn:microsoft.com/office/officeart/2005/8/layout/chevron2"/>
    <dgm:cxn modelId="{A03EE5B3-643F-40AE-BE29-AE5034C5D2D9}" type="presParOf" srcId="{50D2D7DE-5A40-4F1C-9143-D112BE76AF74}" destId="{F20D8B40-1DAF-4661-A31A-B5FF80B024BB}" srcOrd="4" destOrd="0" presId="urn:microsoft.com/office/officeart/2005/8/layout/chevron2"/>
    <dgm:cxn modelId="{ECABED6B-4122-47D2-9D26-D2B457B0A3FD}" type="presParOf" srcId="{F20D8B40-1DAF-4661-A31A-B5FF80B024BB}" destId="{AE15F480-BDEE-418D-B930-0549AD3EECB1}" srcOrd="0" destOrd="0" presId="urn:microsoft.com/office/officeart/2005/8/layout/chevron2"/>
    <dgm:cxn modelId="{E26827E6-3A47-40FD-9A56-F46261C0D32C}" type="presParOf" srcId="{F20D8B40-1DAF-4661-A31A-B5FF80B024BB}" destId="{B1A82AB5-47EE-4BD1-87CB-05D65D7584D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B7F40-556C-4390-B584-65C54E6AC046}">
      <dsp:nvSpPr>
        <dsp:cNvPr id="0" name=""/>
        <dsp:cNvSpPr/>
      </dsp:nvSpPr>
      <dsp:spPr>
        <a:xfrm rot="5400000">
          <a:off x="-263636" y="265105"/>
          <a:ext cx="1757579" cy="123030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1</a:t>
          </a:r>
          <a:endParaRPr lang="ru-RU" sz="3400" kern="1200" dirty="0"/>
        </a:p>
      </dsp:txBody>
      <dsp:txXfrm rot="-5400000">
        <a:off x="2" y="616621"/>
        <a:ext cx="1230305" cy="527274"/>
      </dsp:txXfrm>
    </dsp:sp>
    <dsp:sp modelId="{1EECFA49-E099-49ED-B7B0-03C9F59B92DE}">
      <dsp:nvSpPr>
        <dsp:cNvPr id="0" name=""/>
        <dsp:cNvSpPr/>
      </dsp:nvSpPr>
      <dsp:spPr>
        <a:xfrm rot="5400000">
          <a:off x="4772693" y="-3540919"/>
          <a:ext cx="1142426" cy="82272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>
              <a:latin typeface="Arial" pitchFamily="34" charset="0"/>
              <a:cs typeface="Arial" pitchFamily="34" charset="0"/>
            </a:rPr>
            <a:t>повторим сложные предложения, их виды,</a:t>
          </a:r>
          <a:endParaRPr lang="ru-RU" sz="2600" kern="1200" dirty="0">
            <a:latin typeface="Arial" pitchFamily="34" charset="0"/>
            <a:cs typeface="Arial" pitchFamily="34" charset="0"/>
          </a:endParaRPr>
        </a:p>
      </dsp:txBody>
      <dsp:txXfrm rot="-5400000">
        <a:off x="1230306" y="57237"/>
        <a:ext cx="8171433" cy="1030888"/>
      </dsp:txXfrm>
    </dsp:sp>
    <dsp:sp modelId="{420A8239-7AED-4AB0-908E-6E272669F6A9}">
      <dsp:nvSpPr>
        <dsp:cNvPr id="0" name=""/>
        <dsp:cNvSpPr/>
      </dsp:nvSpPr>
      <dsp:spPr>
        <a:xfrm rot="5400000">
          <a:off x="-263636" y="1830174"/>
          <a:ext cx="1757579" cy="1230305"/>
        </a:xfrm>
        <a:prstGeom prst="chevron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2</a:t>
          </a:r>
          <a:endParaRPr lang="ru-RU" sz="3400" kern="1200" dirty="0"/>
        </a:p>
      </dsp:txBody>
      <dsp:txXfrm rot="-5400000">
        <a:off x="2" y="2181690"/>
        <a:ext cx="1230305" cy="527274"/>
      </dsp:txXfrm>
    </dsp:sp>
    <dsp:sp modelId="{8045056B-CD9B-4059-AB9C-86B8C49B6E62}">
      <dsp:nvSpPr>
        <dsp:cNvPr id="0" name=""/>
        <dsp:cNvSpPr/>
      </dsp:nvSpPr>
      <dsp:spPr>
        <a:xfrm rot="5400000">
          <a:off x="4772693" y="-1975850"/>
          <a:ext cx="1142426" cy="82272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>
              <a:latin typeface="Arial" pitchFamily="34" charset="0"/>
              <a:cs typeface="Arial" pitchFamily="34" charset="0"/>
            </a:rPr>
            <a:t>узнаем больше о сложносочинённых предложениях,</a:t>
          </a:r>
          <a:endParaRPr lang="ru-RU" sz="2600" kern="1200" dirty="0">
            <a:latin typeface="Arial" pitchFamily="34" charset="0"/>
            <a:cs typeface="Arial" pitchFamily="34" charset="0"/>
          </a:endParaRPr>
        </a:p>
      </dsp:txBody>
      <dsp:txXfrm rot="-5400000">
        <a:off x="1230306" y="1622306"/>
        <a:ext cx="8171433" cy="1030888"/>
      </dsp:txXfrm>
    </dsp:sp>
    <dsp:sp modelId="{AE15F480-BDEE-418D-B930-0549AD3EECB1}">
      <dsp:nvSpPr>
        <dsp:cNvPr id="0" name=""/>
        <dsp:cNvSpPr/>
      </dsp:nvSpPr>
      <dsp:spPr>
        <a:xfrm rot="5400000">
          <a:off x="-263636" y="3395243"/>
          <a:ext cx="1757579" cy="1230305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3</a:t>
          </a:r>
          <a:endParaRPr lang="ru-RU" sz="3400" kern="1200" dirty="0"/>
        </a:p>
      </dsp:txBody>
      <dsp:txXfrm rot="-5400000">
        <a:off x="2" y="3746759"/>
        <a:ext cx="1230305" cy="527274"/>
      </dsp:txXfrm>
    </dsp:sp>
    <dsp:sp modelId="{B1A82AB5-47EE-4BD1-87CB-05D65D7584D0}">
      <dsp:nvSpPr>
        <dsp:cNvPr id="0" name=""/>
        <dsp:cNvSpPr/>
      </dsp:nvSpPr>
      <dsp:spPr>
        <a:xfrm rot="5400000">
          <a:off x="4772693" y="-410781"/>
          <a:ext cx="1142426" cy="82272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>
              <a:latin typeface="Arial" pitchFamily="34" charset="0"/>
              <a:cs typeface="Arial" pitchFamily="34" charset="0"/>
            </a:rPr>
            <a:t>научимся правильно употреблять сочинительные союзы в сложных предложениях.  </a:t>
          </a:r>
          <a:endParaRPr lang="ru-RU" sz="2600" kern="1200" dirty="0">
            <a:latin typeface="Arial" pitchFamily="34" charset="0"/>
            <a:cs typeface="Arial" pitchFamily="34" charset="0"/>
          </a:endParaRPr>
        </a:p>
      </dsp:txBody>
      <dsp:txXfrm rot="-5400000">
        <a:off x="1230306" y="3187375"/>
        <a:ext cx="8171433" cy="1030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6" y="-123567"/>
            <a:ext cx="12410228" cy="7059826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22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17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79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7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18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39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38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43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2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956" y="1227437"/>
            <a:ext cx="8369644" cy="31880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400" baseline="0"/>
            </a:lvl1pPr>
          </a:lstStyle>
          <a:p>
            <a:r>
              <a:rPr lang="en-US" smtClean="0"/>
              <a:t>Fan nomi</a:t>
            </a:r>
            <a:br>
              <a:rPr lang="en-US" smtClean="0"/>
            </a:br>
            <a:r>
              <a:rPr lang="uz-Cyrl-UZ" smtClean="0"/>
              <a:t>№(</a:t>
            </a:r>
            <a:r>
              <a:rPr lang="en-US" smtClean="0"/>
              <a:t>Mavzu raqami)</a:t>
            </a:r>
            <a:br>
              <a:rPr lang="en-US" smtClean="0"/>
            </a:br>
            <a:r>
              <a:rPr lang="en-US" smtClean="0"/>
              <a:t>Mavzu</a:t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956" y="130432"/>
            <a:ext cx="2455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effectLst/>
              </a:rPr>
              <a:t>Temurbeklar maktabi</a:t>
            </a:r>
            <a:endParaRPr lang="ru-RU" sz="2000" b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023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258668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925" y="1787525"/>
            <a:ext cx="9877425" cy="2117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So’zlar, So’zlar, So’zlar, So’zlar,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mtClean="0"/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531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925" y="1787525"/>
            <a:ext cx="9877425" cy="4300538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23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62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7070"/>
          </a:xfrm>
        </p:spPr>
        <p:txBody>
          <a:bodyPr>
            <a:normAutofit/>
          </a:bodyPr>
          <a:lstStyle>
            <a:lvl1pPr algn="l">
              <a:defRPr sz="6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9050" y="1722395"/>
            <a:ext cx="9613900" cy="454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99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11" y="192132"/>
            <a:ext cx="10785389" cy="71403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325" y="1038225"/>
            <a:ext cx="10785475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08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71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3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63E9-691C-42CE-B860-DED2385FF754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15330" cy="6858000"/>
          </a:xfrm>
          <a:prstGeom prst="rect">
            <a:avLst/>
          </a:prstGeom>
          <a:solidFill>
            <a:srgbClr val="F1D18A"/>
          </a:solidFill>
          <a:ln>
            <a:solidFill>
              <a:srgbClr val="F1D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5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5" r:id="rId3"/>
    <p:sldLayoutId id="2147483666" r:id="rId4"/>
    <p:sldLayoutId id="2147483649" r:id="rId5"/>
    <p:sldLayoutId id="2147483661" r:id="rId6"/>
    <p:sldLayoutId id="2147483662" r:id="rId7"/>
    <p:sldLayoutId id="2147483652" r:id="rId8"/>
    <p:sldLayoutId id="2147483656" r:id="rId9"/>
    <p:sldLayoutId id="2147483650" r:id="rId10"/>
    <p:sldLayoutId id="2147483651" r:id="rId11"/>
    <p:sldLayoutId id="2147483653" r:id="rId12"/>
    <p:sldLayoutId id="2147483654" r:id="rId13"/>
    <p:sldLayoutId id="2147483655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jpe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245"/>
            <a:ext cx="12179916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6487" y="471165"/>
            <a:ext cx="8301430" cy="1028423"/>
          </a:xfrm>
          <a:prstGeom prst="rect">
            <a:avLst/>
          </a:prstGeom>
        </p:spPr>
        <p:txBody>
          <a:bodyPr vert="horz" wrap="square" lIns="0" tIns="30925" rIns="0" bIns="0" rtlCol="0">
            <a:spAutoFit/>
          </a:bodyPr>
          <a:lstStyle/>
          <a:p>
            <a:pPr marL="26894" algn="ctr">
              <a:spcBef>
                <a:spcPts val="241"/>
              </a:spcBef>
            </a:pPr>
            <a:r>
              <a:rPr lang="ru-RU" sz="7200" b="1" spc="-1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 язык</a:t>
            </a:r>
            <a:endParaRPr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9065" y="2501280"/>
            <a:ext cx="6801154" cy="3346164"/>
          </a:xfrm>
          <a:prstGeom prst="rect">
            <a:avLst/>
          </a:prstGeom>
        </p:spPr>
        <p:txBody>
          <a:bodyPr vert="horz" wrap="square" lIns="0" tIns="29583" rIns="0" bIns="0" rtlCol="0">
            <a:spAutoFit/>
          </a:bodyPr>
          <a:lstStyle/>
          <a:p>
            <a:pPr marL="12700"/>
            <a:r>
              <a:rPr lang="ru-RU" sz="4400" b="1" spc="-10" dirty="0" smtClean="0">
                <a:solidFill>
                  <a:srgbClr val="0070C0"/>
                </a:solidFill>
                <a:latin typeface="Arial"/>
                <a:cs typeface="Arial"/>
              </a:rPr>
              <a:t>Сложносочинённые</a:t>
            </a:r>
          </a:p>
          <a:p>
            <a:pPr marL="12700"/>
            <a:r>
              <a:rPr lang="ru-RU" sz="4400" b="1" spc="-10" dirty="0" smtClean="0">
                <a:solidFill>
                  <a:srgbClr val="0070C0"/>
                </a:solidFill>
                <a:latin typeface="Arial"/>
                <a:cs typeface="Arial"/>
              </a:rPr>
              <a:t>предложения</a:t>
            </a:r>
            <a:endParaRPr lang="ru-RU" sz="4400" b="1" spc="-1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ts val="2730"/>
              </a:lnSpc>
            </a:pPr>
            <a:endParaRPr lang="ru-RU" sz="4000" b="1" spc="-1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err="1" smtClean="0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Юлия Юрьевна</a:t>
            </a:r>
            <a:endParaRPr sz="37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7685" y="2533593"/>
            <a:ext cx="727760" cy="160100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1540" y="4544292"/>
            <a:ext cx="727760" cy="138819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15"/>
          <p:cNvGrpSpPr/>
          <p:nvPr/>
        </p:nvGrpSpPr>
        <p:grpSpPr>
          <a:xfrm>
            <a:off x="732757" y="610825"/>
            <a:ext cx="988248" cy="98642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10054681" y="367371"/>
            <a:ext cx="1906032" cy="1428760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21226" y="1115770"/>
            <a:ext cx="117204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2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2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201299" y="435408"/>
            <a:ext cx="1466178" cy="69313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sz="4400" b="1" spc="10" dirty="0" smtClean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2727" r="10000" b="31364"/>
          <a:stretch>
            <a:fillRect/>
          </a:stretch>
        </p:blipFill>
        <p:spPr bwMode="auto">
          <a:xfrm>
            <a:off x="748145" y="422563"/>
            <a:ext cx="1427019" cy="126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1" descr="D:\клипарт\день девушки\0_7cff2_6c2f65bd_X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97781" y="2771678"/>
            <a:ext cx="3949337" cy="3820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videouroki.net/videouroki/conspekty/rus9k/13-slozhnosochiniennyie-priedlozhieniia-s-protivitiel-nymi-soiuzami.files/image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4553" y="1930511"/>
            <a:ext cx="7164745" cy="358991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1024"/>
            <a:ext cx="941295" cy="837170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8432558" y="1732016"/>
            <a:ext cx="2003917" cy="3485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889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Упражнение 2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789" y="1516342"/>
            <a:ext cx="10076330" cy="2665693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Составьте различные варианты предложений, употребив союзы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или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Образец: Погода хорошая (мы гуляем, мы сидим дома, мы всё-таки остались дома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Погода хорошая,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мы гуляем. Погода хорошая,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мы сидим дома. Погода хорошая,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мы всё-таки остались дома.</a:t>
            </a:r>
          </a:p>
          <a:p>
            <a:endParaRPr lang="ru-RU" dirty="0"/>
          </a:p>
        </p:txBody>
      </p:sp>
      <p:pic>
        <p:nvPicPr>
          <p:cNvPr id="5" name="Picture 6" descr="https://videouroki.net/videouroki/conspekty/rus9k/11-slozhnosochiniennyie-priedlozhieniia-s-soiedinitiel-nymi-soiuzami.files/image002.jpg"/>
          <p:cNvPicPr>
            <a:picLocks noChangeAspect="1" noChangeArrowheads="1"/>
          </p:cNvPicPr>
          <p:nvPr/>
        </p:nvPicPr>
        <p:blipFill>
          <a:blip r:embed="rId2"/>
          <a:srcRect l="49440"/>
          <a:stretch>
            <a:fillRect/>
          </a:stretch>
        </p:blipFill>
        <p:spPr bwMode="auto">
          <a:xfrm>
            <a:off x="8696790" y="3809728"/>
            <a:ext cx="3165565" cy="304827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5853953" y="4524822"/>
            <a:ext cx="1219199" cy="212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92027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4454" y="171162"/>
            <a:ext cx="3668486" cy="697032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Проверьте!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2509" y="868194"/>
            <a:ext cx="10747867" cy="5728549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Друзья предпочитают джинсовую одежду,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я не люблю её.</a:t>
            </a: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Друзья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предпочитают джинсовую одежду,</a:t>
            </a:r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я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тоже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ношу её каждый день. </a:t>
            </a:r>
          </a:p>
          <a:p>
            <a:pPr marL="0" indent="0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Друзья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предпочитают джинсовую одежду,</a:t>
            </a:r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я всё-таки ношу деловой костюм.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 Сейчас в моде романтический стиль,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моя сестра купила платье с вышивкой,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Сейчас в моде романтический стиль,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сестра предпочитает классическую одежду,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Сейчас в моде романтический стиль,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сестра всё равно одевается в строгое платье.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3. У этой модели застёжка-молния,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мне это нравится.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У этой модели застёжка-молния,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я предпочитаю пуговицы. 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1024"/>
            <a:ext cx="941295" cy="837170"/>
          </a:xfrm>
          <a:prstGeom prst="rect">
            <a:avLst/>
          </a:prstGeom>
        </p:spPr>
      </p:pic>
      <p:pic>
        <p:nvPicPr>
          <p:cNvPr id="2050" name="Picture 2" descr="Застежка-молния декоративная Bicolor 40см, красный/белый натуральный -  Швейный Мир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494" y="3348317"/>
            <a:ext cx="1225506" cy="294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резентации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12"/>
          <a:stretch/>
        </p:blipFill>
        <p:spPr bwMode="auto">
          <a:xfrm>
            <a:off x="10964233" y="1427032"/>
            <a:ext cx="1165014" cy="136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6130" y="2024742"/>
            <a:ext cx="8162110" cy="3017520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Союз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указывает на различие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ayirma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 между частями сложного предложения. </a:t>
            </a:r>
          </a:p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Союз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но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обозначает несоответствие, противоречие (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nomuvofiqlik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ziddiyat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 Обычно требуется союз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но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если в первой части есть глаголы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хотел, желал, думал, мечтал, пытался, собирался.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77817" y="2872728"/>
            <a:ext cx="1591717" cy="3130446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14846" y="365125"/>
            <a:ext cx="3722914" cy="1325563"/>
          </a:xfrm>
        </p:spPr>
        <p:txBody>
          <a:bodyPr/>
          <a:lstStyle/>
          <a:p>
            <a:r>
              <a:rPr lang="ru-RU" b="1" dirty="0" smtClean="0"/>
              <a:t>Запомните!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1024"/>
            <a:ext cx="941295" cy="837170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7183295" y="4548191"/>
            <a:ext cx="1126987" cy="1960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6398" y="64531"/>
            <a:ext cx="7770223" cy="888909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Упражнение 3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11561" y="2041545"/>
            <a:ext cx="9088582" cy="4184443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1. Подруга собиралась идти в этом платье на вечер,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... 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2. Сосед хотел отдать куртку в химчистку,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…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3. Я думал надеть лёгкий плащ,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...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4. Бабушка обещала связать модный кардиган,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...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5. Они надеялись подобрать галстук под цвет костюма,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…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6. Сестра пыталась скомбинировать юбку с какой-нибудь блузкой,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...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727" y="5274763"/>
            <a:ext cx="1975275" cy="11766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9213" y="3723829"/>
            <a:ext cx="1700931" cy="13534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1561" y="737391"/>
            <a:ext cx="118116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Закончите предложения, рассказав о нереализованных желаниях.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Образец: Мы мечтали купить модный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клатч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нам не хватило денег.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1024"/>
            <a:ext cx="941295" cy="837170"/>
          </a:xfrm>
          <a:prstGeom prst="rect">
            <a:avLst/>
          </a:prstGeom>
        </p:spPr>
      </p:pic>
      <p:pic>
        <p:nvPicPr>
          <p:cNvPr id="3074" name="Picture 2" descr="Женские клатчи 202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213" y="2106565"/>
            <a:ext cx="2129639" cy="141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770223" cy="888909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Проверим!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46314" y="1342298"/>
            <a:ext cx="8872498" cy="5149941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1. Подруга собиралась идти в этом платье на вечер,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портниха не успела выполнить заказ. 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2. Сосед хотел отдать куртку в химчистку,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там был выходной.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3. Я думал надеть лёгкий плащ,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погода была ужасная.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4. Бабушка обещала связать модный кардиган,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у неё не хватило пряжи.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5. Они надеялись подобрать галстук под цвет костюма,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 магазине не было вариантов.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6. Сестра пыталась скомбинировать юбку с какой-нибудь блузкой,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у нее ничего не получилось.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8933" y="365125"/>
            <a:ext cx="2243522" cy="63586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1024"/>
            <a:ext cx="941295" cy="837170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9318812" y="4731147"/>
            <a:ext cx="930300" cy="161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0646" y="868194"/>
            <a:ext cx="3713018" cy="5785077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Кардиган – город, залив и замок в Уэльсе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Джеймс Кардиган – граф, английский полководец.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Кардиган – вязаный жакет на пуговицах без воротника, который надевали под мундир. Изобрёл граф Кардиган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ile:Cardigan Castle (1128930).jpg"/>
          <p:cNvPicPr>
            <a:picLocks noChangeAspect="1" noChangeArrowheads="1"/>
          </p:cNvPicPr>
          <p:nvPr/>
        </p:nvPicPr>
        <p:blipFill>
          <a:blip r:embed="rId2"/>
          <a:srcRect b="12985"/>
          <a:stretch>
            <a:fillRect/>
          </a:stretch>
        </p:blipFill>
        <p:spPr bwMode="auto">
          <a:xfrm>
            <a:off x="8177712" y="351150"/>
            <a:ext cx="4014288" cy="266983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2" name="Picture 8" descr="https://wiki.wildberries.ru/img/2012/07/530px-James_Thomas_Brudenell_7th_Earl_of_Cardigan_by_Sir_Francis_Grant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6370" y="435683"/>
            <a:ext cx="3611524" cy="408711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6" name="Picture 12" descr="ÐÐ°ÑÑÐ¸Ð½ÐºÐ¸ Ð¿Ð¾ Ð·Ð°Ð¿ÑÐ¾ÑÑ ÐºÐ°ÑÐ´Ð¸Ð³Ð°Ð½ png"/>
          <p:cNvPicPr>
            <a:picLocks noChangeAspect="1" noChangeArrowheads="1"/>
          </p:cNvPicPr>
          <p:nvPr/>
        </p:nvPicPr>
        <p:blipFill>
          <a:blip r:embed="rId4" cstate="print"/>
          <a:srcRect l="13488" t="7099" r="9459" b="10494"/>
          <a:stretch>
            <a:fillRect/>
          </a:stretch>
        </p:blipFill>
        <p:spPr bwMode="auto">
          <a:xfrm>
            <a:off x="9535886" y="3213463"/>
            <a:ext cx="2286000" cy="3487783"/>
          </a:xfrm>
          <a:prstGeom prst="rect">
            <a:avLst/>
          </a:prstGeom>
          <a:noFill/>
        </p:spPr>
      </p:pic>
      <p:pic>
        <p:nvPicPr>
          <p:cNvPr id="1038" name="Picture 14" descr="ÐÐ°ÑÑÐ¸Ð½ÐºÐ¸ Ð¿Ð¾ Ð·Ð°Ð¿ÑÐ¾ÑÑ Ð¼ÑÐ¶ÑÐºÐ¾Ð¹ ÐºÐ°ÑÐ´Ð¸Ð³Ð°Ð½ 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95563" y="3735977"/>
            <a:ext cx="2534194" cy="2534194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31024"/>
            <a:ext cx="941295" cy="83717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099560" cy="1325563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Запомните!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7211" y="1766206"/>
            <a:ext cx="8397240" cy="3556272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lvl="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Союзы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зато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однако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 синонимы союза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Союз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зато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используется в положительных ситуациях. Союз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однако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употребляется в нейтральных или отрицательных ситуациях. 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не купил кроссовки, </a:t>
            </a: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зато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сестра теперь носит новые босоножки.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Я не купил кроссовки, </a:t>
            </a: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однако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сестра тоже не получила босоножки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1024"/>
            <a:ext cx="941295" cy="8371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48852" y="1766206"/>
            <a:ext cx="588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5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6082" y="5083005"/>
            <a:ext cx="600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6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Вектор Обувь Кроссовки — стоковая векторная графика и другие изображения на  тему Векторная графика - iStock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EDEAE5"/>
              </a:clrFrom>
              <a:clrTo>
                <a:srgbClr val="EDEA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72" b="5791"/>
          <a:stretch/>
        </p:blipFill>
        <p:spPr bwMode="auto">
          <a:xfrm>
            <a:off x="9622068" y="551329"/>
            <a:ext cx="1787239" cy="100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Вектор Обувь Кроссовки — стоковая векторная графика и другие изображения на  тему Векторная графика - iStock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EDEAE5"/>
              </a:clrFrom>
              <a:clrTo>
                <a:srgbClr val="EDEA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72" b="5791"/>
          <a:stretch/>
        </p:blipFill>
        <p:spPr bwMode="auto">
          <a:xfrm>
            <a:off x="9849448" y="3769659"/>
            <a:ext cx="1787239" cy="100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サンダルのイラスト素材 [25225787] - PIXTA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6" t="15887" r="10453" b="14429"/>
          <a:stretch/>
        </p:blipFill>
        <p:spPr bwMode="auto">
          <a:xfrm>
            <a:off x="9849448" y="1766206"/>
            <a:ext cx="1559859" cy="145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サンダルのイラスト素材 [25225787] - PIXTA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6" t="15887" r="10453" b="14429"/>
          <a:stretch/>
        </p:blipFill>
        <p:spPr bwMode="auto">
          <a:xfrm>
            <a:off x="10076828" y="4749022"/>
            <a:ext cx="1559859" cy="145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9984528" y="680340"/>
            <a:ext cx="1062317" cy="813547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9984528" y="614368"/>
            <a:ext cx="1189153" cy="94549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10326209" y="3899647"/>
            <a:ext cx="1083098" cy="84937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0378864" y="3899647"/>
            <a:ext cx="1062317" cy="813547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0211908" y="5184062"/>
            <a:ext cx="1062317" cy="813547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10195584" y="5184062"/>
            <a:ext cx="1083098" cy="84937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6884290" y="4859092"/>
            <a:ext cx="930300" cy="161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758543" cy="791321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Упражнение 4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3068" y="1786436"/>
            <a:ext cx="9899469" cy="4789176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Шерстяной свитер стоит дорого,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другого здесь нет.</a:t>
            </a:r>
          </a:p>
          <a:p>
            <a:pPr marL="514350" indent="-51435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Одежда из синтетики не даёт телу дышать,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она легко стирается. </a:t>
            </a:r>
          </a:p>
          <a:p>
            <a:pPr marL="514350" indent="-51435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3. Спортивный стиль нравится многим,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не всем он подходит.</a:t>
            </a:r>
          </a:p>
          <a:p>
            <a:pPr marL="514350" indent="-51435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4. Новая куртка была велика отцу,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она подошла брату. </a:t>
            </a:r>
          </a:p>
          <a:p>
            <a:pPr marL="514350" indent="-51435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5. Это платье дешёвое,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теперь можно купить туфли. </a:t>
            </a:r>
          </a:p>
          <a:p>
            <a:pPr marL="514350" indent="-51435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6. У него есть тренировочный костюм,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никто не видел его в спортзале.</a:t>
            </a:r>
          </a:p>
          <a:p>
            <a:endParaRPr lang="ru-RU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0646602" y="4277985"/>
            <a:ext cx="1159915" cy="2017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758543" cy="791321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Упражнение 4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3409" y="1661045"/>
            <a:ext cx="9899469" cy="1615670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Шерстяной свитер стоит дорого,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другого здесь нет.</a:t>
            </a:r>
          </a:p>
          <a:p>
            <a:pPr marL="514350" indent="-51435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Одежда из синтетики не даёт телу дышать,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она легко стирается. </a:t>
            </a:r>
          </a:p>
          <a:p>
            <a:pPr marL="514350" indent="-514350">
              <a:buNone/>
            </a:pPr>
            <a:endParaRPr lang="ru-RU" dirty="0"/>
          </a:p>
        </p:txBody>
      </p:sp>
      <p:pic>
        <p:nvPicPr>
          <p:cNvPr id="5122" name="Picture 2" descr="ᐈ Узор свитер вектор, фон свитер с оленями | скачать на Depositphotos®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44153"/>
            <a:ext cx="2502482" cy="250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расный свитер с орнаментом для девочки PlayToday 392175 – купить в  интернет-магазине детской одежды PlayToday.ru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0" b="15667"/>
          <a:stretch/>
        </p:blipFill>
        <p:spPr bwMode="auto">
          <a:xfrm>
            <a:off x="3763091" y="3644153"/>
            <a:ext cx="2348703" cy="250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9700703" y="3276715"/>
            <a:ext cx="1684350" cy="292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65097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9526" y="365126"/>
            <a:ext cx="9594273" cy="729383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Сегодня на уроке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587830" y="1330035"/>
          <a:ext cx="9457508" cy="4890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20856" y="2452359"/>
            <a:ext cx="1754778" cy="3451141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332508" y="173182"/>
            <a:ext cx="1380409" cy="122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9580188" y="4838132"/>
            <a:ext cx="930300" cy="161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Иллюстрация значок сумка | Премиум векторы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274" y="1457027"/>
            <a:ext cx="4625271" cy="470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ackage » Скачать PSD бесплатно. Шаблоны, исходники, шаблоны сайтов,  иконки, клипарты, руководства Photoshop. PSD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4" t="3088" r="15255" b="-3088"/>
          <a:stretch/>
        </p:blipFill>
        <p:spPr bwMode="auto">
          <a:xfrm>
            <a:off x="576673" y="762524"/>
            <a:ext cx="5056094" cy="609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59007" y="2887708"/>
            <a:ext cx="3301252" cy="3203809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Выполнить упражнение 4. Вставить по смыслу союзы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однако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или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зато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9007" y="0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для самостоятельной работы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5138721" y="3565309"/>
            <a:ext cx="1376380" cy="239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53008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337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7344" y="365125"/>
            <a:ext cx="9386455" cy="909493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Словарная работа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93300" y="1408766"/>
            <a:ext cx="7595958" cy="4351338"/>
          </a:xfrm>
        </p:spPr>
        <p:txBody>
          <a:bodyPr/>
          <a:lstStyle/>
          <a:p>
            <a:pPr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тиль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uslub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usul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редпочитать –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fzal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ko‘rmoq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опулярный -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ommabop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зменчивый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o‘zgaruvchan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овседневный – на каждый день</a:t>
            </a:r>
          </a:p>
          <a:p>
            <a:pPr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одобрать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одежду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= выбрать –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tanlamoq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удобный = комфортный –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qulay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сочетать = комбинировать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332508" y="173182"/>
            <a:ext cx="1084049" cy="962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15637" y="221674"/>
            <a:ext cx="9734204" cy="5955290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latin typeface="Arial" pitchFamily="34" charset="0"/>
                <a:cs typeface="Arial" pitchFamily="34" charset="0"/>
              </a:rPr>
              <a:t>Сложное предложение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qo‘shma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gap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 состоит из двух или нескольких простых предложений. Простые предложения могут соединяться в сложное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при помощи союзов (сложносочинённые 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сложноподчинёные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предложения):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Мода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u="db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стала демократичной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сочетание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дорогого пиджака с футболкой никого </a:t>
            </a:r>
            <a:r>
              <a:rPr lang="ru-RU" i="1" u="db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удивляет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[ ], и [ ].</a:t>
            </a:r>
          </a:p>
          <a:p>
            <a:pPr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Все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u="db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забыли,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до шестидесятых годов прошлого века молодёжная </a:t>
            </a:r>
            <a:r>
              <a:rPr lang="ru-RU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мода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u="db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существовала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[ ], что ( ).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без союзов, при помощи интонации (бессоюзные предложения): </a:t>
            </a:r>
          </a:p>
          <a:p>
            <a:pPr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Молодёжь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u="db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представляет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свой гардероб без джинсов: </a:t>
            </a:r>
            <a:r>
              <a:rPr lang="ru-RU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они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u="db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популярны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много ле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 [ ]: [ ].</a:t>
            </a:r>
          </a:p>
          <a:p>
            <a:endParaRPr lang="ru-RU" dirty="0"/>
          </a:p>
        </p:txBody>
      </p:sp>
      <p:pic>
        <p:nvPicPr>
          <p:cNvPr id="4" name="Picture 1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85364" y="3064824"/>
            <a:ext cx="1548991" cy="304641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10418617" y="0"/>
            <a:ext cx="1380409" cy="122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8955064" y="4932852"/>
            <a:ext cx="930300" cy="161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-1" y="558128"/>
          <a:ext cx="11914910" cy="2130774"/>
        </p:xfrm>
        <a:graphic>
          <a:graphicData uri="http://schemas.openxmlformats.org/drawingml/2006/table">
            <a:tbl>
              <a:tblPr/>
              <a:tblGrid>
                <a:gridCol w="2324862"/>
                <a:gridCol w="1552438"/>
                <a:gridCol w="3650887"/>
                <a:gridCol w="4386723"/>
              </a:tblGrid>
              <a:tr h="546682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Сложные предложения</a:t>
                      </a:r>
                    </a:p>
                  </a:txBody>
                  <a:tcPr marL="42787" marR="42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союзные</a:t>
                      </a:r>
                    </a:p>
                  </a:txBody>
                  <a:tcPr marL="42787" marR="42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сложносочинённые</a:t>
                      </a:r>
                    </a:p>
                  </a:txBody>
                  <a:tcPr marL="42787" marR="42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сочинительные союзы</a:t>
                      </a:r>
                    </a:p>
                  </a:txBody>
                  <a:tcPr marL="42787" marR="42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33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сложноподчинённые</a:t>
                      </a:r>
                    </a:p>
                  </a:txBody>
                  <a:tcPr marL="42787" marR="42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подчинительные союзы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союзные слова</a:t>
                      </a:r>
                    </a:p>
                  </a:txBody>
                  <a:tcPr marL="42787" marR="42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9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+mj-lt"/>
                          <a:ea typeface="Calibri"/>
                          <a:cs typeface="Times New Roman"/>
                        </a:rPr>
                        <a:t>бессоюзные</a:t>
                      </a:r>
                    </a:p>
                  </a:txBody>
                  <a:tcPr marL="42787" marR="42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интонация</a:t>
                      </a:r>
                    </a:p>
                  </a:txBody>
                  <a:tcPr marL="42787" marR="42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8" name="Picture 6" descr="https://videouroki.net/videouroki/conspekty/rus9k/8-soiuznyie-i-biessoiuznyie-slozhnyie-priedlozhieniia.files/image00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7196" y="3148148"/>
            <a:ext cx="7719368" cy="2795452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193963" y="2888673"/>
            <a:ext cx="1380409" cy="122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0149062" y="3017738"/>
            <a:ext cx="1563326" cy="271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2014" y="641231"/>
            <a:ext cx="11069781" cy="5869183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lvl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В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сложносочинённом предложении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bog‘langan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qo‘shma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gap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 части не зависят друг от друга. Для связи частей предложения используются сочинительные союзы: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соединительные 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и, да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(в значении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), ни –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тоже, также</a:t>
            </a:r>
          </a:p>
          <a:p>
            <a:pPr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Романтический </a:t>
            </a:r>
            <a:r>
              <a:rPr lang="ru-RU" i="1" u="db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стиль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это лёгкие воздушные </a:t>
            </a:r>
            <a:r>
              <a:rPr lang="ru-RU" i="1" u="db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платья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вышивка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тоже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u="db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нравится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всем. 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противительные  а, но, да (в значении но), однако, зато, же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Пожилые </a:t>
            </a:r>
            <a:r>
              <a:rPr lang="ru-RU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люди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u="db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предпочитают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классическую одежду,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однако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их </a:t>
            </a:r>
            <a:r>
              <a:rPr lang="ru-RU" i="1" u="db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привлекает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спортивный </a:t>
            </a:r>
            <a:r>
              <a:rPr lang="ru-RU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стиль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[ ], однако [ ].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разделительные  или, либо, то –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не то – не то</a:t>
            </a:r>
          </a:p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то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он 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очень </a:t>
            </a:r>
            <a:r>
              <a:rPr lang="ru-RU" i="1" u="db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похудел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то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мы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u="db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купили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костюм большого размера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9217" name="Picture 1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43009" y="3315393"/>
            <a:ext cx="1548991" cy="3046416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1024"/>
            <a:ext cx="941295" cy="8371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4461164"/>
            <a:ext cx="11075126" cy="2200893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Части сложносочинённого предложения обычно отделяются запятыми. </a:t>
            </a:r>
          </a:p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Не путайте простые предложения с однородными членами и сложносочинённые.</a:t>
            </a:r>
          </a:p>
          <a:p>
            <a:pPr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  Повседневная </a:t>
            </a:r>
            <a:r>
              <a:rPr lang="ru-RU" i="1" u="sng" dirty="0" smtClean="0">
                <a:latin typeface="Arial" pitchFamily="34" charset="0"/>
                <a:cs typeface="Arial" pitchFamily="34" charset="0"/>
              </a:rPr>
              <a:t>одежда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u="dbl" dirty="0" smtClean="0">
                <a:latin typeface="Arial" pitchFamily="34" charset="0"/>
                <a:cs typeface="Arial" pitchFamily="34" charset="0"/>
              </a:rPr>
              <a:t>должна быть удобной и комфортной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 [ и ].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i="1" u="dbl" dirty="0" smtClean="0">
                <a:latin typeface="Arial" pitchFamily="34" charset="0"/>
                <a:cs typeface="Arial" pitchFamily="34" charset="0"/>
              </a:rPr>
              <a:t>Мода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u="dbl" dirty="0" smtClean="0">
                <a:latin typeface="Arial" pitchFamily="34" charset="0"/>
                <a:cs typeface="Arial" pitchFamily="34" charset="0"/>
              </a:rPr>
              <a:t>изменчива и непостоянна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, и </a:t>
            </a:r>
            <a:r>
              <a:rPr lang="ru-RU" i="1" u="sng" dirty="0" smtClean="0">
                <a:latin typeface="Arial" pitchFamily="34" charset="0"/>
                <a:cs typeface="Arial" pitchFamily="34" charset="0"/>
              </a:rPr>
              <a:t>никто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её </a:t>
            </a:r>
            <a:r>
              <a:rPr lang="ru-RU" i="1" u="dbl" dirty="0" smtClean="0">
                <a:latin typeface="Arial" pitchFamily="34" charset="0"/>
                <a:cs typeface="Arial" pitchFamily="34" charset="0"/>
              </a:rPr>
              <a:t>не догонит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 [ и ],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[ ].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s://videouroki.net/videouroki/conspekty/rus9k/10-poniatiie-o-slozhnosochiniennom-priedlozhienii-smyslovyie-otnoshieniia-v-slozhnosochiniennom-priedlozhienii.files/image004.png"/>
          <p:cNvPicPr>
            <a:picLocks noChangeAspect="1" noChangeArrowheads="1"/>
          </p:cNvPicPr>
          <p:nvPr/>
        </p:nvPicPr>
        <p:blipFill>
          <a:blip r:embed="rId2"/>
          <a:srcRect b="3550"/>
          <a:stretch>
            <a:fillRect/>
          </a:stretch>
        </p:blipFill>
        <p:spPr bwMode="auto">
          <a:xfrm>
            <a:off x="554182" y="195944"/>
            <a:ext cx="6917772" cy="414052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194" name="Picture 2" descr="https://videouroki.net/videouroki/conspekty/rus9k/14-razdielitiel-nyie-znaki-priepinaniia-v-slozhnosochiniennykh-priedlozhieniiakh.files/image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7877" y="222069"/>
            <a:ext cx="4470764" cy="414211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0" y="0"/>
            <a:ext cx="1279023" cy="113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s://videouroki.net/videouroki/conspekty/rus9k/11-slozhnosochiniennyie-priedlozhieniia-s-soiedinitiel-nymi-soiuzami.files/image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8188" y="469862"/>
            <a:ext cx="8056277" cy="360459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6" y="-94884"/>
            <a:ext cx="1269647" cy="11294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1110" y="4639206"/>
            <a:ext cx="86733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Мой брат выбирает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практичную и комфортную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одежду, мне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тоже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нравится спортивный стиль.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Классический синий: основные тенденции мужской моды-2020 — Российская газет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6" r="30762"/>
          <a:stretch/>
        </p:blipFill>
        <p:spPr bwMode="auto">
          <a:xfrm>
            <a:off x="9412941" y="677290"/>
            <a:ext cx="2538653" cy="501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8833553" y="4784271"/>
            <a:ext cx="930300" cy="161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9255" y="323562"/>
            <a:ext cx="3381103" cy="81251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Упражнение 1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697" y="1676400"/>
            <a:ext cx="9733412" cy="4983888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1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Человек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 деловом костюме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уважает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традиции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соблюдает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правила этикета. [ и ].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Любитель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делового стиля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умеет общаться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 людьми,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коллеги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ценят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его за вежливость. [ ], и [ ].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3. Спортивную одежду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предпочитают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активные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предприимчивые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люди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[ и ].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Люди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 авангардной, экзотической одежде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бывают авантюристами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многие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их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боятся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[ ], и [ ].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5. Правильно подобранная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одежда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поднимает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настроение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даёт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прилив энергии. [ и ].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6.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Одежда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играет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важную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роль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 жизни человека,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люди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всегда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будут думать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 моде. [ ], и [ ]. </a:t>
            </a:r>
          </a:p>
          <a:p>
            <a:endParaRPr lang="ru-RU" dirty="0"/>
          </a:p>
        </p:txBody>
      </p:sp>
      <p:pic>
        <p:nvPicPr>
          <p:cNvPr id="6146" name="Picture 2" descr="https://videouroki.net/videouroki/conspekty/rus9k/14-razdielitiel-nyie-znaki-priepinaniia-v-slozhnosochiniennykh-priedlozhieniiakh.files/image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4138" y="263236"/>
            <a:ext cx="5670412" cy="124636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47" name="Picture 3" descr="D:\клипарт\школьники\деловые\71lctcAMd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45536" y="2926136"/>
            <a:ext cx="1039676" cy="3354921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1024"/>
            <a:ext cx="941295" cy="8371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</TotalTime>
  <Words>1093</Words>
  <Application>Microsoft Office PowerPoint</Application>
  <PresentationFormat>Широкоэкранный</PresentationFormat>
  <Paragraphs>112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Русский язык</vt:lpstr>
      <vt:lpstr>Сегодня на уроке</vt:lpstr>
      <vt:lpstr>Словарная работа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Упражнение 1</vt:lpstr>
      <vt:lpstr>Презентация PowerPoint</vt:lpstr>
      <vt:lpstr>Упражнение 2</vt:lpstr>
      <vt:lpstr>Проверьте!</vt:lpstr>
      <vt:lpstr>Запомните!</vt:lpstr>
      <vt:lpstr>Упражнение 3</vt:lpstr>
      <vt:lpstr>Проверим!</vt:lpstr>
      <vt:lpstr>Презентация PowerPoint</vt:lpstr>
      <vt:lpstr>Запомните!</vt:lpstr>
      <vt:lpstr>Упражнение 4</vt:lpstr>
      <vt:lpstr>Упражнение 4</vt:lpstr>
      <vt:lpstr>Задание для самостоятельной работы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Хамидов Вахид</dc:creator>
  <cp:lastModifiedBy>Ulia</cp:lastModifiedBy>
  <cp:revision>108</cp:revision>
  <dcterms:created xsi:type="dcterms:W3CDTF">2018-08-03T11:59:51Z</dcterms:created>
  <dcterms:modified xsi:type="dcterms:W3CDTF">2021-01-14T05:59:49Z</dcterms:modified>
</cp:coreProperties>
</file>