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76" r:id="rId3"/>
    <p:sldId id="284" r:id="rId4"/>
    <p:sldId id="265" r:id="rId5"/>
    <p:sldId id="263" r:id="rId6"/>
    <p:sldId id="266" r:id="rId7"/>
    <p:sldId id="273" r:id="rId8"/>
    <p:sldId id="267" r:id="rId9"/>
    <p:sldId id="274" r:id="rId10"/>
    <p:sldId id="285" r:id="rId11"/>
    <p:sldId id="287" r:id="rId12"/>
    <p:sldId id="275" r:id="rId13"/>
    <p:sldId id="268" r:id="rId14"/>
    <p:sldId id="286" r:id="rId15"/>
    <p:sldId id="262" r:id="rId16"/>
    <p:sldId id="282" r:id="rId17"/>
    <p:sldId id="279" r:id="rId18"/>
    <p:sldId id="277" r:id="rId19"/>
    <p:sldId id="288" r:id="rId20"/>
    <p:sldId id="289" r:id="rId21"/>
    <p:sldId id="26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повторим сложные предложения, их виды,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научимся правильно употреблять сочинительные союзы в сложных предложениях. 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узнаем больше о сложносочинённых предложениях,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E48AE6-94FC-4CE8-9424-15EF82087E04}" type="presOf" srcId="{D97BF2C5-FB17-4B76-A402-D8BEAAD05F1E}" destId="{AE15F480-BDEE-418D-B930-0549AD3EECB1}" srcOrd="0" destOrd="0" presId="urn:microsoft.com/office/officeart/2005/8/layout/chevron2"/>
    <dgm:cxn modelId="{D3AE42CE-A8F1-4C2B-978C-BC778FCDF8E9}" type="presOf" srcId="{A03C0B7C-1F71-4E32-B7FC-D66AF599A410}" destId="{9DEB7F40-556C-4390-B584-65C54E6AC046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BBF9A338-7DF8-4295-93F8-DC91D5B6D5C2}" type="presOf" srcId="{474E01CD-F9F2-47D5-9D2D-F4C63AEB8F65}" destId="{B1A82AB5-47EE-4BD1-87CB-05D65D7584D0}" srcOrd="0" destOrd="0" presId="urn:microsoft.com/office/officeart/2005/8/layout/chevron2"/>
    <dgm:cxn modelId="{489502A5-0C92-400F-937B-4FB96A4C9DF6}" type="presOf" srcId="{6BEDC9AA-044B-4694-8FA0-8107459DC424}" destId="{8045056B-CD9B-4059-AB9C-86B8C49B6E62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F11857DC-B900-40E3-BD26-8DF855180D56}" type="presOf" srcId="{331D6E7D-B326-4993-B69C-9AFA1C5BF96F}" destId="{50D2D7DE-5A40-4F1C-9143-D112BE76AF74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D8158638-5CD3-4E37-BE33-C5F9AE9C1E2E}" type="presOf" srcId="{A7476718-B393-492D-A8E5-A3720C315562}" destId="{420A8239-7AED-4AB0-908E-6E272669F6A9}" srcOrd="0" destOrd="0" presId="urn:microsoft.com/office/officeart/2005/8/layout/chevron2"/>
    <dgm:cxn modelId="{EA299F2F-AD85-4F53-9CA2-98DE82441F77}" type="presOf" srcId="{E4A7F104-563F-4CEF-BEF0-5C9E06846CBC}" destId="{1EECFA49-E099-49ED-B7B0-03C9F59B92DE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F14AD64A-2F6A-43BB-8C0E-E4AF60116778}" type="presParOf" srcId="{50D2D7DE-5A40-4F1C-9143-D112BE76AF74}" destId="{8D9A0064-2DE8-41EA-992F-1C7D4E5341D1}" srcOrd="0" destOrd="0" presId="urn:microsoft.com/office/officeart/2005/8/layout/chevron2"/>
    <dgm:cxn modelId="{31FF3D23-A650-47ED-8E56-E8B9FE2EA510}" type="presParOf" srcId="{8D9A0064-2DE8-41EA-992F-1C7D4E5341D1}" destId="{9DEB7F40-556C-4390-B584-65C54E6AC046}" srcOrd="0" destOrd="0" presId="urn:microsoft.com/office/officeart/2005/8/layout/chevron2"/>
    <dgm:cxn modelId="{ACC7185C-FFC9-4546-AFFF-57ED1372AF35}" type="presParOf" srcId="{8D9A0064-2DE8-41EA-992F-1C7D4E5341D1}" destId="{1EECFA49-E099-49ED-B7B0-03C9F59B92DE}" srcOrd="1" destOrd="0" presId="urn:microsoft.com/office/officeart/2005/8/layout/chevron2"/>
    <dgm:cxn modelId="{05C8CF4C-AAA4-4568-8118-DFFA84B45588}" type="presParOf" srcId="{50D2D7DE-5A40-4F1C-9143-D112BE76AF74}" destId="{F423717B-52BC-4D5E-ACD2-FC8FAA5AB549}" srcOrd="1" destOrd="0" presId="urn:microsoft.com/office/officeart/2005/8/layout/chevron2"/>
    <dgm:cxn modelId="{6E7D09C9-1D0A-49E3-9747-ECD8D4BC8F9D}" type="presParOf" srcId="{50D2D7DE-5A40-4F1C-9143-D112BE76AF74}" destId="{39A95DF5-04B0-43BD-9771-A90E5FE350DF}" srcOrd="2" destOrd="0" presId="urn:microsoft.com/office/officeart/2005/8/layout/chevron2"/>
    <dgm:cxn modelId="{31C90EFD-17BC-4FA9-95E2-109E17D29911}" type="presParOf" srcId="{39A95DF5-04B0-43BD-9771-A90E5FE350DF}" destId="{420A8239-7AED-4AB0-908E-6E272669F6A9}" srcOrd="0" destOrd="0" presId="urn:microsoft.com/office/officeart/2005/8/layout/chevron2"/>
    <dgm:cxn modelId="{BF1D1B4F-413E-41A7-8298-FE351D9B5F20}" type="presParOf" srcId="{39A95DF5-04B0-43BD-9771-A90E5FE350DF}" destId="{8045056B-CD9B-4059-AB9C-86B8C49B6E62}" srcOrd="1" destOrd="0" presId="urn:microsoft.com/office/officeart/2005/8/layout/chevron2"/>
    <dgm:cxn modelId="{B7947B5C-98CD-499C-9F11-0FF8E245A0F2}" type="presParOf" srcId="{50D2D7DE-5A40-4F1C-9143-D112BE76AF74}" destId="{F0DE8A2F-67BE-4A33-8B04-C257AA172DDE}" srcOrd="3" destOrd="0" presId="urn:microsoft.com/office/officeart/2005/8/layout/chevron2"/>
    <dgm:cxn modelId="{A03EE5B3-643F-40AE-BE29-AE5034C5D2D9}" type="presParOf" srcId="{50D2D7DE-5A40-4F1C-9143-D112BE76AF74}" destId="{F20D8B40-1DAF-4661-A31A-B5FF80B024BB}" srcOrd="4" destOrd="0" presId="urn:microsoft.com/office/officeart/2005/8/layout/chevron2"/>
    <dgm:cxn modelId="{ECABED6B-4122-47D2-9D26-D2B457B0A3FD}" type="presParOf" srcId="{F20D8B40-1DAF-4661-A31A-B5FF80B024BB}" destId="{AE15F480-BDEE-418D-B930-0549AD3EECB1}" srcOrd="0" destOrd="0" presId="urn:microsoft.com/office/officeart/2005/8/layout/chevron2"/>
    <dgm:cxn modelId="{E26827E6-3A47-40FD-9A56-F46261C0D32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63636" y="265105"/>
          <a:ext cx="1757579" cy="1230305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1</a:t>
          </a:r>
          <a:endParaRPr lang="ru-RU" sz="3400" kern="1200" dirty="0"/>
        </a:p>
      </dsp:txBody>
      <dsp:txXfrm rot="-5400000">
        <a:off x="2" y="616621"/>
        <a:ext cx="1230305" cy="527274"/>
      </dsp:txXfrm>
    </dsp:sp>
    <dsp:sp modelId="{1EECFA49-E099-49ED-B7B0-03C9F59B92DE}">
      <dsp:nvSpPr>
        <dsp:cNvPr id="0" name=""/>
        <dsp:cNvSpPr/>
      </dsp:nvSpPr>
      <dsp:spPr>
        <a:xfrm rot="5400000">
          <a:off x="4772693" y="-3540919"/>
          <a:ext cx="1142426" cy="82272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>
              <a:latin typeface="Arial" pitchFamily="34" charset="0"/>
              <a:cs typeface="Arial" pitchFamily="34" charset="0"/>
            </a:rPr>
            <a:t>повторим сложные предложения, их виды,</a:t>
          </a:r>
          <a:endParaRPr lang="ru-RU" sz="2600" kern="1200" dirty="0">
            <a:latin typeface="Arial" pitchFamily="34" charset="0"/>
            <a:cs typeface="Arial" pitchFamily="34" charset="0"/>
          </a:endParaRPr>
        </a:p>
      </dsp:txBody>
      <dsp:txXfrm rot="-5400000">
        <a:off x="1230306" y="57237"/>
        <a:ext cx="8171433" cy="1030888"/>
      </dsp:txXfrm>
    </dsp:sp>
    <dsp:sp modelId="{420A8239-7AED-4AB0-908E-6E272669F6A9}">
      <dsp:nvSpPr>
        <dsp:cNvPr id="0" name=""/>
        <dsp:cNvSpPr/>
      </dsp:nvSpPr>
      <dsp:spPr>
        <a:xfrm rot="5400000">
          <a:off x="-263636" y="1830174"/>
          <a:ext cx="1757579" cy="1230305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2</a:t>
          </a:r>
          <a:endParaRPr lang="ru-RU" sz="3400" kern="1200" dirty="0"/>
        </a:p>
      </dsp:txBody>
      <dsp:txXfrm rot="-5400000">
        <a:off x="2" y="2181690"/>
        <a:ext cx="1230305" cy="527274"/>
      </dsp:txXfrm>
    </dsp:sp>
    <dsp:sp modelId="{8045056B-CD9B-4059-AB9C-86B8C49B6E62}">
      <dsp:nvSpPr>
        <dsp:cNvPr id="0" name=""/>
        <dsp:cNvSpPr/>
      </dsp:nvSpPr>
      <dsp:spPr>
        <a:xfrm rot="5400000">
          <a:off x="4772693" y="-1975850"/>
          <a:ext cx="1142426" cy="82272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>
              <a:latin typeface="Arial" pitchFamily="34" charset="0"/>
              <a:cs typeface="Arial" pitchFamily="34" charset="0"/>
            </a:rPr>
            <a:t>узнаем больше о сложносочинённых предложениях,</a:t>
          </a:r>
          <a:endParaRPr lang="ru-RU" sz="2600" kern="1200" dirty="0">
            <a:latin typeface="Arial" pitchFamily="34" charset="0"/>
            <a:cs typeface="Arial" pitchFamily="34" charset="0"/>
          </a:endParaRPr>
        </a:p>
      </dsp:txBody>
      <dsp:txXfrm rot="-5400000">
        <a:off x="1230306" y="1622306"/>
        <a:ext cx="8171433" cy="1030888"/>
      </dsp:txXfrm>
    </dsp:sp>
    <dsp:sp modelId="{AE15F480-BDEE-418D-B930-0549AD3EECB1}">
      <dsp:nvSpPr>
        <dsp:cNvPr id="0" name=""/>
        <dsp:cNvSpPr/>
      </dsp:nvSpPr>
      <dsp:spPr>
        <a:xfrm rot="5400000">
          <a:off x="-263636" y="3395243"/>
          <a:ext cx="1757579" cy="1230305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3</a:t>
          </a:r>
          <a:endParaRPr lang="ru-RU" sz="3400" kern="1200" dirty="0"/>
        </a:p>
      </dsp:txBody>
      <dsp:txXfrm rot="-5400000">
        <a:off x="2" y="3746759"/>
        <a:ext cx="1230305" cy="527274"/>
      </dsp:txXfrm>
    </dsp:sp>
    <dsp:sp modelId="{B1A82AB5-47EE-4BD1-87CB-05D65D7584D0}">
      <dsp:nvSpPr>
        <dsp:cNvPr id="0" name=""/>
        <dsp:cNvSpPr/>
      </dsp:nvSpPr>
      <dsp:spPr>
        <a:xfrm rot="5400000">
          <a:off x="4772693" y="-410781"/>
          <a:ext cx="1142426" cy="82272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>
              <a:latin typeface="Arial" pitchFamily="34" charset="0"/>
              <a:cs typeface="Arial" pitchFamily="34" charset="0"/>
            </a:rPr>
            <a:t>научимся правильно употреблять сочинительные союзы в сложных предложениях.  </a:t>
          </a:r>
          <a:endParaRPr lang="ru-RU" sz="2600" kern="1200" dirty="0">
            <a:latin typeface="Arial" pitchFamily="34" charset="0"/>
            <a:cs typeface="Arial" pitchFamily="34" charset="0"/>
          </a:endParaRPr>
        </a:p>
      </dsp:txBody>
      <dsp:txXfrm rot="-5400000">
        <a:off x="1230306" y="3187375"/>
        <a:ext cx="8171433" cy="1030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jpe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9065" y="2501280"/>
            <a:ext cx="6801154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Сложносочинённые</a:t>
            </a: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предложения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1" descr="D:\клипарт\день девушки\0_7cff2_6c2f65bd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97781" y="2771678"/>
            <a:ext cx="3949337" cy="3820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videouroki.net/videouroki/conspekty/rus9k/13-slozhnosochiniennyie-priedlozhieniia-s-protivitiel-nymi-soiuzami.files/image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553" y="1930511"/>
            <a:ext cx="7164745" cy="35899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1024"/>
            <a:ext cx="941295" cy="837170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432558" y="1732016"/>
            <a:ext cx="2003917" cy="3485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8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789" y="1516342"/>
            <a:ext cx="10076330" cy="2665693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Составьте различные варианты предложений, употребив союзы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Образец: Погода хорошая (мы гуляем, мы сидим дома, мы всё-таки остались дома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Погода хорошая,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гуляем. Погода хорошая,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сидим дома. Погода хорошая,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всё-таки остались дома.</a:t>
            </a:r>
          </a:p>
          <a:p>
            <a:endParaRPr lang="ru-RU" dirty="0"/>
          </a:p>
        </p:txBody>
      </p:sp>
      <p:pic>
        <p:nvPicPr>
          <p:cNvPr id="5" name="Picture 6" descr="https://videouroki.net/videouroki/conspekty/rus9k/11-slozhnosochiniennyie-priedlozhieniia-s-soiedinitiel-nymi-soiuzami.files/image002.jpg"/>
          <p:cNvPicPr>
            <a:picLocks noChangeAspect="1" noChangeArrowheads="1"/>
          </p:cNvPicPr>
          <p:nvPr/>
        </p:nvPicPr>
        <p:blipFill>
          <a:blip r:embed="rId2"/>
          <a:srcRect l="49440"/>
          <a:stretch>
            <a:fillRect/>
          </a:stretch>
        </p:blipFill>
        <p:spPr bwMode="auto">
          <a:xfrm>
            <a:off x="8696790" y="3809728"/>
            <a:ext cx="3165565" cy="30482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853953" y="4524822"/>
            <a:ext cx="1219199" cy="212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2027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454" y="171162"/>
            <a:ext cx="3668486" cy="697032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Проверьте!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2509" y="868194"/>
            <a:ext cx="10747867" cy="572854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Друзья предпочитают джинсовую одежду,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я не люблю её.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Друзья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предпочитают джинсовую одежду,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тоже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ношу её каждый день. 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Друзья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предпочитают джинсовую одежду,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я всё-таки ношу деловой костюм.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Сейчас в моде романтический стиль,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моя сестра купила платье с вышивкой,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Сейчас в моде романтический стиль,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сестра предпочитает классическую одежду,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Сейчас в моде романтический стиль,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сестра всё равно одевается в строгое платье.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У этой модели застёжка-молния,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мне это нравится.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 этой модели застёжка-молния,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я предпочитаю пуговицы. 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1024"/>
            <a:ext cx="941295" cy="837170"/>
          </a:xfrm>
          <a:prstGeom prst="rect">
            <a:avLst/>
          </a:prstGeom>
        </p:spPr>
      </p:pic>
      <p:pic>
        <p:nvPicPr>
          <p:cNvPr id="2050" name="Picture 2" descr="Застежка-молния декоративная Bicolor 40см, красный/белый натуральный -  Швейный Мир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6494" y="3348317"/>
            <a:ext cx="1225506" cy="294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резентаци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12"/>
          <a:stretch/>
        </p:blipFill>
        <p:spPr bwMode="auto">
          <a:xfrm>
            <a:off x="10964233" y="1427032"/>
            <a:ext cx="1165014" cy="136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6130" y="2024742"/>
            <a:ext cx="8162110" cy="301752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Союз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указывает на различие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ayirma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между частями сложного предложения. 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Союз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обозначает несоответствие, противоречие (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nomuvofiqlik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ziddiyat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 Обычно требуется союз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если в первой части есть глаголы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хотел, желал, думал, мечтал, пытался, собирался.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77817" y="2872728"/>
            <a:ext cx="1591717" cy="3130446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214846" y="365125"/>
            <a:ext cx="3722914" cy="1325563"/>
          </a:xfrm>
        </p:spPr>
        <p:txBody>
          <a:bodyPr/>
          <a:lstStyle/>
          <a:p>
            <a:r>
              <a:rPr lang="ru-RU" b="1" dirty="0" smtClean="0"/>
              <a:t>Запомните!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1024"/>
            <a:ext cx="941295" cy="837170"/>
          </a:xfrm>
          <a:prstGeom prst="rect">
            <a:avLst/>
          </a:prstGeom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7183295" y="4548191"/>
            <a:ext cx="1126987" cy="196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398" y="64531"/>
            <a:ext cx="7770223" cy="888909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3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11561" y="2041545"/>
            <a:ext cx="9088582" cy="418444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Подруга собиралась идти в этом платье на вечер,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...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2. Сосед хотел отдать куртку в химчистку,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…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Я думал надеть лёгкий плащ,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...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Бабушка обещала связать модный кардиган,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...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Они надеялись подобрать галстук под цвет костюма,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…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Сестра пыталась скомбинировать юбку с какой-нибудь блузкой,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...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727" y="5274763"/>
            <a:ext cx="1975275" cy="11766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9213" y="3723829"/>
            <a:ext cx="1700931" cy="1353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561" y="737391"/>
            <a:ext cx="118116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Закончите предложения, рассказав о нереализованных желаниях.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Образец: Мы мечтали купить модный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клатч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нам не хватило денег.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1024"/>
            <a:ext cx="941295" cy="837170"/>
          </a:xfrm>
          <a:prstGeom prst="rect">
            <a:avLst/>
          </a:prstGeom>
        </p:spPr>
      </p:pic>
      <p:pic>
        <p:nvPicPr>
          <p:cNvPr id="3074" name="Picture 2" descr="Женские клатчи 202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213" y="2106565"/>
            <a:ext cx="2129639" cy="141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770223" cy="888909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Проверим!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6314" y="1342298"/>
            <a:ext cx="8872498" cy="514994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Подруга собиралась идти в этом платье на вечер,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портниха не успела выполнить заказ.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2. Сосед хотел отдать куртку в химчистку,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там был выходной.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Я думал надеть лёгкий плащ,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погода была ужасная.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Бабушка обещала связать модный кардиган,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 неё не хватило пряжи.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Они надеялись подобрать галстук под цвет костюма,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магазине не было вариантов.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Сестра пыталась скомбинировать юбку с какой-нибудь блузкой,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 нее ничего не получилось.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8933" y="365125"/>
            <a:ext cx="2243522" cy="63586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1024"/>
            <a:ext cx="941295" cy="837170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318812" y="4731147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0646" y="868194"/>
            <a:ext cx="3713018" cy="578507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Кардиган – город, залив и замок в Уэльсе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Джеймс Кардиган – граф, английский полководец.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Кардиган – вязаный жакет на пуговицах без воротника, который надевали под мундир. Изобрёл граф Кардиган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File:Cardigan Castle (1128930).jpg"/>
          <p:cNvPicPr>
            <a:picLocks noChangeAspect="1" noChangeArrowheads="1"/>
          </p:cNvPicPr>
          <p:nvPr/>
        </p:nvPicPr>
        <p:blipFill>
          <a:blip r:embed="rId2"/>
          <a:srcRect b="12985"/>
          <a:stretch>
            <a:fillRect/>
          </a:stretch>
        </p:blipFill>
        <p:spPr bwMode="auto">
          <a:xfrm>
            <a:off x="8177712" y="351150"/>
            <a:ext cx="4014288" cy="266983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8" descr="https://wiki.wildberries.ru/img/2012/07/530px-James_Thomas_Brudenell_7th_Earl_of_Cardigan_by_Sir_Francis_Grant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6370" y="435683"/>
            <a:ext cx="3611524" cy="40871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6" name="Picture 12" descr="ÐÐ°ÑÑÐ¸Ð½ÐºÐ¸ Ð¿Ð¾ Ð·Ð°Ð¿ÑÐ¾ÑÑ ÐºÐ°ÑÐ´Ð¸Ð³Ð°Ð½ png"/>
          <p:cNvPicPr>
            <a:picLocks noChangeAspect="1" noChangeArrowheads="1"/>
          </p:cNvPicPr>
          <p:nvPr/>
        </p:nvPicPr>
        <p:blipFill>
          <a:blip r:embed="rId4" cstate="print"/>
          <a:srcRect l="13488" t="7099" r="9459" b="10494"/>
          <a:stretch>
            <a:fillRect/>
          </a:stretch>
        </p:blipFill>
        <p:spPr bwMode="auto">
          <a:xfrm>
            <a:off x="9535886" y="3213463"/>
            <a:ext cx="2286000" cy="3487783"/>
          </a:xfrm>
          <a:prstGeom prst="rect">
            <a:avLst/>
          </a:prstGeom>
          <a:noFill/>
        </p:spPr>
      </p:pic>
      <p:pic>
        <p:nvPicPr>
          <p:cNvPr id="1038" name="Picture 14" descr="ÐÐ°ÑÑÐ¸Ð½ÐºÐ¸ Ð¿Ð¾ Ð·Ð°Ð¿ÑÐ¾ÑÑ Ð¼ÑÐ¶ÑÐºÐ¾Ð¹ ÐºÐ°ÑÐ´Ð¸Ð³Ð°Ð½ 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95563" y="3735977"/>
            <a:ext cx="2534194" cy="2534194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31024"/>
            <a:ext cx="941295" cy="83717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099560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Запомните!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7211" y="1766206"/>
            <a:ext cx="8397240" cy="355627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Союзы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однако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синонимы союза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Союз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используется в положительных ситуациях. Союз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однако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употребляется в нейтральных или отрицательных ситуациях. 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не купил кроссовки,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зато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сестра теперь носит новые босоножки.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Я не купил кроссовки,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сестра тоже не получила босоножки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1024"/>
            <a:ext cx="941295" cy="8371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48852" y="1766206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6082" y="5083005"/>
            <a:ext cx="6004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Вектор Обувь Кроссовки — стоковая векторная графика и другие изображения на  тему Векторная графика - iStock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DEAE5"/>
              </a:clrFrom>
              <a:clrTo>
                <a:srgbClr val="EDEA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72" b="5791"/>
          <a:stretch/>
        </p:blipFill>
        <p:spPr bwMode="auto">
          <a:xfrm>
            <a:off x="9622068" y="551329"/>
            <a:ext cx="1787239" cy="100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Вектор Обувь Кроссовки — стоковая векторная графика и другие изображения на  тему Векторная графика - iStock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DEAE5"/>
              </a:clrFrom>
              <a:clrTo>
                <a:srgbClr val="EDEA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72" b="5791"/>
          <a:stretch/>
        </p:blipFill>
        <p:spPr bwMode="auto">
          <a:xfrm>
            <a:off x="9849448" y="3769659"/>
            <a:ext cx="1787239" cy="100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サンダルのイラスト素材 [25225787] - PIXTA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6" t="15887" r="10453" b="14429"/>
          <a:stretch/>
        </p:blipFill>
        <p:spPr bwMode="auto">
          <a:xfrm>
            <a:off x="9849448" y="1766206"/>
            <a:ext cx="1559859" cy="145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サンダルのイラスト素材 [25225787] - PIXTA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6" t="15887" r="10453" b="14429"/>
          <a:stretch/>
        </p:blipFill>
        <p:spPr bwMode="auto">
          <a:xfrm>
            <a:off x="10076828" y="4749022"/>
            <a:ext cx="1559859" cy="145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9984528" y="680340"/>
            <a:ext cx="1062317" cy="813547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9984528" y="614368"/>
            <a:ext cx="1189153" cy="94549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326209" y="3899647"/>
            <a:ext cx="1083098" cy="84937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378864" y="3899647"/>
            <a:ext cx="1062317" cy="813547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0211908" y="5184062"/>
            <a:ext cx="1062317" cy="813547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10195584" y="5184062"/>
            <a:ext cx="1083098" cy="84937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6884290" y="4859092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758543" cy="79132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Упражнение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68" y="1786436"/>
            <a:ext cx="9899469" cy="478917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Шерстяной свитер стоит дорого,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другого здесь нет.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Одежда из синтетики не даёт телу дышать,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она легко стирается.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Спортивный стиль нравится многим,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 всем он подходит.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Новая куртка была велика отцу,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она подошла брату.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Это платье дешёвое,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теперь можно купить туфли.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У него есть тренировочный костюм,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никто не видел его в спортзале.</a:t>
            </a:r>
          </a:p>
          <a:p>
            <a:endParaRPr lang="ru-RU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646602" y="4277985"/>
            <a:ext cx="1159915" cy="2017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758543" cy="79132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Упражнение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3409" y="1661045"/>
            <a:ext cx="9899469" cy="161567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Шерстяной свитер стоит дорого,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другого здесь нет.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Одежда из синтетики не даёт телу дышать,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она легко стирается. 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5122" name="Picture 2" descr="ᐈ Узор свитер вектор, фон свитер с оленями | скачать на Depositphotos®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44153"/>
            <a:ext cx="2502482" cy="250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расный свитер с орнаментом для девочки PlayToday 392175 – купить в  интернет-магазине детской одежды PlayToday.ru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0" b="15667"/>
          <a:stretch/>
        </p:blipFill>
        <p:spPr bwMode="auto">
          <a:xfrm>
            <a:off x="3763091" y="3644153"/>
            <a:ext cx="2348703" cy="250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700703" y="3276715"/>
            <a:ext cx="1684350" cy="292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5097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9526" y="365126"/>
            <a:ext cx="9594273" cy="72938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330035"/>
          <a:ext cx="9457508" cy="4890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20856" y="2452359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32508" y="173182"/>
            <a:ext cx="1380409" cy="122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580188" y="4838132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Иллюстрация значок сумка | Премиум вектор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274" y="1457027"/>
            <a:ext cx="4625271" cy="47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ackage » Скачать PSD бесплатно. Шаблоны, исходники, шаблоны сайтов,  иконки, клипарты, руководства Photoshop. PSD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4" t="3088" r="15255" b="-3088"/>
          <a:stretch/>
        </p:blipFill>
        <p:spPr bwMode="auto">
          <a:xfrm>
            <a:off x="576673" y="762524"/>
            <a:ext cx="5056094" cy="609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59007" y="2887708"/>
            <a:ext cx="3301252" cy="320380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Выполнить упражнение 4. Вставить по смыслу союзы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однако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007" y="0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138721" y="3565309"/>
            <a:ext cx="1376380" cy="2393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53008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344" y="365125"/>
            <a:ext cx="9386455" cy="90949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Словарная работа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3300" y="1408766"/>
            <a:ext cx="7595958" cy="4351338"/>
          </a:xfrm>
        </p:spPr>
        <p:txBody>
          <a:bodyPr/>
          <a:lstStyle/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тиль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редпочитать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fzal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опулярный -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ommabop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зменчивый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овседневный – на каждый день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одобрать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одежду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= выбрать –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удобный = комфортный –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сочетать = комбинировать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32508" y="173182"/>
            <a:ext cx="1084049" cy="962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15637" y="221674"/>
            <a:ext cx="9734204" cy="595529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latin typeface="Arial" pitchFamily="34" charset="0"/>
                <a:cs typeface="Arial" pitchFamily="34" charset="0"/>
              </a:rPr>
              <a:t>Сложное предложение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qo‘shma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состоит из двух или нескольких простых предложений. Простые предложения могут соединяться в сложное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при помощи союзов (сложносочинённые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сложноподчинёные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предложения):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Мода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стала демократичной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сочетание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дорогого пиджака с футболкой никого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удивляет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[ ], и [ ].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забыли,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 шестидесятых годов прошлого века молодёжная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мода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существовала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[ ], что ( ).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без союзов, при помощи интонации (бессоюзные предложения): 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Молодёжь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представляет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свой гардероб без джинсов: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популярны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много ле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[ ]: [ ].</a:t>
            </a:r>
          </a:p>
          <a:p>
            <a:endParaRPr lang="ru-RU" dirty="0"/>
          </a:p>
        </p:txBody>
      </p:sp>
      <p:pic>
        <p:nvPicPr>
          <p:cNvPr id="4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85364" y="3064824"/>
            <a:ext cx="1548991" cy="3046416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0418617" y="0"/>
            <a:ext cx="1380409" cy="122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955064" y="4932852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-1" y="558128"/>
          <a:ext cx="11914910" cy="2130774"/>
        </p:xfrm>
        <a:graphic>
          <a:graphicData uri="http://schemas.openxmlformats.org/drawingml/2006/table">
            <a:tbl>
              <a:tblPr/>
              <a:tblGrid>
                <a:gridCol w="2324862"/>
                <a:gridCol w="1552438"/>
                <a:gridCol w="3650887"/>
                <a:gridCol w="4386723"/>
              </a:tblGrid>
              <a:tr h="54668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Сложные предложения</a:t>
                      </a:r>
                    </a:p>
                  </a:txBody>
                  <a:tcPr marL="42787" marR="42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союзные</a:t>
                      </a:r>
                    </a:p>
                  </a:txBody>
                  <a:tcPr marL="42787" marR="42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сложносочинённые</a:t>
                      </a:r>
                    </a:p>
                  </a:txBody>
                  <a:tcPr marL="42787" marR="42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сочинительные союзы</a:t>
                      </a:r>
                    </a:p>
                  </a:txBody>
                  <a:tcPr marL="42787" marR="42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33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сложноподчинённые</a:t>
                      </a:r>
                    </a:p>
                  </a:txBody>
                  <a:tcPr marL="42787" marR="42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подчинительные союзы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союзные слова</a:t>
                      </a:r>
                    </a:p>
                  </a:txBody>
                  <a:tcPr marL="42787" marR="42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9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+mj-lt"/>
                          <a:ea typeface="Calibri"/>
                          <a:cs typeface="Times New Roman"/>
                        </a:rPr>
                        <a:t>бессоюзные</a:t>
                      </a:r>
                    </a:p>
                  </a:txBody>
                  <a:tcPr marL="42787" marR="42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интонация</a:t>
                      </a:r>
                    </a:p>
                  </a:txBody>
                  <a:tcPr marL="42787" marR="42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8" name="Picture 6" descr="https://videouroki.net/videouroki/conspekty/rus9k/8-soiuznyie-i-biessoiuznyie-slozhnyie-priedlozhieniia.files/image00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7196" y="3148148"/>
            <a:ext cx="7719368" cy="2795452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2888673"/>
            <a:ext cx="1380409" cy="122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149062" y="3017738"/>
            <a:ext cx="1563326" cy="271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2014" y="641231"/>
            <a:ext cx="11069781" cy="586918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сложносочинённом предложении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bog‘langan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qo‘shma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части не зависят друг от друга. Для связи частей предложения используются сочинительные союзы: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соединительные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и, 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(в значении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ни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тоже, также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Романтический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стиль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это лёгкие воздушные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платья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вышивка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тоже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нравится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всем. 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противительные  а, но, да (в значении но), однако, зато, же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Пожилые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предпочитают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классическую одежду,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однако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их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привлекает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спортивный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стиль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[ ], однако [ ].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разделительные  или, либо, то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не то – не то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то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очень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похудел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то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мы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купили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костюм большого размера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9217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43009" y="3315393"/>
            <a:ext cx="1548991" cy="304641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1024"/>
            <a:ext cx="941295" cy="8371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4461164"/>
            <a:ext cx="11075126" cy="220089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Части сложносочинённого предложения обычно отделяются запятыми. 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Не путайте простые предложения с однородными членами и сложносочинённые.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Повседневная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одежда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должна быть удобной и комфортной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[ и ].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Мода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изменчива и непостоянна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и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никто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её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не догонит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[ и ],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[ ].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videouroki.net/videouroki/conspekty/rus9k/10-poniatiie-o-slozhnosochiniennom-priedlozhienii-smyslovyie-otnoshieniia-v-slozhnosochiniennom-priedlozhienii.files/image004.png"/>
          <p:cNvPicPr>
            <a:picLocks noChangeAspect="1" noChangeArrowheads="1"/>
          </p:cNvPicPr>
          <p:nvPr/>
        </p:nvPicPr>
        <p:blipFill>
          <a:blip r:embed="rId2"/>
          <a:srcRect b="3550"/>
          <a:stretch>
            <a:fillRect/>
          </a:stretch>
        </p:blipFill>
        <p:spPr bwMode="auto">
          <a:xfrm>
            <a:off x="554182" y="195944"/>
            <a:ext cx="6917772" cy="414052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4" name="Picture 2" descr="https://videouroki.net/videouroki/conspekty/rus9k/14-razdielitiel-nyie-znaki-priepinaniia-v-slozhnosochiniennykh-priedlozhieniiakh.files/image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7877" y="222069"/>
            <a:ext cx="4470764" cy="414211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279023" cy="1136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s://videouroki.net/videouroki/conspekty/rus9k/11-slozhnosochiniennyie-priedlozhieniia-s-soiedinitiel-nymi-soiuzami.files/image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8188" y="469862"/>
            <a:ext cx="8056277" cy="360459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6" y="-94884"/>
            <a:ext cx="1269647" cy="1129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1110" y="4639206"/>
            <a:ext cx="86733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Мой брат выбирает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практичную и комфортную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одежду, мне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тоже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нравится спортивный стиль.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лассический синий: основные тенденции мужской моды-2020 — Российская газет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6" r="30762"/>
          <a:stretch/>
        </p:blipFill>
        <p:spPr bwMode="auto">
          <a:xfrm>
            <a:off x="9412941" y="677290"/>
            <a:ext cx="2538653" cy="501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833553" y="4784271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9255" y="323562"/>
            <a:ext cx="3381103" cy="81251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1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2697" y="1676400"/>
            <a:ext cx="9733412" cy="498388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Человек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деловом костюме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уважает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традиции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соблюдает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правила этикета. [ и ].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Любитель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делового стиля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умеет общаться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 людьми,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коллеги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ценят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его за вежливость. [ ], и [ ].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Спортивную одежду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предпочитают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активные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предприимчивые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люди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[ и ].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Люди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авангардной, экзотической одежде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бывают авантюристами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многие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их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боятся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[ ], и [ ].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Правильно подобранная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одежда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поднимает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настроение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даёт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прилив энергии. [ и ].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Одежда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играет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важную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роль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жизни человека,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люди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всегда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будут думать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 моде. [ ], и [ ]. </a:t>
            </a:r>
          </a:p>
          <a:p>
            <a:endParaRPr lang="ru-RU" dirty="0"/>
          </a:p>
        </p:txBody>
      </p:sp>
      <p:pic>
        <p:nvPicPr>
          <p:cNvPr id="6146" name="Picture 2" descr="https://videouroki.net/videouroki/conspekty/rus9k/14-razdielitiel-nyie-znaki-priepinaniia-v-slozhnosochiniennykh-priedlozhieniiakh.files/image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4138" y="263236"/>
            <a:ext cx="5670412" cy="124636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7" name="Picture 3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45536" y="2926136"/>
            <a:ext cx="1039676" cy="3354921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1024"/>
            <a:ext cx="941295" cy="8371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</TotalTime>
  <Words>1093</Words>
  <Application>Microsoft Office PowerPoint</Application>
  <PresentationFormat>Широкоэкранный</PresentationFormat>
  <Paragraphs>112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Русский язык</vt:lpstr>
      <vt:lpstr>Сегодня на уроке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1</vt:lpstr>
      <vt:lpstr>Презентация PowerPoint</vt:lpstr>
      <vt:lpstr>Упражнение 2</vt:lpstr>
      <vt:lpstr>Проверьте!</vt:lpstr>
      <vt:lpstr>Запомните!</vt:lpstr>
      <vt:lpstr>Упражнение 3</vt:lpstr>
      <vt:lpstr>Проверим!</vt:lpstr>
      <vt:lpstr>Презентация PowerPoint</vt:lpstr>
      <vt:lpstr>Запомните!</vt:lpstr>
      <vt:lpstr>Упражнение 4</vt:lpstr>
      <vt:lpstr>Упражнение 4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108</cp:revision>
  <dcterms:created xsi:type="dcterms:W3CDTF">2018-08-03T11:59:51Z</dcterms:created>
  <dcterms:modified xsi:type="dcterms:W3CDTF">2021-01-14T05:59:49Z</dcterms:modified>
</cp:coreProperties>
</file>