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63" r:id="rId3"/>
    <p:sldId id="269" r:id="rId4"/>
    <p:sldId id="303" r:id="rId5"/>
    <p:sldId id="302" r:id="rId6"/>
    <p:sldId id="264" r:id="rId7"/>
    <p:sldId id="265" r:id="rId8"/>
    <p:sldId id="271" r:id="rId9"/>
    <p:sldId id="273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66" r:id="rId23"/>
    <p:sldId id="260" r:id="rId24"/>
    <p:sldId id="261" r:id="rId25"/>
    <p:sldId id="30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5212E-4B1F-465F-B167-104D100138EB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E1241-4E36-42F3-B53F-018C31398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4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3" y="2466111"/>
            <a:ext cx="7244498" cy="402327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Н.А.Заболоцкий</a:t>
            </a: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«Не позволяй душе лениться» 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13" y="4502728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ÐÐ°Ð±Ð¾Ð»Ð¾ÑÐºÐ¸Ð¹ ÐÐ¸ÐºÐ¾Ð»Ð°Ð¹ ÐÐ»ÐµÐºÑÐµÐµÐ²Ð¸Ñ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1536" y="2175164"/>
            <a:ext cx="2737395" cy="44041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16113" t="2604" r="10644" b="11458"/>
          <a:stretch>
            <a:fillRect/>
          </a:stretch>
        </p:blipFill>
        <p:spPr bwMode="auto">
          <a:xfrm>
            <a:off x="354232" y="403004"/>
            <a:ext cx="3885259" cy="23798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2" descr="https://lh6.googleusercontent.com/proxy/ymBNWaEiF-cJWepHUqKRQ0K00mPb2liw1YSfiNKh46uGCbJnjVPeaDKEGjhwj07qwHAIyuZxrAgoYKIXu7C-Umy4J8X4RSf2PTpcpYTaGJQZ_v4yDtevpw"/>
          <p:cNvPicPr>
            <a:picLocks noChangeAspect="1" noChangeArrowheads="1"/>
          </p:cNvPicPr>
          <p:nvPr/>
        </p:nvPicPr>
        <p:blipFill>
          <a:blip r:embed="rId3"/>
          <a:srcRect l="17578" r="19433" b="11458"/>
          <a:stretch>
            <a:fillRect/>
          </a:stretch>
        </p:blipFill>
        <p:spPr bwMode="auto">
          <a:xfrm>
            <a:off x="4467059" y="389150"/>
            <a:ext cx="3340067" cy="24510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001240" y="3303258"/>
            <a:ext cx="2562944" cy="368755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0" descr="https://avatars.mds.yandex.net/get-zen_doc/29485/pub_5bc99b378cff6400aae1dbe9_5bc99bea1b6c1000ab257317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61486" y="359220"/>
            <a:ext cx="3770295" cy="33141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Содержимое 3"/>
          <p:cNvSpPr>
            <a:spLocks noGrp="1"/>
          </p:cNvSpPr>
          <p:nvPr>
            <p:ph sz="half" idx="4294967295"/>
          </p:nvPr>
        </p:nvSpPr>
        <p:spPr>
          <a:xfrm>
            <a:off x="368088" y="3182344"/>
            <a:ext cx="7432021" cy="38779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Дурака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учить – что решетом воду носить.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451214" y="1387914"/>
            <a:ext cx="530352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Гони её от дома к дому,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Тащи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этапа на этап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пустырю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по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бурелому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Через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сугроб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через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ухаб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 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2765" y="1387915"/>
            <a:ext cx="59806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пустырь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вы понимаете слово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бурелом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Где вы могли видеть ухабы?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4294967295"/>
          </p:nvPr>
        </p:nvSpPr>
        <p:spPr>
          <a:xfrm>
            <a:off x="231288" y="3429001"/>
            <a:ext cx="11289571" cy="4000069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бурелом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bo‘ronda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tushgan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daraxt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shox-shabbalar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пустырь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xarobazor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сугроб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uyumi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ухаб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ldagi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o‘nqir-cho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nqir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этап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1)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davr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bosqich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konvoy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boraladigan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mahbuslar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guruhi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97" y="391622"/>
            <a:ext cx="5407498" cy="336295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s://upload.wikimedia.org/wikipedia/commons/thumb/f/f4/Bantam_jeep_flying_37mm_sm.jpg/1200px-Bantam_jeep_flying_37mm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06" y="4109363"/>
            <a:ext cx="3592136" cy="2500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https://lh3.googleusercontent.com/proxy/aEc9FykfgtxxVQB-Oos56kWcmhlq7SmO0ZvB77xyLKKy_S6A6l9xeaXz4Q4zQZQeqkdcm61irnIktmSHKerj0qcvAV5QseFJFWEQ470yyo_cfASe-silQT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351" y="4109362"/>
            <a:ext cx="3996303" cy="24701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Обои зима, лес, снег, деревья, сугробы, кусты картинки на рабочий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8649" y="4109362"/>
            <a:ext cx="3665445" cy="244930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Содержимое 3"/>
          <p:cNvSpPr>
            <a:spLocks noGrp="1"/>
          </p:cNvSpPr>
          <p:nvPr>
            <p:ph sz="half" idx="4294967295"/>
          </p:nvPr>
        </p:nvSpPr>
        <p:spPr>
          <a:xfrm>
            <a:off x="6079311" y="1986386"/>
            <a:ext cx="5303520" cy="38779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И.Шишкин. Бурелом. 1888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7418" y="3442854"/>
            <a:ext cx="379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ухаб, пустырь, сугроб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thumb/5/5b/Prisoners_and_gendarms_on_the_road_to_Siberia_%28Geoffroy%2C_1845%29.JPG/300px-Prisoners_and_gendarms_on_the_road_to_Siberia_%28Geoffroy%2C_1845%29.JPG"/>
          <p:cNvPicPr>
            <a:picLocks noChangeAspect="1" noChangeArrowheads="1"/>
          </p:cNvPicPr>
          <p:nvPr/>
        </p:nvPicPr>
        <p:blipFill>
          <a:blip r:embed="rId2"/>
          <a:srcRect b="7143"/>
          <a:stretch>
            <a:fillRect/>
          </a:stretch>
        </p:blipFill>
        <p:spPr bwMode="auto">
          <a:xfrm>
            <a:off x="423505" y="974751"/>
            <a:ext cx="4160775" cy="2653411"/>
          </a:xfrm>
          <a:prstGeom prst="rect">
            <a:avLst/>
          </a:prstGeom>
          <a:noFill/>
        </p:spPr>
      </p:pic>
      <p:pic>
        <p:nvPicPr>
          <p:cNvPr id="6" name="Picture 6" descr="https://homsk.com/upload/media/entries/2018-07/18/4915-8-3d2d3ee4469a35d5a9a5652c21092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8212" y="613297"/>
            <a:ext cx="3372210" cy="34918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24401" y="1796132"/>
            <a:ext cx="3657600" cy="103019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Осуждённые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 этапе в Сибири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214" y="4282053"/>
            <a:ext cx="11436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фр. 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étape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 шаг, стадия, пункт.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Пункт для ночлега и днёвок партий арестантов и войсковых команд во время передвижений их по грунтовым дорогам.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Путь их следования к месту заключения или ссылки;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партия транспортируемых заключённых (ссыльных).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enus-pacific-level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7451" y="226606"/>
            <a:ext cx="3876913" cy="2245194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86995" y="831259"/>
            <a:ext cx="7037655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разрешай ей спать в постели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 свете утренней звезды,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Держи лентяйку в чёрном теле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не снимай с нее узды! </a:t>
            </a:r>
          </a:p>
        </p:txBody>
      </p:sp>
      <p:sp>
        <p:nvSpPr>
          <p:cNvPr id="7" name="Содержимое 3"/>
          <p:cNvSpPr>
            <a:spLocks noGrp="1"/>
          </p:cNvSpPr>
          <p:nvPr>
            <p:ph sz="half" idx="4294967295"/>
          </p:nvPr>
        </p:nvSpPr>
        <p:spPr>
          <a:xfrm>
            <a:off x="304596" y="3701145"/>
            <a:ext cx="11629768" cy="219547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Утренняя звезда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планета Венера, видимая перед рассветом.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Держать в чёрном теле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сурово, строго обращаться с кем-либо; 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притеснять кого-либо.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снимать узды, держать в узде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подчинить своей воле, власти кого-либо, обходиться с ним сурово; сдерживать что-либо.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596" y="2884711"/>
            <a:ext cx="106917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Откуда, звёздочка-краса?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рано так на небеса …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Ты скажешь: встала раньше нас?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Ан нет! мы жнём уж целый час;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Не счесть накиданных снопов.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Кто встал до дня, тот днем здоров;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Бодрей глядит на божий свет;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Ему за труд вкусней обед.  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И.Гебель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пер. В.А.Жуковского)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b="7715"/>
          <a:stretch>
            <a:fillRect/>
          </a:stretch>
        </p:blipFill>
        <p:spPr bwMode="auto">
          <a:xfrm>
            <a:off x="9310255" y="45425"/>
            <a:ext cx="2503840" cy="34856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9105" y="588061"/>
            <a:ext cx="7940604" cy="18076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Утренняя звезда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Утренница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Денница,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Зоряница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Зухра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(араб.) -  блестящая.</a:t>
            </a:r>
          </a:p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Чолпан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голубая звезда.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Не позволяй душе лениться. Заболотский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9162" y="3565073"/>
            <a:ext cx="4178608" cy="258279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h3.googleusercontent.com/proxy/VE0Hmlo46O5QnQ7o_hw3FBjTyyuXiCNR3Lg1YC74JVakzDLuOAIqn1RvgzzN35MphDB2T-033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847" y="512618"/>
            <a:ext cx="4091278" cy="209779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Держать в чёрном теле"/>
          <p:cNvPicPr>
            <a:picLocks noChangeAspect="1" noChangeArrowheads="1"/>
          </p:cNvPicPr>
          <p:nvPr/>
        </p:nvPicPr>
        <p:blipFill>
          <a:blip r:embed="rId3"/>
          <a:srcRect l="14649" r="16503" b="11458"/>
          <a:stretch>
            <a:fillRect/>
          </a:stretch>
        </p:blipFill>
        <p:spPr bwMode="auto">
          <a:xfrm>
            <a:off x="415637" y="3318940"/>
            <a:ext cx="4105095" cy="27560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 l="7601" r="11317"/>
          <a:stretch>
            <a:fillRect/>
          </a:stretch>
        </p:blipFill>
        <p:spPr bwMode="auto">
          <a:xfrm>
            <a:off x="5876074" y="4170218"/>
            <a:ext cx="4324737" cy="23203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00402" y="815340"/>
            <a:ext cx="6817728" cy="3282950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Держать в чёрном теле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qattiqqo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qilmoq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siquvda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tutmoq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Первоначально тюркский коневодческий термин «держать в чёрном теле» обозначал 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корми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ть умеренно, не давать жиреть, чтобы мясо было лишено жировых прослоек, было тёмным».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thumb/2/2c/English_bridle_particular.jpg/250px-English_bridle_particu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41" y="336206"/>
            <a:ext cx="2565812" cy="35719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s://upload.wikimedia.org/wikipedia/commons/thumb/f/f4/Britishmuseumetruscanbridle.jpg/200px-Britishmuseumetruscanbrid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261" y="2884711"/>
            <a:ext cx="1984837" cy="34723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https://ic.pics.livejournal.com/snowboa/44154307/4435/4435_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9455" y="2884710"/>
            <a:ext cx="4851324" cy="34018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65893" y="746067"/>
            <a:ext cx="6712025" cy="129163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снимать узды, держать в узде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jilovda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tutmoq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qattiqqo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2c6/0009edd5-6180e7b0/img13.jpg"/>
          <p:cNvPicPr>
            <a:picLocks noChangeAspect="1" noChangeArrowheads="1"/>
          </p:cNvPicPr>
          <p:nvPr/>
        </p:nvPicPr>
        <p:blipFill>
          <a:blip r:embed="rId2"/>
          <a:srcRect t="35934" r="11183"/>
          <a:stretch>
            <a:fillRect/>
          </a:stretch>
        </p:blipFill>
        <p:spPr bwMode="auto">
          <a:xfrm>
            <a:off x="7049016" y="1251842"/>
            <a:ext cx="4607278" cy="2313230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51214" y="1251842"/>
            <a:ext cx="6084639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Коль дать ей вздумаешь поблажку,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Освобождая от работ,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Она последнюю рубашку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тебя без жалости сорвёт.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05" y="3429000"/>
            <a:ext cx="10776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давать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побла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́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жку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berish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снять последнюю рубашку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yo‘g‘ini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shilib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отдать последнюю рубашку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hech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narsasini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ayamaslik</a:t>
            </a:r>
            <a:endParaRPr lang="ru-RU" dirty="0"/>
          </a:p>
        </p:txBody>
      </p:sp>
      <p:sp>
        <p:nvSpPr>
          <p:cNvPr id="8" name="Содержимое 3"/>
          <p:cNvSpPr>
            <a:spLocks noGrp="1"/>
          </p:cNvSpPr>
          <p:nvPr>
            <p:ph sz="half" idx="4294967295"/>
          </p:nvPr>
        </p:nvSpPr>
        <p:spPr>
          <a:xfrm>
            <a:off x="231288" y="5129905"/>
            <a:ext cx="11729425" cy="9038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Давать поблажку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делать послабление, снисхождение кому-либо.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Снять последнюю рубашку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довести до нищеты, разорить.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524523" y="1319878"/>
            <a:ext cx="6451184" cy="2062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 ты хватай её за плечи,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Учи и мучай дотемна,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Чтоб жить с тобой по-человечьи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Училась заново она.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kern="0" dirty="0" smtClean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sz="half" idx="4294967295"/>
          </p:nvPr>
        </p:nvSpPr>
        <p:spPr>
          <a:xfrm>
            <a:off x="6609162" y="1319879"/>
            <a:ext cx="5303520" cy="1419876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дотемна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qorong‘ugacha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чьи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odamday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95633" y="2544530"/>
            <a:ext cx="275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учить - учить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ся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141" y="3429001"/>
            <a:ext cx="10043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делает душа? – ленится/трудится, спит в постели, может сорвать последнюю рубашку,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учится жить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нужно делать человеку с душой? – не позволять лениться, гнать её с этапа на этап, тащить через буреломы, сугробы и ухабы, держать в чёрном теле,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 спускать узды, не давать поблажки,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учить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·Ð°Ð±Ð¾Ð»Ð¾ÑÐºÐ¸Ð¹"/>
          <p:cNvPicPr>
            <a:picLocks noChangeAspect="1" noChangeArrowheads="1"/>
          </p:cNvPicPr>
          <p:nvPr/>
        </p:nvPicPr>
        <p:blipFill>
          <a:blip r:embed="rId2"/>
          <a:srcRect r="50266"/>
          <a:stretch>
            <a:fillRect/>
          </a:stretch>
        </p:blipFill>
        <p:spPr bwMode="auto">
          <a:xfrm>
            <a:off x="440187" y="442258"/>
            <a:ext cx="3031763" cy="4048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 descr="ÐÐ°ÑÑÐ¸Ð½ÐºÐ¸ Ð¿Ð¾ Ð·Ð°Ð¿ÑÐ¾ÑÑ Ð·Ð°Ð±Ð¾Ð»Ð¾ÑÐºÐ¸Ð¹"/>
          <p:cNvPicPr>
            <a:picLocks noChangeAspect="1" noChangeArrowheads="1"/>
          </p:cNvPicPr>
          <p:nvPr/>
        </p:nvPicPr>
        <p:blipFill>
          <a:blip r:embed="rId3"/>
          <a:srcRect l="7949" t="5515" r="5131" b="4412"/>
          <a:stretch>
            <a:fillRect/>
          </a:stretch>
        </p:blipFill>
        <p:spPr bwMode="auto">
          <a:xfrm>
            <a:off x="3669079" y="445720"/>
            <a:ext cx="2760263" cy="40985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0" name="Picture 6" descr="https://xn----8sbiecm6bhdx8i.xn--p1ai/sites/default/files/resize/images/shkolnikam/Zabolockiy_1-275x4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2815" y="363714"/>
            <a:ext cx="2804562" cy="42221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8763" y="4611231"/>
            <a:ext cx="10958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первых стихотворениях Николая Алексеевича Заболоцкого - воспоминания и переживания мальчика из деревни, впечатления ученической жизни и влияние любимого поэта –Блока.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commons/0/09/Sun_and_Moon_Nuremberg_chron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8650" y="3429000"/>
            <a:ext cx="3334471" cy="29935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38378" y="695187"/>
            <a:ext cx="530352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Она рабыня и царица,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Она работница и дочь,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Она обязана трудиться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день и ночь, и день и ночь</a:t>
            </a:r>
            <a:r>
              <a:rPr lang="en-US" sz="2800" kern="0" dirty="0" smtClean="0">
                <a:solidFill>
                  <a:srgbClr val="373435"/>
                </a:solidFill>
                <a:latin typeface="Arial"/>
                <a:cs typeface="Arial"/>
              </a:rPr>
              <a:t>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4294967295"/>
          </p:nvPr>
        </p:nvSpPr>
        <p:spPr>
          <a:xfrm>
            <a:off x="6292254" y="541551"/>
            <a:ext cx="5303520" cy="2451953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антонимы в тексте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рабы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цари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malika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4523" y="4177398"/>
            <a:ext cx="7404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день и ночь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непрерывно круглые сутки; всё время, не переставая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609193" y="720425"/>
            <a:ext cx="11582807" cy="2967992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толочь воду в ступе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o‘g‘irda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tuymoq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vaqtni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bekor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ketkazmoq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держать в чёрном теле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qattiqqo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‘l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qilmoq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siquvda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tutmoq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снимать узды, держать в узде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jilovda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tutmoq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qattiqqo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qilmoq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снять последнюю рубашку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‘ini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shilib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дать поблажку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berish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41264" t="34570" r="19753" b="27344"/>
          <a:stretch>
            <a:fillRect/>
          </a:stretch>
        </p:blipFill>
        <p:spPr bwMode="auto">
          <a:xfrm>
            <a:off x="5721938" y="2895600"/>
            <a:ext cx="5872230" cy="352699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5434149"/>
            <a:ext cx="5181600" cy="74281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Заболоцкий в Тарусе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s://xn----8sbiecm6bhdx8i.xn--p1ai/sites/default/files/resize/images/shkolnikam/Zabolockiy_4-350x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829" y="1143512"/>
            <a:ext cx="4142468" cy="461589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8" name="Picture 4" descr="ÐÐ¸ÐºÐ¾Ð»Ð°Ð¹ ÐÐ»ÐµÐºÑÐµÐµÐ²Ð¸Ñ ÐÐ°Ð±Ð¾Ð»Ð¾ÑÐºÐ¸Ð¹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7027" y="470247"/>
            <a:ext cx="6061853" cy="46272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4376056"/>
            <a:ext cx="3932237" cy="149293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3200" dirty="0" smtClean="0"/>
              <a:t>Могила Заболоцкого на Новодевичьем кладбище Москвы.</a:t>
            </a:r>
            <a:endParaRPr lang="ru-RU" sz="3200" dirty="0"/>
          </a:p>
        </p:txBody>
      </p:sp>
      <p:pic>
        <p:nvPicPr>
          <p:cNvPr id="8" name="Picture 4" descr="https://upload.wikimedia.org/wikipedia/commons/thumb/d/d7/%D0%97%D0%B0%D0%B1%D0%BE%D0%BB%D0%BE%D1%86%D0%BA%D0%B8%D0%B9_%D0%9D%D0%B8%D0%BA%D0%BE%D0%BB%D0%B0%D0%B9.JPG/512px-%D0%97%D0%B0%D0%B1%D0%BE%D0%BB%D0%BE%D1%86%D0%BA%D0%B8%D0%B9_%D0%9D%D0%B8%D0%BA%D0%BE%D0%BB%D0%B0%D0%B9.JPG?uselang=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55928" y="496388"/>
            <a:ext cx="3727269" cy="559090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ÐÑÐºÑÑÑÐ¸Ðµ Ð¿Ð°Ð¼ÑÑÐ½Ð¸ÐºÐ° ÐÐ¸ÐºÐ¾Ð»Ð°Ñ ÐÐ°Ð±Ð¾Ð»Ð¾ÑÐºÐ¾Ð¼Ñ Ð² Ð¢Ð°ÑÑÑÐµ. Ð¤Ð¾ÑÐ¾: Ð¿ÑÐµÑÑ-ÑÐ»ÑÐ¶Ð±Ð° Ð¿ÑÐ°Ð²Ð¸ÑÐµÐ»ÑÑÑÐ²Ð° ÐÐ°Ð»ÑÐ¶ÑÐºÐ¾Ð¹ Ð¾Ð±Ð»Ð°ÑÑÐ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7096" y="248194"/>
            <a:ext cx="3763816" cy="5818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·Ð°Ð±Ð¾Ð»Ð¾ÑÐº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369" y="700643"/>
            <a:ext cx="4970862" cy="3995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88790" y="1544758"/>
            <a:ext cx="64318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Это гениальный поэт...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Когда вы такое перечитываете,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то понимаете, как надо работать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дальше.</a:t>
            </a:r>
          </a:p>
          <a:p>
            <a:pPr algn="r"/>
            <a:r>
              <a:rPr lang="ru-RU" sz="3200" dirty="0" smtClean="0">
                <a:latin typeface="Arial" pitchFamily="34" charset="0"/>
                <a:cs typeface="Arial" pitchFamily="34" charset="0"/>
              </a:rPr>
              <a:t>И.Бродский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6983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Выучить понравившиеся строчки стихотворения наизусть.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Найти </a:t>
            </a:r>
            <a:r>
              <a:rPr lang="ru-RU" smtClean="0">
                <a:latin typeface="Arial" pitchFamily="34" charset="0"/>
                <a:cs typeface="Arial" pitchFamily="34" charset="0"/>
              </a:rPr>
              <a:t>в Интернете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фрагменты фильмов «Доживём до понедельника», «Служебный роман», в которых звучат песни на стихи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Н.А.Заболоцкого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766" y="1342873"/>
            <a:ext cx="3550023" cy="2662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117" t="25479" r="47169" b="23713"/>
          <a:stretch/>
        </p:blipFill>
        <p:spPr>
          <a:xfrm>
            <a:off x="6019800" y="3793073"/>
            <a:ext cx="3225581" cy="238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·Ð°Ð±Ð¾Ð»Ð¾ÑÐº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6463" y="258461"/>
            <a:ext cx="4244875" cy="36762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3"/>
          <p:cNvSpPr>
            <a:spLocks noGrp="1"/>
          </p:cNvSpPr>
          <p:nvPr>
            <p:ph sz="half" idx="4294967295"/>
          </p:nvPr>
        </p:nvSpPr>
        <p:spPr>
          <a:xfrm>
            <a:off x="598627" y="2395527"/>
            <a:ext cx="6072230" cy="344709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После лагерей он полновесно вернулся в литературу, и это редкий случай, возможно, всего второй после Достоевского: человек прошёл мрачные пропасти земли и вернулся с каторги ещё более мощным художником. </a:t>
            </a:r>
          </a:p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Игорь Волгин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2778" y="4510535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 человек, а череп века.</a:t>
            </a:r>
          </a:p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Арсений Тарковский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Книга «Гаргантюа и Пантагрюэль» Франсуа Рабле купить на YAKABOO.ua |  978-5-389-01969-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219" y="963904"/>
            <a:ext cx="2854036" cy="405158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3" y="0"/>
            <a:ext cx="7363691" cy="114992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Заболоцкий-переводчик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08073" y="4197926"/>
            <a:ext cx="6054436" cy="239683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«Слово о полку Игореве»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Ш.Руставели.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«Витязь в тигровой шкуре»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Франсуа Рабле.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Гаргантюа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Пантагрюэль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s://upload.wikimedia.org/wikipedia/commons/thumb/c/cf/224406~Education-of-Gargantua-Illustration-from-Gargantua-by-Francois-Rabelais-1494-1553-Posters.jpg/200px-224406~Education-of-Gargantua-Illustration-from-Gargantua-by-Francois-Rabelais-1494-1553-Posters.jpg"/>
          <p:cNvPicPr>
            <a:picLocks noChangeAspect="1" noChangeArrowheads="1"/>
          </p:cNvPicPr>
          <p:nvPr/>
        </p:nvPicPr>
        <p:blipFill>
          <a:blip r:embed="rId3"/>
          <a:srcRect l="5647" t="6225" r="3737" b="11243"/>
          <a:stretch>
            <a:fillRect/>
          </a:stretch>
        </p:blipFill>
        <p:spPr bwMode="auto">
          <a:xfrm>
            <a:off x="3009998" y="3683731"/>
            <a:ext cx="2296293" cy="27815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https://upload.wikimedia.org/wikipedia/commons/thumb/f/fc/RabelaisPentagruelTitlepage1571.jpg/250px-RabelaisPentagruelTitlepage15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9011">
            <a:off x="399447" y="4410980"/>
            <a:ext cx="2361334" cy="1860731"/>
          </a:xfrm>
          <a:prstGeom prst="rect">
            <a:avLst/>
          </a:prstGeom>
          <a:noFill/>
        </p:spPr>
      </p:pic>
      <p:pic>
        <p:nvPicPr>
          <p:cNvPr id="21506" name="Picture 2" descr="Читать бесплатно электронную книгу Витязь в тигровой шкуре. Шота Руставели  онлайн. Скачать в FB2, EPUB, MOBI - LibreBook.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61031" y="443345"/>
            <a:ext cx="2495261" cy="3454977"/>
          </a:xfrm>
          <a:prstGeom prst="rect">
            <a:avLst/>
          </a:prstGeom>
          <a:noFill/>
        </p:spPr>
      </p:pic>
      <p:pic>
        <p:nvPicPr>
          <p:cNvPr id="21510" name="Picture 6" descr="Книга: &quot;Слово о полку Игореве&quot;. Купить книгу, читать рецензии | ISBN  978-5-389-01916-4 | Лабирин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3975" y="901971"/>
            <a:ext cx="2407516" cy="3096942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5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Ð°Ð±Ð¾Ð»Ð¾ÑÐºÐ¸Ð¹ ÐÐ¸ÐºÐ¾Ð»Ð°Ð¹ ÐÐ»ÐµÐºÑÐµÐµÐ²Ð¸Ñ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8462783" y="420384"/>
            <a:ext cx="3214710" cy="517205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59063" y="1048169"/>
            <a:ext cx="46545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мир меняется! </a:t>
            </a:r>
          </a:p>
          <a:p>
            <a:pPr algn="r"/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как я сам меняюсь! </a:t>
            </a:r>
          </a:p>
          <a:p>
            <a:pPr algn="r"/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Н.Заболоцкий</a:t>
            </a:r>
            <a:endParaRPr lang="ru-RU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328" y="2919412"/>
            <a:ext cx="64294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Один из лучших поэтов ХХ века, который прошёл все испытания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этого века и не был сломлен.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Стихотворение написано в 1958 году незадолго до смерти как напутствие потомкам.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Тема его – «человек и душа».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2509" y="360218"/>
            <a:ext cx="10143901" cy="6192982"/>
          </a:xfrm>
          <a:solidFill>
            <a:schemeClr val="bg1"/>
          </a:solidFill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лени́ться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dangasalik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qilmoq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лентя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́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dangasa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erinchoq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обя́зан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majbur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пустырь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xarobazor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сугроб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uyumi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ухаб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yo‘ldagi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o‘nqir-cho‘nqir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бурелом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bo‘ronda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tushgan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daraxt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shox-shabbalar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этап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1)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davr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bosqich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konvoy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boraladigan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mahbuslar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guruhi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побла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́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yerda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berish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́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cho‘ri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qul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цари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́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malika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челове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чьи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odamday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дотемна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qorong‘igacha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1673" y="212725"/>
            <a:ext cx="3720935" cy="15190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Фразеологизмы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384663"/>
            <a:ext cx="9376954" cy="479230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толочь воду в ступе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o‘g‘irda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tuymoq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vaqtni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bekor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ketkazmoq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держать в чёрном теле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qattiqqo‘llik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qilmoq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siquvda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tutmoq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 снимать узды, держать в узде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jilovda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tutmoq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qattiqqo‘llik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qilmoq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дать поблажку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berish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снять последнюю рубашку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yo‘g‘ini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shilib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отдать последнюю рубашку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narsasini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ayamaslik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утренняя звезда – Венера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4294967295"/>
          </p:nvPr>
        </p:nvSpPr>
        <p:spPr>
          <a:xfrm>
            <a:off x="671141" y="1455951"/>
            <a:ext cx="5303520" cy="19359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 позволяй душе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лениться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Чтоб в ступе воду не толочь,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Душа обязана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трудиться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 день и ночь, и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день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ночь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5927" y="1523987"/>
            <a:ext cx="5110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Найдите в строфе антонимы.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Найдите фразеологизм.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Вспомните или найдите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словаре синонимы к нему.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525" y="4109362"/>
            <a:ext cx="80639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Толочь воду в ступе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заниматься чем-либо явно бессмысленным,  бесполезным .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Носить воду решетом, 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переливать из пустого в порожнее, 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лес дрова возить, сизифов труд.</a:t>
            </a:r>
            <a:endParaRPr lang="ru-RU" sz="2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4010" y="367372"/>
            <a:ext cx="8366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«Не позволяй душе лениться!»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s://i.pinimg.com/564x/1c/9c/42/1c9c425a7006145290b3a01cf2801f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43" y="366388"/>
            <a:ext cx="2932356" cy="3287509"/>
          </a:xfrm>
          <a:prstGeom prst="rect">
            <a:avLst/>
          </a:prstGeom>
          <a:noFill/>
        </p:spPr>
      </p:pic>
      <p:pic>
        <p:nvPicPr>
          <p:cNvPr id="6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7499" y="371336"/>
            <a:ext cx="2419194" cy="323307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0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4584" y="376313"/>
            <a:ext cx="3298901" cy="3297374"/>
          </a:xfrm>
          <a:prstGeom prst="rect">
            <a:avLst/>
          </a:prstGeom>
          <a:noFill/>
        </p:spPr>
      </p:pic>
      <p:pic>
        <p:nvPicPr>
          <p:cNvPr id="8" name="Picture 2" descr="https://egocreo.ru/uploads/posts/2019-01/1547627315__dsc41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9304" y="1196424"/>
            <a:ext cx="2863337" cy="21425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719" t="2604" r="12109" b="10186"/>
          <a:stretch>
            <a:fillRect/>
          </a:stretch>
        </p:blipFill>
        <p:spPr bwMode="auto">
          <a:xfrm>
            <a:off x="7342251" y="3837217"/>
            <a:ext cx="4553298" cy="27214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Содержимое 3"/>
          <p:cNvSpPr>
            <a:spLocks noGrp="1"/>
          </p:cNvSpPr>
          <p:nvPr>
            <p:ph sz="half" idx="4294967295"/>
          </p:nvPr>
        </p:nvSpPr>
        <p:spPr>
          <a:xfrm>
            <a:off x="304596" y="3934691"/>
            <a:ext cx="7564786" cy="246643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Воду в ступе толочь – вода и будет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Толочь воду в ступе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o‘g‘irda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tuymoq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vaqtni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bekor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ketkazmoq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923</Words>
  <Application>Microsoft Office PowerPoint</Application>
  <PresentationFormat>Широкоэкранный</PresentationFormat>
  <Paragraphs>145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Заболоцкий-переводчик</vt:lpstr>
      <vt:lpstr>Презентация PowerPoint</vt:lpstr>
      <vt:lpstr>Словарная работа</vt:lpstr>
      <vt:lpstr>Фразеологизмы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Учетная запись Майкрософт</cp:lastModifiedBy>
  <cp:revision>67</cp:revision>
  <dcterms:created xsi:type="dcterms:W3CDTF">2018-08-03T11:59:51Z</dcterms:created>
  <dcterms:modified xsi:type="dcterms:W3CDTF">2021-01-14T05:03:41Z</dcterms:modified>
</cp:coreProperties>
</file>