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5" r:id="rId3"/>
    <p:sldId id="267" r:id="rId4"/>
    <p:sldId id="264" r:id="rId5"/>
    <p:sldId id="270" r:id="rId6"/>
    <p:sldId id="271" r:id="rId7"/>
    <p:sldId id="272" r:id="rId8"/>
    <p:sldId id="273" r:id="rId9"/>
    <p:sldId id="266" r:id="rId10"/>
    <p:sldId id="277" r:id="rId11"/>
    <p:sldId id="278" r:id="rId12"/>
    <p:sldId id="279" r:id="rId13"/>
    <p:sldId id="280" r:id="rId14"/>
    <p:sldId id="268" r:id="rId15"/>
    <p:sldId id="281" r:id="rId16"/>
    <p:sldId id="282" r:id="rId17"/>
    <p:sldId id="283" r:id="rId18"/>
    <p:sldId id="284" r:id="rId19"/>
    <p:sldId id="275" r:id="rId20"/>
    <p:sldId id="28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узнаем о вводных словах, словосочетаниях и предложениях,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узнаем о знаках препинания при вводных словах. 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выясним их значение,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F5DD20A6-AF7C-4F18-94D4-564B0E5A67FF}" type="presOf" srcId="{D97BF2C5-FB17-4B76-A402-D8BEAAD05F1E}" destId="{AE15F480-BDEE-418D-B930-0549AD3EECB1}" srcOrd="0" destOrd="0" presId="urn:microsoft.com/office/officeart/2005/8/layout/chevron2"/>
    <dgm:cxn modelId="{43004C95-8111-4E1A-8960-CFAB577B107E}" type="presOf" srcId="{474E01CD-F9F2-47D5-9D2D-F4C63AEB8F65}" destId="{B1A82AB5-47EE-4BD1-87CB-05D65D7584D0}" srcOrd="0" destOrd="0" presId="urn:microsoft.com/office/officeart/2005/8/layout/chevron2"/>
    <dgm:cxn modelId="{2FF861CB-BBFC-4689-83AB-6233A7C5495D}" type="presOf" srcId="{A03C0B7C-1F71-4E32-B7FC-D66AF599A410}" destId="{9DEB7F40-556C-4390-B584-65C54E6AC046}" srcOrd="0" destOrd="0" presId="urn:microsoft.com/office/officeart/2005/8/layout/chevron2"/>
    <dgm:cxn modelId="{A0CD968D-093A-4ECB-B0CA-11CD76E72A4A}" type="presOf" srcId="{6BEDC9AA-044B-4694-8FA0-8107459DC424}" destId="{8045056B-CD9B-4059-AB9C-86B8C49B6E62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6CBDE7AA-67F7-4FF0-B4A1-D96A4CB17F76}" type="presOf" srcId="{331D6E7D-B326-4993-B69C-9AFA1C5BF96F}" destId="{50D2D7DE-5A40-4F1C-9143-D112BE76AF74}" srcOrd="0" destOrd="0" presId="urn:microsoft.com/office/officeart/2005/8/layout/chevron2"/>
    <dgm:cxn modelId="{A4DA22EE-8046-4AEE-BDA3-79511B454B41}" type="presOf" srcId="{E4A7F104-563F-4CEF-BEF0-5C9E06846CBC}" destId="{1EECFA49-E099-49ED-B7B0-03C9F59B92DE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57D717DB-BFFF-4992-9232-123216411BAD}" type="presOf" srcId="{A7476718-B393-492D-A8E5-A3720C315562}" destId="{420A8239-7AED-4AB0-908E-6E272669F6A9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D6400572-FC7A-4EB4-BC3D-AB1AD7465051}" type="presParOf" srcId="{50D2D7DE-5A40-4F1C-9143-D112BE76AF74}" destId="{8D9A0064-2DE8-41EA-992F-1C7D4E5341D1}" srcOrd="0" destOrd="0" presId="urn:microsoft.com/office/officeart/2005/8/layout/chevron2"/>
    <dgm:cxn modelId="{28C9F7D7-789F-4273-B078-4F8814A85270}" type="presParOf" srcId="{8D9A0064-2DE8-41EA-992F-1C7D4E5341D1}" destId="{9DEB7F40-556C-4390-B584-65C54E6AC046}" srcOrd="0" destOrd="0" presId="urn:microsoft.com/office/officeart/2005/8/layout/chevron2"/>
    <dgm:cxn modelId="{8958E514-01E3-4031-A4DC-89CD9ABBFA93}" type="presParOf" srcId="{8D9A0064-2DE8-41EA-992F-1C7D4E5341D1}" destId="{1EECFA49-E099-49ED-B7B0-03C9F59B92DE}" srcOrd="1" destOrd="0" presId="urn:microsoft.com/office/officeart/2005/8/layout/chevron2"/>
    <dgm:cxn modelId="{AE3F055F-A323-400A-91FC-2FCF100C4A6E}" type="presParOf" srcId="{50D2D7DE-5A40-4F1C-9143-D112BE76AF74}" destId="{F423717B-52BC-4D5E-ACD2-FC8FAA5AB549}" srcOrd="1" destOrd="0" presId="urn:microsoft.com/office/officeart/2005/8/layout/chevron2"/>
    <dgm:cxn modelId="{8CA24185-9F4F-44EA-A89B-0FA6CEC6D8B3}" type="presParOf" srcId="{50D2D7DE-5A40-4F1C-9143-D112BE76AF74}" destId="{39A95DF5-04B0-43BD-9771-A90E5FE350DF}" srcOrd="2" destOrd="0" presId="urn:microsoft.com/office/officeart/2005/8/layout/chevron2"/>
    <dgm:cxn modelId="{3C1B967A-9B03-4493-8331-E0F37C1A4A25}" type="presParOf" srcId="{39A95DF5-04B0-43BD-9771-A90E5FE350DF}" destId="{420A8239-7AED-4AB0-908E-6E272669F6A9}" srcOrd="0" destOrd="0" presId="urn:microsoft.com/office/officeart/2005/8/layout/chevron2"/>
    <dgm:cxn modelId="{D66C3281-9A28-479C-9414-E45A3ADE009D}" type="presParOf" srcId="{39A95DF5-04B0-43BD-9771-A90E5FE350DF}" destId="{8045056B-CD9B-4059-AB9C-86B8C49B6E62}" srcOrd="1" destOrd="0" presId="urn:microsoft.com/office/officeart/2005/8/layout/chevron2"/>
    <dgm:cxn modelId="{09F5C6A5-6E3F-4EB2-8937-CA55C9E3441F}" type="presParOf" srcId="{50D2D7DE-5A40-4F1C-9143-D112BE76AF74}" destId="{F0DE8A2F-67BE-4A33-8B04-C257AA172DDE}" srcOrd="3" destOrd="0" presId="urn:microsoft.com/office/officeart/2005/8/layout/chevron2"/>
    <dgm:cxn modelId="{7D9B6786-E078-47FF-9236-0DB405696B87}" type="presParOf" srcId="{50D2D7DE-5A40-4F1C-9143-D112BE76AF74}" destId="{F20D8B40-1DAF-4661-A31A-B5FF80B024BB}" srcOrd="4" destOrd="0" presId="urn:microsoft.com/office/officeart/2005/8/layout/chevron2"/>
    <dgm:cxn modelId="{463860B4-2651-4CB7-90E8-295A5DABE825}" type="presParOf" srcId="{F20D8B40-1DAF-4661-A31A-B5FF80B024BB}" destId="{AE15F480-BDEE-418D-B930-0549AD3EECB1}" srcOrd="0" destOrd="0" presId="urn:microsoft.com/office/officeart/2005/8/layout/chevron2"/>
    <dgm:cxn modelId="{56FFC49D-2E52-4A0C-AEB6-283AD589915C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766156" y="-3716774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>
              <a:latin typeface="Arial" pitchFamily="34" charset="0"/>
              <a:cs typeface="Arial" pitchFamily="34" charset="0"/>
            </a:rPr>
            <a:t>узнаем о вводных словах, словосочетаниях и предложениях,</a:t>
          </a:r>
          <a:endParaRPr lang="ru-RU" sz="3100" kern="1200" dirty="0">
            <a:latin typeface="Arial" pitchFamily="34" charset="0"/>
            <a:cs typeface="Arial" pitchFamily="34" charset="0"/>
          </a:endParaRPr>
        </a:p>
      </dsp:txBody>
      <dsp:txXfrm rot="-5400000">
        <a:off x="1047265" y="49589"/>
        <a:ext cx="8362771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766156" y="-2416069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>
              <a:latin typeface="Arial" pitchFamily="34" charset="0"/>
              <a:cs typeface="Arial" pitchFamily="34" charset="0"/>
            </a:rPr>
            <a:t>выясним их значение,</a:t>
          </a:r>
          <a:endParaRPr lang="ru-RU" sz="3100" kern="1200" dirty="0">
            <a:latin typeface="Arial" pitchFamily="34" charset="0"/>
            <a:cs typeface="Arial" pitchFamily="34" charset="0"/>
          </a:endParaRPr>
        </a:p>
      </dsp:txBody>
      <dsp:txXfrm rot="-5400000">
        <a:off x="1047265" y="1350294"/>
        <a:ext cx="8362771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766156" y="-1115363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>
              <a:latin typeface="Arial" pitchFamily="34" charset="0"/>
              <a:cs typeface="Arial" pitchFamily="34" charset="0"/>
            </a:rPr>
            <a:t>узнаем о знаках препинания при вводных словах.  </a:t>
          </a:r>
          <a:endParaRPr lang="ru-RU" sz="3100" kern="1200" dirty="0">
            <a:latin typeface="Arial" pitchFamily="34" charset="0"/>
            <a:cs typeface="Arial" pitchFamily="34" charset="0"/>
          </a:endParaRPr>
        </a:p>
      </dsp:txBody>
      <dsp:txXfrm rot="-5400000">
        <a:off x="1047265" y="2651000"/>
        <a:ext cx="8362771" cy="87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065" y="2501280"/>
            <a:ext cx="6801154" cy="4023273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Вводные слова, словосочетания </a:t>
            </a:r>
          </a:p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и предложения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685" y="253359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776" y="4974597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6" descr="https://videouroki.net/videouroki/conspekty/rus8k/40-vvodnyie-slova-i-vvodnyie-priedlozhieniia-znaki-priepinaniia-pri-nikh.files/image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8786" y="2502804"/>
            <a:ext cx="5523214" cy="28284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7126" y="365126"/>
            <a:ext cx="9746673" cy="71553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1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7980" y="1146752"/>
            <a:ext cx="10702637" cy="1028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Что выражают выделенные вводные слова.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Обратите внимание на постановку знаков препинания.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619" y="2244435"/>
            <a:ext cx="8756072" cy="38238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Понаблюдайте за своими товарищами во время спора, диспута, дискуссии. Вы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бесспорно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убедитесь в том, что они ведут себя по-разному.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Одни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например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держатся спокойно, уважительно по отношению друг к другу. Они убедительно доказывают свою правоту 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конечно же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не унижают противника, не говорят резких слов.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263236" y="1"/>
            <a:ext cx="1288473" cy="11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 l="40783" t="42803" r="41222" b="33523"/>
          <a:stretch>
            <a:fillRect/>
          </a:stretch>
        </p:blipFill>
        <p:spPr bwMode="auto">
          <a:xfrm>
            <a:off x="9628909" y="249381"/>
            <a:ext cx="2341418" cy="17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 descr="Дискуссия Признаки учителя 21 ве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3195159"/>
            <a:ext cx="3047999" cy="2462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7147" y="454024"/>
            <a:ext cx="6186054" cy="560041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Другие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, напротив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во время споров ведут себя, как на войне.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На их взгляд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главное – надо обязательно разбить противника, поставить его в невыгодное положение.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Значит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думают они, надо быть в боевой готовности.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И,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наконец,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есть спорщики, которые ведут себя грубо, стараются унизить противника, говорят с ним в презрительном, насмешливом тоне. Такое поведение во время спора,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конечно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недопустимо.</a:t>
            </a:r>
            <a:endParaRPr lang="ru-RU" dirty="0"/>
          </a:p>
        </p:txBody>
      </p:sp>
      <p:pic>
        <p:nvPicPr>
          <p:cNvPr id="5" name="Picture 2" descr="Никогда не ввязывайтесь в споры, особенно по мелочам | Пикаб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60" y="0"/>
            <a:ext cx="4306840" cy="3230130"/>
          </a:xfrm>
          <a:prstGeom prst="rect">
            <a:avLst/>
          </a:prstGeom>
          <a:noFill/>
        </p:spPr>
      </p:pic>
      <p:pic>
        <p:nvPicPr>
          <p:cNvPr id="34818" name="Picture 2" descr="isicad: Современная САПР-дискуссия: рождается ли в споре истина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2986" y="3394363"/>
            <a:ext cx="4369014" cy="313112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6525490" y="0"/>
            <a:ext cx="1288473" cy="11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5" y="365126"/>
            <a:ext cx="4336474" cy="82636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2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8655" y="1149927"/>
            <a:ext cx="11319163" cy="50270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Поведение спорщиков, из манера вести себя имеет большое значение 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несомненно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влияет на решение спорного вопроса.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 время спора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во-первых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надо обратить внимание на поведение своего оппонента.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Во-вторых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нужно понять, хорошо или плохо он разбирается в обсуждаемом вопросе.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В-третьих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если вы не согласны с его точкой зрения, надо сразу и решительно опровергнуть его выводы.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Конечно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при этом следует подтвердить своё мнение убедительными доказательствами.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В-четвёртых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надо говорить в спокойном и дружеском тоне, сохранять выдержку и самообладание.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 двух спорящих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показывают наблюдения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победителем оказывается тот, кто больше знает, у кого больше выдержки.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263236" y="1"/>
            <a:ext cx="1288473" cy="11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1009673" y="159146"/>
            <a:ext cx="930300" cy="16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45" y="365126"/>
            <a:ext cx="4336474" cy="82636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2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18655" y="1149927"/>
            <a:ext cx="11319163" cy="50270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Поведение спорщиков, из манера вести себя имеет большое значение 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несомненно,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влияет на решение спорного вопроса.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 время спора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во-первых,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надо обратить внимание на поведение своего оппонента.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Во-вторых,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нужно понять, хорошо или плохо он разбирается в обсуждаемом вопросе.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В-третьих,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если вы не согласны с его точкой зрения, надо сразу и решительно опровергнуть его выводы.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Конечно,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при этом следует подтвердить своё мнение убедительными доказательствами.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В-четвёртых,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надо говорить в спокойном и дружеском тоне, сохранять выдержку и самообладание.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 двух спорящих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показывают наблюдения,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победителем оказывается тот, кто больше знает, у кого больше выдержки.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263236" y="1"/>
            <a:ext cx="1288473" cy="11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1050015" y="226381"/>
            <a:ext cx="930300" cy="16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липарт\школьники\деловые\sLQ6173pc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227" y="3189514"/>
            <a:ext cx="2195155" cy="272795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60178" y="258080"/>
            <a:ext cx="4818018" cy="563010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Некоторые слова могут быть вводными и не вводными. Вводными они являются только тогда, когда выражают отношение к высказываемому. В других случаях они являются членами предложения.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Признаться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я не ждал таких веских доводов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(вводное слово)</a:t>
            </a:r>
          </a:p>
          <a:p>
            <a:pPr>
              <a:buNone/>
            </a:pPr>
            <a:r>
              <a:rPr lang="ru-RU" i="1" u="sng" dirty="0" smtClean="0">
                <a:latin typeface="Arial" pitchFamily="34" charset="0"/>
                <a:cs typeface="Arial" pitchFamily="34" charset="0"/>
              </a:rPr>
              <a:t> 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должен признаться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что не ожидал таких веских доводов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(член предложения)</a:t>
            </a:r>
          </a:p>
          <a:p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376647" y="175349"/>
            <a:ext cx="4561114" cy="557428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Запомните слова, которые бывают только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вводными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впрочем, итак, </a:t>
            </a:r>
          </a:p>
          <a:p>
            <a:pPr algn="ct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пожалуйста, </a:t>
            </a:r>
          </a:p>
          <a:p>
            <a:pPr algn="ct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по-видимому,</a:t>
            </a:r>
          </a:p>
          <a:p>
            <a:pPr algn="ct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следовательно, </a:t>
            </a:r>
          </a:p>
          <a:p>
            <a:pPr algn="ct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стало быть, </a:t>
            </a:r>
          </a:p>
          <a:p>
            <a:pPr algn="ct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во-первых, </a:t>
            </a:r>
          </a:p>
          <a:p>
            <a:pPr algn="ct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во-вторых, </a:t>
            </a:r>
          </a:p>
          <a:p>
            <a:pPr algn="ct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например, </a:t>
            </a:r>
          </a:p>
          <a:p>
            <a:pPr algn="ct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собственно говоря и др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3694474" y="3189514"/>
            <a:ext cx="930300" cy="16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982" y="365126"/>
            <a:ext cx="9732818" cy="86793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3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272" y="1257588"/>
            <a:ext cx="7502237" cy="1069975"/>
          </a:xfrm>
          <a:prstGeom prst="wedgeRoundRectCallout">
            <a:avLst>
              <a:gd name="adj1" fmla="val -20833"/>
              <a:gd name="adj2" fmla="val 7285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Интересно спорить с человеком, который равен тебе по знаниям, образованию.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77745" y="1825625"/>
            <a:ext cx="2923310" cy="43513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конечно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по-моему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мой взгляд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во-первых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во-вторых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следовательно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значит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итак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263236" y="1"/>
            <a:ext cx="1288473" cy="11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 descr="Дискуссия за круглым столом «Думайте сами, решайте сами: курить или не  курить» 2018, Луховицкий район — дата и место проведения, программа  мероприятия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011" y="2636420"/>
            <a:ext cx="5275407" cy="4221580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369132" y="207541"/>
            <a:ext cx="930300" cy="16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982" y="365126"/>
            <a:ext cx="9732818" cy="86793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3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272" y="1257588"/>
            <a:ext cx="7502237" cy="1069975"/>
          </a:xfrm>
          <a:prstGeom prst="wedgeRoundRectCallout">
            <a:avLst>
              <a:gd name="adj1" fmla="val 11300"/>
              <a:gd name="adj2" fmla="val 9357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Конечно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 умным человеком всегда интересно общаться.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77744" y="1825625"/>
            <a:ext cx="2964873" cy="435133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конечно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по-моему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мой взгляд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во-первых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во-вторых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следовательно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значит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итак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263236" y="1"/>
            <a:ext cx="1288473" cy="11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 descr="Дискуссия за круглым столом «Думайте сами, решайте сами: курить или не  курить» 2018, Луховицкий район — дата и место проведения, программа  мероприятия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011" y="2636420"/>
            <a:ext cx="5275407" cy="4221580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315344" y="207541"/>
            <a:ext cx="930300" cy="16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982" y="365126"/>
            <a:ext cx="9732818" cy="86793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3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272" y="1257588"/>
            <a:ext cx="7045037" cy="1069975"/>
          </a:xfrm>
          <a:prstGeom prst="wedgeRoundRectCallout">
            <a:avLst>
              <a:gd name="adj1" fmla="val -19170"/>
              <a:gd name="adj2" fmla="val 1350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По-моему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оба спорщика должны быть умными и образованными.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77744" y="1825625"/>
            <a:ext cx="2964873" cy="435133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конечно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по-моему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мой взгляд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во-первых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во-вторых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следовательно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значит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итак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263236" y="1"/>
            <a:ext cx="1288473" cy="11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 descr="Дискуссия за круглым столом «Думайте сами, решайте сами: курить или не  курить» 2018, Луховицкий район — дата и место проведения, программа  мероприятия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1356" y="2373184"/>
            <a:ext cx="5275407" cy="4221580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328791" y="174491"/>
            <a:ext cx="930300" cy="16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982" y="365126"/>
            <a:ext cx="9732818" cy="86793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3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272" y="1257588"/>
            <a:ext cx="7502237" cy="1069975"/>
          </a:xfrm>
          <a:prstGeom prst="wedgeRoundRectCallout">
            <a:avLst>
              <a:gd name="adj1" fmla="val 22011"/>
              <a:gd name="adj2" fmla="val 10911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 мой взгляд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спорить с неграмотным человеком бесполезно.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77744" y="1825625"/>
            <a:ext cx="2964873" cy="435133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конечно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по-моему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 мой взгляд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во-первых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во-вторых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следовательно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значит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итак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263236" y="1"/>
            <a:ext cx="1288473" cy="11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 descr="Дискуссия за круглым столом «Думайте сами, решайте сами: курить или не  курить» 2018, Луховицкий район — дата и место проведения, программа  мероприятия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011" y="2636420"/>
            <a:ext cx="5275407" cy="4221580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234662" y="174491"/>
            <a:ext cx="930300" cy="16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Запомните!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8709" y="1853334"/>
            <a:ext cx="9886406" cy="4351338"/>
          </a:xfrm>
          <a:solidFill>
            <a:schemeClr val="bg1"/>
          </a:solidFill>
          <a:ln>
            <a:noFill/>
          </a:ln>
          <a:effectLst/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Дискуссия (от латинского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discussio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– публичный спор, целью которого является сопоставление разных точек зрения и нахождение правильного решения спорного вопроса.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Диспут (от латинского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disputar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– публичный спор на научную или общественно важную тему.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Полемика (от древнегреческого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polemikos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– это противоборство мнений, взглядов, чтобы защитить свою точку зрения и опровергнуть мнение оппонента.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Дебаты, прения – споры при обсуждении докладов, сообщений на собраниях, заседаниях, конференциях.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9854" y="365126"/>
            <a:ext cx="9053945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на уроке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87830" y="1463040"/>
          <a:ext cx="9457508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20856" y="2452359"/>
            <a:ext cx="1754778" cy="345114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263236" y="1"/>
            <a:ext cx="1288473" cy="11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329" y="0"/>
            <a:ext cx="10515600" cy="92334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8647" y="1058125"/>
            <a:ext cx="8402964" cy="579987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07782" y="1288474"/>
            <a:ext cx="6309524" cy="435133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Упражнение 6. Подготовьтесь 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полемике по теме «Мобильное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обучение – за и против».</a:t>
            </a:r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928412" y="3746684"/>
            <a:ext cx="1577788" cy="27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ideouroki.net/videouroki/conspekty/rus8k/40-vvodnyie-slova-i-vvodnyie-priedlozhieniia-znaki-priepinaniia-pri-nikh.files/image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31" y="111536"/>
            <a:ext cx="4742998" cy="224988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4" descr="https://videouroki.net/videouroki/conspekty/rus8k/40-vvodnyie-slova-i-vvodnyie-priedlozhieniia-znaki-priepinaniia-pri-nikh.files/image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702" y="2443704"/>
            <a:ext cx="4812480" cy="22719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2" name="Picture 6" descr="https://videouroki.net/videouroki/conspekty/rus8k/40-vvodnyie-slova-i-vvodnyie-priedlozhieniia-znaki-priepinaniia-pri-nikh.files/image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6559" y="345849"/>
            <a:ext cx="5523214" cy="28284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96744" y="3474719"/>
            <a:ext cx="13941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кажется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557658" y="4619897"/>
            <a:ext cx="246535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вводные слова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653350" y="4040776"/>
            <a:ext cx="14555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конечно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309360" y="4637313"/>
            <a:ext cx="219104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 сожалению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83830" y="5273039"/>
            <a:ext cx="135242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говорят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653349" y="5934891"/>
            <a:ext cx="164660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наверное</a:t>
            </a:r>
            <a:endParaRPr lang="ru-RU" sz="2800" dirty="0"/>
          </a:p>
        </p:txBody>
      </p:sp>
      <p:cxnSp>
        <p:nvCxnSpPr>
          <p:cNvPr id="13" name="Прямая соединительная линия 12"/>
          <p:cNvCxnSpPr>
            <a:stCxn id="6" idx="3"/>
            <a:endCxn id="7" idx="1"/>
          </p:cNvCxnSpPr>
          <p:nvPr/>
        </p:nvCxnSpPr>
        <p:spPr>
          <a:xfrm>
            <a:off x="7990844" y="3736329"/>
            <a:ext cx="1566814" cy="11451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8" idx="3"/>
            <a:endCxn id="7" idx="1"/>
          </p:cNvCxnSpPr>
          <p:nvPr/>
        </p:nvCxnSpPr>
        <p:spPr>
          <a:xfrm>
            <a:off x="8108941" y="4302386"/>
            <a:ext cx="1448717" cy="5791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9" idx="3"/>
            <a:endCxn id="7" idx="1"/>
          </p:cNvCxnSpPr>
          <p:nvPr/>
        </p:nvCxnSpPr>
        <p:spPr>
          <a:xfrm flipV="1">
            <a:off x="8500409" y="4881507"/>
            <a:ext cx="1057249" cy="174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0" idx="3"/>
            <a:endCxn id="7" idx="1"/>
          </p:cNvCxnSpPr>
          <p:nvPr/>
        </p:nvCxnSpPr>
        <p:spPr>
          <a:xfrm flipV="1">
            <a:off x="8036252" y="4881507"/>
            <a:ext cx="1521406" cy="653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1" idx="3"/>
            <a:endCxn id="7" idx="1"/>
          </p:cNvCxnSpPr>
          <p:nvPr/>
        </p:nvCxnSpPr>
        <p:spPr>
          <a:xfrm flipV="1">
            <a:off x="8299954" y="4881507"/>
            <a:ext cx="1257704" cy="13149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Picture 2" descr="https://videouroki.net/videouroki/conspekty/rus8k/40-vvodnyie-slova-i-vvodnyie-priedlozhieniia-znaki-priepinaniia-pri-nikh.files/image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077" y="4747725"/>
            <a:ext cx="4742997" cy="21102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564777" y="4193178"/>
            <a:ext cx="441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,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00457" y="4123510"/>
            <a:ext cx="441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,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7463" y="209005"/>
            <a:ext cx="10398034" cy="175834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Вводные слова, словосочетания, или предложения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грамматически не связаны ни с одним из членов предложения. Они помогают нам выразить своё отношение к тому, о чём мы говорим. 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304798" y="2036618"/>
            <a:ext cx="5126183" cy="4613564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Вводные слова могут выражать: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1) последовательность изложения мысли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fikr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tartibini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belgilovchi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 algn="ctr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во-первых (</a:t>
            </a:r>
            <a:r>
              <a:rPr lang="en-US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birinchidan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во-вторых (</a:t>
            </a:r>
            <a:r>
              <a:rPr lang="en-US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ikkinchidan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в-третьих (</a:t>
            </a:r>
            <a:r>
              <a:rPr lang="en-US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uchinchidan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следовательно, значит,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итак, таким образом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0"/>
            <a:ext cx="1216631" cy="108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750" y="2386013"/>
            <a:ext cx="4600575" cy="2009061"/>
          </a:xfrm>
          <a:prstGeom prst="wedgeRoundRectCallout">
            <a:avLst>
              <a:gd name="adj1" fmla="val -41951"/>
              <a:gd name="adj2" fmla="val 8667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Во-первых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я умный.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Во-вторых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я красивый.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Значит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ты должен угостить меня вареньем!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клипарт\сказка\0_8f08d_febd0f57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0301" y="4107728"/>
            <a:ext cx="2625838" cy="2379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0109" y="193567"/>
            <a:ext cx="5749637" cy="5666906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Вводные слова могут выражать: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2) достоверность выраженной мысли (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fikrni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tasdiqlovchi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fikr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ning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riligini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izoh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lovchi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конечно (</a:t>
            </a:r>
            <a:r>
              <a:rPr lang="en-US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albatta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действительно (</a:t>
            </a:r>
            <a:r>
              <a:rPr lang="en-US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darhaqiqat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бесспорно (</a:t>
            </a:r>
            <a:r>
              <a:rPr lang="en-US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shubhasiz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достоверно (</a:t>
            </a:r>
            <a:r>
              <a:rPr lang="en-US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aniq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несомненно (</a:t>
            </a:r>
            <a:r>
              <a:rPr lang="en-US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shubhasiz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muqarrar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4" name="Picture 2" descr="https://videouroki.net/videouroki/conspekty/rus8k/40-vvodnyie-slova-i-vvodnyie-priedlozhieniia-znaki-priepinaniia-pri-nikh.files/image008.jpg"/>
          <p:cNvPicPr>
            <a:picLocks noChangeAspect="1" noChangeArrowheads="1"/>
          </p:cNvPicPr>
          <p:nvPr/>
        </p:nvPicPr>
        <p:blipFill>
          <a:blip r:embed="rId2"/>
          <a:srcRect r="52035" b="72337"/>
          <a:stretch>
            <a:fillRect/>
          </a:stretch>
        </p:blipFill>
        <p:spPr bwMode="auto">
          <a:xfrm>
            <a:off x="5709260" y="879021"/>
            <a:ext cx="3116085" cy="136561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https://videouroki.net/videouroki/conspekty/rus8k/40-vvodnyie-slova-i-vvodnyie-priedlozhieniia-znaki-priepinaniia-pri-nikh.files/image009.jpg"/>
          <p:cNvPicPr>
            <a:picLocks noChangeAspect="1" noChangeArrowheads="1"/>
          </p:cNvPicPr>
          <p:nvPr/>
        </p:nvPicPr>
        <p:blipFill>
          <a:blip r:embed="rId3"/>
          <a:srcRect r="53744" b="73832"/>
          <a:stretch>
            <a:fillRect/>
          </a:stretch>
        </p:blipFill>
        <p:spPr bwMode="auto">
          <a:xfrm>
            <a:off x="8921930" y="338336"/>
            <a:ext cx="2992979" cy="118566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950036" y="1856509"/>
            <a:ext cx="2729346" cy="1532334"/>
          </a:xfrm>
          <a:prstGeom prst="wedgeRoundRectCallout">
            <a:avLst>
              <a:gd name="adj1" fmla="val -16743"/>
              <a:gd name="adj2" fmla="val 9102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Кажется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дождик начинается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клипарт\мультики\Винни Пух\mult-pict.narod.ru2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9457" y="3836987"/>
            <a:ext cx="3067050" cy="30210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79127" y="2341418"/>
            <a:ext cx="2521528" cy="1532334"/>
          </a:xfrm>
          <a:prstGeom prst="wedgeRoundRectCallout">
            <a:avLst>
              <a:gd name="adj1" fmla="val -25303"/>
              <a:gd name="adj2" fmla="val 7967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Бесспорно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это мой хвост!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Винни-Пух и все-все-все.&quot; ) Клипарт ПНГ.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148586" y="3906982"/>
            <a:ext cx="2715490" cy="2618509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4364182" y="0"/>
            <a:ext cx="1288473" cy="11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4949" y="1205345"/>
            <a:ext cx="6466905" cy="5043054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Вводные слова могут выражать: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3) различные чувства: </a:t>
            </a:r>
          </a:p>
          <a:p>
            <a:pPr algn="ctr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счастью (</a:t>
            </a:r>
            <a:r>
              <a:rPr lang="en-US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baxtimizga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несчастью (</a:t>
            </a:r>
            <a:r>
              <a:rPr lang="en-US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baxtga</a:t>
            </a:r>
            <a:r>
              <a:rPr lang="en-US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 удивлению,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радости,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беду,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радость;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3074" name="Picture 2" descr="D:\клипарт\мультики\Чебурашка\0_8f076_9558025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8537" y="2452795"/>
            <a:ext cx="2205899" cy="32798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44144" y="554182"/>
            <a:ext cx="5043056" cy="1055608"/>
          </a:xfrm>
          <a:prstGeom prst="wedgeRoundRectCallout">
            <a:avLst>
              <a:gd name="adj1" fmla="val 17640"/>
              <a:gd name="adj2" fmla="val 14391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 сожаленью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день рожденья только раз в году.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263236" y="1"/>
            <a:ext cx="1288473" cy="11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9634" y="404947"/>
            <a:ext cx="3579223" cy="5095308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Вводные слова могут выражать: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4) источник информации: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по-моему,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по-вашему,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слухам,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мой взгляд,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словам соседа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клипарт\мультики\Простоквашино\0_98fa1_7a592caf_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77" y="3211512"/>
            <a:ext cx="2408237" cy="3121025"/>
          </a:xfrm>
          <a:prstGeom prst="rect">
            <a:avLst/>
          </a:prstGeom>
          <a:noFill/>
        </p:spPr>
      </p:pic>
      <p:pic>
        <p:nvPicPr>
          <p:cNvPr id="4099" name="Picture 3" descr="D:\клипарт\мультики\Простоквашино\0_98fa0_edac99bb_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9487" y="2387565"/>
            <a:ext cx="2201863" cy="36592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26973" y="1285009"/>
            <a:ext cx="4759902" cy="1055608"/>
          </a:xfrm>
          <a:prstGeom prst="wedgeRoundRectCallout">
            <a:avLst>
              <a:gd name="adj1" fmla="val -24135"/>
              <a:gd name="adj2" fmla="val 11122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По-моему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бутерброд лучше есть колбасой вниз!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3893127" y="0"/>
            <a:ext cx="1288473" cy="11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1886" y="718455"/>
            <a:ext cx="4036423" cy="4684817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 Вводные слова могут выражать: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5) способ выражения мысли:  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одним словом,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короче говоря,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 сказать,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правде говоря,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двух словах.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/>
          </a:p>
        </p:txBody>
      </p:sp>
      <p:pic>
        <p:nvPicPr>
          <p:cNvPr id="5122" name="Picture 2" descr="D:\клипарт\мультики\перестуки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859297" y="2208933"/>
            <a:ext cx="3860223" cy="38602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7414" y="1004021"/>
            <a:ext cx="6886419" cy="1055608"/>
          </a:xfrm>
          <a:prstGeom prst="wedgeRoundRectCallout">
            <a:avLst>
              <a:gd name="adj1" fmla="val -9657"/>
              <a:gd name="adj2" fmla="val 1003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правде говоря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я не выучил уроки.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Одним словом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я получил двойку.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799" y="496389"/>
            <a:ext cx="10141527" cy="4323805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Вводные слова, словосочетания и предложения выделяются интонацией, произносятся с понижением голоса и чуть быстрее, чем само предложение.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письме вводные слова и словосочетания выделяются запятыми, а вводные предложения – запятыми или тире.</a:t>
            </a:r>
          </a:p>
          <a:p>
            <a:pPr lvl="0"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 Восток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говорят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дело тонкое.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Доказательств у моего оппонента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я считаю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нет.   Доказательств у моего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оппонента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я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в этом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уверен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нет.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</p:txBody>
      </p:sp>
      <p:pic>
        <p:nvPicPr>
          <p:cNvPr id="4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962" y="3026231"/>
            <a:ext cx="1696220" cy="333597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10446327" y="0"/>
            <a:ext cx="1288473" cy="11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6235968" y="4932852"/>
            <a:ext cx="930300" cy="16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8589203" y="4932852"/>
            <a:ext cx="930300" cy="16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991</Words>
  <Application>Microsoft Office PowerPoint</Application>
  <PresentationFormat>Широкоэкранный</PresentationFormat>
  <Paragraphs>151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Русский язык</vt:lpstr>
      <vt:lpstr>Сегодня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Презентация PowerPoint</vt:lpstr>
      <vt:lpstr>Упражнение 2 </vt:lpstr>
      <vt:lpstr>Упражнение 2 </vt:lpstr>
      <vt:lpstr>Презентация PowerPoint</vt:lpstr>
      <vt:lpstr>Упражнение 3</vt:lpstr>
      <vt:lpstr>Упражнение 3</vt:lpstr>
      <vt:lpstr>Упражнение 3</vt:lpstr>
      <vt:lpstr>Упражнение 3</vt:lpstr>
      <vt:lpstr>Запомните!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79</cp:revision>
  <dcterms:created xsi:type="dcterms:W3CDTF">2018-08-03T11:59:51Z</dcterms:created>
  <dcterms:modified xsi:type="dcterms:W3CDTF">2021-01-14T05:54:34Z</dcterms:modified>
</cp:coreProperties>
</file>