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69" r:id="rId3"/>
    <p:sldId id="265" r:id="rId4"/>
    <p:sldId id="272" r:id="rId5"/>
    <p:sldId id="267" r:id="rId6"/>
    <p:sldId id="273" r:id="rId7"/>
    <p:sldId id="270" r:id="rId8"/>
    <p:sldId id="264" r:id="rId9"/>
    <p:sldId id="280" r:id="rId10"/>
    <p:sldId id="281" r:id="rId11"/>
    <p:sldId id="263" r:id="rId12"/>
    <p:sldId id="282" r:id="rId13"/>
    <p:sldId id="283" r:id="rId14"/>
    <p:sldId id="284" r:id="rId15"/>
    <p:sldId id="285" r:id="rId16"/>
    <p:sldId id="286" r:id="rId17"/>
    <p:sldId id="287" r:id="rId18"/>
    <p:sldId id="28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87" autoAdjust="0"/>
    <p:restoredTop sz="99283" autoAdjust="0"/>
  </p:normalViewPr>
  <p:slideViewPr>
    <p:cSldViewPr snapToGrid="0">
      <p:cViewPr varScale="1">
        <p:scale>
          <a:sx n="69" d="100"/>
          <a:sy n="69" d="100"/>
        </p:scale>
        <p:origin x="-62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узнаем об обобщающих словах,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89CD738F-0663-4A15-93E2-F625AD00AD1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9CAC7DA6-B7DC-451F-87F2-1A8814785DA6}" type="parTrans" cxnId="{ED5E10CE-0E7E-4282-946C-FC07BCD052A9}">
      <dgm:prSet/>
      <dgm:spPr/>
      <dgm:t>
        <a:bodyPr/>
        <a:lstStyle/>
        <a:p>
          <a:endParaRPr lang="ru-RU"/>
        </a:p>
      </dgm:t>
    </dgm:pt>
    <dgm:pt modelId="{1F4AEC5D-D54A-40D2-B24F-C46F171C5CDF}" type="sibTrans" cxnId="{ED5E10CE-0E7E-4282-946C-FC07BCD052A9}">
      <dgm:prSet/>
      <dgm:spPr/>
      <dgm:t>
        <a:bodyPr/>
        <a:lstStyle/>
        <a:p>
          <a:endParaRPr lang="ru-RU"/>
        </a:p>
      </dgm:t>
    </dgm:pt>
    <dgm:pt modelId="{D337724B-08E2-440A-80FF-922F940834E1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научимся правильно составлять предложения.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E7BFB14E-BF42-45FD-9B30-44D05404AF9B}" type="parTrans" cxnId="{E339A93A-1C08-455C-9CE2-E49D7E284638}">
      <dgm:prSet/>
      <dgm:spPr/>
      <dgm:t>
        <a:bodyPr/>
        <a:lstStyle/>
        <a:p>
          <a:endParaRPr lang="ru-RU"/>
        </a:p>
      </dgm:t>
    </dgm:pt>
    <dgm:pt modelId="{9684F3EB-6513-450C-98CB-92BA9E565FB5}" type="sibTrans" cxnId="{E339A93A-1C08-455C-9CE2-E49D7E284638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выясним, где нужно ставить двоеточие, а где - тире,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C89B4CA7-BA39-46E1-842B-3B03DD5E9965}" type="pres">
      <dgm:prSet presAssocID="{89CD738F-0663-4A15-93E2-F625AD00AD1D}" presName="composite" presStyleCnt="0"/>
      <dgm:spPr/>
    </dgm:pt>
    <dgm:pt modelId="{6B709CFA-2526-49CD-B16F-AE6D8F6C2367}" type="pres">
      <dgm:prSet presAssocID="{89CD738F-0663-4A15-93E2-F625AD00AD1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83FF6-2849-412F-9307-91166B68713E}" type="pres">
      <dgm:prSet presAssocID="{89CD738F-0663-4A15-93E2-F625AD00AD1D}" presName="descendantText" presStyleLbl="alignAcc1" presStyleIdx="2" presStyleCnt="3" custLinFactNeighborX="-621" custLinFactNeighborY="4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679DEE-CBBA-4485-B2D6-F7C52874E191}" type="presOf" srcId="{D337724B-08E2-440A-80FF-922F940834E1}" destId="{56C83FF6-2849-412F-9307-91166B68713E}" srcOrd="0" destOrd="0" presId="urn:microsoft.com/office/officeart/2005/8/layout/chevron2"/>
    <dgm:cxn modelId="{ED5E10CE-0E7E-4282-946C-FC07BCD052A9}" srcId="{331D6E7D-B326-4993-B69C-9AFA1C5BF96F}" destId="{89CD738F-0663-4A15-93E2-F625AD00AD1D}" srcOrd="2" destOrd="0" parTransId="{9CAC7DA6-B7DC-451F-87F2-1A8814785DA6}" sibTransId="{1F4AEC5D-D54A-40D2-B24F-C46F171C5CDF}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D14D37DB-CF1F-4981-A564-A7A8504446B8}" type="presOf" srcId="{A7476718-B393-492D-A8E5-A3720C315562}" destId="{420A8239-7AED-4AB0-908E-6E272669F6A9}" srcOrd="0" destOrd="0" presId="urn:microsoft.com/office/officeart/2005/8/layout/chevron2"/>
    <dgm:cxn modelId="{C03919ED-34FE-4D82-B73B-BAF95E216C4C}" type="presOf" srcId="{E4A7F104-563F-4CEF-BEF0-5C9E06846CBC}" destId="{1EECFA49-E099-49ED-B7B0-03C9F59B92DE}" srcOrd="0" destOrd="0" presId="urn:microsoft.com/office/officeart/2005/8/layout/chevron2"/>
    <dgm:cxn modelId="{E339A93A-1C08-455C-9CE2-E49D7E284638}" srcId="{89CD738F-0663-4A15-93E2-F625AD00AD1D}" destId="{D337724B-08E2-440A-80FF-922F940834E1}" srcOrd="0" destOrd="0" parTransId="{E7BFB14E-BF42-45FD-9B30-44D05404AF9B}" sibTransId="{9684F3EB-6513-450C-98CB-92BA9E565FB5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50A133E8-A2A2-4C1B-A290-3AC12A13D784}" type="presOf" srcId="{6BEDC9AA-044B-4694-8FA0-8107459DC424}" destId="{8045056B-CD9B-4059-AB9C-86B8C49B6E62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01FFAF5D-83F2-48B8-86A7-A3C393785317}" type="presOf" srcId="{89CD738F-0663-4A15-93E2-F625AD00AD1D}" destId="{6B709CFA-2526-49CD-B16F-AE6D8F6C2367}" srcOrd="0" destOrd="0" presId="urn:microsoft.com/office/officeart/2005/8/layout/chevron2"/>
    <dgm:cxn modelId="{EFE77245-B3C5-4ED0-B5EE-8A28529AB920}" type="presOf" srcId="{331D6E7D-B326-4993-B69C-9AFA1C5BF96F}" destId="{50D2D7DE-5A40-4F1C-9143-D112BE76AF74}" srcOrd="0" destOrd="0" presId="urn:microsoft.com/office/officeart/2005/8/layout/chevron2"/>
    <dgm:cxn modelId="{DD4D20E9-BC9C-4CD9-BE49-51EDA88CF6A4}" type="presOf" srcId="{A03C0B7C-1F71-4E32-B7FC-D66AF599A410}" destId="{9DEB7F40-556C-4390-B584-65C54E6AC046}" srcOrd="0" destOrd="0" presId="urn:microsoft.com/office/officeart/2005/8/layout/chevron2"/>
    <dgm:cxn modelId="{09BDE7F2-F043-4F4E-869C-C3E6CE79EA1E}" type="presParOf" srcId="{50D2D7DE-5A40-4F1C-9143-D112BE76AF74}" destId="{8D9A0064-2DE8-41EA-992F-1C7D4E5341D1}" srcOrd="0" destOrd="0" presId="urn:microsoft.com/office/officeart/2005/8/layout/chevron2"/>
    <dgm:cxn modelId="{32C7DFAA-CE39-4765-8B08-6A795EEE403C}" type="presParOf" srcId="{8D9A0064-2DE8-41EA-992F-1C7D4E5341D1}" destId="{9DEB7F40-556C-4390-B584-65C54E6AC046}" srcOrd="0" destOrd="0" presId="urn:microsoft.com/office/officeart/2005/8/layout/chevron2"/>
    <dgm:cxn modelId="{092749F5-6341-4FDB-B4ED-D39CBB4D835E}" type="presParOf" srcId="{8D9A0064-2DE8-41EA-992F-1C7D4E5341D1}" destId="{1EECFA49-E099-49ED-B7B0-03C9F59B92DE}" srcOrd="1" destOrd="0" presId="urn:microsoft.com/office/officeart/2005/8/layout/chevron2"/>
    <dgm:cxn modelId="{DEA6C98A-B881-4C81-97A8-862699C68522}" type="presParOf" srcId="{50D2D7DE-5A40-4F1C-9143-D112BE76AF74}" destId="{F423717B-52BC-4D5E-ACD2-FC8FAA5AB549}" srcOrd="1" destOrd="0" presId="urn:microsoft.com/office/officeart/2005/8/layout/chevron2"/>
    <dgm:cxn modelId="{081A8DD3-8D43-4CAE-9112-35F55DA37309}" type="presParOf" srcId="{50D2D7DE-5A40-4F1C-9143-D112BE76AF74}" destId="{39A95DF5-04B0-43BD-9771-A90E5FE350DF}" srcOrd="2" destOrd="0" presId="urn:microsoft.com/office/officeart/2005/8/layout/chevron2"/>
    <dgm:cxn modelId="{DBB083A5-881B-40CB-B750-BD12709D827A}" type="presParOf" srcId="{39A95DF5-04B0-43BD-9771-A90E5FE350DF}" destId="{420A8239-7AED-4AB0-908E-6E272669F6A9}" srcOrd="0" destOrd="0" presId="urn:microsoft.com/office/officeart/2005/8/layout/chevron2"/>
    <dgm:cxn modelId="{D675D113-950C-41AD-895C-33E8645029ED}" type="presParOf" srcId="{39A95DF5-04B0-43BD-9771-A90E5FE350DF}" destId="{8045056B-CD9B-4059-AB9C-86B8C49B6E62}" srcOrd="1" destOrd="0" presId="urn:microsoft.com/office/officeart/2005/8/layout/chevron2"/>
    <dgm:cxn modelId="{C3B915B5-86C1-404B-A883-E6BD3F85D612}" type="presParOf" srcId="{50D2D7DE-5A40-4F1C-9143-D112BE76AF74}" destId="{F0DE8A2F-67BE-4A33-8B04-C257AA172DDE}" srcOrd="3" destOrd="0" presId="urn:microsoft.com/office/officeart/2005/8/layout/chevron2"/>
    <dgm:cxn modelId="{417F6D50-A00E-4096-9750-A8512EB92899}" type="presParOf" srcId="{50D2D7DE-5A40-4F1C-9143-D112BE76AF74}" destId="{C89B4CA7-BA39-46E1-842B-3B03DD5E9965}" srcOrd="4" destOrd="0" presId="urn:microsoft.com/office/officeart/2005/8/layout/chevron2"/>
    <dgm:cxn modelId="{87ECB814-E8BB-4CF3-B960-69763BBF34AB}" type="presParOf" srcId="{C89B4CA7-BA39-46E1-842B-3B03DD5E9965}" destId="{6B709CFA-2526-49CD-B16F-AE6D8F6C2367}" srcOrd="0" destOrd="0" presId="urn:microsoft.com/office/officeart/2005/8/layout/chevron2"/>
    <dgm:cxn modelId="{ECDFED0E-3009-4C44-9487-3D4B805951E6}" type="presParOf" srcId="{C89B4CA7-BA39-46E1-842B-3B03DD5E9965}" destId="{56C83FF6-2849-412F-9307-91166B68713E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9065" y="2501280"/>
            <a:ext cx="6801154" cy="4023273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Обобщающие слова при однородных членах предложения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540" y="4544292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2" descr="D:\Маме\Учительская деятельность\школа\учебник 11 класс\11 класс ЮЮ М в печать\фото 11\493px-Pierre-Auguste_Renoir_-_Portrait_de_l'actrice_Jeanne_Samar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26582" y="2153637"/>
            <a:ext cx="3865418" cy="470436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9435" y="338841"/>
            <a:ext cx="11533909" cy="378981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А) 1. Я охраняю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мирный труд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страны: поля и сёла, города и степи.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А воробьи тут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особенные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очень яркие, пёстрые, горластые.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Кот воровал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всё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рыбу, мясо, сметану, хлеб.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Мы дали коту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замечательный ужин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жареную свинину, заливное из окуней, творожники, сметану.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6. Среди цветковых растений различаются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три формы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деревья, кустарники, травы.</a:t>
            </a:r>
          </a:p>
          <a:p>
            <a:endParaRPr lang="ru-RU" dirty="0"/>
          </a:p>
        </p:txBody>
      </p:sp>
      <p:pic>
        <p:nvPicPr>
          <p:cNvPr id="5" name="Picture 2" descr="https://videouroki.net/videouroki/conspekty/rus8k/30-obobshchaiushchiie-slova-pri-odnorodnykh-chlienakh-i-znaki-priepinaniia-pri-nikh.files/image018.jpg"/>
          <p:cNvPicPr>
            <a:picLocks noChangeAspect="1" noChangeArrowheads="1"/>
          </p:cNvPicPr>
          <p:nvPr/>
        </p:nvPicPr>
        <p:blipFill>
          <a:blip r:embed="rId2"/>
          <a:srcRect b="64925"/>
          <a:stretch>
            <a:fillRect/>
          </a:stretch>
        </p:blipFill>
        <p:spPr bwMode="auto">
          <a:xfrm>
            <a:off x="2519953" y="4393732"/>
            <a:ext cx="6232162" cy="125892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435141" y="4364181"/>
            <a:ext cx="1209131" cy="1108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6418" y="3608515"/>
            <a:ext cx="10605655" cy="128213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В) 3. Всё кругом: зелёная трава на улице, листва на деревья, солнце над головой – выглядело радостным и привлекательным. </a:t>
            </a:r>
          </a:p>
        </p:txBody>
      </p:sp>
      <p:pic>
        <p:nvPicPr>
          <p:cNvPr id="5" name="Picture 2" descr="https://videouroki.net/videouroki/conspekty/rus8k/30-obobshchaiushchiie-slova-pri-odnorodnykh-chlienakh-i-znaki-priepinaniia-pri-nikh.files/image018.jpg"/>
          <p:cNvPicPr>
            <a:picLocks noChangeAspect="1" noChangeArrowheads="1"/>
          </p:cNvPicPr>
          <p:nvPr/>
        </p:nvPicPr>
        <p:blipFill>
          <a:blip r:embed="rId2"/>
          <a:srcRect t="66727"/>
          <a:stretch>
            <a:fillRect/>
          </a:stretch>
        </p:blipFill>
        <p:spPr bwMode="auto">
          <a:xfrm>
            <a:off x="4847518" y="5140036"/>
            <a:ext cx="6232162" cy="119426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https://videouroki.net/videouroki/conspekty/rus8k/30-obobshchaiushchiie-slova-pri-odnorodnykh-chlienakh-i-znaki-priepinaniia-pri-nikh.files/image018.jpg"/>
          <p:cNvPicPr>
            <a:picLocks noChangeAspect="1" noChangeArrowheads="1"/>
          </p:cNvPicPr>
          <p:nvPr/>
        </p:nvPicPr>
        <p:blipFill>
          <a:blip r:embed="rId2"/>
          <a:srcRect t="32759" b="32501"/>
          <a:stretch>
            <a:fillRect/>
          </a:stretch>
        </p:blipFill>
        <p:spPr bwMode="auto">
          <a:xfrm>
            <a:off x="483336" y="2230582"/>
            <a:ext cx="6232162" cy="124690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Содержимое 2"/>
          <p:cNvSpPr>
            <a:spLocks noGrp="1"/>
          </p:cNvSpPr>
          <p:nvPr>
            <p:ph sz="half" idx="1"/>
          </p:nvPr>
        </p:nvSpPr>
        <p:spPr>
          <a:xfrm>
            <a:off x="367146" y="241860"/>
            <a:ext cx="10605655" cy="176704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Б) 7. Я и мой друг – мы оба спортсмены.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8. Смелость, мужество, сильная воля, крепкое здоровье, физическая сила, любовь к Родине – качества которыми должны обладать лучшие спортсмены страны.</a:t>
            </a:r>
          </a:p>
        </p:txBody>
      </p:sp>
      <p:pic>
        <p:nvPicPr>
          <p:cNvPr id="8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68886" y="4904509"/>
            <a:ext cx="1209131" cy="1108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6072" y="365125"/>
            <a:ext cx="10217727" cy="89563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3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6255" y="1052946"/>
            <a:ext cx="11817926" cy="23275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Составьте с данными однородными членами и обобщающими словами предложения по образцу.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Образец: Стол, стулья, диван, тумбочки – вся мебель в комнате. Надо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переставить всю мебель в комнате: стол, стулья, диван, тумбочки. – Всю мебель в комнате: стол, стулья, диван, тумбочки – надо переставить.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4182" y="3560618"/>
            <a:ext cx="10591800" cy="2727181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Теннис, футбол, волейбол, баскетбол – спортивные игры.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Родной язык, литература, математика, русский язык, английский язык, физика, химия, биология – школьные предметы.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Майки, куртки, джинсы – современная одежда.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Музыка, живопись, скульптура – виды искусства.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0764" y="365126"/>
            <a:ext cx="10093036" cy="92334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1836" y="1229879"/>
            <a:ext cx="10827328" cy="296804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Мне нравятся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все спортивные игры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теннис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футбол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волейбол,и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баскетбол.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Мне нравятся теннис, футбол, волейбол, баскетбол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все спортивные игры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Все спортивные игры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теннис, футбол, волейбол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мне очень нравятся.</a:t>
            </a:r>
          </a:p>
          <a:p>
            <a:endParaRPr lang="ru-RU" dirty="0"/>
          </a:p>
        </p:txBody>
      </p:sp>
      <p:pic>
        <p:nvPicPr>
          <p:cNvPr id="1026" name="Picture 2" descr="D:\клипарт\спорт\0_117cdf_38b5a29b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7855" y="3846833"/>
            <a:ext cx="1662546" cy="2335678"/>
          </a:xfrm>
          <a:prstGeom prst="rect">
            <a:avLst/>
          </a:prstGeom>
          <a:noFill/>
        </p:spPr>
      </p:pic>
      <p:pic>
        <p:nvPicPr>
          <p:cNvPr id="1027" name="Picture 3" descr="D:\клипарт\спорт\0_117ca7_2c04b8bd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9033" y="3810000"/>
            <a:ext cx="1785791" cy="1911927"/>
          </a:xfrm>
          <a:prstGeom prst="rect">
            <a:avLst/>
          </a:prstGeom>
          <a:noFill/>
        </p:spPr>
      </p:pic>
      <p:pic>
        <p:nvPicPr>
          <p:cNvPr id="1028" name="Picture 4" descr="D:\клипарт\спорт\0_1374c8_1a1671be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40486" y="4173955"/>
            <a:ext cx="2121478" cy="1797354"/>
          </a:xfrm>
          <a:prstGeom prst="rect">
            <a:avLst/>
          </a:prstGeom>
          <a:noFill/>
        </p:spPr>
      </p:pic>
      <p:pic>
        <p:nvPicPr>
          <p:cNvPr id="1029" name="Picture 5" descr="D:\клипарт\спорт\0_1374d6_ebbf6a8c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6902568" y="3864697"/>
            <a:ext cx="980667" cy="2452976"/>
          </a:xfrm>
          <a:prstGeom prst="rect">
            <a:avLst/>
          </a:prstGeom>
          <a:noFill/>
        </p:spPr>
      </p:pic>
      <p:pic>
        <p:nvPicPr>
          <p:cNvPr id="8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09131" cy="1108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6308" y="2227406"/>
            <a:ext cx="10203873" cy="43513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2. Мы изучаем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разные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школьные предметы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родной язык, литературу, математику, русский язык, английский язык, физику, химию, биологию.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У моего друга в дневнике пятёрки по родному языку, литературе, математике, русскому и английскому языку, физике, химии, биологии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всем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школьным предметам.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Все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школьные предметы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родной язык, литература, математика, русский язык, английский язык, физика, химия, биология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понадобятся нам в жизни.</a:t>
            </a: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260764" y="365126"/>
            <a:ext cx="10093036" cy="92334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Пин на доске ссс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42764" y="0"/>
            <a:ext cx="1849235" cy="2175164"/>
          </a:xfrm>
          <a:prstGeom prst="rect">
            <a:avLst/>
          </a:prstGeom>
          <a:noFill/>
        </p:spPr>
      </p:pic>
      <p:pic>
        <p:nvPicPr>
          <p:cNvPr id="5124" name="Picture 4" descr="Kundalik.com вошел в топ-3 наиболее посещаемых сайтов Узнета - Mainstream -  все об образовании и карьере в Узбекистане и зарубежом!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7503" y="0"/>
            <a:ext cx="3834534" cy="1987567"/>
          </a:xfrm>
          <a:prstGeom prst="rect">
            <a:avLst/>
          </a:prstGeom>
          <a:noFill/>
        </p:spPr>
      </p:pic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09131" cy="1108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872" y="2878570"/>
            <a:ext cx="9912927" cy="2829502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книге рассказано о различных видах искусства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музыке, живописи, скульптуре.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книге рассказано о музыке, живописи, скульптуре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различных видах искусства.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 самых различных видах искусства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музыке, живописи, скульптуре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рассказано в этой книге.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60764" y="365126"/>
            <a:ext cx="10093036" cy="92334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Искусство (Сьюзи Ходж, Дэвид Тейлор) — купить в МИФ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34446" y="0"/>
            <a:ext cx="2657553" cy="3740727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100" name="Picture 4" descr="Книга: &quot;Полная энциклопедия искусства&quot; - Нина Геташвили. Купить книгу,  читать рецензии | ISBN 978-5-699-68497-7 | Лабиринт"/>
          <p:cNvPicPr>
            <a:picLocks noChangeAspect="1" noChangeArrowheads="1"/>
          </p:cNvPicPr>
          <p:nvPr/>
        </p:nvPicPr>
        <p:blipFill>
          <a:blip r:embed="rId3"/>
          <a:srcRect l="12410"/>
          <a:stretch>
            <a:fillRect/>
          </a:stretch>
        </p:blipFill>
        <p:spPr bwMode="auto">
          <a:xfrm>
            <a:off x="7038109" y="0"/>
            <a:ext cx="1835438" cy="277177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09131" cy="1108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726" y="240435"/>
            <a:ext cx="9137073" cy="97876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2618" y="980498"/>
            <a:ext cx="11471564" cy="203979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Расскажите о картинах, выбрав из слов в скобках одно  - обобщающее.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Пейзажи Урала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Тансыкбаева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можно увидеть (в музеях, повсюду, на выставках). - Пейзажи Урала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Тансыкбаева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можно увидеть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повсюду: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музеях, на выставках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07818" y="2881745"/>
            <a:ext cx="9296400" cy="36991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На стенах дома-музея висели (пейзажи, натюрморты, портреты, картины).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На натюрморте мы видим вазу с (яблоками, грушами, фруктами, гранатами).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Художник использовал в картине (серый, голубой, тёмно-синий, холодные тона).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Персонажи на полотнах художника (грустят, радуются, живут, улыбаются, смеются, мечтают).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ТАНСЫКБАЕВ УРАЛ ТАНСЫКБАЕВИЧ (Художник - живописец)* :: Мемориал памяти ::  Мемориальное агентство по уходу за памятниками и местами захоронения в  Узбекистане."/>
          <p:cNvPicPr>
            <a:picLocks noChangeAspect="1" noChangeArrowheads="1"/>
          </p:cNvPicPr>
          <p:nvPr/>
        </p:nvPicPr>
        <p:blipFill>
          <a:blip r:embed="rId2"/>
          <a:srcRect b="7570"/>
          <a:stretch>
            <a:fillRect/>
          </a:stretch>
        </p:blipFill>
        <p:spPr bwMode="auto">
          <a:xfrm>
            <a:off x="9563312" y="2500269"/>
            <a:ext cx="2628688" cy="4357731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726" y="240435"/>
            <a:ext cx="9137073" cy="97876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4073" y="1842655"/>
            <a:ext cx="10446327" cy="39208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На стенах дома-музея висели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картины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пейзажи, натюрморты, портреты.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На натюрморте мы видим вазу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 фруктами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яблоками, грушами, гранатами.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Художник использовал в картине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холодные тона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серый, голубой, тёмно-синий.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Персонажи на полотнах художника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живут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грустят, радуются, улыбаются, смеются, мечтают. 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Натюрморт (Лина Волк) / Стихи.р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24501" y="0"/>
            <a:ext cx="2767499" cy="2183823"/>
          </a:xfrm>
          <a:prstGeom prst="rect">
            <a:avLst/>
          </a:prstGeom>
          <a:noFill/>
        </p:spPr>
      </p:pic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09131" cy="1108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ᐈ Мольберт вектор, векторные картинки рисунок карандашом мольберт | скачать  на Depositphotos®"/>
          <p:cNvPicPr>
            <a:picLocks noChangeAspect="1" noChangeArrowheads="1"/>
          </p:cNvPicPr>
          <p:nvPr/>
        </p:nvPicPr>
        <p:blipFill>
          <a:blip r:embed="rId2"/>
          <a:srcRect b="6689"/>
          <a:stretch>
            <a:fillRect/>
          </a:stretch>
        </p:blipFill>
        <p:spPr bwMode="auto">
          <a:xfrm>
            <a:off x="457199" y="0"/>
            <a:ext cx="499773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8364" y="198871"/>
            <a:ext cx="6934200" cy="183774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3291" y="1243734"/>
            <a:ext cx="5181600" cy="4351338"/>
          </a:xfr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Упражнение 9. Расскажите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том, какие выставки картин вы посещали, какие картины художников Узбекистана вам нравятся.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Упражнение 10. Рассмотрите картины Урала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Тансыкбаева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Опишите их.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ᐈ Рисунок художник вектор, рисунки художник | скачать на Depositphotos®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28120" y="2116860"/>
            <a:ext cx="3573235" cy="4741140"/>
          </a:xfrm>
          <a:prstGeom prst="rect">
            <a:avLst/>
          </a:prstGeom>
          <a:noFill/>
        </p:spPr>
      </p:pic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09131" cy="1108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7236" y="365126"/>
            <a:ext cx="9566564" cy="75709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Сегодня на уроке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87927" y="1241367"/>
          <a:ext cx="9657411" cy="3829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3984" y="1454832"/>
            <a:ext cx="1754778" cy="345114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58982" y="5195454"/>
            <a:ext cx="998003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Мы видели на выставке картины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разных художников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Урала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Тансыкбаева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Павла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Бенькова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Усто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Мумина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0891" y="222068"/>
            <a:ext cx="11220995" cy="199465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При однородных членах предложения могут быть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обобщающие слова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Обобщающими они называются потому, что являются общим названием для всех однородных членов в данном предложении. </a:t>
            </a:r>
          </a:p>
        </p:txBody>
      </p:sp>
      <p:pic>
        <p:nvPicPr>
          <p:cNvPr id="4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44447" y="2390608"/>
            <a:ext cx="1754778" cy="345114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06581" y="2521527"/>
            <a:ext cx="7878247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Портрет, пейзаж, натюрморт – это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картины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Акварель, гуашь, темпера – это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краски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Красный, оранжевый, жёлтый –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тёплые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тона.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Справа, слева, внизу, вверху –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везде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Все, всё, всякие, всегда, повсюду…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Никто, ничто, никакие, никогда, нигде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Купить набор акварельных красок в кюветах Ладога 24 цвета - Акварель  НЕВСКАЯ ПАЛИТРА цен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818" b="13212"/>
          <a:stretch>
            <a:fillRect/>
          </a:stretch>
        </p:blipFill>
        <p:spPr bwMode="auto">
          <a:xfrm>
            <a:off x="3920836" y="5280899"/>
            <a:ext cx="2161310" cy="1577101"/>
          </a:xfrm>
          <a:prstGeom prst="rect">
            <a:avLst/>
          </a:prstGeom>
          <a:noFill/>
        </p:spPr>
      </p:pic>
      <p:pic>
        <p:nvPicPr>
          <p:cNvPr id="16388" name="Picture 4" descr="Краски гуашевые 6 цветов 20 мл. Мультики Гамма - выгодные цены, бесплатная  доставка - купить гуашевые краски в интернет-магазине Канцеляркин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0811" y="5307094"/>
            <a:ext cx="1964171" cy="1329090"/>
          </a:xfrm>
          <a:prstGeom prst="rect">
            <a:avLst/>
          </a:prstGeom>
          <a:noFill/>
        </p:spPr>
      </p:pic>
      <p:pic>
        <p:nvPicPr>
          <p:cNvPr id="16390" name="Picture 6" descr="Набор темперы &quot;Мастер-Класс&quot;, 12х18мл, картон 🎨 ЗК1641007: купить, цена,  отзывы и описание — Этюд 👨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15894" b="15673"/>
          <a:stretch>
            <a:fillRect/>
          </a:stretch>
        </p:blipFill>
        <p:spPr bwMode="auto">
          <a:xfrm>
            <a:off x="7706305" y="4959927"/>
            <a:ext cx="2773636" cy="1898073"/>
          </a:xfrm>
          <a:prstGeom prst="rect">
            <a:avLst/>
          </a:prstGeom>
          <a:noFill/>
        </p:spPr>
      </p:pic>
      <p:pic>
        <p:nvPicPr>
          <p:cNvPr id="8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5423578"/>
            <a:ext cx="1564832" cy="1434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1629" y="248194"/>
            <a:ext cx="10160726" cy="250806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Обобщающие слова могут стоять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перед однородными членами и после них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Если обобщающее слово стоит перед однородными членами, то после него ставится двоеточие.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о,о,о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Воспитывает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всё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люди, вещи, явления.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7323" y="2885414"/>
            <a:ext cx="1754778" cy="3451141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35778" t="53977" r="28976" b="17235"/>
          <a:stretch>
            <a:fillRect/>
          </a:stretch>
        </p:blipFill>
        <p:spPr bwMode="auto">
          <a:xfrm>
            <a:off x="858982" y="2909455"/>
            <a:ext cx="7120143" cy="3269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10451977" y="0"/>
            <a:ext cx="1564832" cy="1434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377241"/>
            <a:ext cx="10160726" cy="201168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Если обобщающее слово стоит после однородных членов, то перед ним ставится тире.   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о,о,о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,- О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Деревья, кусты, трава –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всё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зазеленело под дыханием теплого ветра. 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1703" y="3089169"/>
            <a:ext cx="1520550" cy="2990483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30880" t="50000" r="38560" b="18561"/>
          <a:stretch>
            <a:fillRect/>
          </a:stretch>
        </p:blipFill>
        <p:spPr bwMode="auto">
          <a:xfrm>
            <a:off x="498762" y="2701637"/>
            <a:ext cx="5988334" cy="3463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 descr="Поздравление от Николая Карахана прекрасным женщинам в моей интерпретации |  yep.uz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82984" y="2664540"/>
            <a:ext cx="3987344" cy="3445315"/>
          </a:xfrm>
          <a:prstGeom prst="rect">
            <a:avLst/>
          </a:prstGeom>
          <a:noFill/>
        </p:spPr>
      </p:pic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10627168" y="0"/>
            <a:ext cx="1564832" cy="1434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2272" y="377241"/>
            <a:ext cx="7765474" cy="225987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Если однородные члены, следующие за обобщающими словами,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находятся в середине предложения,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то перед ними ставится двоеточие, а после них – тире.  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О: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о,о,о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… .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7472" t="50758" r="28231" b="21401"/>
          <a:stretch>
            <a:fillRect/>
          </a:stretch>
        </p:blipFill>
        <p:spPr bwMode="auto">
          <a:xfrm>
            <a:off x="290945" y="3020290"/>
            <a:ext cx="8429598" cy="2978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l="27852" t="25473" r="51810" b="32860"/>
          <a:stretch>
            <a:fillRect/>
          </a:stretch>
        </p:blipFill>
        <p:spPr bwMode="auto">
          <a:xfrm>
            <a:off x="9171709" y="221673"/>
            <a:ext cx="264621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96200" y="3656807"/>
            <a:ext cx="1520550" cy="2990483"/>
          </a:xfrm>
          <a:prstGeom prst="rect">
            <a:avLst/>
          </a:prstGeom>
          <a:noFill/>
        </p:spPr>
      </p:pic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09131" cy="1108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057" y="323561"/>
            <a:ext cx="3921034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Повторим правила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2" name="Picture 8" descr="https://videouroki.net/videouroki/conspekty/rus8k/30-obobshchaiushchiie-slova-pri-odnorodnykh-chlienakh-i-znaki-priepinaniia-pri-nikh.files/image012.jpg"/>
          <p:cNvPicPr>
            <a:picLocks noChangeAspect="1" noChangeArrowheads="1"/>
          </p:cNvPicPr>
          <p:nvPr/>
        </p:nvPicPr>
        <p:blipFill>
          <a:blip r:embed="rId2"/>
          <a:srcRect l="2090" t="1993" r="1792" b="39867"/>
          <a:stretch>
            <a:fillRect/>
          </a:stretch>
        </p:blipFill>
        <p:spPr bwMode="auto">
          <a:xfrm>
            <a:off x="263237" y="2909455"/>
            <a:ext cx="6373091" cy="242454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" name="Picture 2" descr="https://videouroki.net/videouroki/conspekty/rus8k/30-obobshchaiushchiie-slova-pri-odnorodnykh-chlienakh-i-znaki-priepinaniia-pri-nikh.files/image0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9838" y="168096"/>
            <a:ext cx="6232162" cy="358925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453746" y="4696691"/>
            <a:ext cx="3976345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ничего: 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… , </a:t>
            </a:r>
            <a:r>
              <a:rPr lang="ru-RU" sz="32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…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5473005"/>
            <a:ext cx="884857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u="sng" dirty="0" smtClean="0"/>
              <a:t>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рисовал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dash" dirty="0" smtClean="0">
                <a:latin typeface="Arial" pitchFamily="34" charset="0"/>
                <a:cs typeface="Arial" pitchFamily="34" charset="0"/>
              </a:rPr>
              <a:t>всё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u="dash" dirty="0" smtClean="0">
                <a:latin typeface="Arial" pitchFamily="34" charset="0"/>
                <a:cs typeface="Arial" pitchFamily="34" charset="0"/>
              </a:rPr>
              <a:t>море</a:t>
            </a:r>
            <a:r>
              <a:rPr lang="ru-RU" sz="2800" u="dash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u="dash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800" u="dash" dirty="0" smtClean="0">
                <a:latin typeface="Arial" pitchFamily="34" charset="0"/>
                <a:cs typeface="Arial" pitchFamily="34" charset="0"/>
              </a:rPr>
              <a:t>горы</a:t>
            </a:r>
            <a:r>
              <a:rPr lang="ru-RU" sz="2800" u="dash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u="dash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2800" u="dash" dirty="0" smtClean="0">
                <a:latin typeface="Arial" pitchFamily="34" charset="0"/>
                <a:cs typeface="Arial" pitchFamily="34" charset="0"/>
              </a:rPr>
              <a:t> деревья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Ему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не хотелось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dash" dirty="0" smtClean="0">
                <a:latin typeface="Arial" pitchFamily="34" charset="0"/>
                <a:cs typeface="Arial" pitchFamily="34" charset="0"/>
              </a:rPr>
              <a:t>ничего</a:t>
            </a:r>
            <a:r>
              <a:rPr lang="ru-RU" sz="2800" b="1" u="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800" u="das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u="dash" dirty="0" smtClean="0">
                <a:latin typeface="Arial" pitchFamily="34" charset="0"/>
                <a:cs typeface="Arial" pitchFamily="34" charset="0"/>
              </a:rPr>
              <a:t>ни</a:t>
            </a:r>
            <a:r>
              <a:rPr lang="ru-RU" sz="2800" u="dash" dirty="0" smtClean="0">
                <a:latin typeface="Arial" pitchFamily="34" charset="0"/>
                <a:cs typeface="Arial" pitchFamily="34" charset="0"/>
              </a:rPr>
              <a:t> есть, </a:t>
            </a:r>
            <a:r>
              <a:rPr lang="ru-RU" sz="2800" b="1" u="dash" dirty="0" smtClean="0">
                <a:latin typeface="Arial" pitchFamily="34" charset="0"/>
                <a:cs typeface="Arial" pitchFamily="34" charset="0"/>
              </a:rPr>
              <a:t>ни</a:t>
            </a:r>
            <a:r>
              <a:rPr lang="ru-RU" sz="2800" u="dash" dirty="0" smtClean="0">
                <a:latin typeface="Arial" pitchFamily="34" charset="0"/>
                <a:cs typeface="Arial" pitchFamily="34" charset="0"/>
              </a:rPr>
              <a:t> пить, </a:t>
            </a:r>
            <a:r>
              <a:rPr lang="ru-RU" sz="2800" b="1" u="dash" dirty="0" smtClean="0">
                <a:latin typeface="Arial" pitchFamily="34" charset="0"/>
                <a:cs typeface="Arial" pitchFamily="34" charset="0"/>
              </a:rPr>
              <a:t>ни</a:t>
            </a:r>
            <a:r>
              <a:rPr lang="ru-RU" sz="2800" u="dash" dirty="0" smtClean="0">
                <a:latin typeface="Arial" pitchFamily="34" charset="0"/>
                <a:cs typeface="Arial" pitchFamily="34" charset="0"/>
              </a:rPr>
              <a:t> спать.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800222"/>
            <a:ext cx="1223289" cy="2049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00135" y="914896"/>
            <a:ext cx="1380229" cy="197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613565" y="1731818"/>
            <a:ext cx="678872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3237" y="2590799"/>
            <a:ext cx="678872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09131" cy="1108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3782" y="365126"/>
            <a:ext cx="4361807" cy="60469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1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1000" y="1108364"/>
            <a:ext cx="8333510" cy="543612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Ничто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не шевелилось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одна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травинка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внизу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один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лист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 верхней ветви дерева.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Герасим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ничего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не слыхал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быстрого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визга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падающей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Муму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тяжкого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всплеска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воды.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Ветер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всё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нагибал в одну сторону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акации цветы лопухи макушки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деревьев.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И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кочки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моховые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болота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всё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хорошо под сиянием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лунным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Над нами кругом нас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всюду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туман.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Ах, как трудно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всё на свете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служба жизнь зима война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7. У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ланы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 пестрыми значками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драгуны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 конскими хвостами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промелькнули перед нами все побывали тут.</a:t>
            </a:r>
          </a:p>
          <a:p>
            <a:endParaRPr lang="ru-RU" dirty="0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27553" y="720932"/>
            <a:ext cx="1380229" cy="197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9296401" y="1496290"/>
            <a:ext cx="678872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908473" y="2867022"/>
            <a:ext cx="1223289" cy="2049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9185565" y="3629890"/>
            <a:ext cx="678872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10548959" y="207818"/>
            <a:ext cx="1209131" cy="1108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3782" y="365126"/>
            <a:ext cx="4361807" cy="72938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Проверьте!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1000" y="1108364"/>
            <a:ext cx="8333510" cy="543612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Ничто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не шевелилось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ни одна травинка внизу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ни один лист на верхней ветви дерева.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Герасим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ничего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не слыхал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ни быстрого визга падающей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Муму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ни тяжкого всплеска воды.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Ветер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всё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нагибал в одну сторону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акации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цветы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лопухи макушки деревьев.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И кочки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моховые болота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пни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всё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хорошо под сиянием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лунным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Над нами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кругом нас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всюду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туман.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Ах, как трудно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всё на свете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служба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жизнь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зима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война.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7. Уланы с пестрыми значками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драгуны с конскими хвостами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промелькнули перед нами, все побывали тут.</a:t>
            </a:r>
          </a:p>
          <a:p>
            <a:endParaRPr lang="ru-RU" dirty="0"/>
          </a:p>
        </p:txBody>
      </p:sp>
      <p:pic>
        <p:nvPicPr>
          <p:cNvPr id="4" name="Picture 2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8664" y="2978331"/>
            <a:ext cx="1051838" cy="339416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09131" cy="1108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1166</Words>
  <Application>Microsoft Office PowerPoint</Application>
  <PresentationFormat>Произвольный</PresentationFormat>
  <Paragraphs>96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Русский язык</vt:lpstr>
      <vt:lpstr>Сегодня на уроке</vt:lpstr>
      <vt:lpstr>Слайд 3</vt:lpstr>
      <vt:lpstr>Слайд 4</vt:lpstr>
      <vt:lpstr>Слайд 5</vt:lpstr>
      <vt:lpstr>Слайд 6</vt:lpstr>
      <vt:lpstr>Повторим правила!</vt:lpstr>
      <vt:lpstr>Упражнение 1</vt:lpstr>
      <vt:lpstr>Проверьте!</vt:lpstr>
      <vt:lpstr>Слайд 10</vt:lpstr>
      <vt:lpstr>Слайд 11</vt:lpstr>
      <vt:lpstr>Упражнение 3</vt:lpstr>
      <vt:lpstr>Проверим!</vt:lpstr>
      <vt:lpstr>Проверим!</vt:lpstr>
      <vt:lpstr>Проверим!</vt:lpstr>
      <vt:lpstr>Задание</vt:lpstr>
      <vt:lpstr>Задание</vt:lpstr>
      <vt:lpstr>Задание 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106</cp:revision>
  <dcterms:created xsi:type="dcterms:W3CDTF">2018-08-03T11:59:51Z</dcterms:created>
  <dcterms:modified xsi:type="dcterms:W3CDTF">2020-12-29T02:59:09Z</dcterms:modified>
</cp:coreProperties>
</file>