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4" r:id="rId1"/>
  </p:sldMasterIdLst>
  <p:notesMasterIdLst>
    <p:notesMasterId r:id="rId15"/>
  </p:notesMasterIdLst>
  <p:sldIdLst>
    <p:sldId id="286" r:id="rId2"/>
    <p:sldId id="287" r:id="rId3"/>
    <p:sldId id="288" r:id="rId4"/>
    <p:sldId id="289" r:id="rId5"/>
    <p:sldId id="297" r:id="rId6"/>
    <p:sldId id="298" r:id="rId7"/>
    <p:sldId id="290" r:id="rId8"/>
    <p:sldId id="291" r:id="rId9"/>
    <p:sldId id="292" r:id="rId10"/>
    <p:sldId id="293" r:id="rId11"/>
    <p:sldId id="294" r:id="rId12"/>
    <p:sldId id="295" r:id="rId13"/>
    <p:sldId id="296" r:id="rId14"/>
  </p:sldIdLst>
  <p:sldSz cx="9144000" cy="5143500" type="screen16x9"/>
  <p:notesSz cx="5765800" cy="3244850"/>
  <p:defaultTextStyle>
    <a:defPPr>
      <a:defRPr lang="ru-RU"/>
    </a:defPPr>
    <a:lvl1pPr marL="0" algn="l" defTabSz="1449221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610" algn="l" defTabSz="1449221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221" algn="l" defTabSz="1449221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3832" algn="l" defTabSz="1449221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8442" algn="l" defTabSz="1449221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3055" algn="l" defTabSz="1449221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7664" algn="l" defTabSz="1449221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2276" algn="l" defTabSz="1449221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6884" algn="l" defTabSz="1449221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4565">
          <p15:clr>
            <a:srgbClr val="A4A3A4"/>
          </p15:clr>
        </p15:guide>
        <p15:guide id="4" pos="34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B1C"/>
    <a:srgbClr val="005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87971" autoAdjust="0"/>
  </p:normalViewPr>
  <p:slideViewPr>
    <p:cSldViewPr>
      <p:cViewPr varScale="1">
        <p:scale>
          <a:sx n="92" d="100"/>
          <a:sy n="92" d="100"/>
        </p:scale>
        <p:origin x="576" y="84"/>
      </p:cViewPr>
      <p:guideLst>
        <p:guide orient="horz" pos="2880"/>
        <p:guide pos="2160"/>
        <p:guide orient="horz" pos="4565"/>
        <p:guide pos="34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8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939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40302-458F-4B74-A808-3EA6FC8447E9}" type="datetimeFigureOut">
              <a:rPr lang="ru-RU" smtClean="0"/>
              <a:t>чт 14.01.21</a:t>
            </a:fld>
            <a:endParaRPr lang="ru-RU"/>
          </a:p>
        </p:txBody>
      </p:sp>
      <p:sp>
        <p:nvSpPr>
          <p:cNvPr id="1048940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1048941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942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943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6E1D5-DB8F-493E-998F-1E74A1E6C0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779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92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4610" algn="l" defTabSz="14492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49221" algn="l" defTabSz="14492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3832" algn="l" defTabSz="14492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898442" algn="l" defTabSz="14492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23055" algn="l" defTabSz="14492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47664" algn="l" defTabSz="14492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72276" algn="l" defTabSz="14492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96884" algn="l" defTabSz="14492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Holder 2"/>
          <p:cNvSpPr>
            <a:spLocks noGrp="1"/>
          </p:cNvSpPr>
          <p:nvPr>
            <p:ph type="ctrTitle"/>
          </p:nvPr>
        </p:nvSpPr>
        <p:spPr>
          <a:xfrm>
            <a:off x="685800" y="1594484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19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20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621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1048622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Holder 2"/>
          <p:cNvSpPr>
            <a:spLocks noGrp="1"/>
          </p:cNvSpPr>
          <p:nvPr>
            <p:ph type="title"/>
          </p:nvPr>
        </p:nvSpPr>
        <p:spPr>
          <a:xfrm>
            <a:off x="476943" y="162355"/>
            <a:ext cx="8190111" cy="507831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4" name="Holder 3"/>
          <p:cNvSpPr>
            <a:spLocks noGrp="1"/>
          </p:cNvSpPr>
          <p:nvPr>
            <p:ph type="body" idx="1"/>
          </p:nvPr>
        </p:nvSpPr>
        <p:spPr>
          <a:xfrm>
            <a:off x="691621" y="1556658"/>
            <a:ext cx="7760758" cy="338554"/>
          </a:xfrm>
        </p:spPr>
        <p:txBody>
          <a:bodyPr lIns="0" tIns="0" rIns="0" bIns="0"/>
          <a:lstStyle>
            <a:lvl1pPr>
              <a:defRPr sz="22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5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86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1048587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4" name="Holder 2"/>
          <p:cNvSpPr>
            <a:spLocks noGrp="1"/>
          </p:cNvSpPr>
          <p:nvPr>
            <p:ph type="title"/>
          </p:nvPr>
        </p:nvSpPr>
        <p:spPr>
          <a:xfrm>
            <a:off x="476943" y="162355"/>
            <a:ext cx="8190111" cy="507831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925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926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927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28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1048929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0" name="bg object 16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931" name="Holder 2"/>
          <p:cNvSpPr>
            <a:spLocks noGrp="1"/>
          </p:cNvSpPr>
          <p:nvPr>
            <p:ph type="title"/>
          </p:nvPr>
        </p:nvSpPr>
        <p:spPr>
          <a:xfrm>
            <a:off x="476943" y="162355"/>
            <a:ext cx="8190111" cy="507831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932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33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1048934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5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36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1048937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bg object 16"/>
          <p:cNvSpPr/>
          <p:nvPr/>
        </p:nvSpPr>
        <p:spPr>
          <a:xfrm>
            <a:off x="106003" y="849894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57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578" name="Holder 2"/>
          <p:cNvSpPr>
            <a:spLocks noGrp="1"/>
          </p:cNvSpPr>
          <p:nvPr>
            <p:ph type="title"/>
          </p:nvPr>
        </p:nvSpPr>
        <p:spPr>
          <a:xfrm>
            <a:off x="476943" y="162355"/>
            <a:ext cx="819011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79" name="Holder 3"/>
          <p:cNvSpPr>
            <a:spLocks noGrp="1"/>
          </p:cNvSpPr>
          <p:nvPr>
            <p:ph type="body" idx="1"/>
          </p:nvPr>
        </p:nvSpPr>
        <p:spPr>
          <a:xfrm>
            <a:off x="691621" y="1556658"/>
            <a:ext cx="776075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0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4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81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4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1048582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4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936">
        <a:defRPr>
          <a:latin typeface="+mn-lt"/>
          <a:ea typeface="+mn-ea"/>
          <a:cs typeface="+mn-cs"/>
        </a:defRPr>
      </a:lvl2pPr>
      <a:lvl3pPr marL="1449873">
        <a:defRPr>
          <a:latin typeface="+mn-lt"/>
          <a:ea typeface="+mn-ea"/>
          <a:cs typeface="+mn-cs"/>
        </a:defRPr>
      </a:lvl3pPr>
      <a:lvl4pPr marL="2174809">
        <a:defRPr>
          <a:latin typeface="+mn-lt"/>
          <a:ea typeface="+mn-ea"/>
          <a:cs typeface="+mn-cs"/>
        </a:defRPr>
      </a:lvl4pPr>
      <a:lvl5pPr marL="2899745">
        <a:defRPr>
          <a:latin typeface="+mn-lt"/>
          <a:ea typeface="+mn-ea"/>
          <a:cs typeface="+mn-cs"/>
        </a:defRPr>
      </a:lvl5pPr>
      <a:lvl6pPr marL="3624682">
        <a:defRPr>
          <a:latin typeface="+mn-lt"/>
          <a:ea typeface="+mn-ea"/>
          <a:cs typeface="+mn-cs"/>
        </a:defRPr>
      </a:lvl6pPr>
      <a:lvl7pPr marL="4349618">
        <a:defRPr>
          <a:latin typeface="+mn-lt"/>
          <a:ea typeface="+mn-ea"/>
          <a:cs typeface="+mn-cs"/>
        </a:defRPr>
      </a:lvl7pPr>
      <a:lvl8pPr marL="5074554">
        <a:defRPr>
          <a:latin typeface="+mn-lt"/>
          <a:ea typeface="+mn-ea"/>
          <a:cs typeface="+mn-cs"/>
        </a:defRPr>
      </a:lvl8pPr>
      <a:lvl9pPr marL="57994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936">
        <a:defRPr>
          <a:latin typeface="+mn-lt"/>
          <a:ea typeface="+mn-ea"/>
          <a:cs typeface="+mn-cs"/>
        </a:defRPr>
      </a:lvl2pPr>
      <a:lvl3pPr marL="1449873">
        <a:defRPr>
          <a:latin typeface="+mn-lt"/>
          <a:ea typeface="+mn-ea"/>
          <a:cs typeface="+mn-cs"/>
        </a:defRPr>
      </a:lvl3pPr>
      <a:lvl4pPr marL="2174809">
        <a:defRPr>
          <a:latin typeface="+mn-lt"/>
          <a:ea typeface="+mn-ea"/>
          <a:cs typeface="+mn-cs"/>
        </a:defRPr>
      </a:lvl4pPr>
      <a:lvl5pPr marL="2899745">
        <a:defRPr>
          <a:latin typeface="+mn-lt"/>
          <a:ea typeface="+mn-ea"/>
          <a:cs typeface="+mn-cs"/>
        </a:defRPr>
      </a:lvl5pPr>
      <a:lvl6pPr marL="3624682">
        <a:defRPr>
          <a:latin typeface="+mn-lt"/>
          <a:ea typeface="+mn-ea"/>
          <a:cs typeface="+mn-cs"/>
        </a:defRPr>
      </a:lvl6pPr>
      <a:lvl7pPr marL="4349618">
        <a:defRPr>
          <a:latin typeface="+mn-lt"/>
          <a:ea typeface="+mn-ea"/>
          <a:cs typeface="+mn-cs"/>
        </a:defRPr>
      </a:lvl7pPr>
      <a:lvl8pPr marL="5074554">
        <a:defRPr>
          <a:latin typeface="+mn-lt"/>
          <a:ea typeface="+mn-ea"/>
          <a:cs typeface="+mn-cs"/>
        </a:defRPr>
      </a:lvl8pPr>
      <a:lvl9pPr marL="579949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object 2"/>
          <p:cNvSpPr/>
          <p:nvPr/>
        </p:nvSpPr>
        <p:spPr>
          <a:xfrm>
            <a:off x="2" y="2434"/>
            <a:ext cx="9164141" cy="160169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604" name="object 3"/>
          <p:cNvSpPr txBox="1">
            <a:spLocks noGrp="1"/>
          </p:cNvSpPr>
          <p:nvPr>
            <p:ph type="title"/>
          </p:nvPr>
        </p:nvSpPr>
        <p:spPr>
          <a:xfrm>
            <a:off x="457201" y="353380"/>
            <a:ext cx="6400799" cy="852735"/>
          </a:xfrm>
          <a:prstGeom prst="rect">
            <a:avLst/>
          </a:prstGeom>
        </p:spPr>
        <p:txBody>
          <a:bodyPr vert="horz" wrap="square" lIns="0" tIns="23145" rIns="0" bIns="0" rtlCol="0">
            <a:spAutoFit/>
          </a:bodyPr>
          <a:lstStyle/>
          <a:p>
            <a:pPr marL="20128" algn="ctr">
              <a:spcBef>
                <a:spcPts val="181"/>
              </a:spcBef>
            </a:pPr>
            <a:r>
              <a:rPr lang="en-US" sz="5400" spc="-8" dirty="0" err="1"/>
              <a:t>O‘zbekiston</a:t>
            </a:r>
            <a:r>
              <a:rPr lang="en-US" sz="5400" spc="-8" dirty="0"/>
              <a:t> </a:t>
            </a:r>
            <a:r>
              <a:rPr lang="en-US" sz="5400" spc="-8" dirty="0" err="1"/>
              <a:t>tarixi</a:t>
            </a:r>
            <a:endParaRPr sz="5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798584" y="1181336"/>
            <a:ext cx="4572000" cy="592615"/>
          </a:xfrm>
          <a:prstGeom prst="rect">
            <a:avLst/>
          </a:prstGeom>
        </p:spPr>
        <p:txBody>
          <a:bodyPr lIns="144922" tIns="72462" rIns="144922" bIns="72462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     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69916" y="1793560"/>
            <a:ext cx="6928062" cy="1628796"/>
          </a:xfrm>
          <a:prstGeom prst="rect">
            <a:avLst/>
          </a:prstGeom>
        </p:spPr>
        <p:txBody>
          <a:bodyPr wrap="square" lIns="144922" tIns="72462" rIns="144922" bIns="72462">
            <a:spAutoFit/>
          </a:bodyPr>
          <a:lstStyle/>
          <a:p>
            <a:pPr>
              <a:spcAft>
                <a:spcPts val="951"/>
              </a:spcAft>
            </a:pP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spcAft>
                <a:spcPts val="951"/>
              </a:spcAft>
            </a:pPr>
            <a:r>
              <a:rPr lang="en-US" sz="4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O‘zbekistonda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ilm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-fan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object 8"/>
          <p:cNvGrpSpPr/>
          <p:nvPr/>
        </p:nvGrpSpPr>
        <p:grpSpPr>
          <a:xfrm>
            <a:off x="7370585" y="276803"/>
            <a:ext cx="1697215" cy="1066168"/>
            <a:chOff x="4686759" y="212867"/>
            <a:chExt cx="634365" cy="634365"/>
          </a:xfrm>
        </p:grpSpPr>
        <p:sp>
          <p:nvSpPr>
            <p:cNvPr id="15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6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1"/>
          <p:cNvSpPr txBox="1"/>
          <p:nvPr/>
        </p:nvSpPr>
        <p:spPr>
          <a:xfrm>
            <a:off x="7564980" y="525997"/>
            <a:ext cx="1604420" cy="517848"/>
          </a:xfrm>
          <a:prstGeom prst="rect">
            <a:avLst/>
          </a:prstGeom>
        </p:spPr>
        <p:txBody>
          <a:bodyPr vert="horz" wrap="square" lIns="0" tIns="25160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200" b="1" spc="16" dirty="0" smtClean="0">
                <a:solidFill>
                  <a:srgbClr val="FFFFFF"/>
                </a:solidFill>
                <a:latin typeface="Arial"/>
                <a:cs typeface="Arial"/>
              </a:rPr>
              <a:t>11</a:t>
            </a:r>
            <a:r>
              <a:rPr lang="en-US" sz="3200" b="1" spc="16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3200" b="1" spc="16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8" name="object 5"/>
          <p:cNvSpPr/>
          <p:nvPr/>
        </p:nvSpPr>
        <p:spPr>
          <a:xfrm>
            <a:off x="457200" y="1850224"/>
            <a:ext cx="545820" cy="147599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object 6"/>
          <p:cNvSpPr/>
          <p:nvPr/>
        </p:nvSpPr>
        <p:spPr>
          <a:xfrm>
            <a:off x="457200" y="3445254"/>
            <a:ext cx="545820" cy="13279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396" y="156018"/>
            <a:ext cx="8580053" cy="507831"/>
          </a:xfrm>
        </p:spPr>
        <p:txBody>
          <a:bodyPr/>
          <a:lstStyle/>
          <a:p>
            <a:pPr algn="ctr"/>
            <a:r>
              <a:rPr lang="en-US" dirty="0" err="1" smtClean="0"/>
              <a:t>Innovatsion</a:t>
            </a:r>
            <a:r>
              <a:rPr lang="en-US" dirty="0" smtClean="0"/>
              <a:t> </a:t>
            </a:r>
            <a:r>
              <a:rPr lang="en-US" dirty="0" err="1" smtClean="0"/>
              <a:t>rivojlanish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1928" y="948113"/>
            <a:ext cx="6407847" cy="3554819"/>
          </a:xfrm>
        </p:spPr>
        <p:txBody>
          <a:bodyPr/>
          <a:lstStyle/>
          <a:p>
            <a:pPr indent="355600" algn="just"/>
            <a:r>
              <a:rPr lang="en-US" sz="2100" i="0" dirty="0" err="1"/>
              <a:t>O‘zbekiston</a:t>
            </a:r>
            <a:r>
              <a:rPr lang="en-US" sz="2100" i="0" dirty="0"/>
              <a:t> </a:t>
            </a:r>
            <a:r>
              <a:rPr lang="en-US" sz="2100" i="0" dirty="0" err="1"/>
              <a:t>Prezidentining</a:t>
            </a:r>
            <a:r>
              <a:rPr lang="en-US" sz="2100" i="0" dirty="0"/>
              <a:t> 2017-yilda </a:t>
            </a:r>
            <a:r>
              <a:rPr lang="en-US" sz="2100" i="0" dirty="0" err="1"/>
              <a:t>imzolangan</a:t>
            </a:r>
            <a:r>
              <a:rPr lang="en-US" sz="2100" i="0" dirty="0"/>
              <a:t> </a:t>
            </a:r>
            <a:r>
              <a:rPr lang="en-US" sz="2100" i="0" dirty="0" smtClean="0"/>
              <a:t>“</a:t>
            </a:r>
            <a:r>
              <a:rPr lang="en-US" sz="2100" i="0" dirty="0" err="1" smtClean="0"/>
              <a:t>Innovatsion</a:t>
            </a:r>
            <a:r>
              <a:rPr lang="en-US" sz="2100" i="0" dirty="0" smtClean="0"/>
              <a:t> </a:t>
            </a:r>
            <a:r>
              <a:rPr lang="en-US" sz="2100" i="0" dirty="0" err="1" smtClean="0"/>
              <a:t>rivojlanish</a:t>
            </a:r>
            <a:r>
              <a:rPr lang="en-US" sz="2100" i="0" dirty="0"/>
              <a:t> </a:t>
            </a:r>
            <a:r>
              <a:rPr lang="en-US" sz="2100" i="0" dirty="0" err="1" smtClean="0"/>
              <a:t>vazirligini</a:t>
            </a:r>
            <a:r>
              <a:rPr lang="en-US" sz="2100" i="0" dirty="0" smtClean="0"/>
              <a:t> </a:t>
            </a:r>
            <a:r>
              <a:rPr lang="en-US" sz="2100" i="0" dirty="0" err="1"/>
              <a:t>tashkil</a:t>
            </a:r>
            <a:r>
              <a:rPr lang="en-US" sz="2100" i="0" dirty="0"/>
              <a:t> </a:t>
            </a:r>
            <a:r>
              <a:rPr lang="en-US" sz="2100" i="0" dirty="0" err="1"/>
              <a:t>etish</a:t>
            </a:r>
            <a:r>
              <a:rPr lang="en-US" sz="2100" i="0" dirty="0"/>
              <a:t> </a:t>
            </a:r>
            <a:r>
              <a:rPr lang="en-US" sz="2100" i="0" dirty="0" err="1" smtClean="0"/>
              <a:t>to‘g‘risida</a:t>
            </a:r>
            <a:r>
              <a:rPr lang="en-US" sz="2100" i="0" dirty="0" smtClean="0"/>
              <a:t>” </a:t>
            </a:r>
            <a:r>
              <a:rPr lang="en-US" sz="2100" i="0" dirty="0" err="1"/>
              <a:t>qarori</a:t>
            </a:r>
            <a:r>
              <a:rPr lang="en-US" sz="2100" i="0" dirty="0"/>
              <a:t> </a:t>
            </a:r>
            <a:r>
              <a:rPr lang="en-US" sz="2100" i="0" dirty="0" err="1"/>
              <a:t>bilan</a:t>
            </a:r>
            <a:r>
              <a:rPr lang="en-US" sz="2100" i="0" dirty="0"/>
              <a:t> </a:t>
            </a:r>
            <a:r>
              <a:rPr lang="en-US" sz="2100" i="0" dirty="0" err="1" smtClean="0"/>
              <a:t>O‘zbekiston</a:t>
            </a:r>
            <a:r>
              <a:rPr lang="en-US" sz="2100" i="0" dirty="0"/>
              <a:t> </a:t>
            </a:r>
            <a:r>
              <a:rPr lang="en-US" sz="2100" i="0" dirty="0" err="1" smtClean="0"/>
              <a:t>Respublikasi</a:t>
            </a:r>
            <a:r>
              <a:rPr lang="en-US" sz="2100" i="0" dirty="0" smtClean="0"/>
              <a:t> </a:t>
            </a:r>
            <a:r>
              <a:rPr lang="en-US" sz="2100" i="0" dirty="0" err="1"/>
              <a:t>Innovatsion</a:t>
            </a:r>
            <a:r>
              <a:rPr lang="en-US" sz="2100" i="0" dirty="0"/>
              <a:t> </a:t>
            </a:r>
            <a:r>
              <a:rPr lang="en-US" sz="2100" i="0" dirty="0" err="1"/>
              <a:t>rivojlanish</a:t>
            </a:r>
            <a:r>
              <a:rPr lang="en-US" sz="2100" i="0" dirty="0"/>
              <a:t> </a:t>
            </a:r>
            <a:r>
              <a:rPr lang="en-US" sz="2100" i="0" dirty="0" err="1"/>
              <a:t>vazirligi</a:t>
            </a:r>
            <a:r>
              <a:rPr lang="en-US" sz="2100" i="0" dirty="0"/>
              <a:t> </a:t>
            </a:r>
            <a:r>
              <a:rPr lang="en-US" sz="2100" i="0" dirty="0" err="1"/>
              <a:t>tashkil</a:t>
            </a:r>
            <a:r>
              <a:rPr lang="en-US" sz="2100" i="0" dirty="0"/>
              <a:t> </a:t>
            </a:r>
            <a:r>
              <a:rPr lang="en-US" sz="2100" i="0" dirty="0" err="1"/>
              <a:t>etildi</a:t>
            </a:r>
            <a:r>
              <a:rPr lang="en-US" sz="2100" i="0" dirty="0"/>
              <a:t>. </a:t>
            </a:r>
            <a:endParaRPr lang="en-US" sz="2100" i="0" dirty="0" smtClean="0"/>
          </a:p>
          <a:p>
            <a:pPr indent="355600" algn="just"/>
            <a:r>
              <a:rPr lang="en-US" sz="2100" i="0" dirty="0" err="1" smtClean="0"/>
              <a:t>Mazkur</a:t>
            </a:r>
            <a:r>
              <a:rPr lang="en-US" sz="2100" i="0" dirty="0" smtClean="0"/>
              <a:t> </a:t>
            </a:r>
            <a:r>
              <a:rPr lang="en-US" sz="2100" i="0" dirty="0" err="1" smtClean="0"/>
              <a:t>vazirlikning</a:t>
            </a:r>
            <a:r>
              <a:rPr lang="en-US" sz="2100" i="0" dirty="0"/>
              <a:t> </a:t>
            </a:r>
            <a:r>
              <a:rPr lang="en-US" sz="2100" i="0" dirty="0" err="1" smtClean="0"/>
              <a:t>davlat</a:t>
            </a:r>
            <a:r>
              <a:rPr lang="en-US" sz="2100" i="0" dirty="0" smtClean="0"/>
              <a:t> </a:t>
            </a:r>
            <a:r>
              <a:rPr lang="en-US" sz="2100" i="0" dirty="0" err="1"/>
              <a:t>va</a:t>
            </a:r>
            <a:r>
              <a:rPr lang="en-US" sz="2100" i="0" dirty="0"/>
              <a:t> </a:t>
            </a:r>
            <a:r>
              <a:rPr lang="en-US" sz="2100" i="0" dirty="0" err="1"/>
              <a:t>jamiyat</a:t>
            </a:r>
            <a:r>
              <a:rPr lang="en-US" sz="2100" i="0" dirty="0"/>
              <a:t> </a:t>
            </a:r>
            <a:r>
              <a:rPr lang="en-US" sz="2100" i="0" dirty="0" err="1"/>
              <a:t>qurilishiga</a:t>
            </a:r>
            <a:r>
              <a:rPr lang="en-US" sz="2100" i="0" dirty="0"/>
              <a:t>, </a:t>
            </a:r>
            <a:r>
              <a:rPr lang="en-US" sz="2100" i="0" dirty="0" err="1"/>
              <a:t>iqtisodiyot</a:t>
            </a:r>
            <a:r>
              <a:rPr lang="en-US" sz="2100" i="0" dirty="0"/>
              <a:t> </a:t>
            </a:r>
            <a:r>
              <a:rPr lang="en-US" sz="2100" i="0" dirty="0" err="1"/>
              <a:t>tarmoqlariga</a:t>
            </a:r>
            <a:r>
              <a:rPr lang="en-US" sz="2100" i="0" dirty="0"/>
              <a:t>, </a:t>
            </a:r>
            <a:r>
              <a:rPr lang="en-US" sz="2100" i="0" dirty="0" err="1" smtClean="0"/>
              <a:t>qishloq</a:t>
            </a:r>
            <a:r>
              <a:rPr lang="en-US" sz="2100" i="0" dirty="0"/>
              <a:t> </a:t>
            </a:r>
            <a:r>
              <a:rPr lang="en-US" sz="2100" i="0" dirty="0" err="1" smtClean="0"/>
              <a:t>xo‘jaligiga</a:t>
            </a:r>
            <a:r>
              <a:rPr lang="en-US" sz="2100" i="0" dirty="0"/>
              <a:t>, </a:t>
            </a:r>
            <a:r>
              <a:rPr lang="en-US" sz="2100" i="0" dirty="0" err="1"/>
              <a:t>ijtimoiy</a:t>
            </a:r>
            <a:r>
              <a:rPr lang="en-US" sz="2100" i="0" dirty="0"/>
              <a:t> </a:t>
            </a:r>
            <a:r>
              <a:rPr lang="en-US" sz="2100" i="0" dirty="0" err="1"/>
              <a:t>rivojlanishga</a:t>
            </a:r>
            <a:r>
              <a:rPr lang="en-US" sz="2100" i="0" dirty="0"/>
              <a:t>, </a:t>
            </a:r>
            <a:r>
              <a:rPr lang="en-US" sz="2100" i="0" dirty="0" err="1"/>
              <a:t>atrof-muhitni</a:t>
            </a:r>
            <a:r>
              <a:rPr lang="en-US" sz="2100" i="0" dirty="0"/>
              <a:t> </a:t>
            </a:r>
            <a:r>
              <a:rPr lang="en-US" sz="2100" i="0" dirty="0" err="1"/>
              <a:t>muhofaza</a:t>
            </a:r>
            <a:r>
              <a:rPr lang="en-US" sz="2100" i="0" dirty="0"/>
              <a:t> </a:t>
            </a:r>
            <a:r>
              <a:rPr lang="en-US" sz="2100" i="0" dirty="0" err="1"/>
              <a:t>qilish</a:t>
            </a:r>
            <a:r>
              <a:rPr lang="en-US" sz="2100" i="0" dirty="0"/>
              <a:t> </a:t>
            </a:r>
            <a:r>
              <a:rPr lang="en-US" sz="2100" i="0" dirty="0" err="1" smtClean="0"/>
              <a:t>va</a:t>
            </a:r>
            <a:r>
              <a:rPr lang="en-US" sz="2100" i="0" dirty="0"/>
              <a:t> </a:t>
            </a:r>
            <a:r>
              <a:rPr lang="en-US" sz="2100" i="0" dirty="0" err="1" smtClean="0"/>
              <a:t>tabiatdan</a:t>
            </a:r>
            <a:r>
              <a:rPr lang="en-US" sz="2100" i="0" dirty="0" smtClean="0"/>
              <a:t> </a:t>
            </a:r>
            <a:r>
              <a:rPr lang="en-US" sz="2100" i="0" dirty="0" err="1"/>
              <a:t>foydalanish</a:t>
            </a:r>
            <a:r>
              <a:rPr lang="en-US" sz="2100" i="0" dirty="0"/>
              <a:t> </a:t>
            </a:r>
            <a:r>
              <a:rPr lang="en-US" sz="2100" i="0" dirty="0" err="1"/>
              <a:t>tizimiga</a:t>
            </a:r>
            <a:r>
              <a:rPr lang="en-US" sz="2100" i="0" dirty="0"/>
              <a:t> </a:t>
            </a:r>
            <a:r>
              <a:rPr lang="en-US" sz="2100" i="0" dirty="0" err="1"/>
              <a:t>innovatsiyalarni</a:t>
            </a:r>
            <a:r>
              <a:rPr lang="en-US" sz="2100" i="0" dirty="0"/>
              <a:t> </a:t>
            </a:r>
            <a:r>
              <a:rPr lang="en-US" sz="2100" i="0" dirty="0" err="1"/>
              <a:t>joriy</a:t>
            </a:r>
            <a:r>
              <a:rPr lang="en-US" sz="2100" i="0" dirty="0"/>
              <a:t> </a:t>
            </a:r>
            <a:r>
              <a:rPr lang="en-US" sz="2100" i="0" dirty="0" err="1"/>
              <a:t>etish</a:t>
            </a:r>
            <a:r>
              <a:rPr lang="en-US" sz="2100" i="0" dirty="0"/>
              <a:t> </a:t>
            </a:r>
            <a:r>
              <a:rPr lang="en-US" sz="2100" i="0" dirty="0" err="1"/>
              <a:t>hamda</a:t>
            </a:r>
            <a:r>
              <a:rPr lang="en-US" sz="2100" i="0" dirty="0"/>
              <a:t> </a:t>
            </a:r>
            <a:r>
              <a:rPr lang="en-US" sz="2100" i="0" dirty="0" err="1" smtClean="0"/>
              <a:t>ilg‘or</a:t>
            </a:r>
            <a:r>
              <a:rPr lang="en-US" sz="2100" i="0" dirty="0"/>
              <a:t> </a:t>
            </a:r>
            <a:r>
              <a:rPr lang="en-US" sz="2100" i="0" dirty="0" err="1" smtClean="0"/>
              <a:t>texnologiyalar</a:t>
            </a:r>
            <a:r>
              <a:rPr lang="en-US" sz="2100" i="0" dirty="0" smtClean="0"/>
              <a:t> </a:t>
            </a:r>
            <a:r>
              <a:rPr lang="en-US" sz="2100" i="0" dirty="0" err="1"/>
              <a:t>joriy</a:t>
            </a:r>
            <a:r>
              <a:rPr lang="en-US" sz="2100" i="0" dirty="0"/>
              <a:t> </a:t>
            </a:r>
            <a:r>
              <a:rPr lang="en-US" sz="2100" i="0" dirty="0" err="1"/>
              <a:t>etilishini</a:t>
            </a:r>
            <a:r>
              <a:rPr lang="en-US" sz="2100" i="0" dirty="0"/>
              <a:t> </a:t>
            </a:r>
            <a:r>
              <a:rPr lang="en-US" sz="2100" i="0" dirty="0" err="1"/>
              <a:t>tashabbus</a:t>
            </a:r>
            <a:r>
              <a:rPr lang="en-US" sz="2100" i="0" dirty="0"/>
              <a:t> </a:t>
            </a:r>
            <a:r>
              <a:rPr lang="en-US" sz="2100" i="0" dirty="0" err="1"/>
              <a:t>qilish</a:t>
            </a:r>
            <a:r>
              <a:rPr lang="en-US" sz="2100" i="0" dirty="0"/>
              <a:t>, </a:t>
            </a:r>
            <a:r>
              <a:rPr lang="en-US" sz="2100" i="0" dirty="0" err="1"/>
              <a:t>muvofiqlashtirish</a:t>
            </a:r>
            <a:r>
              <a:rPr lang="en-US" sz="2100" i="0" dirty="0"/>
              <a:t> </a:t>
            </a:r>
            <a:r>
              <a:rPr lang="en-US" sz="2100" i="0" dirty="0" err="1" smtClean="0"/>
              <a:t>va</a:t>
            </a:r>
            <a:r>
              <a:rPr lang="en-US" sz="2100" i="0" dirty="0"/>
              <a:t> </a:t>
            </a:r>
            <a:r>
              <a:rPr lang="en-US" sz="2100" i="0" dirty="0" err="1" smtClean="0"/>
              <a:t>rag‘batlantirish</a:t>
            </a:r>
            <a:r>
              <a:rPr lang="en-US" sz="2100" i="0" dirty="0" smtClean="0"/>
              <a:t> </a:t>
            </a:r>
            <a:r>
              <a:rPr lang="en-US" sz="2100" i="0" dirty="0" err="1"/>
              <a:t>sohasidagi</a:t>
            </a:r>
            <a:r>
              <a:rPr lang="en-US" sz="2100" i="0" dirty="0"/>
              <a:t> </a:t>
            </a:r>
            <a:r>
              <a:rPr lang="en-US" sz="2100" i="0" dirty="0" err="1"/>
              <a:t>asosiy</a:t>
            </a:r>
            <a:r>
              <a:rPr lang="en-US" sz="2100" i="0" dirty="0"/>
              <a:t> </a:t>
            </a:r>
            <a:r>
              <a:rPr lang="en-US" sz="2100" i="0" dirty="0" err="1"/>
              <a:t>vazifalari</a:t>
            </a:r>
            <a:r>
              <a:rPr lang="en-US" sz="2100" i="0" dirty="0"/>
              <a:t> </a:t>
            </a:r>
            <a:r>
              <a:rPr lang="en-US" sz="2100" i="0" dirty="0" err="1"/>
              <a:t>belgilab</a:t>
            </a:r>
            <a:r>
              <a:rPr lang="en-US" sz="2100" i="0" dirty="0"/>
              <a:t> </a:t>
            </a:r>
            <a:r>
              <a:rPr lang="en-US" sz="2100" i="0" dirty="0" err="1" smtClean="0"/>
              <a:t>berildi</a:t>
            </a:r>
            <a:r>
              <a:rPr lang="en-US" sz="2100" i="0" dirty="0"/>
              <a:t>.</a:t>
            </a:r>
            <a:endParaRPr lang="ru-RU" sz="2100" dirty="0"/>
          </a:p>
        </p:txBody>
      </p:sp>
      <p:pic>
        <p:nvPicPr>
          <p:cNvPr id="7170" name="Picture 2" descr="Prezident: Innovatsiya vazirligi yil oxirigacha natijalarni ko'rsatishi  kerak – Gazeta.u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169" y="1295737"/>
            <a:ext cx="2175225" cy="2778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249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43" y="162356"/>
            <a:ext cx="8190111" cy="430887"/>
          </a:xfrm>
        </p:spPr>
        <p:txBody>
          <a:bodyPr/>
          <a:lstStyle/>
          <a:p>
            <a:r>
              <a:rPr lang="en-US" sz="2800" dirty="0" err="1"/>
              <a:t>Fanlar</a:t>
            </a:r>
            <a:r>
              <a:rPr lang="en-US" sz="2800" dirty="0"/>
              <a:t> </a:t>
            </a:r>
            <a:r>
              <a:rPr lang="en-US" sz="2800" dirty="0" err="1"/>
              <a:t>akademiyasi</a:t>
            </a:r>
            <a:r>
              <a:rPr lang="en-US" sz="2800" dirty="0"/>
              <a:t> </a:t>
            </a:r>
            <a:r>
              <a:rPr lang="en-US" sz="2800" dirty="0" err="1"/>
              <a:t>haqiqiy</a:t>
            </a:r>
            <a:r>
              <a:rPr lang="en-US" sz="2800" dirty="0"/>
              <a:t> </a:t>
            </a:r>
            <a:r>
              <a:rPr lang="en-US" sz="2800" dirty="0" err="1"/>
              <a:t>a’zoligiga</a:t>
            </a:r>
            <a:r>
              <a:rPr lang="en-US" sz="2800" dirty="0"/>
              <a:t>  </a:t>
            </a:r>
            <a:r>
              <a:rPr lang="en-US" sz="2800" dirty="0" err="1"/>
              <a:t>saylovlar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3898" y="967361"/>
            <a:ext cx="8573002" cy="3046988"/>
          </a:xfrm>
        </p:spPr>
        <p:txBody>
          <a:bodyPr/>
          <a:lstStyle/>
          <a:p>
            <a:pPr indent="355600"/>
            <a:r>
              <a:rPr lang="en-US" i="0" dirty="0" err="1"/>
              <a:t>Fanlar</a:t>
            </a:r>
            <a:r>
              <a:rPr lang="en-US" i="0" dirty="0"/>
              <a:t> </a:t>
            </a:r>
            <a:r>
              <a:rPr lang="en-US" i="0" dirty="0" err="1"/>
              <a:t>akademiyasi</a:t>
            </a:r>
            <a:r>
              <a:rPr lang="en-US" i="0" dirty="0"/>
              <a:t> </a:t>
            </a:r>
            <a:r>
              <a:rPr lang="en-US" i="0" dirty="0" err="1"/>
              <a:t>haqiqiy</a:t>
            </a:r>
            <a:r>
              <a:rPr lang="en-US" i="0" dirty="0"/>
              <a:t> </a:t>
            </a:r>
            <a:r>
              <a:rPr lang="en-US" i="0" dirty="0" err="1"/>
              <a:t>a’zoligiga</a:t>
            </a:r>
            <a:r>
              <a:rPr lang="en-US" i="0" dirty="0"/>
              <a:t> </a:t>
            </a:r>
            <a:r>
              <a:rPr lang="en-US" i="0" dirty="0" err="1"/>
              <a:t>oxirgi</a:t>
            </a:r>
            <a:r>
              <a:rPr lang="en-US" i="0" dirty="0"/>
              <a:t> </a:t>
            </a:r>
            <a:r>
              <a:rPr lang="en-US" i="0" dirty="0" err="1"/>
              <a:t>saylovlar</a:t>
            </a:r>
            <a:r>
              <a:rPr lang="en-US" i="0" dirty="0"/>
              <a:t> </a:t>
            </a:r>
            <a:r>
              <a:rPr lang="en-US" i="0" dirty="0" smtClean="0"/>
              <a:t>1995-yilda </a:t>
            </a:r>
            <a:r>
              <a:rPr lang="en-US" i="0" dirty="0" err="1" smtClean="0"/>
              <a:t>o‘tkazilgan</a:t>
            </a:r>
            <a:r>
              <a:rPr lang="en-US" i="0" dirty="0" smtClean="0"/>
              <a:t> </a:t>
            </a:r>
            <a:r>
              <a:rPr lang="en-US" i="0" dirty="0" err="1"/>
              <a:t>edi</a:t>
            </a:r>
            <a:r>
              <a:rPr lang="en-US" i="0" dirty="0"/>
              <a:t>. </a:t>
            </a:r>
            <a:r>
              <a:rPr lang="en-US" i="0" dirty="0" err="1"/>
              <a:t>O‘tgan</a:t>
            </a:r>
            <a:r>
              <a:rPr lang="en-US" i="0" dirty="0"/>
              <a:t> </a:t>
            </a:r>
            <a:r>
              <a:rPr lang="en-US" i="0" dirty="0" err="1"/>
              <a:t>yillar</a:t>
            </a:r>
            <a:r>
              <a:rPr lang="en-US" i="0" dirty="0"/>
              <a:t> </a:t>
            </a:r>
            <a:r>
              <a:rPr lang="en-US" i="0" dirty="0" err="1"/>
              <a:t>mobaynida</a:t>
            </a:r>
            <a:r>
              <a:rPr lang="en-US" i="0" dirty="0"/>
              <a:t> </a:t>
            </a:r>
            <a:r>
              <a:rPr lang="en-US" i="0" dirty="0" err="1"/>
              <a:t>akademiklarning</a:t>
            </a:r>
            <a:r>
              <a:rPr lang="en-US" i="0" dirty="0"/>
              <a:t> </a:t>
            </a:r>
            <a:r>
              <a:rPr lang="en-US" i="0" dirty="0" err="1"/>
              <a:t>soni</a:t>
            </a:r>
            <a:r>
              <a:rPr lang="en-US" i="0" dirty="0"/>
              <a:t> </a:t>
            </a:r>
            <a:r>
              <a:rPr lang="en-US" i="0" dirty="0" err="1" smtClean="0"/>
              <a:t>ikki</a:t>
            </a:r>
            <a:r>
              <a:rPr lang="en-US" i="0" dirty="0" smtClean="0"/>
              <a:t> </a:t>
            </a:r>
            <a:r>
              <a:rPr lang="en-US" i="0" dirty="0" err="1" smtClean="0"/>
              <a:t>martadan</a:t>
            </a:r>
            <a:r>
              <a:rPr lang="en-US" i="0" dirty="0" smtClean="0"/>
              <a:t> </a:t>
            </a:r>
            <a:r>
              <a:rPr lang="en-US" i="0" dirty="0" err="1"/>
              <a:t>ko‘proqqa</a:t>
            </a:r>
            <a:r>
              <a:rPr lang="en-US" i="0" dirty="0"/>
              <a:t> </a:t>
            </a:r>
            <a:r>
              <a:rPr lang="en-US" i="0" dirty="0" err="1"/>
              <a:t>qisqardi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2017-yilga </a:t>
            </a:r>
            <a:r>
              <a:rPr lang="en-US" i="0" dirty="0" err="1"/>
              <a:t>kelib</a:t>
            </a:r>
            <a:r>
              <a:rPr lang="en-US" i="0" dirty="0"/>
              <a:t> </a:t>
            </a:r>
            <a:r>
              <a:rPr lang="en-US" i="0" dirty="0" err="1" smtClean="0"/>
              <a:t>akademiyaning</a:t>
            </a:r>
            <a:r>
              <a:rPr lang="en-US" i="0" dirty="0" smtClean="0"/>
              <a:t> </a:t>
            </a:r>
            <a:r>
              <a:rPr lang="en-US" i="0" dirty="0" err="1" smtClean="0"/>
              <a:t>atigi</a:t>
            </a:r>
            <a:r>
              <a:rPr lang="en-US" i="0" dirty="0" smtClean="0"/>
              <a:t> </a:t>
            </a:r>
            <a:r>
              <a:rPr lang="en-US" i="0" dirty="0"/>
              <a:t>63 </a:t>
            </a:r>
            <a:r>
              <a:rPr lang="en-US" i="0" dirty="0" err="1"/>
              <a:t>nafar</a:t>
            </a:r>
            <a:r>
              <a:rPr lang="en-US" i="0" dirty="0"/>
              <a:t> </a:t>
            </a:r>
            <a:r>
              <a:rPr lang="en-US" i="0" dirty="0" err="1"/>
              <a:t>haqiqiy</a:t>
            </a:r>
            <a:r>
              <a:rPr lang="en-US" i="0" dirty="0"/>
              <a:t> </a:t>
            </a:r>
            <a:r>
              <a:rPr lang="en-US" i="0" dirty="0" err="1"/>
              <a:t>a’zosi</a:t>
            </a:r>
            <a:r>
              <a:rPr lang="en-US" i="0" dirty="0"/>
              <a:t> </a:t>
            </a:r>
            <a:r>
              <a:rPr lang="en-US" i="0" dirty="0" err="1"/>
              <a:t>qolgan</a:t>
            </a:r>
            <a:r>
              <a:rPr lang="en-US" i="0" dirty="0"/>
              <a:t> </a:t>
            </a:r>
            <a:r>
              <a:rPr lang="en-US" i="0" dirty="0" err="1"/>
              <a:t>edi</a:t>
            </a:r>
            <a:r>
              <a:rPr lang="en-US" i="0" dirty="0"/>
              <a:t>. </a:t>
            </a:r>
            <a:endParaRPr lang="en-US" i="0" dirty="0" smtClean="0"/>
          </a:p>
          <a:p>
            <a:pPr indent="355600"/>
            <a:r>
              <a:rPr lang="en-US" i="0" dirty="0" err="1" smtClean="0"/>
              <a:t>O‘zbekiston</a:t>
            </a:r>
            <a:r>
              <a:rPr lang="en-US" i="0" dirty="0" smtClean="0"/>
              <a:t> </a:t>
            </a:r>
            <a:r>
              <a:rPr lang="en-US" i="0" dirty="0" err="1" smtClean="0"/>
              <a:t>Respublikasi</a:t>
            </a:r>
            <a:r>
              <a:rPr lang="en-US" i="0" dirty="0" smtClean="0"/>
              <a:t> </a:t>
            </a:r>
            <a:r>
              <a:rPr lang="en-US" i="0" dirty="0" err="1" smtClean="0"/>
              <a:t>Prezidentining</a:t>
            </a:r>
            <a:r>
              <a:rPr lang="en-US" i="0" dirty="0" smtClean="0"/>
              <a:t> </a:t>
            </a:r>
            <a:r>
              <a:rPr lang="en-US" i="0" dirty="0"/>
              <a:t>2017-yil 29-dekabrdagi </a:t>
            </a:r>
            <a:r>
              <a:rPr lang="en-US" i="0" dirty="0" smtClean="0"/>
              <a:t>“</a:t>
            </a:r>
            <a:r>
              <a:rPr lang="en-US" i="0" dirty="0" err="1" smtClean="0"/>
              <a:t>O‘zbekiston</a:t>
            </a:r>
            <a:r>
              <a:rPr lang="en-US" i="0" dirty="0" smtClean="0"/>
              <a:t> </a:t>
            </a:r>
            <a:r>
              <a:rPr lang="en-US" i="0" dirty="0" err="1" smtClean="0"/>
              <a:t>Respublikasi</a:t>
            </a:r>
            <a:r>
              <a:rPr lang="en-US" i="0" dirty="0"/>
              <a:t> </a:t>
            </a:r>
            <a:r>
              <a:rPr lang="en-US" i="0" dirty="0" err="1" smtClean="0"/>
              <a:t>Fanlar</a:t>
            </a:r>
            <a:r>
              <a:rPr lang="en-US" i="0" dirty="0"/>
              <a:t> </a:t>
            </a:r>
            <a:r>
              <a:rPr lang="en-US" i="0" dirty="0" err="1" smtClean="0"/>
              <a:t>akademiyasining</a:t>
            </a:r>
            <a:r>
              <a:rPr lang="en-US" i="0" dirty="0" smtClean="0"/>
              <a:t> </a:t>
            </a:r>
            <a:r>
              <a:rPr lang="en-US" i="0" dirty="0" err="1"/>
              <a:t>haqiqiy</a:t>
            </a:r>
            <a:r>
              <a:rPr lang="en-US" i="0" dirty="0"/>
              <a:t> </a:t>
            </a:r>
            <a:r>
              <a:rPr lang="en-US" i="0" dirty="0" err="1"/>
              <a:t>a’zolarini</a:t>
            </a:r>
            <a:r>
              <a:rPr lang="en-US" i="0" dirty="0"/>
              <a:t> </a:t>
            </a:r>
            <a:r>
              <a:rPr lang="en-US" i="0" dirty="0" err="1"/>
              <a:t>tasdiqlash</a:t>
            </a:r>
            <a:r>
              <a:rPr lang="en-US" i="0" dirty="0"/>
              <a:t> </a:t>
            </a:r>
            <a:r>
              <a:rPr lang="en-US" i="0" dirty="0" err="1" smtClean="0"/>
              <a:t>to‘g‘risida”gi</a:t>
            </a:r>
            <a:r>
              <a:rPr lang="en-US" i="0" dirty="0" smtClean="0"/>
              <a:t> </a:t>
            </a:r>
            <a:r>
              <a:rPr lang="en-US" i="0" dirty="0" err="1" smtClean="0"/>
              <a:t>tarixiy</a:t>
            </a:r>
            <a:r>
              <a:rPr lang="en-US" i="0" dirty="0"/>
              <a:t> </a:t>
            </a:r>
            <a:r>
              <a:rPr lang="en-US" i="0" dirty="0" err="1" smtClean="0"/>
              <a:t>farmoni</a:t>
            </a:r>
            <a:r>
              <a:rPr lang="en-US" i="0" dirty="0" smtClean="0"/>
              <a:t> </a:t>
            </a:r>
            <a:r>
              <a:rPr lang="en-US" i="0" dirty="0" err="1"/>
              <a:t>bilan</a:t>
            </a:r>
            <a:r>
              <a:rPr lang="en-US" i="0" dirty="0"/>
              <a:t> 22 </a:t>
            </a:r>
            <a:r>
              <a:rPr lang="en-US" i="0" dirty="0" err="1"/>
              <a:t>yillik</a:t>
            </a:r>
            <a:r>
              <a:rPr lang="en-US" i="0" dirty="0"/>
              <a:t> </a:t>
            </a:r>
            <a:r>
              <a:rPr lang="en-US" i="0" dirty="0" err="1"/>
              <a:t>uzoq</a:t>
            </a:r>
            <a:r>
              <a:rPr lang="en-US" i="0" dirty="0"/>
              <a:t> </a:t>
            </a:r>
            <a:r>
              <a:rPr lang="en-US" i="0" dirty="0" err="1"/>
              <a:t>tanaffusdan</a:t>
            </a:r>
            <a:r>
              <a:rPr lang="en-US" i="0" dirty="0"/>
              <a:t> </a:t>
            </a:r>
            <a:r>
              <a:rPr lang="en-US" i="0" dirty="0" err="1"/>
              <a:t>so‘ng</a:t>
            </a:r>
            <a:r>
              <a:rPr lang="en-US" i="0" dirty="0"/>
              <a:t> </a:t>
            </a:r>
            <a:r>
              <a:rPr lang="en-US" i="0" dirty="0" err="1"/>
              <a:t>Fanlar</a:t>
            </a:r>
            <a:r>
              <a:rPr lang="en-US" i="0" dirty="0"/>
              <a:t> </a:t>
            </a:r>
            <a:r>
              <a:rPr lang="en-US" i="0" dirty="0" err="1"/>
              <a:t>akademiyasining</a:t>
            </a:r>
            <a:r>
              <a:rPr lang="en-US" i="0" dirty="0"/>
              <a:t> </a:t>
            </a:r>
            <a:r>
              <a:rPr lang="en-US" i="0" dirty="0" smtClean="0"/>
              <a:t>32 </a:t>
            </a:r>
            <a:r>
              <a:rPr lang="en-US" i="0" dirty="0" err="1" smtClean="0"/>
              <a:t>nafar</a:t>
            </a:r>
            <a:r>
              <a:rPr lang="en-US" i="0" dirty="0" smtClean="0"/>
              <a:t> </a:t>
            </a:r>
            <a:r>
              <a:rPr lang="en-US" i="0" dirty="0" err="1"/>
              <a:t>yangi</a:t>
            </a:r>
            <a:r>
              <a:rPr lang="en-US" i="0" dirty="0"/>
              <a:t> </a:t>
            </a:r>
            <a:r>
              <a:rPr lang="en-US" i="0" dirty="0" err="1"/>
              <a:t>haqiqiy</a:t>
            </a:r>
            <a:r>
              <a:rPr lang="en-US" i="0" dirty="0"/>
              <a:t> </a:t>
            </a:r>
            <a:r>
              <a:rPr lang="en-US" i="0" dirty="0" err="1"/>
              <a:t>a’zolari</a:t>
            </a:r>
            <a:r>
              <a:rPr lang="en-US" i="0" dirty="0"/>
              <a:t> </a:t>
            </a:r>
            <a:r>
              <a:rPr lang="en-US" i="0" dirty="0" err="1" smtClean="0"/>
              <a:t>tasdiqlandi</a:t>
            </a:r>
            <a:r>
              <a:rPr lang="en-US" i="0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4095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43" y="162356"/>
            <a:ext cx="8190111" cy="507831"/>
          </a:xfrm>
        </p:spPr>
        <p:txBody>
          <a:bodyPr/>
          <a:lstStyle/>
          <a:p>
            <a:pPr algn="ctr"/>
            <a:r>
              <a:rPr lang="en-US" dirty="0" err="1"/>
              <a:t>Mulohaza</a:t>
            </a:r>
            <a:r>
              <a:rPr lang="en-US" dirty="0"/>
              <a:t> </a:t>
            </a:r>
            <a:r>
              <a:rPr lang="en-US" dirty="0" err="1"/>
              <a:t>qiling</a:t>
            </a:r>
            <a:r>
              <a:rPr lang="en-US" b="0" dirty="0"/>
              <a:t>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398" y="1243096"/>
            <a:ext cx="4458201" cy="1692771"/>
          </a:xfrm>
        </p:spPr>
        <p:txBody>
          <a:bodyPr/>
          <a:lstStyle/>
          <a:p>
            <a:pPr indent="355600" algn="ctr"/>
            <a:r>
              <a:rPr lang="en-US" i="0" dirty="0" err="1"/>
              <a:t>Bugungi</a:t>
            </a:r>
            <a:r>
              <a:rPr lang="en-US" i="0" dirty="0"/>
              <a:t> </a:t>
            </a:r>
            <a:r>
              <a:rPr lang="en-US" i="0" dirty="0" err="1"/>
              <a:t>kunda</a:t>
            </a:r>
            <a:r>
              <a:rPr lang="en-US" i="0" dirty="0"/>
              <a:t> </a:t>
            </a:r>
            <a:r>
              <a:rPr lang="en-US" i="0" dirty="0" err="1"/>
              <a:t>tarix</a:t>
            </a:r>
            <a:r>
              <a:rPr lang="en-US" i="0" dirty="0"/>
              <a:t> </a:t>
            </a:r>
            <a:r>
              <a:rPr lang="en-US" i="0" dirty="0" err="1"/>
              <a:t>fani</a:t>
            </a:r>
            <a:r>
              <a:rPr lang="en-US" i="0" dirty="0"/>
              <a:t> </a:t>
            </a:r>
            <a:r>
              <a:rPr lang="en-US" i="0" dirty="0" err="1"/>
              <a:t>sohasida</a:t>
            </a:r>
            <a:r>
              <a:rPr lang="en-US" i="0" dirty="0"/>
              <a:t> 4 ta </a:t>
            </a:r>
            <a:r>
              <a:rPr lang="en-US" i="0" dirty="0" err="1"/>
              <a:t>akademik</a:t>
            </a:r>
            <a:r>
              <a:rPr lang="en-US" i="0" dirty="0"/>
              <a:t> – </a:t>
            </a:r>
            <a:r>
              <a:rPr lang="en-US" i="0" dirty="0" err="1"/>
              <a:t>Ahmadali</a:t>
            </a:r>
            <a:r>
              <a:rPr lang="en-US" i="0" dirty="0"/>
              <a:t> </a:t>
            </a:r>
            <a:r>
              <a:rPr lang="en-US" i="0" dirty="0" err="1" smtClean="0"/>
              <a:t>Asqarov</a:t>
            </a:r>
            <a:r>
              <a:rPr lang="en-US" i="0" dirty="0" smtClean="0"/>
              <a:t>, </a:t>
            </a:r>
            <a:r>
              <a:rPr lang="en-US" i="0" dirty="0" err="1" smtClean="0"/>
              <a:t>Edvard</a:t>
            </a:r>
            <a:r>
              <a:rPr lang="en-US" i="0" dirty="0" smtClean="0"/>
              <a:t> </a:t>
            </a:r>
            <a:r>
              <a:rPr lang="en-US" i="0" dirty="0" err="1"/>
              <a:t>Rtveladze</a:t>
            </a:r>
            <a:r>
              <a:rPr lang="en-US" i="0" dirty="0"/>
              <a:t>, </a:t>
            </a:r>
            <a:r>
              <a:rPr lang="en-US" i="0" dirty="0" err="1"/>
              <a:t>Anatoliy</a:t>
            </a:r>
            <a:r>
              <a:rPr lang="en-US" i="0" dirty="0"/>
              <a:t> </a:t>
            </a:r>
            <a:r>
              <a:rPr lang="en-US" i="0" dirty="0" err="1"/>
              <a:t>Sagdullayev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Dilorom</a:t>
            </a:r>
            <a:r>
              <a:rPr lang="en-US" i="0" dirty="0"/>
              <a:t> </a:t>
            </a:r>
            <a:r>
              <a:rPr lang="en-US" i="0" dirty="0" err="1"/>
              <a:t>Yusupova</a:t>
            </a:r>
            <a:r>
              <a:rPr lang="en-US" i="0" dirty="0"/>
              <a:t> </a:t>
            </a:r>
            <a:r>
              <a:rPr lang="en-US" i="0" dirty="0" err="1" smtClean="0"/>
              <a:t>faoliyat</a:t>
            </a:r>
            <a:r>
              <a:rPr lang="en-US" i="0" dirty="0" smtClean="0"/>
              <a:t> </a:t>
            </a:r>
            <a:r>
              <a:rPr lang="en-US" i="0" dirty="0" err="1" smtClean="0"/>
              <a:t>olib</a:t>
            </a:r>
            <a:r>
              <a:rPr lang="en-US" i="0" dirty="0" smtClean="0"/>
              <a:t> </a:t>
            </a:r>
            <a:r>
              <a:rPr lang="en-US" i="0" dirty="0" err="1"/>
              <a:t>bormoqda</a:t>
            </a:r>
            <a:r>
              <a:rPr lang="en-US" i="0" dirty="0"/>
              <a:t>.</a:t>
            </a:r>
            <a:endParaRPr lang="ru-RU" dirty="0"/>
          </a:p>
        </p:txBody>
      </p:sp>
      <p:pic>
        <p:nvPicPr>
          <p:cNvPr id="8198" name="Picture 6" descr="Встреча академика Анатолия Сагдуллаева со студентами по вопросам  цивилизации Окс - ДЖИЗАКСКИЙ ГОСУДАРСТВЕННЫЙ ПЕДАГОГИЧЕСКИЙ ИНСТИТУТ им.  Абдуллы Кадыр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537" y="1001523"/>
            <a:ext cx="3987912" cy="248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0734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43" y="162356"/>
            <a:ext cx="8190111" cy="507831"/>
          </a:xfrm>
        </p:spPr>
        <p:txBody>
          <a:bodyPr/>
          <a:lstStyle/>
          <a:p>
            <a:pPr algn="ctr"/>
            <a:r>
              <a:rPr lang="en-US" dirty="0" err="1"/>
              <a:t>Savol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" y="1001523"/>
            <a:ext cx="8534400" cy="3185487"/>
          </a:xfrm>
        </p:spPr>
        <p:txBody>
          <a:bodyPr/>
          <a:lstStyle/>
          <a:p>
            <a:pPr indent="355600">
              <a:spcAft>
                <a:spcPts val="600"/>
              </a:spcAft>
            </a:pPr>
            <a:r>
              <a:rPr lang="en-US" sz="2400" i="0" dirty="0"/>
              <a:t>1. </a:t>
            </a:r>
            <a:r>
              <a:rPr lang="en-US" sz="2400" i="0" dirty="0" err="1"/>
              <a:t>Mustaqillikning</a:t>
            </a:r>
            <a:r>
              <a:rPr lang="en-US" sz="2400" i="0" dirty="0"/>
              <a:t> </a:t>
            </a:r>
            <a:r>
              <a:rPr lang="en-US" sz="2400" i="0" dirty="0" err="1"/>
              <a:t>dastlabki</a:t>
            </a:r>
            <a:r>
              <a:rPr lang="en-US" sz="2400" i="0" dirty="0"/>
              <a:t> </a:t>
            </a:r>
            <a:r>
              <a:rPr lang="en-US" sz="2400" i="0" dirty="0" err="1"/>
              <a:t>yillarida</a:t>
            </a:r>
            <a:r>
              <a:rPr lang="en-US" sz="2400" i="0" dirty="0"/>
              <a:t> </a:t>
            </a:r>
            <a:r>
              <a:rPr lang="en-US" sz="2400" i="0" dirty="0" err="1"/>
              <a:t>tashkil</a:t>
            </a:r>
            <a:r>
              <a:rPr lang="en-US" sz="2400" i="0" dirty="0"/>
              <a:t> </a:t>
            </a:r>
            <a:r>
              <a:rPr lang="en-US" sz="2400" i="0" dirty="0" err="1"/>
              <a:t>etilgan</a:t>
            </a:r>
            <a:r>
              <a:rPr lang="en-US" sz="2400" i="0" dirty="0"/>
              <a:t> </a:t>
            </a:r>
            <a:r>
              <a:rPr lang="en-US" sz="2400" i="0" dirty="0" err="1"/>
              <a:t>Oliy</a:t>
            </a:r>
            <a:r>
              <a:rPr lang="en-US" sz="2400" i="0" dirty="0"/>
              <a:t> </a:t>
            </a:r>
            <a:r>
              <a:rPr lang="en-US" sz="2400" i="0" dirty="0" err="1"/>
              <a:t>attustatsiya</a:t>
            </a:r>
            <a:r>
              <a:rPr lang="en-US" sz="2400" i="0" dirty="0"/>
              <a:t> </a:t>
            </a:r>
            <a:r>
              <a:rPr lang="en-US" sz="2400" i="0" dirty="0" err="1" smtClean="0"/>
              <a:t>komissiyasining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vazifalari</a:t>
            </a:r>
            <a:r>
              <a:rPr lang="en-US" sz="2400" i="0" dirty="0" smtClean="0"/>
              <a:t> </a:t>
            </a:r>
            <a:r>
              <a:rPr lang="en-US" sz="2400" i="0" dirty="0" err="1"/>
              <a:t>nimalardan</a:t>
            </a:r>
            <a:r>
              <a:rPr lang="en-US" sz="2400" i="0" dirty="0"/>
              <a:t> </a:t>
            </a:r>
            <a:r>
              <a:rPr lang="en-US" sz="2400" i="0" dirty="0" err="1"/>
              <a:t>iborat</a:t>
            </a:r>
            <a:r>
              <a:rPr lang="en-US" sz="2400" i="0" dirty="0"/>
              <a:t> </a:t>
            </a:r>
            <a:r>
              <a:rPr lang="en-US" sz="2400" i="0" dirty="0" err="1"/>
              <a:t>edi</a:t>
            </a:r>
            <a:r>
              <a:rPr lang="en-US" sz="2400" i="0" dirty="0"/>
              <a:t>?</a:t>
            </a:r>
          </a:p>
          <a:p>
            <a:pPr indent="355600">
              <a:spcAft>
                <a:spcPts val="600"/>
              </a:spcAft>
            </a:pPr>
            <a:r>
              <a:rPr lang="en-US" sz="2400" i="0" dirty="0"/>
              <a:t>2. </a:t>
            </a:r>
            <a:r>
              <a:rPr lang="en-US" sz="2400" i="0" dirty="0" err="1"/>
              <a:t>Astronomiya</a:t>
            </a:r>
            <a:r>
              <a:rPr lang="en-US" sz="2400" i="0" dirty="0"/>
              <a:t> </a:t>
            </a:r>
            <a:r>
              <a:rPr lang="en-US" sz="2400" i="0" dirty="0" err="1"/>
              <a:t>sohasida</a:t>
            </a:r>
            <a:r>
              <a:rPr lang="en-US" sz="2400" i="0" dirty="0"/>
              <a:t> </a:t>
            </a:r>
            <a:r>
              <a:rPr lang="en-US" sz="2400" i="0" dirty="0" err="1"/>
              <a:t>qanday</a:t>
            </a:r>
            <a:r>
              <a:rPr lang="en-US" sz="2400" i="0" dirty="0"/>
              <a:t> </a:t>
            </a:r>
            <a:r>
              <a:rPr lang="en-US" sz="2400" i="0" dirty="0" err="1"/>
              <a:t>ilmiy</a:t>
            </a:r>
            <a:r>
              <a:rPr lang="en-US" sz="2400" i="0" dirty="0"/>
              <a:t> </a:t>
            </a:r>
            <a:r>
              <a:rPr lang="en-US" sz="2400" i="0" dirty="0" err="1"/>
              <a:t>yangiliklar</a:t>
            </a:r>
            <a:r>
              <a:rPr lang="en-US" sz="2400" i="0" dirty="0"/>
              <a:t> </a:t>
            </a:r>
            <a:r>
              <a:rPr lang="en-US" sz="2400" i="0" dirty="0" err="1"/>
              <a:t>amalga</a:t>
            </a:r>
            <a:r>
              <a:rPr lang="en-US" sz="2400" i="0" dirty="0"/>
              <a:t> </a:t>
            </a:r>
            <a:r>
              <a:rPr lang="en-US" sz="2400" i="0" dirty="0" err="1"/>
              <a:t>oshirildi</a:t>
            </a:r>
            <a:r>
              <a:rPr lang="en-US" sz="2400" i="0" dirty="0"/>
              <a:t>?</a:t>
            </a:r>
          </a:p>
          <a:p>
            <a:pPr indent="355600">
              <a:spcAft>
                <a:spcPts val="600"/>
              </a:spcAft>
            </a:pPr>
            <a:r>
              <a:rPr lang="en-US" sz="2400" i="0" dirty="0"/>
              <a:t>3</a:t>
            </a:r>
            <a:r>
              <a:rPr lang="en-US" sz="2400" i="0" dirty="0" smtClean="0"/>
              <a:t>. </a:t>
            </a:r>
            <a:r>
              <a:rPr lang="en-US" sz="2400" i="0" dirty="0" err="1"/>
              <a:t>O‘zbekiston</a:t>
            </a:r>
            <a:r>
              <a:rPr lang="en-US" sz="2400" i="0" dirty="0"/>
              <a:t> </a:t>
            </a:r>
            <a:r>
              <a:rPr lang="en-US" sz="2400" i="0" dirty="0" err="1"/>
              <a:t>Respublikasi</a:t>
            </a:r>
            <a:r>
              <a:rPr lang="en-US" sz="2400" i="0" dirty="0"/>
              <a:t> </a:t>
            </a:r>
            <a:r>
              <a:rPr lang="en-US" sz="2400" i="0" dirty="0" err="1"/>
              <a:t>Prezidenti</a:t>
            </a:r>
            <a:r>
              <a:rPr lang="en-US" sz="2400" i="0" dirty="0"/>
              <a:t> </a:t>
            </a:r>
            <a:r>
              <a:rPr lang="en-US" sz="2400" i="0" dirty="0" err="1"/>
              <a:t>Shavkat</a:t>
            </a:r>
            <a:r>
              <a:rPr lang="en-US" sz="2400" i="0" dirty="0"/>
              <a:t> </a:t>
            </a:r>
            <a:r>
              <a:rPr lang="en-US" sz="2400" i="0" dirty="0" err="1"/>
              <a:t>Mirziyoyevning</a:t>
            </a:r>
            <a:r>
              <a:rPr lang="en-US" sz="2400" i="0" dirty="0"/>
              <a:t> </a:t>
            </a:r>
            <a:r>
              <a:rPr lang="en-US" sz="2400" i="0" dirty="0" err="1" smtClean="0"/>
              <a:t>ilm-fanni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rivojlantirish</a:t>
            </a:r>
            <a:r>
              <a:rPr lang="en-US" sz="2400" i="0" dirty="0" smtClean="0"/>
              <a:t> </a:t>
            </a:r>
            <a:r>
              <a:rPr lang="en-US" sz="2400" i="0" dirty="0" err="1"/>
              <a:t>borasidagi</a:t>
            </a:r>
            <a:r>
              <a:rPr lang="en-US" sz="2400" i="0" dirty="0"/>
              <a:t> </a:t>
            </a:r>
            <a:r>
              <a:rPr lang="en-US" sz="2400" i="0" dirty="0" err="1"/>
              <a:t>tashabbuslari</a:t>
            </a:r>
            <a:r>
              <a:rPr lang="en-US" sz="2400" i="0" dirty="0"/>
              <a:t> </a:t>
            </a:r>
            <a:r>
              <a:rPr lang="en-US" sz="2400" i="0" dirty="0" err="1"/>
              <a:t>nimalarda</a:t>
            </a:r>
            <a:r>
              <a:rPr lang="en-US" sz="2400" i="0" dirty="0"/>
              <a:t> </a:t>
            </a:r>
            <a:r>
              <a:rPr lang="en-US" sz="2400" i="0" dirty="0" err="1"/>
              <a:t>namoyon</a:t>
            </a:r>
            <a:r>
              <a:rPr lang="en-US" sz="2400" i="0" dirty="0"/>
              <a:t> </a:t>
            </a:r>
            <a:r>
              <a:rPr lang="en-US" sz="2400" i="0" dirty="0" err="1"/>
              <a:t>bo‘ldi</a:t>
            </a:r>
            <a:r>
              <a:rPr lang="en-US" sz="2400" i="0" dirty="0"/>
              <a:t>?</a:t>
            </a:r>
          </a:p>
          <a:p>
            <a:pPr indent="355600"/>
            <a:r>
              <a:rPr lang="en-US" sz="2400" i="0" dirty="0"/>
              <a:t>4</a:t>
            </a:r>
            <a:r>
              <a:rPr lang="en-US" sz="2400" i="0" dirty="0" smtClean="0"/>
              <a:t>. </a:t>
            </a:r>
            <a:r>
              <a:rPr lang="en-US" sz="2400" i="0" dirty="0" err="1"/>
              <a:t>Arxeologiya</a:t>
            </a:r>
            <a:r>
              <a:rPr lang="en-US" sz="2400" i="0" dirty="0"/>
              <a:t> </a:t>
            </a:r>
            <a:r>
              <a:rPr lang="en-US" sz="2400" i="0" dirty="0" err="1"/>
              <a:t>fani</a:t>
            </a:r>
            <a:r>
              <a:rPr lang="en-US" sz="2400" i="0" dirty="0"/>
              <a:t> </a:t>
            </a:r>
            <a:r>
              <a:rPr lang="en-US" sz="2400" i="0" dirty="0" err="1"/>
              <a:t>sohasida</a:t>
            </a:r>
            <a:r>
              <a:rPr lang="en-US" sz="2400" i="0" dirty="0"/>
              <a:t> </a:t>
            </a:r>
            <a:r>
              <a:rPr lang="en-US" sz="2400" i="0" dirty="0" err="1"/>
              <a:t>qanday</a:t>
            </a:r>
            <a:r>
              <a:rPr lang="en-US" sz="2400" i="0" dirty="0"/>
              <a:t> </a:t>
            </a:r>
            <a:r>
              <a:rPr lang="en-US" sz="2400" i="0" dirty="0" err="1"/>
              <a:t>o‘zgarishlar</a:t>
            </a:r>
            <a:r>
              <a:rPr lang="en-US" sz="2400" i="0" dirty="0"/>
              <a:t> </a:t>
            </a:r>
            <a:r>
              <a:rPr lang="en-US" sz="2400" i="0" dirty="0" err="1"/>
              <a:t>bo‘ldi</a:t>
            </a:r>
            <a:r>
              <a:rPr lang="en-US" sz="2400" i="0" dirty="0"/>
              <a:t>?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10887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43" y="162356"/>
            <a:ext cx="8190111" cy="492443"/>
          </a:xfrm>
        </p:spPr>
        <p:txBody>
          <a:bodyPr/>
          <a:lstStyle/>
          <a:p>
            <a:pPr algn="ctr"/>
            <a:r>
              <a:rPr lang="en-US" sz="3200" dirty="0" err="1"/>
              <a:t>Mustaqillikning</a:t>
            </a:r>
            <a:r>
              <a:rPr lang="en-US" sz="3200" dirty="0"/>
              <a:t> </a:t>
            </a:r>
            <a:r>
              <a:rPr lang="en-US" sz="3200" dirty="0" err="1"/>
              <a:t>dastlabki</a:t>
            </a:r>
            <a:r>
              <a:rPr lang="en-US" sz="3200" dirty="0"/>
              <a:t> </a:t>
            </a:r>
            <a:r>
              <a:rPr lang="en-US" sz="3200" dirty="0" err="1"/>
              <a:t>yillarida</a:t>
            </a:r>
            <a:r>
              <a:rPr lang="en-US" sz="3200" dirty="0"/>
              <a:t> </a:t>
            </a:r>
            <a:r>
              <a:rPr lang="en-US" sz="3200" dirty="0" err="1" smtClean="0"/>
              <a:t>ilm</a:t>
            </a:r>
            <a:r>
              <a:rPr lang="en-US" sz="3200" dirty="0" smtClean="0"/>
              <a:t>-fan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914399"/>
            <a:ext cx="4838700" cy="3690433"/>
          </a:xfrm>
        </p:spPr>
        <p:txBody>
          <a:bodyPr/>
          <a:lstStyle/>
          <a:p>
            <a:pPr indent="355600" algn="just"/>
            <a:r>
              <a:rPr lang="en-US" i="0" dirty="0" err="1"/>
              <a:t>Yuzaga</a:t>
            </a:r>
            <a:r>
              <a:rPr lang="en-US" i="0" dirty="0"/>
              <a:t> </a:t>
            </a:r>
            <a:r>
              <a:rPr lang="en-US" i="0" dirty="0" err="1"/>
              <a:t>kelgan</a:t>
            </a:r>
            <a:r>
              <a:rPr lang="en-US" i="0" dirty="0"/>
              <a:t> </a:t>
            </a:r>
            <a:r>
              <a:rPr lang="en-US" i="0" dirty="0" err="1" smtClean="0"/>
              <a:t>yangi</a:t>
            </a:r>
            <a:r>
              <a:rPr lang="en-US" i="0" dirty="0" smtClean="0"/>
              <a:t> </a:t>
            </a:r>
            <a:r>
              <a:rPr lang="en-US" i="0" dirty="0" err="1" smtClean="0"/>
              <a:t>tarixiy</a:t>
            </a:r>
            <a:r>
              <a:rPr lang="en-US" i="0" dirty="0" smtClean="0"/>
              <a:t> </a:t>
            </a:r>
            <a:r>
              <a:rPr lang="en-US" i="0" dirty="0" err="1"/>
              <a:t>shart-sharoit</a:t>
            </a:r>
            <a:r>
              <a:rPr lang="en-US" i="0" dirty="0"/>
              <a:t> </a:t>
            </a:r>
            <a:r>
              <a:rPr lang="en-US" i="0" dirty="0" err="1"/>
              <a:t>ilm</a:t>
            </a:r>
            <a:r>
              <a:rPr lang="en-US" i="0" dirty="0"/>
              <a:t>-fan </a:t>
            </a:r>
            <a:r>
              <a:rPr lang="en-US" i="0" dirty="0" err="1"/>
              <a:t>sohasini</a:t>
            </a:r>
            <a:r>
              <a:rPr lang="en-US" i="0" dirty="0"/>
              <a:t> tub </a:t>
            </a:r>
            <a:r>
              <a:rPr lang="en-US" i="0" dirty="0" err="1"/>
              <a:t>islohot</a:t>
            </a:r>
            <a:r>
              <a:rPr lang="en-US" i="0" dirty="0"/>
              <a:t> </a:t>
            </a:r>
            <a:r>
              <a:rPr lang="en-US" i="0" dirty="0" err="1"/>
              <a:t>qilishni</a:t>
            </a:r>
            <a:r>
              <a:rPr lang="en-US" i="0" dirty="0"/>
              <a:t> </a:t>
            </a:r>
            <a:r>
              <a:rPr lang="en-US" i="0" dirty="0" err="1"/>
              <a:t>taqozo</a:t>
            </a:r>
            <a:r>
              <a:rPr lang="en-US" i="0" dirty="0"/>
              <a:t> </a:t>
            </a:r>
            <a:r>
              <a:rPr lang="en-US" i="0" dirty="0" err="1"/>
              <a:t>etdi</a:t>
            </a:r>
            <a:r>
              <a:rPr lang="en-US" i="0" dirty="0"/>
              <a:t>. </a:t>
            </a:r>
            <a:endParaRPr lang="en-US" i="0" dirty="0" smtClean="0"/>
          </a:p>
          <a:p>
            <a:pPr indent="355600" algn="just"/>
            <a:r>
              <a:rPr lang="en-US" i="0" dirty="0" smtClean="0"/>
              <a:t>Zero, </a:t>
            </a:r>
            <a:r>
              <a:rPr lang="en-US" i="0" dirty="0" err="1" smtClean="0"/>
              <a:t>dolzarb</a:t>
            </a:r>
            <a:r>
              <a:rPr lang="en-US" i="0" dirty="0" smtClean="0"/>
              <a:t> </a:t>
            </a:r>
            <a:r>
              <a:rPr lang="en-US" i="0" dirty="0" err="1"/>
              <a:t>ilmiy-texnik</a:t>
            </a:r>
            <a:r>
              <a:rPr lang="en-US" i="0" dirty="0"/>
              <a:t> </a:t>
            </a:r>
            <a:r>
              <a:rPr lang="en-US" i="0" dirty="0" err="1"/>
              <a:t>muammolar</a:t>
            </a:r>
            <a:r>
              <a:rPr lang="en-US" i="0" dirty="0"/>
              <a:t> </a:t>
            </a:r>
            <a:r>
              <a:rPr lang="en-US" i="0" dirty="0" err="1"/>
              <a:t>hal</a:t>
            </a:r>
            <a:r>
              <a:rPr lang="en-US" i="0" dirty="0"/>
              <a:t> </a:t>
            </a:r>
            <a:r>
              <a:rPr lang="en-US" i="0" dirty="0" err="1"/>
              <a:t>qilinishi</a:t>
            </a:r>
            <a:r>
              <a:rPr lang="en-US" i="0" dirty="0"/>
              <a:t> </a:t>
            </a:r>
            <a:r>
              <a:rPr lang="en-US" i="0" dirty="0" err="1"/>
              <a:t>respublikaning</a:t>
            </a:r>
            <a:r>
              <a:rPr lang="en-US" i="0" dirty="0"/>
              <a:t> </a:t>
            </a:r>
            <a:r>
              <a:rPr lang="en-US" i="0" dirty="0" err="1" smtClean="0"/>
              <a:t>rivojlanishini</a:t>
            </a:r>
            <a:r>
              <a:rPr lang="en-US" i="0" dirty="0" smtClean="0"/>
              <a:t> </a:t>
            </a:r>
            <a:r>
              <a:rPr lang="en-US" i="0" dirty="0" err="1" smtClean="0"/>
              <a:t>ta’minlar</a:t>
            </a:r>
            <a:r>
              <a:rPr lang="en-US" i="0" dirty="0" smtClean="0"/>
              <a:t> </a:t>
            </a:r>
            <a:r>
              <a:rPr lang="en-US" i="0" dirty="0" err="1"/>
              <a:t>edi</a:t>
            </a:r>
            <a:r>
              <a:rPr lang="en-US" i="0" dirty="0"/>
              <a:t>.</a:t>
            </a:r>
          </a:p>
          <a:p>
            <a:pPr indent="355600" algn="just"/>
            <a:r>
              <a:rPr lang="en-US" i="0" dirty="0" err="1"/>
              <a:t>Avvalo</a:t>
            </a:r>
            <a:r>
              <a:rPr lang="en-US" i="0" dirty="0"/>
              <a:t>, </a:t>
            </a:r>
            <a:r>
              <a:rPr lang="en-US" i="0" dirty="0" err="1"/>
              <a:t>Prezidentning</a:t>
            </a:r>
            <a:r>
              <a:rPr lang="en-US" i="0" dirty="0"/>
              <a:t> 1992-yil </a:t>
            </a:r>
            <a:r>
              <a:rPr lang="en-US" i="0" dirty="0" err="1"/>
              <a:t>martdagi</a:t>
            </a:r>
            <a:r>
              <a:rPr lang="en-US" i="0" dirty="0"/>
              <a:t> </a:t>
            </a:r>
            <a:r>
              <a:rPr lang="en-US" i="0" dirty="0" err="1"/>
              <a:t>farmoni</a:t>
            </a:r>
            <a:r>
              <a:rPr lang="en-US" i="0" dirty="0"/>
              <a:t>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/>
              <a:t>ilmiy</a:t>
            </a:r>
            <a:r>
              <a:rPr lang="en-US" i="0" dirty="0"/>
              <a:t> </a:t>
            </a:r>
            <a:r>
              <a:rPr lang="en-US" i="0" dirty="0" err="1" smtClean="0"/>
              <a:t>kadrlar</a:t>
            </a:r>
            <a:r>
              <a:rPr lang="en-US" i="0" dirty="0" smtClean="0"/>
              <a:t> </a:t>
            </a:r>
            <a:r>
              <a:rPr lang="en-US" i="0" dirty="0" err="1" smtClean="0"/>
              <a:t>tayyorlanishini</a:t>
            </a:r>
            <a:r>
              <a:rPr lang="en-US" i="0" dirty="0" smtClean="0"/>
              <a:t> </a:t>
            </a:r>
            <a:r>
              <a:rPr lang="en-US" i="0" dirty="0" err="1"/>
              <a:t>tashkil</a:t>
            </a:r>
            <a:r>
              <a:rPr lang="en-US" i="0" dirty="0"/>
              <a:t> </a:t>
            </a:r>
            <a:r>
              <a:rPr lang="en-US" i="0" dirty="0" err="1"/>
              <a:t>etuvchi</a:t>
            </a:r>
            <a:r>
              <a:rPr lang="en-US" i="0" dirty="0"/>
              <a:t> </a:t>
            </a:r>
            <a:r>
              <a:rPr lang="en-US" i="0" dirty="0" err="1"/>
              <a:t>vakolatli</a:t>
            </a:r>
            <a:r>
              <a:rPr lang="en-US" i="0" dirty="0"/>
              <a:t> organ – </a:t>
            </a:r>
            <a:r>
              <a:rPr lang="en-US" i="0" dirty="0" err="1"/>
              <a:t>Oliy</a:t>
            </a:r>
            <a:r>
              <a:rPr lang="en-US" i="0" dirty="0"/>
              <a:t> </a:t>
            </a:r>
            <a:r>
              <a:rPr lang="en-US" i="0" dirty="0" err="1"/>
              <a:t>attestatsiya</a:t>
            </a:r>
            <a:r>
              <a:rPr lang="en-US" i="0" dirty="0"/>
              <a:t> </a:t>
            </a:r>
            <a:r>
              <a:rPr lang="en-US" i="0" dirty="0" err="1" smtClean="0"/>
              <a:t>komissiyasi</a:t>
            </a:r>
            <a:r>
              <a:rPr lang="en-US" i="0" dirty="0" smtClean="0"/>
              <a:t> (OAK</a:t>
            </a:r>
            <a:r>
              <a:rPr lang="en-US" i="0" dirty="0"/>
              <a:t>) </a:t>
            </a:r>
            <a:r>
              <a:rPr lang="en-US" i="0" dirty="0" err="1"/>
              <a:t>tashkil</a:t>
            </a:r>
            <a:r>
              <a:rPr lang="en-US" i="0" dirty="0"/>
              <a:t> </a:t>
            </a:r>
            <a:r>
              <a:rPr lang="en-US" i="0" dirty="0" err="1"/>
              <a:t>etildi</a:t>
            </a:r>
            <a:endParaRPr lang="ru-RU" dirty="0"/>
          </a:p>
        </p:txBody>
      </p:sp>
      <p:pic>
        <p:nvPicPr>
          <p:cNvPr id="1026" name="Picture 2" descr="viewIxtisoslashgan kengash . Ixtisoslashgan kengash. O'ZBEKISTON.  RESPUBLIKASI. VAZIRLAR. MAHKAMASI. HUZURIDAGI. OLIY. ATTESTATSIYA.  KOMISSIYASI. RAIS. QARORI. 2015 . yil. 5 . yan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979" y="1243096"/>
            <a:ext cx="3625374" cy="3261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770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" y="1001524"/>
            <a:ext cx="5195956" cy="3447098"/>
          </a:xfrm>
        </p:spPr>
        <p:txBody>
          <a:bodyPr/>
          <a:lstStyle/>
          <a:p>
            <a:pPr indent="355600" algn="just"/>
            <a:r>
              <a:rPr lang="en-US" sz="2800" i="0" dirty="0" err="1"/>
              <a:t>Prezidentning</a:t>
            </a:r>
            <a:r>
              <a:rPr lang="en-US" sz="2800" i="0" dirty="0"/>
              <a:t> 1992-yil </a:t>
            </a:r>
            <a:r>
              <a:rPr lang="en-US" sz="2800" i="0" dirty="0" err="1"/>
              <a:t>iyuldagi</a:t>
            </a:r>
            <a:r>
              <a:rPr lang="en-US" sz="2800" i="0" dirty="0"/>
              <a:t> </a:t>
            </a:r>
            <a:r>
              <a:rPr lang="en-US" sz="2800" i="0" dirty="0" smtClean="0"/>
              <a:t>“</a:t>
            </a:r>
            <a:r>
              <a:rPr lang="en-US" sz="2800" i="0" dirty="0" err="1" smtClean="0"/>
              <a:t>Ilm-fanni</a:t>
            </a:r>
            <a:r>
              <a:rPr lang="en-US" sz="2800" i="0" dirty="0" smtClean="0"/>
              <a:t> </a:t>
            </a:r>
            <a:r>
              <a:rPr lang="en-US" sz="2800" i="0" dirty="0" err="1"/>
              <a:t>davlat</a:t>
            </a:r>
            <a:r>
              <a:rPr lang="en-US" sz="2800" i="0" dirty="0"/>
              <a:t> </a:t>
            </a:r>
            <a:r>
              <a:rPr lang="en-US" sz="2800" i="0" dirty="0" err="1"/>
              <a:t>yo‘li</a:t>
            </a:r>
            <a:r>
              <a:rPr lang="en-US" sz="2800" i="0" dirty="0"/>
              <a:t> </a:t>
            </a:r>
            <a:r>
              <a:rPr lang="en-US" sz="2800" i="0" dirty="0" err="1"/>
              <a:t>bilan</a:t>
            </a:r>
            <a:r>
              <a:rPr lang="en-US" sz="2800" i="0" dirty="0"/>
              <a:t> </a:t>
            </a:r>
            <a:r>
              <a:rPr lang="en-US" sz="2800" i="0" dirty="0" err="1" smtClean="0"/>
              <a:t>qo‘llabquvvatlash</a:t>
            </a:r>
            <a:r>
              <a:rPr lang="en-US" sz="2800" i="0" dirty="0" smtClean="0"/>
              <a:t> </a:t>
            </a:r>
            <a:r>
              <a:rPr lang="en-US" sz="2800" i="0" dirty="0" err="1" smtClean="0"/>
              <a:t>va</a:t>
            </a:r>
            <a:r>
              <a:rPr lang="en-US" sz="2800" i="0" dirty="0" smtClean="0"/>
              <a:t> </a:t>
            </a:r>
            <a:r>
              <a:rPr lang="en-US" sz="2800" i="0" dirty="0" err="1"/>
              <a:t>innovatsiya</a:t>
            </a:r>
            <a:r>
              <a:rPr lang="en-US" sz="2800" i="0" dirty="0"/>
              <a:t> </a:t>
            </a:r>
            <a:r>
              <a:rPr lang="en-US" sz="2800" i="0" dirty="0" err="1"/>
              <a:t>faoliyatini</a:t>
            </a:r>
            <a:r>
              <a:rPr lang="en-US" sz="2800" i="0" dirty="0"/>
              <a:t> </a:t>
            </a:r>
            <a:r>
              <a:rPr lang="en-US" sz="2800" i="0" dirty="0" err="1"/>
              <a:t>rivojlantirish</a:t>
            </a:r>
            <a:r>
              <a:rPr lang="en-US" sz="2800" i="0" dirty="0"/>
              <a:t> </a:t>
            </a:r>
            <a:r>
              <a:rPr lang="en-US" sz="2800" i="0" dirty="0" err="1" smtClean="0"/>
              <a:t>to‘g‘risida”gi</a:t>
            </a:r>
            <a:r>
              <a:rPr lang="en-US" sz="2800" i="0" dirty="0" smtClean="0"/>
              <a:t> </a:t>
            </a:r>
            <a:r>
              <a:rPr lang="en-US" sz="2800" i="0" dirty="0" err="1" smtClean="0"/>
              <a:t>farmoni</a:t>
            </a:r>
            <a:r>
              <a:rPr lang="en-US" sz="2800" i="0" dirty="0" smtClean="0"/>
              <a:t> </a:t>
            </a:r>
            <a:r>
              <a:rPr lang="en-US" sz="2800" i="0" dirty="0" err="1" smtClean="0"/>
              <a:t>asosida</a:t>
            </a:r>
            <a:r>
              <a:rPr lang="en-US" sz="2800" i="0" dirty="0" smtClean="0"/>
              <a:t> </a:t>
            </a:r>
            <a:r>
              <a:rPr lang="en-US" sz="2800" i="0" dirty="0" err="1"/>
              <a:t>respublika</a:t>
            </a:r>
            <a:r>
              <a:rPr lang="en-US" sz="2800" i="0" dirty="0"/>
              <a:t> </a:t>
            </a:r>
            <a:r>
              <a:rPr lang="en-US" sz="2800" i="0" dirty="0" err="1"/>
              <a:t>olimlari</a:t>
            </a:r>
            <a:r>
              <a:rPr lang="en-US" sz="2800" i="0" dirty="0"/>
              <a:t> </a:t>
            </a:r>
            <a:r>
              <a:rPr lang="en-US" sz="2800" i="0" dirty="0" err="1"/>
              <a:t>xorijiy</a:t>
            </a:r>
            <a:r>
              <a:rPr lang="en-US" sz="2800" i="0" dirty="0"/>
              <a:t> </a:t>
            </a:r>
            <a:r>
              <a:rPr lang="en-US" sz="2800" i="0" dirty="0" err="1"/>
              <a:t>mamlakatlarga</a:t>
            </a:r>
            <a:r>
              <a:rPr lang="en-US" sz="2800" i="0" dirty="0"/>
              <a:t> </a:t>
            </a:r>
            <a:r>
              <a:rPr lang="en-US" sz="2800" i="0" dirty="0" err="1"/>
              <a:t>tajriba</a:t>
            </a:r>
            <a:r>
              <a:rPr lang="en-US" sz="2800" i="0" dirty="0"/>
              <a:t> </a:t>
            </a:r>
            <a:r>
              <a:rPr lang="en-US" sz="2800" i="0" dirty="0" err="1" smtClean="0"/>
              <a:t>oshirishga</a:t>
            </a:r>
            <a:r>
              <a:rPr lang="en-US" sz="2800" i="0" dirty="0" smtClean="0"/>
              <a:t> </a:t>
            </a:r>
            <a:r>
              <a:rPr lang="en-US" sz="2800" i="0" dirty="0" err="1" smtClean="0"/>
              <a:t>yuborilishi</a:t>
            </a:r>
            <a:r>
              <a:rPr lang="en-US" sz="2800" i="0" dirty="0" smtClean="0"/>
              <a:t> </a:t>
            </a:r>
            <a:r>
              <a:rPr lang="en-US" sz="2800" i="0" dirty="0" err="1"/>
              <a:t>yo‘lga</a:t>
            </a:r>
            <a:r>
              <a:rPr lang="en-US" sz="2800" i="0" dirty="0"/>
              <a:t> </a:t>
            </a:r>
            <a:r>
              <a:rPr lang="en-US" sz="2800" i="0" dirty="0" err="1"/>
              <a:t>qo‘yildi</a:t>
            </a:r>
            <a:endParaRPr lang="ru-RU" sz="2800" dirty="0"/>
          </a:p>
        </p:txBody>
      </p:sp>
      <p:pic>
        <p:nvPicPr>
          <p:cNvPr id="2050" name="Picture 2" descr="Наука / Технологии | Science / Technology | Ilmiy / Texnologiya | Ilim fan  | Илмий / Технология » Fotouz.uz | Фото HD Photo Wallper Pictures Images  Мода fashion Обои 2019 Скачат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740" y="991476"/>
            <a:ext cx="3128287" cy="363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154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43" y="162356"/>
            <a:ext cx="8190111" cy="507831"/>
          </a:xfrm>
        </p:spPr>
        <p:txBody>
          <a:bodyPr/>
          <a:lstStyle/>
          <a:p>
            <a:pPr algn="ctr"/>
            <a:r>
              <a:rPr lang="en-US" dirty="0" err="1" smtClean="0"/>
              <a:t>Ilm</a:t>
            </a:r>
            <a:r>
              <a:rPr lang="en-US" dirty="0" smtClean="0"/>
              <a:t> fan </a:t>
            </a:r>
            <a:r>
              <a:rPr lang="en-US" dirty="0" err="1" smtClean="0"/>
              <a:t>rivojlanishi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1552" y="1001524"/>
            <a:ext cx="8641481" cy="1846659"/>
          </a:xfrm>
        </p:spPr>
        <p:txBody>
          <a:bodyPr/>
          <a:lstStyle/>
          <a:p>
            <a:pPr indent="355600"/>
            <a:r>
              <a:rPr lang="en-US" sz="2400" i="0" dirty="0"/>
              <a:t>1997-yil </a:t>
            </a:r>
            <a:r>
              <a:rPr lang="en-US" sz="2400" i="0" dirty="0" err="1"/>
              <a:t>Xorazm</a:t>
            </a:r>
            <a:r>
              <a:rPr lang="en-US" sz="2400" i="0" dirty="0"/>
              <a:t> </a:t>
            </a:r>
            <a:r>
              <a:rPr lang="en-US" sz="2400" i="0" dirty="0" err="1"/>
              <a:t>Ma’mun</a:t>
            </a:r>
            <a:r>
              <a:rPr lang="en-US" sz="2400" i="0" dirty="0"/>
              <a:t> </a:t>
            </a:r>
            <a:r>
              <a:rPr lang="en-US" sz="2400" i="0" dirty="0" err="1"/>
              <a:t>akademiyasi</a:t>
            </a:r>
            <a:r>
              <a:rPr lang="en-US" sz="2400" i="0" dirty="0"/>
              <a:t> </a:t>
            </a:r>
            <a:r>
              <a:rPr lang="en-US" sz="2400" i="0" dirty="0" err="1"/>
              <a:t>qayta</a:t>
            </a:r>
            <a:r>
              <a:rPr lang="en-US" sz="2400" i="0" dirty="0"/>
              <a:t> </a:t>
            </a:r>
            <a:r>
              <a:rPr lang="en-US" sz="2400" i="0" dirty="0" err="1"/>
              <a:t>tiklanib</a:t>
            </a:r>
            <a:r>
              <a:rPr lang="en-US" sz="2400" i="0" dirty="0"/>
              <a:t>, </a:t>
            </a:r>
            <a:r>
              <a:rPr lang="en-US" sz="2400" i="0" dirty="0" err="1"/>
              <a:t>Fanlar</a:t>
            </a:r>
            <a:r>
              <a:rPr lang="en-US" sz="2400" i="0" dirty="0"/>
              <a:t> </a:t>
            </a:r>
            <a:r>
              <a:rPr lang="en-US" sz="2400" i="0" dirty="0" err="1" smtClean="0"/>
              <a:t>akademiyasining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mintaqaviy</a:t>
            </a:r>
            <a:r>
              <a:rPr lang="en-US" sz="2400" i="0" dirty="0" smtClean="0"/>
              <a:t> </a:t>
            </a:r>
            <a:r>
              <a:rPr lang="en-US" sz="2400" i="0" dirty="0" err="1"/>
              <a:t>bo‘linmasi</a:t>
            </a:r>
            <a:r>
              <a:rPr lang="en-US" sz="2400" i="0" dirty="0"/>
              <a:t> </a:t>
            </a:r>
            <a:r>
              <a:rPr lang="en-US" sz="2400" i="0" dirty="0" err="1"/>
              <a:t>sifatida</a:t>
            </a:r>
            <a:r>
              <a:rPr lang="en-US" sz="2400" i="0" dirty="0"/>
              <a:t> </a:t>
            </a:r>
            <a:r>
              <a:rPr lang="en-US" sz="2400" i="0" dirty="0" err="1"/>
              <a:t>tashkil</a:t>
            </a:r>
            <a:r>
              <a:rPr lang="en-US" sz="2400" i="0" dirty="0"/>
              <a:t> </a:t>
            </a:r>
            <a:r>
              <a:rPr lang="en-US" sz="2400" i="0" dirty="0" err="1"/>
              <a:t>etildi</a:t>
            </a:r>
            <a:r>
              <a:rPr lang="en-US" sz="2400" i="0" dirty="0"/>
              <a:t>.</a:t>
            </a:r>
          </a:p>
          <a:p>
            <a:pPr indent="355600"/>
            <a:r>
              <a:rPr lang="en-US" sz="2400" i="0" dirty="0"/>
              <a:t>2000-yili </a:t>
            </a:r>
            <a:r>
              <a:rPr lang="en-US" sz="2400" i="0" dirty="0" err="1"/>
              <a:t>Fanlar</a:t>
            </a:r>
            <a:r>
              <a:rPr lang="en-US" sz="2400" i="0" dirty="0"/>
              <a:t> </a:t>
            </a:r>
            <a:r>
              <a:rPr lang="en-US" sz="2400" i="0" dirty="0" err="1"/>
              <a:t>akademiyasi</a:t>
            </a:r>
            <a:r>
              <a:rPr lang="en-US" sz="2400" i="0" dirty="0"/>
              <a:t> </a:t>
            </a:r>
            <a:r>
              <a:rPr lang="en-US" sz="2400" i="0" dirty="0" err="1"/>
              <a:t>Sharqshunoslik</a:t>
            </a:r>
            <a:r>
              <a:rPr lang="en-US" sz="2400" i="0" dirty="0"/>
              <a:t> </a:t>
            </a:r>
            <a:r>
              <a:rPr lang="en-US" sz="2400" i="0" dirty="0" err="1" smtClean="0"/>
              <a:t>institutining</a:t>
            </a:r>
            <a:r>
              <a:rPr lang="en-US" sz="2400" i="0" dirty="0"/>
              <a:t> </a:t>
            </a:r>
            <a:r>
              <a:rPr lang="en-US" sz="2400" i="0" dirty="0" err="1" smtClean="0"/>
              <a:t>qo‘lyozmalar</a:t>
            </a:r>
            <a:r>
              <a:rPr lang="en-US" sz="2400" i="0" dirty="0" smtClean="0"/>
              <a:t> </a:t>
            </a:r>
            <a:r>
              <a:rPr lang="nn-NO" sz="2400" i="0" dirty="0" smtClean="0"/>
              <a:t>fondi </a:t>
            </a:r>
            <a:r>
              <a:rPr lang="nn-NO" sz="2400" i="0" dirty="0"/>
              <a:t>dunyoning eng boy qo‘lyozmalar xazinasidan biri sifatida </a:t>
            </a:r>
            <a:r>
              <a:rPr lang="nn-NO" sz="2400" i="0" dirty="0" smtClean="0"/>
              <a:t>YUNESKO </a:t>
            </a:r>
            <a:r>
              <a:rPr lang="en-US" sz="2400" i="0" dirty="0" err="1" smtClean="0"/>
              <a:t>madaniy</a:t>
            </a:r>
            <a:r>
              <a:rPr lang="en-US" sz="2400" i="0" dirty="0" smtClean="0"/>
              <a:t> </a:t>
            </a:r>
            <a:r>
              <a:rPr lang="en-US" sz="2400" i="0" dirty="0" err="1"/>
              <a:t>merosi</a:t>
            </a:r>
            <a:r>
              <a:rPr lang="en-US" sz="2400" i="0" dirty="0"/>
              <a:t> </a:t>
            </a:r>
            <a:r>
              <a:rPr lang="en-US" sz="2400" i="0" dirty="0" err="1"/>
              <a:t>ro‘yxatiga</a:t>
            </a:r>
            <a:r>
              <a:rPr lang="en-US" sz="2400" i="0" dirty="0"/>
              <a:t> </a:t>
            </a:r>
            <a:r>
              <a:rPr lang="en-US" sz="2400" i="0" dirty="0" err="1"/>
              <a:t>kiritildi</a:t>
            </a:r>
            <a:r>
              <a:rPr lang="en-US" sz="2400" i="0" dirty="0"/>
              <a:t>.</a:t>
            </a:r>
            <a:endParaRPr lang="ru-RU" sz="2400" dirty="0"/>
          </a:p>
        </p:txBody>
      </p:sp>
      <p:pic>
        <p:nvPicPr>
          <p:cNvPr id="3074" name="Picture 2" descr="www.fban.uz — O'zbekiston Respublikasi Fanlar Akademiyasi Fundamental  Kutubxonas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163103"/>
            <a:ext cx="3148034" cy="169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80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" y="971550"/>
            <a:ext cx="8686800" cy="2400657"/>
          </a:xfrm>
        </p:spPr>
        <p:txBody>
          <a:bodyPr/>
          <a:lstStyle/>
          <a:p>
            <a:pPr indent="355600"/>
            <a:r>
              <a:rPr lang="en-US" sz="2600" i="0" dirty="0"/>
              <a:t>2008-yildan </a:t>
            </a:r>
            <a:r>
              <a:rPr lang="en-US" sz="2600" i="0" dirty="0" err="1"/>
              <a:t>buyon</a:t>
            </a:r>
            <a:r>
              <a:rPr lang="en-US" sz="2600" i="0" dirty="0"/>
              <a:t> </a:t>
            </a:r>
            <a:r>
              <a:rPr lang="en-US" sz="2600" i="0" dirty="0" err="1"/>
              <a:t>Toshkentda</a:t>
            </a:r>
            <a:r>
              <a:rPr lang="en-US" sz="2600" i="0" dirty="0"/>
              <a:t> </a:t>
            </a:r>
            <a:r>
              <a:rPr lang="en-US" sz="2600" i="0" dirty="0" err="1"/>
              <a:t>innovatsion</a:t>
            </a:r>
            <a:r>
              <a:rPr lang="en-US" sz="2600" i="0" dirty="0"/>
              <a:t> </a:t>
            </a:r>
            <a:r>
              <a:rPr lang="en-US" sz="2600" i="0" dirty="0" err="1"/>
              <a:t>g‘oyalar</a:t>
            </a:r>
            <a:r>
              <a:rPr lang="en-US" sz="2600" i="0" dirty="0"/>
              <a:t>, </a:t>
            </a:r>
            <a:r>
              <a:rPr lang="en-US" sz="2600" i="0" dirty="0" err="1" smtClean="0"/>
              <a:t>texnologiyalar</a:t>
            </a:r>
            <a:r>
              <a:rPr lang="en-US" sz="2600" i="0" dirty="0" smtClean="0"/>
              <a:t> </a:t>
            </a:r>
            <a:r>
              <a:rPr lang="en-US" sz="2600" i="0" dirty="0" err="1" smtClean="0"/>
              <a:t>va</a:t>
            </a:r>
            <a:r>
              <a:rPr lang="en-US" sz="2600" i="0" dirty="0" smtClean="0"/>
              <a:t> </a:t>
            </a:r>
            <a:r>
              <a:rPr lang="en-US" sz="2600" i="0" dirty="0" err="1"/>
              <a:t>loyihalar</a:t>
            </a:r>
            <a:r>
              <a:rPr lang="en-US" sz="2600" i="0" dirty="0"/>
              <a:t> </a:t>
            </a:r>
            <a:r>
              <a:rPr lang="en-US" sz="2600" i="0" dirty="0" err="1"/>
              <a:t>yarmarkasi</a:t>
            </a:r>
            <a:r>
              <a:rPr lang="en-US" sz="2600" i="0" dirty="0"/>
              <a:t> </a:t>
            </a:r>
            <a:r>
              <a:rPr lang="en-US" sz="2600" i="0" dirty="0" err="1"/>
              <a:t>o‘tkazib</a:t>
            </a:r>
            <a:r>
              <a:rPr lang="en-US" sz="2600" i="0" dirty="0"/>
              <a:t> </a:t>
            </a:r>
            <a:r>
              <a:rPr lang="en-US" sz="2600" i="0" dirty="0" err="1"/>
              <a:t>kelinmoqda</a:t>
            </a:r>
            <a:r>
              <a:rPr lang="en-US" sz="2600" i="0" dirty="0" smtClean="0"/>
              <a:t>.</a:t>
            </a:r>
          </a:p>
          <a:p>
            <a:pPr indent="355600"/>
            <a:r>
              <a:rPr lang="en-US" sz="2600" i="0" dirty="0" smtClean="0"/>
              <a:t>2008–2015-yillar </a:t>
            </a:r>
            <a:r>
              <a:rPr lang="en-US" sz="2600" i="0" dirty="0" err="1" smtClean="0"/>
              <a:t>davomida</a:t>
            </a:r>
            <a:r>
              <a:rPr lang="en-US" sz="2600" i="0" dirty="0" smtClean="0"/>
              <a:t> </a:t>
            </a:r>
            <a:r>
              <a:rPr lang="en-US" sz="2600" i="0" dirty="0" err="1" smtClean="0"/>
              <a:t>o‘tkazilgan</a:t>
            </a:r>
            <a:r>
              <a:rPr lang="en-US" sz="2600" i="0" dirty="0" smtClean="0"/>
              <a:t> </a:t>
            </a:r>
            <a:r>
              <a:rPr lang="en-US" sz="2600" i="0" dirty="0"/>
              <a:t>I–VIII </a:t>
            </a:r>
            <a:r>
              <a:rPr lang="en-US" sz="2600" i="0" dirty="0" err="1"/>
              <a:t>yarmarkalar</a:t>
            </a:r>
            <a:r>
              <a:rPr lang="en-US" sz="2600" i="0" dirty="0"/>
              <a:t> </a:t>
            </a:r>
            <a:r>
              <a:rPr lang="en-US" sz="2600" i="0" dirty="0" err="1"/>
              <a:t>doirasida</a:t>
            </a:r>
            <a:r>
              <a:rPr lang="en-US" sz="2600" i="0" dirty="0"/>
              <a:t> </a:t>
            </a:r>
            <a:r>
              <a:rPr lang="en-US" sz="2600" i="0" dirty="0" err="1"/>
              <a:t>jami</a:t>
            </a:r>
            <a:r>
              <a:rPr lang="en-US" sz="2600" i="0" dirty="0"/>
              <a:t> 4000 </a:t>
            </a:r>
            <a:r>
              <a:rPr lang="en-US" sz="2600" i="0" dirty="0" err="1"/>
              <a:t>dan</a:t>
            </a:r>
            <a:r>
              <a:rPr lang="en-US" sz="2600" i="0" dirty="0"/>
              <a:t> </a:t>
            </a:r>
            <a:r>
              <a:rPr lang="en-US" sz="2600" i="0" dirty="0" err="1"/>
              <a:t>ortiq</a:t>
            </a:r>
            <a:r>
              <a:rPr lang="en-US" sz="2600" i="0" dirty="0"/>
              <a:t> </a:t>
            </a:r>
            <a:r>
              <a:rPr lang="en-US" sz="2600" i="0" dirty="0" err="1" smtClean="0"/>
              <a:t>ishlanmalar</a:t>
            </a:r>
            <a:r>
              <a:rPr lang="en-US" sz="2600" i="0" dirty="0" smtClean="0"/>
              <a:t> </a:t>
            </a:r>
            <a:r>
              <a:rPr lang="en-US" sz="2600" i="0" dirty="0" err="1" smtClean="0"/>
              <a:t>taqdim</a:t>
            </a:r>
            <a:r>
              <a:rPr lang="en-US" sz="2600" i="0" dirty="0" smtClean="0"/>
              <a:t> </a:t>
            </a:r>
            <a:r>
              <a:rPr lang="en-US" sz="2600" i="0" dirty="0" err="1"/>
              <a:t>etildi</a:t>
            </a:r>
            <a:r>
              <a:rPr lang="en-US" sz="2600" i="0" dirty="0"/>
              <a:t>. </a:t>
            </a:r>
            <a:endParaRPr lang="en-US" sz="2600" i="0" dirty="0" smtClean="0"/>
          </a:p>
          <a:p>
            <a:pPr indent="355600"/>
            <a:r>
              <a:rPr lang="en-US" sz="2600" i="0" dirty="0" smtClean="0"/>
              <a:t>2008-yildan </a:t>
            </a:r>
            <a:r>
              <a:rPr lang="en-US" sz="2600" i="0" dirty="0" err="1"/>
              <a:t>buyon</a:t>
            </a:r>
            <a:r>
              <a:rPr lang="en-US" sz="2600" i="0" dirty="0"/>
              <a:t> </a:t>
            </a:r>
            <a:r>
              <a:rPr lang="en-US" sz="2600" i="0" dirty="0" err="1"/>
              <a:t>umumiy</a:t>
            </a:r>
            <a:r>
              <a:rPr lang="en-US" sz="2600" i="0" dirty="0"/>
              <a:t> </a:t>
            </a:r>
            <a:r>
              <a:rPr lang="en-US" sz="2600" i="0" dirty="0" err="1"/>
              <a:t>qiymati</a:t>
            </a:r>
            <a:r>
              <a:rPr lang="en-US" sz="2600" i="0" dirty="0"/>
              <a:t> 113 </a:t>
            </a:r>
            <a:r>
              <a:rPr lang="en-US" sz="2600" i="0" dirty="0" err="1"/>
              <a:t>mlrd</a:t>
            </a:r>
            <a:r>
              <a:rPr lang="en-US" sz="2600" i="0" dirty="0"/>
              <a:t>. </a:t>
            </a:r>
            <a:r>
              <a:rPr lang="en-US" sz="2600" i="0" dirty="0" err="1" smtClean="0"/>
              <a:t>so‘mdan</a:t>
            </a:r>
            <a:r>
              <a:rPr lang="en-US" sz="2600" i="0" dirty="0" smtClean="0"/>
              <a:t> </a:t>
            </a:r>
            <a:r>
              <a:rPr lang="sv-SE" sz="2600" i="0" dirty="0" smtClean="0"/>
              <a:t>ortiq </a:t>
            </a:r>
            <a:r>
              <a:rPr lang="sv-SE" sz="2600" i="0" dirty="0"/>
              <a:t>bo‘lgan 3000 dan ziyod shartnomalar tuzildi.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597607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1552" y="976988"/>
            <a:ext cx="8693848" cy="2954655"/>
          </a:xfrm>
        </p:spPr>
        <p:txBody>
          <a:bodyPr/>
          <a:lstStyle/>
          <a:p>
            <a:pPr indent="355600" algn="just"/>
            <a:r>
              <a:rPr lang="en-US" sz="2400" i="0" dirty="0" err="1"/>
              <a:t>O‘zbekiston</a:t>
            </a:r>
            <a:r>
              <a:rPr lang="en-US" sz="2400" i="0" dirty="0"/>
              <a:t> </a:t>
            </a:r>
            <a:r>
              <a:rPr lang="en-US" sz="2400" i="0" dirty="0" err="1"/>
              <a:t>olimlari</a:t>
            </a:r>
            <a:r>
              <a:rPr lang="en-US" sz="2400" i="0" dirty="0"/>
              <a:t> </a:t>
            </a:r>
            <a:r>
              <a:rPr lang="en-US" sz="2400" i="0" dirty="0" err="1"/>
              <a:t>demokratik</a:t>
            </a:r>
            <a:r>
              <a:rPr lang="en-US" sz="2400" i="0" dirty="0"/>
              <a:t> </a:t>
            </a:r>
            <a:r>
              <a:rPr lang="en-US" sz="2400" i="0" dirty="0" err="1"/>
              <a:t>va</a:t>
            </a:r>
            <a:r>
              <a:rPr lang="en-US" sz="2400" i="0" dirty="0"/>
              <a:t> </a:t>
            </a:r>
            <a:r>
              <a:rPr lang="en-US" sz="2400" i="0" dirty="0" err="1"/>
              <a:t>huquqiy</a:t>
            </a:r>
            <a:r>
              <a:rPr lang="en-US" sz="2400" i="0" dirty="0"/>
              <a:t> </a:t>
            </a:r>
            <a:r>
              <a:rPr lang="en-US" sz="2400" i="0" dirty="0" err="1"/>
              <a:t>jamiyatning</a:t>
            </a:r>
            <a:r>
              <a:rPr lang="en-US" sz="2400" i="0" dirty="0"/>
              <a:t> </a:t>
            </a:r>
            <a:r>
              <a:rPr lang="en-US" sz="2400" i="0" dirty="0" err="1" smtClean="0"/>
              <a:t>ma’naviyma’rifiy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va</a:t>
            </a:r>
            <a:r>
              <a:rPr lang="en-US" sz="2400" i="0" dirty="0" smtClean="0"/>
              <a:t> </a:t>
            </a:r>
            <a:r>
              <a:rPr lang="en-US" sz="2400" i="0" dirty="0" err="1"/>
              <a:t>madaniy</a:t>
            </a:r>
            <a:r>
              <a:rPr lang="en-US" sz="2400" i="0" dirty="0"/>
              <a:t> </a:t>
            </a:r>
            <a:r>
              <a:rPr lang="en-US" sz="2400" i="0" dirty="0" err="1"/>
              <a:t>rivojlanishini</a:t>
            </a:r>
            <a:r>
              <a:rPr lang="en-US" sz="2400" i="0" dirty="0"/>
              <a:t> </a:t>
            </a:r>
            <a:r>
              <a:rPr lang="en-US" sz="2400" i="0" dirty="0" err="1"/>
              <a:t>tadqiq</a:t>
            </a:r>
            <a:r>
              <a:rPr lang="en-US" sz="2400" i="0" dirty="0"/>
              <a:t> </a:t>
            </a:r>
            <a:r>
              <a:rPr lang="en-US" sz="2400" i="0" dirty="0" err="1" smtClean="0"/>
              <a:t>qilish</a:t>
            </a:r>
            <a:r>
              <a:rPr lang="en-US" sz="2400" i="0" dirty="0" smtClean="0"/>
              <a:t>, </a:t>
            </a:r>
            <a:r>
              <a:rPr lang="en-US" sz="2400" i="0" dirty="0" err="1" smtClean="0"/>
              <a:t>innovatsion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iqtisodiyotni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shakllantirish</a:t>
            </a:r>
            <a:r>
              <a:rPr lang="en-US" sz="2400" i="0" dirty="0"/>
              <a:t>, </a:t>
            </a:r>
            <a:r>
              <a:rPr lang="en-US" sz="2400" i="0" dirty="0" err="1"/>
              <a:t>energiya</a:t>
            </a:r>
            <a:r>
              <a:rPr lang="en-US" sz="2400" i="0" dirty="0"/>
              <a:t> </a:t>
            </a:r>
            <a:r>
              <a:rPr lang="en-US" sz="2400" i="0" dirty="0" err="1"/>
              <a:t>va</a:t>
            </a:r>
            <a:r>
              <a:rPr lang="en-US" sz="2400" i="0" dirty="0"/>
              <a:t> </a:t>
            </a:r>
            <a:r>
              <a:rPr lang="en-US" sz="2400" i="0" dirty="0" err="1"/>
              <a:t>xomashyoni</a:t>
            </a:r>
            <a:r>
              <a:rPr lang="en-US" sz="2400" i="0" dirty="0"/>
              <a:t> </a:t>
            </a:r>
            <a:r>
              <a:rPr lang="en-US" sz="2400" i="0" dirty="0" err="1"/>
              <a:t>tejash</a:t>
            </a:r>
            <a:r>
              <a:rPr lang="en-US" sz="2400" i="0" dirty="0"/>
              <a:t>, </a:t>
            </a:r>
            <a:r>
              <a:rPr lang="en-US" sz="2400" i="0" dirty="0" err="1" smtClean="0"/>
              <a:t>axborotlashtirish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va</a:t>
            </a:r>
            <a:r>
              <a:rPr lang="en-US" sz="2400" i="0" dirty="0" smtClean="0"/>
              <a:t> </a:t>
            </a:r>
            <a:r>
              <a:rPr lang="en-US" sz="2400" i="0" dirty="0" err="1"/>
              <a:t>axborot-kommunikatsiya</a:t>
            </a:r>
            <a:r>
              <a:rPr lang="en-US" sz="2400" i="0" dirty="0"/>
              <a:t>, </a:t>
            </a:r>
            <a:r>
              <a:rPr lang="en-US" sz="2400" i="0" dirty="0" err="1"/>
              <a:t>kimyo</a:t>
            </a:r>
            <a:r>
              <a:rPr lang="en-US" sz="2400" i="0" dirty="0"/>
              <a:t>, bio- </a:t>
            </a:r>
            <a:r>
              <a:rPr lang="en-US" sz="2400" i="0" dirty="0" err="1"/>
              <a:t>va</a:t>
            </a:r>
            <a:r>
              <a:rPr lang="en-US" sz="2400" i="0" dirty="0"/>
              <a:t> </a:t>
            </a:r>
            <a:r>
              <a:rPr lang="en-US" sz="2400" i="0" dirty="0" err="1" smtClean="0"/>
              <a:t>nanotexnologiyalarni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rivojlantirish</a:t>
            </a:r>
            <a:r>
              <a:rPr lang="en-US" sz="2400" i="0" dirty="0"/>
              <a:t>, </a:t>
            </a:r>
            <a:r>
              <a:rPr lang="en-US" sz="2400" i="0" dirty="0" err="1"/>
              <a:t>qishloq</a:t>
            </a:r>
            <a:r>
              <a:rPr lang="en-US" sz="2400" i="0" dirty="0"/>
              <a:t> </a:t>
            </a:r>
            <a:r>
              <a:rPr lang="en-US" sz="2400" i="0" dirty="0" err="1"/>
              <a:t>xo‘jaligi</a:t>
            </a:r>
            <a:r>
              <a:rPr lang="en-US" sz="2400" i="0" dirty="0"/>
              <a:t>, </a:t>
            </a:r>
            <a:r>
              <a:rPr lang="en-US" sz="2400" i="0" dirty="0" err="1"/>
              <a:t>ekologiya</a:t>
            </a:r>
            <a:r>
              <a:rPr lang="en-US" sz="2400" i="0" dirty="0"/>
              <a:t> </a:t>
            </a:r>
            <a:r>
              <a:rPr lang="en-US" sz="2400" i="0" dirty="0" err="1"/>
              <a:t>va</a:t>
            </a:r>
            <a:r>
              <a:rPr lang="en-US" sz="2400" i="0" dirty="0"/>
              <a:t> </a:t>
            </a:r>
            <a:r>
              <a:rPr lang="en-US" sz="2400" i="0" dirty="0" err="1"/>
              <a:t>atrof-muhitni</a:t>
            </a:r>
            <a:r>
              <a:rPr lang="en-US" sz="2400" i="0" dirty="0"/>
              <a:t> </a:t>
            </a:r>
            <a:r>
              <a:rPr lang="en-US" sz="2400" i="0" dirty="0" err="1" smtClean="0"/>
              <a:t>muhofaza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qilish</a:t>
            </a:r>
            <a:r>
              <a:rPr lang="en-US" sz="2400" i="0" dirty="0"/>
              <a:t>, </a:t>
            </a:r>
            <a:r>
              <a:rPr lang="en-US" sz="2400" i="0" dirty="0" err="1"/>
              <a:t>tibbiyot</a:t>
            </a:r>
            <a:r>
              <a:rPr lang="en-US" sz="2400" i="0" dirty="0"/>
              <a:t>, </a:t>
            </a:r>
            <a:r>
              <a:rPr lang="en-US" sz="2400" i="0" dirty="0" err="1"/>
              <a:t>farmakologiya</a:t>
            </a:r>
            <a:r>
              <a:rPr lang="en-US" sz="2400" i="0" dirty="0"/>
              <a:t>, </a:t>
            </a:r>
            <a:r>
              <a:rPr lang="en-US" sz="2400" i="0" dirty="0" err="1"/>
              <a:t>geologiya</a:t>
            </a:r>
            <a:r>
              <a:rPr lang="en-US" sz="2400" i="0" dirty="0"/>
              <a:t>, </a:t>
            </a:r>
            <a:r>
              <a:rPr lang="en-US" sz="2400" i="0" dirty="0" err="1"/>
              <a:t>geofizika</a:t>
            </a:r>
            <a:r>
              <a:rPr lang="en-US" sz="2400" i="0" dirty="0"/>
              <a:t>, </a:t>
            </a:r>
            <a:r>
              <a:rPr lang="en-US" sz="2400" i="0" dirty="0" err="1" smtClean="0"/>
              <a:t>seysmologiya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bo‘yicha</a:t>
            </a:r>
            <a:r>
              <a:rPr lang="en-US" sz="2400" i="0" dirty="0" smtClean="0"/>
              <a:t> </a:t>
            </a:r>
            <a:r>
              <a:rPr lang="en-US" sz="2400" i="0" dirty="0" err="1"/>
              <a:t>ma’lum</a:t>
            </a:r>
            <a:r>
              <a:rPr lang="en-US" sz="2400" i="0" dirty="0"/>
              <a:t> </a:t>
            </a:r>
            <a:r>
              <a:rPr lang="en-US" sz="2400" i="0" dirty="0" err="1"/>
              <a:t>yutuqlarga</a:t>
            </a:r>
            <a:r>
              <a:rPr lang="en-US" sz="2400" i="0" dirty="0"/>
              <a:t> </a:t>
            </a:r>
            <a:r>
              <a:rPr lang="en-US" sz="2400" i="0" dirty="0" err="1"/>
              <a:t>erishib</a:t>
            </a:r>
            <a:r>
              <a:rPr lang="en-US" sz="2400" i="0" dirty="0"/>
              <a:t> </a:t>
            </a:r>
            <a:r>
              <a:rPr lang="en-US" sz="2400" i="0" dirty="0" err="1"/>
              <a:t>kelmoqda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23737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43" y="162356"/>
            <a:ext cx="8190111" cy="507831"/>
          </a:xfrm>
        </p:spPr>
        <p:txBody>
          <a:bodyPr/>
          <a:lstStyle/>
          <a:p>
            <a:pPr algn="ctr"/>
            <a:r>
              <a:rPr lang="en-US" dirty="0" err="1"/>
              <a:t>Ilm</a:t>
            </a:r>
            <a:r>
              <a:rPr lang="en-US" dirty="0"/>
              <a:t>-fan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ta’lim</a:t>
            </a:r>
            <a:r>
              <a:rPr lang="en-US" dirty="0"/>
              <a:t> </a:t>
            </a:r>
            <a:r>
              <a:rPr lang="en-US" dirty="0" err="1"/>
              <a:t>integratsiyasi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" y="976745"/>
            <a:ext cx="5410200" cy="3499270"/>
          </a:xfrm>
        </p:spPr>
        <p:txBody>
          <a:bodyPr/>
          <a:lstStyle/>
          <a:p>
            <a:pPr indent="355600" algn="just"/>
            <a:r>
              <a:rPr lang="en-US" sz="1900" i="0" dirty="0"/>
              <a:t>2011-yili </a:t>
            </a:r>
            <a:r>
              <a:rPr lang="en-US" sz="1900" i="0" dirty="0" err="1"/>
              <a:t>Fanlar</a:t>
            </a:r>
            <a:r>
              <a:rPr lang="en-US" sz="1900" i="0" dirty="0"/>
              <a:t> </a:t>
            </a:r>
            <a:r>
              <a:rPr lang="sv-SE" sz="1900" i="0" dirty="0"/>
              <a:t>akademiyasining Fizika-texnika institutida </a:t>
            </a:r>
            <a:r>
              <a:rPr lang="sv-SE" sz="1900" i="0" dirty="0" smtClean="0"/>
              <a:t>”Qayta </a:t>
            </a:r>
            <a:r>
              <a:rPr lang="sv-SE" sz="1900" i="0" dirty="0"/>
              <a:t>tiklanadigan </a:t>
            </a:r>
            <a:r>
              <a:rPr lang="sv-SE" sz="1900" i="0" dirty="0" smtClean="0"/>
              <a:t>energiya </a:t>
            </a:r>
            <a:r>
              <a:rPr lang="en-US" sz="1900" i="0" dirty="0" err="1" smtClean="0"/>
              <a:t>Manbalari</a:t>
            </a:r>
            <a:r>
              <a:rPr lang="en-US" sz="1900" i="0" dirty="0" smtClean="0"/>
              <a:t>” </a:t>
            </a:r>
            <a:r>
              <a:rPr lang="en-US" sz="1900" i="0" dirty="0" err="1"/>
              <a:t>ilmiy-o‘quv</a:t>
            </a:r>
            <a:r>
              <a:rPr lang="en-US" sz="1900" i="0" dirty="0"/>
              <a:t> </a:t>
            </a:r>
            <a:r>
              <a:rPr lang="en-US" sz="1900" i="0" dirty="0" err="1"/>
              <a:t>markazi</a:t>
            </a:r>
            <a:r>
              <a:rPr lang="en-US" sz="1900" i="0" dirty="0"/>
              <a:t>, 2012-yili </a:t>
            </a:r>
            <a:r>
              <a:rPr lang="en-US" sz="1900" i="0" dirty="0" err="1"/>
              <a:t>Immunologiya</a:t>
            </a:r>
            <a:r>
              <a:rPr lang="en-US" sz="1900" i="0" dirty="0"/>
              <a:t> </a:t>
            </a:r>
            <a:r>
              <a:rPr lang="en-US" sz="1900" i="0" dirty="0" err="1"/>
              <a:t>institutida</a:t>
            </a:r>
            <a:r>
              <a:rPr lang="en-US" sz="1900" i="0" dirty="0"/>
              <a:t> </a:t>
            </a:r>
            <a:r>
              <a:rPr lang="en-US" sz="1900" i="0" dirty="0" err="1"/>
              <a:t>Biotibbiyot</a:t>
            </a:r>
            <a:r>
              <a:rPr lang="en-US" sz="1900" i="0" dirty="0"/>
              <a:t>  </a:t>
            </a:r>
            <a:r>
              <a:rPr lang="en-US" sz="1900" i="0" dirty="0" err="1"/>
              <a:t>ilmiy-ta’lim</a:t>
            </a:r>
            <a:r>
              <a:rPr lang="en-US" sz="1900" i="0" dirty="0"/>
              <a:t> </a:t>
            </a:r>
            <a:r>
              <a:rPr lang="en-US" sz="1900" i="0" dirty="0" err="1"/>
              <a:t>innovatsion</a:t>
            </a:r>
            <a:r>
              <a:rPr lang="en-US" sz="1900" i="0" dirty="0"/>
              <a:t> </a:t>
            </a:r>
            <a:r>
              <a:rPr lang="en-US" sz="1900" i="0" dirty="0" err="1"/>
              <a:t>markazi</a:t>
            </a:r>
            <a:r>
              <a:rPr lang="en-US" sz="1900" i="0" dirty="0"/>
              <a:t> </a:t>
            </a:r>
            <a:r>
              <a:rPr lang="en-US" sz="1900" i="0" dirty="0" err="1"/>
              <a:t>ish</a:t>
            </a:r>
            <a:r>
              <a:rPr lang="en-US" sz="1900" i="0" dirty="0"/>
              <a:t> </a:t>
            </a:r>
            <a:r>
              <a:rPr lang="en-US" sz="1900" i="0" dirty="0" err="1"/>
              <a:t>boshladi</a:t>
            </a:r>
            <a:r>
              <a:rPr lang="en-US" sz="1900" i="0" dirty="0"/>
              <a:t>. </a:t>
            </a:r>
            <a:endParaRPr lang="en-US" sz="1900" i="0" dirty="0" smtClean="0"/>
          </a:p>
          <a:p>
            <a:pPr indent="355600" algn="just"/>
            <a:r>
              <a:rPr lang="en-US" sz="1900" i="0" dirty="0" smtClean="0"/>
              <a:t>2012-yildan </a:t>
            </a:r>
            <a:r>
              <a:rPr lang="en-US" sz="1900" i="0" dirty="0" err="1"/>
              <a:t>esa</a:t>
            </a:r>
            <a:r>
              <a:rPr lang="en-US" sz="1900" i="0" dirty="0"/>
              <a:t>, </a:t>
            </a:r>
            <a:r>
              <a:rPr lang="en-US" sz="1900" i="0" dirty="0" err="1"/>
              <a:t>oliy</a:t>
            </a:r>
            <a:r>
              <a:rPr lang="en-US" sz="1900" i="0" dirty="0"/>
              <a:t> </a:t>
            </a:r>
            <a:r>
              <a:rPr lang="en-US" sz="1900" i="0" dirty="0" err="1"/>
              <a:t>ta’lim</a:t>
            </a:r>
            <a:r>
              <a:rPr lang="en-US" sz="1900" i="0" dirty="0"/>
              <a:t> </a:t>
            </a:r>
            <a:r>
              <a:rPr lang="en-US" sz="1900" i="0" dirty="0" err="1"/>
              <a:t>tizimida</a:t>
            </a:r>
            <a:r>
              <a:rPr lang="en-US" sz="1900" i="0" dirty="0"/>
              <a:t> </a:t>
            </a:r>
            <a:r>
              <a:rPr lang="en-US" sz="1900" i="0" dirty="0" err="1"/>
              <a:t>ilmiy</a:t>
            </a:r>
            <a:r>
              <a:rPr lang="en-US" sz="1900" i="0" dirty="0"/>
              <a:t> </a:t>
            </a:r>
            <a:r>
              <a:rPr lang="en-US" sz="1900" i="0" dirty="0" err="1"/>
              <a:t>sektor</a:t>
            </a:r>
            <a:r>
              <a:rPr lang="en-US" sz="1900" i="0" dirty="0"/>
              <a:t> </a:t>
            </a:r>
            <a:r>
              <a:rPr lang="en-US" sz="1900" i="0" dirty="0" err="1"/>
              <a:t>rivojini</a:t>
            </a:r>
            <a:r>
              <a:rPr lang="en-US" sz="1900" i="0" dirty="0"/>
              <a:t> </a:t>
            </a:r>
            <a:r>
              <a:rPr lang="en-US" sz="1900" i="0" dirty="0" err="1"/>
              <a:t>ta’minlash</a:t>
            </a:r>
            <a:r>
              <a:rPr lang="en-US" sz="1900" i="0" dirty="0"/>
              <a:t> </a:t>
            </a:r>
            <a:r>
              <a:rPr lang="en-US" sz="1900" i="0" dirty="0" err="1"/>
              <a:t>maqsadida</a:t>
            </a:r>
            <a:r>
              <a:rPr lang="en-US" sz="1900" i="0" dirty="0"/>
              <a:t> </a:t>
            </a:r>
            <a:r>
              <a:rPr lang="en-US" sz="1900" i="0" dirty="0" err="1"/>
              <a:t>Fanlar</a:t>
            </a:r>
            <a:r>
              <a:rPr lang="en-US" sz="1900" i="0" dirty="0"/>
              <a:t> </a:t>
            </a:r>
            <a:r>
              <a:rPr lang="en-US" sz="1900" i="0" dirty="0" err="1"/>
              <a:t>akademiyasning</a:t>
            </a:r>
            <a:r>
              <a:rPr lang="en-US" sz="1900" i="0" dirty="0"/>
              <a:t> 5 ta </a:t>
            </a:r>
            <a:r>
              <a:rPr lang="en-US" sz="1900" i="0" dirty="0" err="1"/>
              <a:t>ilmiy</a:t>
            </a:r>
            <a:r>
              <a:rPr lang="en-US" sz="1900" i="0" dirty="0"/>
              <a:t> </a:t>
            </a:r>
            <a:r>
              <a:rPr lang="en-US" sz="1900" i="0" dirty="0" err="1"/>
              <a:t>tadqiqot</a:t>
            </a:r>
            <a:r>
              <a:rPr lang="en-US" sz="1900" i="0" dirty="0"/>
              <a:t> </a:t>
            </a:r>
            <a:r>
              <a:rPr lang="en-US" sz="1900" i="0" dirty="0" err="1"/>
              <a:t>instituti</a:t>
            </a:r>
            <a:r>
              <a:rPr lang="en-US" sz="1900" i="0" dirty="0"/>
              <a:t>, 4 ta </a:t>
            </a:r>
            <a:r>
              <a:rPr lang="en-US" sz="1900" i="0" dirty="0" err="1" smtClean="0"/>
              <a:t>mintaqaviy</a:t>
            </a:r>
            <a:r>
              <a:rPr lang="en-US" sz="1900" i="0" dirty="0" smtClean="0"/>
              <a:t> </a:t>
            </a:r>
            <a:r>
              <a:rPr lang="en-US" sz="1900" i="0" dirty="0" err="1" smtClean="0"/>
              <a:t>ilmiy</a:t>
            </a:r>
            <a:r>
              <a:rPr lang="en-US" sz="1900" i="0" dirty="0" smtClean="0"/>
              <a:t> </a:t>
            </a:r>
            <a:r>
              <a:rPr lang="en-US" sz="1900" i="0" dirty="0" err="1"/>
              <a:t>markazlar</a:t>
            </a:r>
            <a:r>
              <a:rPr lang="en-US" sz="1900" i="0" dirty="0"/>
              <a:t> </a:t>
            </a:r>
            <a:r>
              <a:rPr lang="en-US" sz="1900" i="0" dirty="0" err="1"/>
              <a:t>ilmiy</a:t>
            </a:r>
            <a:r>
              <a:rPr lang="en-US" sz="1900" i="0" dirty="0"/>
              <a:t> </a:t>
            </a:r>
            <a:r>
              <a:rPr lang="en-US" sz="1900" i="0" dirty="0" err="1"/>
              <a:t>bo‘linma</a:t>
            </a:r>
            <a:r>
              <a:rPr lang="en-US" sz="1900" i="0" dirty="0"/>
              <a:t> </a:t>
            </a:r>
            <a:r>
              <a:rPr lang="en-US" sz="1900" i="0" dirty="0" err="1"/>
              <a:t>tarzida</a:t>
            </a:r>
            <a:r>
              <a:rPr lang="en-US" sz="1900" i="0" dirty="0"/>
              <a:t> </a:t>
            </a:r>
            <a:r>
              <a:rPr lang="en-US" sz="1900" i="0" dirty="0" err="1"/>
              <a:t>qayta</a:t>
            </a:r>
            <a:r>
              <a:rPr lang="en-US" sz="1900" i="0" dirty="0"/>
              <a:t> </a:t>
            </a:r>
            <a:r>
              <a:rPr lang="en-US" sz="1900" i="0" dirty="0" err="1"/>
              <a:t>tashkil</a:t>
            </a:r>
            <a:r>
              <a:rPr lang="en-US" sz="1900" i="0" dirty="0"/>
              <a:t> </a:t>
            </a:r>
            <a:r>
              <a:rPr lang="en-US" sz="1900" i="0" dirty="0" err="1"/>
              <a:t>etilib</a:t>
            </a:r>
            <a:r>
              <a:rPr lang="en-US" sz="1900" i="0" dirty="0"/>
              <a:t>, </a:t>
            </a:r>
            <a:r>
              <a:rPr lang="en-US" sz="1900" i="0" dirty="0" err="1"/>
              <a:t>yo‘nalishi</a:t>
            </a:r>
            <a:r>
              <a:rPr lang="en-US" sz="1900" i="0" dirty="0"/>
              <a:t> </a:t>
            </a:r>
            <a:r>
              <a:rPr lang="en-US" sz="1900" i="0" dirty="0" err="1"/>
              <a:t>va</a:t>
            </a:r>
            <a:r>
              <a:rPr lang="en-US" sz="1900" i="0" dirty="0"/>
              <a:t>  </a:t>
            </a:r>
            <a:r>
              <a:rPr lang="en-US" sz="1900" i="0" dirty="0" err="1"/>
              <a:t>ixtisosliklariga</a:t>
            </a:r>
            <a:r>
              <a:rPr lang="en-US" sz="1900" i="0" dirty="0"/>
              <a:t> </a:t>
            </a:r>
            <a:r>
              <a:rPr lang="en-US" sz="1900" i="0" dirty="0" err="1"/>
              <a:t>ko‘ra</a:t>
            </a:r>
            <a:r>
              <a:rPr lang="en-US" sz="1900" i="0" dirty="0"/>
              <a:t> </a:t>
            </a:r>
            <a:r>
              <a:rPr lang="en-US" sz="1900" i="0" dirty="0" err="1"/>
              <a:t>ular</a:t>
            </a:r>
            <a:r>
              <a:rPr lang="en-US" sz="1900" i="0" dirty="0"/>
              <a:t> </a:t>
            </a:r>
            <a:r>
              <a:rPr lang="en-US" sz="1900" i="0" dirty="0" err="1"/>
              <a:t>tegishli</a:t>
            </a:r>
            <a:r>
              <a:rPr lang="en-US" sz="1900" i="0" dirty="0"/>
              <a:t> </a:t>
            </a:r>
            <a:r>
              <a:rPr lang="en-US" sz="1900" i="0" dirty="0" err="1"/>
              <a:t>oliy</a:t>
            </a:r>
            <a:r>
              <a:rPr lang="en-US" sz="1900" i="0" dirty="0"/>
              <a:t> </a:t>
            </a:r>
            <a:r>
              <a:rPr lang="en-US" sz="1900" i="0" dirty="0" err="1"/>
              <a:t>ta’lim</a:t>
            </a:r>
            <a:r>
              <a:rPr lang="en-US" sz="1900" i="0" dirty="0"/>
              <a:t> </a:t>
            </a:r>
            <a:r>
              <a:rPr lang="en-US" sz="1900" i="0" dirty="0" err="1"/>
              <a:t>muassasalariga</a:t>
            </a:r>
            <a:r>
              <a:rPr lang="en-US" sz="1900" i="0" dirty="0"/>
              <a:t> </a:t>
            </a:r>
            <a:r>
              <a:rPr lang="en-US" sz="1900" i="0" dirty="0" err="1" smtClean="0"/>
              <a:t>o‘tkazildi</a:t>
            </a:r>
            <a:r>
              <a:rPr lang="en-US" sz="1900" i="0" dirty="0" smtClean="0"/>
              <a:t>.</a:t>
            </a:r>
            <a:endParaRPr lang="ru-RU" sz="1900" dirty="0"/>
          </a:p>
        </p:txBody>
      </p:sp>
      <p:pic>
        <p:nvPicPr>
          <p:cNvPr id="4098" name="Picture 2" descr="Toshkent tibbiyot akademiyasi | Farg'ona filia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098456"/>
            <a:ext cx="3131249" cy="3570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53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43" y="162356"/>
            <a:ext cx="8190111" cy="507831"/>
          </a:xfrm>
        </p:spPr>
        <p:txBody>
          <a:bodyPr/>
          <a:lstStyle/>
          <a:p>
            <a:pPr algn="ctr"/>
            <a:r>
              <a:rPr lang="en-US" dirty="0" err="1"/>
              <a:t>Ilm-fandagi</a:t>
            </a:r>
            <a:r>
              <a:rPr lang="en-US" dirty="0"/>
              <a:t> tub </a:t>
            </a:r>
            <a:r>
              <a:rPr lang="en-US" dirty="0" err="1" smtClean="0"/>
              <a:t>islohotlar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" y="971550"/>
            <a:ext cx="5230091" cy="3046988"/>
          </a:xfrm>
        </p:spPr>
        <p:txBody>
          <a:bodyPr/>
          <a:lstStyle/>
          <a:p>
            <a:pPr indent="355600" algn="just"/>
            <a:r>
              <a:rPr lang="ru-RU" i="0" dirty="0" smtClean="0"/>
              <a:t>2016</a:t>
            </a:r>
            <a:r>
              <a:rPr lang="en-US" i="0" dirty="0" smtClean="0"/>
              <a:t>-2017-yillar </a:t>
            </a:r>
            <a:r>
              <a:rPr lang="en-US" i="0" dirty="0" err="1" smtClean="0"/>
              <a:t>O‘zbekiston</a:t>
            </a:r>
            <a:r>
              <a:rPr lang="en-US" i="0" dirty="0" smtClean="0"/>
              <a:t> </a:t>
            </a:r>
            <a:r>
              <a:rPr lang="en-US" i="0" dirty="0" err="1" smtClean="0"/>
              <a:t>ilm-fanida</a:t>
            </a:r>
            <a:r>
              <a:rPr lang="en-US" i="0" dirty="0" smtClean="0"/>
              <a:t> tom </a:t>
            </a:r>
            <a:r>
              <a:rPr lang="en-US" i="0" dirty="0" err="1" smtClean="0"/>
              <a:t>ma’noda</a:t>
            </a:r>
            <a:r>
              <a:rPr lang="en-US" i="0" dirty="0" smtClean="0"/>
              <a:t> tub </a:t>
            </a:r>
            <a:r>
              <a:rPr lang="en-US" i="0" dirty="0" err="1" smtClean="0"/>
              <a:t>islohotlar</a:t>
            </a:r>
            <a:r>
              <a:rPr lang="en-US" i="0" dirty="0" smtClean="0"/>
              <a:t> </a:t>
            </a:r>
            <a:r>
              <a:rPr lang="en-US" i="0" dirty="0" err="1" smtClean="0"/>
              <a:t>davri</a:t>
            </a:r>
            <a:r>
              <a:rPr lang="en-US" i="0" dirty="0" smtClean="0"/>
              <a:t> </a:t>
            </a:r>
            <a:r>
              <a:rPr lang="en-US" i="0" dirty="0" err="1" smtClean="0"/>
              <a:t>bo‘ldi</a:t>
            </a:r>
            <a:r>
              <a:rPr lang="en-US" i="0" dirty="0" smtClean="0"/>
              <a:t>.</a:t>
            </a:r>
          </a:p>
          <a:p>
            <a:pPr indent="355600" algn="just"/>
            <a:r>
              <a:rPr lang="en-US" i="0" dirty="0" err="1" smtClean="0"/>
              <a:t>O‘zbekiston</a:t>
            </a:r>
            <a:r>
              <a:rPr lang="en-US" i="0" dirty="0" smtClean="0"/>
              <a:t> </a:t>
            </a:r>
            <a:r>
              <a:rPr lang="en-US" i="0" dirty="0" err="1" smtClean="0"/>
              <a:t>Respublikasi</a:t>
            </a:r>
            <a:r>
              <a:rPr lang="en-US" i="0" dirty="0" smtClean="0"/>
              <a:t> </a:t>
            </a:r>
            <a:r>
              <a:rPr lang="en-US" i="0" dirty="0" err="1" smtClean="0"/>
              <a:t>Prezidenti</a:t>
            </a:r>
            <a:r>
              <a:rPr lang="en-US" i="0" dirty="0" smtClean="0"/>
              <a:t> </a:t>
            </a:r>
            <a:r>
              <a:rPr lang="en-US" i="0" dirty="0" err="1" smtClean="0"/>
              <a:t>Shavkat</a:t>
            </a:r>
            <a:r>
              <a:rPr lang="en-US" i="0" dirty="0" smtClean="0"/>
              <a:t> </a:t>
            </a:r>
            <a:r>
              <a:rPr lang="en-US" i="0" dirty="0" err="1" smtClean="0"/>
              <a:t>Mirziyoyev</a:t>
            </a:r>
            <a:r>
              <a:rPr lang="en-US" i="0" dirty="0" smtClean="0"/>
              <a:t> 2016-yil 30-dekabr </a:t>
            </a:r>
            <a:r>
              <a:rPr lang="en-US" i="0" dirty="0" err="1" smtClean="0"/>
              <a:t>kuni</a:t>
            </a:r>
            <a:r>
              <a:rPr lang="en-US" i="0" dirty="0" smtClean="0"/>
              <a:t> ilk </a:t>
            </a:r>
            <a:r>
              <a:rPr lang="en-US" i="0" dirty="0" err="1" smtClean="0"/>
              <a:t>bor</a:t>
            </a:r>
            <a:r>
              <a:rPr lang="en-US" i="0" dirty="0" smtClean="0"/>
              <a:t> </a:t>
            </a:r>
            <a:r>
              <a:rPr lang="en-US" i="0" dirty="0" err="1" smtClean="0"/>
              <a:t>mamlakatimizning</a:t>
            </a:r>
            <a:r>
              <a:rPr lang="en-US" i="0" dirty="0" smtClean="0"/>
              <a:t> </a:t>
            </a:r>
            <a:r>
              <a:rPr lang="en-US" i="0" dirty="0" err="1" smtClean="0"/>
              <a:t>yetakchi</a:t>
            </a:r>
            <a:r>
              <a:rPr lang="en-US" i="0" dirty="0" smtClean="0"/>
              <a:t> </a:t>
            </a:r>
            <a:r>
              <a:rPr lang="en-US" i="0" dirty="0" err="1" smtClean="0"/>
              <a:t>ilm</a:t>
            </a:r>
            <a:r>
              <a:rPr lang="en-US" i="0" dirty="0" smtClean="0"/>
              <a:t>-fan </a:t>
            </a:r>
            <a:r>
              <a:rPr lang="en-US" i="0" dirty="0" err="1" smtClean="0"/>
              <a:t>namoyandalari</a:t>
            </a:r>
            <a:r>
              <a:rPr lang="en-US" i="0" dirty="0" smtClean="0"/>
              <a:t> </a:t>
            </a:r>
            <a:r>
              <a:rPr lang="en-US" i="0" dirty="0" err="1" smtClean="0"/>
              <a:t>bilan</a:t>
            </a:r>
            <a:r>
              <a:rPr lang="en-US" i="0" dirty="0" smtClean="0"/>
              <a:t> </a:t>
            </a:r>
            <a:r>
              <a:rPr lang="en-US" i="0" dirty="0" err="1" smtClean="0"/>
              <a:t>uchrashdi</a:t>
            </a:r>
            <a:r>
              <a:rPr lang="en-US" i="0" dirty="0" smtClean="0"/>
              <a:t>.</a:t>
            </a:r>
          </a:p>
          <a:p>
            <a:pPr indent="355600" algn="just"/>
            <a:r>
              <a:rPr lang="en-US" i="0" dirty="0" err="1" smtClean="0"/>
              <a:t>Uchrashuv</a:t>
            </a:r>
            <a:r>
              <a:rPr lang="en-US" i="0" dirty="0" smtClean="0"/>
              <a:t> </a:t>
            </a:r>
            <a:r>
              <a:rPr lang="en-US" i="0" dirty="0" err="1" smtClean="0"/>
              <a:t>natijalariga</a:t>
            </a:r>
            <a:r>
              <a:rPr lang="en-US" i="0" dirty="0" smtClean="0"/>
              <a:t> </a:t>
            </a:r>
            <a:r>
              <a:rPr lang="en-US" i="0" dirty="0" err="1" smtClean="0"/>
              <a:t>ko‘ra</a:t>
            </a:r>
            <a:r>
              <a:rPr lang="en-US" i="0" dirty="0" smtClean="0"/>
              <a:t>, </a:t>
            </a:r>
            <a:r>
              <a:rPr lang="en-US" i="0" dirty="0" err="1" smtClean="0"/>
              <a:t>O‘zbekistonda</a:t>
            </a:r>
            <a:r>
              <a:rPr lang="en-US" i="0" dirty="0" smtClean="0"/>
              <a:t> </a:t>
            </a:r>
            <a:r>
              <a:rPr lang="en-US" i="0" dirty="0" err="1" smtClean="0"/>
              <a:t>ilm-fanga</a:t>
            </a:r>
            <a:r>
              <a:rPr lang="en-US" i="0" dirty="0" smtClean="0"/>
              <a:t> </a:t>
            </a:r>
            <a:r>
              <a:rPr lang="en-US" i="0" dirty="0" err="1" smtClean="0"/>
              <a:t>e’tibor</a:t>
            </a:r>
            <a:r>
              <a:rPr lang="en-US" i="0" dirty="0" smtClean="0"/>
              <a:t> </a:t>
            </a:r>
            <a:r>
              <a:rPr lang="en-US" i="0" dirty="0" err="1" smtClean="0"/>
              <a:t>yanada</a:t>
            </a:r>
            <a:r>
              <a:rPr lang="en-US" i="0" dirty="0" smtClean="0"/>
              <a:t> </a:t>
            </a:r>
            <a:r>
              <a:rPr lang="en-US" i="0" dirty="0" err="1" smtClean="0"/>
              <a:t>kuchayishi</a:t>
            </a:r>
            <a:r>
              <a:rPr lang="en-US" i="0" dirty="0" smtClean="0"/>
              <a:t> </a:t>
            </a:r>
            <a:r>
              <a:rPr lang="en-US" i="0" dirty="0" err="1" smtClean="0"/>
              <a:t>belgilandi</a:t>
            </a:r>
            <a:r>
              <a:rPr lang="en-US" i="0" dirty="0" smtClean="0"/>
              <a:t>.</a:t>
            </a:r>
            <a:endParaRPr lang="ru-RU" dirty="0"/>
          </a:p>
        </p:txBody>
      </p:sp>
      <p:pic>
        <p:nvPicPr>
          <p:cNvPr id="5122" name="Picture 2" descr="Shavkat Mirziyoyev ilm-fan namoyandalari bilan muloqot qild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062" y="1122311"/>
            <a:ext cx="3484388" cy="2135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1268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43" y="162356"/>
            <a:ext cx="8190111" cy="507831"/>
          </a:xfrm>
        </p:spPr>
        <p:txBody>
          <a:bodyPr/>
          <a:lstStyle/>
          <a:p>
            <a:pPr algn="ctr"/>
            <a:r>
              <a:rPr lang="en-US" dirty="0" err="1" smtClean="0"/>
              <a:t>Fanlar</a:t>
            </a:r>
            <a:r>
              <a:rPr lang="en-US" dirty="0" smtClean="0"/>
              <a:t> </a:t>
            </a:r>
            <a:r>
              <a:rPr lang="en-US" dirty="0" err="1" smtClean="0"/>
              <a:t>akademiyasi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1552" y="1001523"/>
            <a:ext cx="6255448" cy="2954655"/>
          </a:xfrm>
        </p:spPr>
        <p:txBody>
          <a:bodyPr/>
          <a:lstStyle/>
          <a:p>
            <a:pPr indent="355600" algn="just"/>
            <a:r>
              <a:rPr lang="en-US" sz="2400" i="0" dirty="0" err="1" smtClean="0"/>
              <a:t>Prezidentning</a:t>
            </a:r>
            <a:r>
              <a:rPr lang="en-US" sz="2400" i="0" dirty="0"/>
              <a:t> </a:t>
            </a:r>
            <a:r>
              <a:rPr lang="en-US" sz="2400" i="0" dirty="0" smtClean="0"/>
              <a:t>2017-yil </a:t>
            </a:r>
            <a:r>
              <a:rPr lang="en-US" sz="2400" i="0" dirty="0"/>
              <a:t>17-fevraldagi </a:t>
            </a:r>
            <a:r>
              <a:rPr lang="en-US" sz="2400" i="0" dirty="0" smtClean="0"/>
              <a:t>“</a:t>
            </a:r>
            <a:r>
              <a:rPr lang="en-US" sz="2400" i="0" dirty="0" err="1" smtClean="0"/>
              <a:t>Fanlar</a:t>
            </a:r>
            <a:r>
              <a:rPr lang="en-US" sz="2400" i="0" dirty="0" smtClean="0"/>
              <a:t> </a:t>
            </a:r>
            <a:r>
              <a:rPr lang="en-US" sz="2400" i="0" dirty="0" err="1"/>
              <a:t>akademiyasi</a:t>
            </a:r>
            <a:r>
              <a:rPr lang="en-US" sz="2400" i="0" dirty="0"/>
              <a:t> </a:t>
            </a:r>
            <a:r>
              <a:rPr lang="en-US" sz="2400" i="0" dirty="0" err="1"/>
              <a:t>faoliyati</a:t>
            </a:r>
            <a:r>
              <a:rPr lang="en-US" sz="2400" i="0" dirty="0"/>
              <a:t>, </a:t>
            </a:r>
            <a:r>
              <a:rPr lang="en-US" sz="2400" i="0" dirty="0" err="1" smtClean="0"/>
              <a:t>ilmiy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tadqiqot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ishlarini</a:t>
            </a:r>
            <a:r>
              <a:rPr lang="en-US" sz="2400" i="0" dirty="0" smtClean="0"/>
              <a:t> </a:t>
            </a:r>
            <a:r>
              <a:rPr lang="en-US" sz="2400" i="0" dirty="0" err="1"/>
              <a:t>tashkil</a:t>
            </a:r>
            <a:r>
              <a:rPr lang="en-US" sz="2400" i="0" dirty="0"/>
              <a:t> </a:t>
            </a:r>
            <a:r>
              <a:rPr lang="en-US" sz="2400" i="0" dirty="0" err="1"/>
              <a:t>etish</a:t>
            </a:r>
            <a:r>
              <a:rPr lang="en-US" sz="2400" i="0" dirty="0"/>
              <a:t>, </a:t>
            </a:r>
            <a:r>
              <a:rPr lang="en-US" sz="2400" i="0" dirty="0" err="1"/>
              <a:t>boshqarish</a:t>
            </a:r>
            <a:r>
              <a:rPr lang="en-US" sz="2400" i="0" dirty="0"/>
              <a:t> </a:t>
            </a:r>
            <a:r>
              <a:rPr lang="en-US" sz="2400" i="0" dirty="0" err="1"/>
              <a:t>va</a:t>
            </a:r>
            <a:r>
              <a:rPr lang="en-US" sz="2400" i="0" dirty="0"/>
              <a:t> </a:t>
            </a:r>
            <a:r>
              <a:rPr lang="en-US" sz="2400" i="0" dirty="0" err="1"/>
              <a:t>moliyalashtirishni</a:t>
            </a:r>
            <a:r>
              <a:rPr lang="en-US" sz="2400" i="0" dirty="0"/>
              <a:t> </a:t>
            </a:r>
            <a:r>
              <a:rPr lang="en-US" sz="2400" i="0" dirty="0" err="1" smtClean="0"/>
              <a:t>yanada</a:t>
            </a:r>
            <a:r>
              <a:rPr lang="en-US" sz="2400" i="0" dirty="0" smtClean="0"/>
              <a:t> </a:t>
            </a:r>
            <a:r>
              <a:rPr lang="nn-NO" sz="2400" i="0" dirty="0" smtClean="0"/>
              <a:t>takomillashtirish chora-tadbirlari to‘g‘risida</a:t>
            </a:r>
            <a:r>
              <a:rPr lang="en-US" sz="2400" i="0" dirty="0" smtClean="0"/>
              <a:t>”</a:t>
            </a:r>
            <a:r>
              <a:rPr lang="nn-NO" sz="2400" i="0" dirty="0" smtClean="0"/>
              <a:t>gi </a:t>
            </a:r>
            <a:r>
              <a:rPr lang="nn-NO" sz="2400" i="0" dirty="0"/>
              <a:t>qarori </a:t>
            </a:r>
            <a:r>
              <a:rPr lang="nn-NO" sz="2400" i="0" dirty="0" smtClean="0"/>
              <a:t>asosida     </a:t>
            </a:r>
            <a:r>
              <a:rPr lang="nn-NO" sz="2400" i="0" dirty="0"/>
              <a:t>9 ta </a:t>
            </a:r>
            <a:r>
              <a:rPr lang="nn-NO" sz="2400" i="0" dirty="0" smtClean="0"/>
              <a:t>ilmiy-tadqiqot </a:t>
            </a:r>
            <a:r>
              <a:rPr lang="en-US" sz="2400" i="0" dirty="0" err="1" smtClean="0"/>
              <a:t>muassasasi</a:t>
            </a:r>
            <a:r>
              <a:rPr lang="en-US" sz="2400" i="0" dirty="0" smtClean="0"/>
              <a:t> </a:t>
            </a:r>
            <a:r>
              <a:rPr lang="en-US" sz="2400" i="0" dirty="0" err="1"/>
              <a:t>Fanlar</a:t>
            </a:r>
            <a:r>
              <a:rPr lang="en-US" sz="2400" i="0" dirty="0"/>
              <a:t> </a:t>
            </a:r>
            <a:r>
              <a:rPr lang="en-US" sz="2400" i="0" dirty="0" err="1"/>
              <a:t>akademiyasi</a:t>
            </a:r>
            <a:r>
              <a:rPr lang="en-US" sz="2400" i="0" dirty="0"/>
              <a:t> </a:t>
            </a:r>
            <a:r>
              <a:rPr lang="en-US" sz="2400" i="0" dirty="0" err="1" smtClean="0"/>
              <a:t>tarkibiga</a:t>
            </a:r>
            <a:r>
              <a:rPr lang="en-US" sz="2400" i="0" dirty="0"/>
              <a:t> </a:t>
            </a:r>
            <a:r>
              <a:rPr lang="en-US" sz="2400" i="0" dirty="0" err="1" smtClean="0"/>
              <a:t>qaytarildi</a:t>
            </a:r>
            <a:r>
              <a:rPr lang="en-US" sz="2400" i="0" dirty="0"/>
              <a:t>, </a:t>
            </a:r>
            <a:r>
              <a:rPr lang="en-US" sz="2400" i="0" dirty="0" err="1"/>
              <a:t>qator</a:t>
            </a:r>
            <a:r>
              <a:rPr lang="en-US" sz="2400" i="0" dirty="0"/>
              <a:t> </a:t>
            </a:r>
            <a:r>
              <a:rPr lang="en-US" sz="2400" i="0" dirty="0" err="1" smtClean="0"/>
              <a:t>ilmiy</a:t>
            </a:r>
            <a:r>
              <a:rPr lang="en-US" sz="2400" i="0" dirty="0"/>
              <a:t> </a:t>
            </a:r>
            <a:r>
              <a:rPr lang="en-US" sz="2400" i="0" dirty="0" err="1" smtClean="0"/>
              <a:t>tashkilotlar</a:t>
            </a:r>
            <a:r>
              <a:rPr lang="en-US" sz="2400" i="0" dirty="0" smtClean="0"/>
              <a:t> </a:t>
            </a:r>
            <a:r>
              <a:rPr lang="en-US" sz="2400" i="0" dirty="0" err="1"/>
              <a:t>qayta</a:t>
            </a:r>
            <a:r>
              <a:rPr lang="en-US" sz="2400" i="0" dirty="0"/>
              <a:t> </a:t>
            </a:r>
            <a:r>
              <a:rPr lang="en-US" sz="2400" i="0" dirty="0" err="1"/>
              <a:t>tashkil</a:t>
            </a:r>
            <a:r>
              <a:rPr lang="en-US" sz="2400" i="0" dirty="0"/>
              <a:t> </a:t>
            </a:r>
            <a:r>
              <a:rPr lang="en-US" sz="2400" i="0" dirty="0" err="1" smtClean="0"/>
              <a:t>etildi</a:t>
            </a:r>
            <a:r>
              <a:rPr lang="en-US" sz="2400" i="0" dirty="0" smtClean="0"/>
              <a:t>.</a:t>
            </a:r>
            <a:endParaRPr lang="ru-RU" sz="2400" dirty="0"/>
          </a:p>
        </p:txBody>
      </p:sp>
      <p:pic>
        <p:nvPicPr>
          <p:cNvPr id="6146" name="Picture 2" descr="Shavkat Mirziyoyev: Xorijiy investitsiyalarning muayyan foizi ilm-fanga  yo'naltiriladi | UzReport.new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001525"/>
            <a:ext cx="2403213" cy="179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7751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1242</TotalTime>
  <Words>591</Words>
  <Application>Microsoft Office PowerPoint</Application>
  <PresentationFormat>Экран (16:9)</PresentationFormat>
  <Paragraphs>39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O‘zbekiston tarixi</vt:lpstr>
      <vt:lpstr>Mustaqillikning dastlabki yillarida ilm-fan</vt:lpstr>
      <vt:lpstr>Презентация PowerPoint</vt:lpstr>
      <vt:lpstr>Ilm fan rivojlanishi </vt:lpstr>
      <vt:lpstr>Презентация PowerPoint</vt:lpstr>
      <vt:lpstr>Презентация PowerPoint</vt:lpstr>
      <vt:lpstr>Ilm-fan va ta’lim integratsiyasi</vt:lpstr>
      <vt:lpstr>Ilm-fandagi tub islohotlar</vt:lpstr>
      <vt:lpstr>Fanlar akademiyasi</vt:lpstr>
      <vt:lpstr>Innovatsion rivojlanish </vt:lpstr>
      <vt:lpstr>Fanlar akademiyasi haqiqiy a’zoligiga  saylovlar</vt:lpstr>
      <vt:lpstr>Mulohaza qiling!</vt:lpstr>
      <vt:lpstr>Savol va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Пользователь</cp:lastModifiedBy>
  <cp:revision>100</cp:revision>
  <dcterms:created xsi:type="dcterms:W3CDTF">2020-04-12T22:05:16Z</dcterms:created>
  <dcterms:modified xsi:type="dcterms:W3CDTF">2021-01-14T04:49:08Z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