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390" r:id="rId2"/>
    <p:sldId id="286" r:id="rId3"/>
    <p:sldId id="323" r:id="rId4"/>
    <p:sldId id="324" r:id="rId5"/>
    <p:sldId id="287" r:id="rId6"/>
    <p:sldId id="288" r:id="rId7"/>
    <p:sldId id="289" r:id="rId8"/>
    <p:sldId id="290" r:id="rId9"/>
    <p:sldId id="291" r:id="rId10"/>
    <p:sldId id="292" r:id="rId11"/>
    <p:sldId id="325" r:id="rId12"/>
    <p:sldId id="326" r:id="rId13"/>
    <p:sldId id="327" r:id="rId14"/>
    <p:sldId id="298" r:id="rId15"/>
    <p:sldId id="293" r:id="rId16"/>
    <p:sldId id="294" r:id="rId17"/>
    <p:sldId id="295" r:id="rId18"/>
    <p:sldId id="296" r:id="rId19"/>
    <p:sldId id="297" r:id="rId20"/>
    <p:sldId id="299" r:id="rId21"/>
    <p:sldId id="303" r:id="rId22"/>
    <p:sldId id="301" r:id="rId23"/>
    <p:sldId id="302" r:id="rId24"/>
    <p:sldId id="283" r:id="rId25"/>
  </p:sldIdLst>
  <p:sldSz cx="5765800" cy="3244850"/>
  <p:notesSz cx="5765800" cy="3244850"/>
  <p:custDataLst>
    <p:tags r:id="rId27"/>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023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28" autoAdjust="0"/>
    <p:restoredTop sz="94150" autoAdjust="0"/>
  </p:normalViewPr>
  <p:slideViewPr>
    <p:cSldViewPr>
      <p:cViewPr varScale="1">
        <p:scale>
          <a:sx n="132" d="100"/>
          <a:sy n="132" d="100"/>
        </p:scale>
        <p:origin x="972" y="114"/>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498725" cy="16192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265488" y="0"/>
            <a:ext cx="2498725" cy="161925"/>
          </a:xfrm>
          <a:prstGeom prst="rect">
            <a:avLst/>
          </a:prstGeom>
        </p:spPr>
        <p:txBody>
          <a:bodyPr vert="horz" lIns="91440" tIns="45720" rIns="91440" bIns="45720" rtlCol="0"/>
          <a:lstStyle>
            <a:lvl1pPr algn="r">
              <a:defRPr sz="1200"/>
            </a:lvl1pPr>
          </a:lstStyle>
          <a:p>
            <a:fld id="{BABC7B9F-CF58-4E55-B55B-710E01FEC8D9}" type="datetimeFigureOut">
              <a:rPr lang="ru-RU" smtClean="0"/>
              <a:t>18.02.2021</a:t>
            </a:fld>
            <a:endParaRPr lang="ru-RU"/>
          </a:p>
        </p:txBody>
      </p:sp>
      <p:sp>
        <p:nvSpPr>
          <p:cNvPr id="4" name="Образ слайда 3"/>
          <p:cNvSpPr>
            <a:spLocks noGrp="1" noRot="1" noChangeAspect="1"/>
          </p:cNvSpPr>
          <p:nvPr>
            <p:ph type="sldImg" idx="2"/>
          </p:nvPr>
        </p:nvSpPr>
        <p:spPr>
          <a:xfrm>
            <a:off x="1911350" y="406400"/>
            <a:ext cx="1943100" cy="1093788"/>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576263" y="1562100"/>
            <a:ext cx="4613275" cy="1277938"/>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3082925"/>
            <a:ext cx="2498725" cy="16192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265488" y="3082925"/>
            <a:ext cx="2498725" cy="161925"/>
          </a:xfrm>
          <a:prstGeom prst="rect">
            <a:avLst/>
          </a:prstGeom>
        </p:spPr>
        <p:txBody>
          <a:bodyPr vert="horz" lIns="91440" tIns="45720" rIns="91440" bIns="45720" rtlCol="0" anchor="b"/>
          <a:lstStyle>
            <a:lvl1pPr algn="r">
              <a:defRPr sz="1200"/>
            </a:lvl1pPr>
          </a:lstStyle>
          <a:p>
            <a:fld id="{B9474D3D-D129-4517-98CF-316D724B133F}" type="slidenum">
              <a:rPr lang="ru-RU" smtClean="0"/>
              <a:t>‹#›</a:t>
            </a:fld>
            <a:endParaRPr lang="ru-RU"/>
          </a:p>
        </p:txBody>
      </p:sp>
    </p:spTree>
    <p:extLst>
      <p:ext uri="{BB962C8B-B14F-4D97-AF65-F5344CB8AC3E}">
        <p14:creationId xmlns:p14="http://schemas.microsoft.com/office/powerpoint/2010/main" val="548864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32435" y="1005903"/>
            <a:ext cx="4900930" cy="68141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864870" y="1817116"/>
            <a:ext cx="4036060" cy="8112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200" b="0" i="0">
                <a:solidFill>
                  <a:srgbClr val="231F20"/>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sz="half" idx="2"/>
          </p:nvPr>
        </p:nvSpPr>
        <p:spPr>
          <a:xfrm>
            <a:off x="288290" y="746315"/>
            <a:ext cx="2508123" cy="21416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969387" y="746315"/>
            <a:ext cx="2508123" cy="21416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2437" y="132463"/>
            <a:ext cx="4900931" cy="315471"/>
          </a:xfrm>
        </p:spPr>
        <p:txBody>
          <a:bodyPr/>
          <a:lstStyle/>
          <a:p>
            <a:r>
              <a:rPr lang="en-US"/>
              <a:t>Click to edit Master title style</a:t>
            </a:r>
          </a:p>
        </p:txBody>
      </p:sp>
      <p:sp>
        <p:nvSpPr>
          <p:cNvPr id="4" name="Picture Placeholder 3"/>
          <p:cNvSpPr>
            <a:spLocks noGrp="1"/>
          </p:cNvSpPr>
          <p:nvPr>
            <p:ph type="pic" sz="quarter" idx="10"/>
          </p:nvPr>
        </p:nvSpPr>
        <p:spPr>
          <a:xfrm>
            <a:off x="432435"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700"/>
            </a:lvl1pPr>
          </a:lstStyle>
          <a:p>
            <a:pPr lvl="0"/>
            <a:endParaRPr lang="en-US"/>
          </a:p>
        </p:txBody>
      </p:sp>
      <p:sp>
        <p:nvSpPr>
          <p:cNvPr id="5" name="Picture Placeholder 3"/>
          <p:cNvSpPr>
            <a:spLocks noGrp="1"/>
          </p:cNvSpPr>
          <p:nvPr>
            <p:ph type="pic" sz="quarter" idx="11"/>
          </p:nvPr>
        </p:nvSpPr>
        <p:spPr>
          <a:xfrm>
            <a:off x="2095868"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700"/>
            </a:lvl1pPr>
          </a:lstStyle>
          <a:p>
            <a:pPr lvl="0"/>
            <a:endParaRPr lang="en-US"/>
          </a:p>
        </p:txBody>
      </p:sp>
      <p:sp>
        <p:nvSpPr>
          <p:cNvPr id="6" name="Picture Placeholder 3"/>
          <p:cNvSpPr>
            <a:spLocks noGrp="1"/>
          </p:cNvSpPr>
          <p:nvPr>
            <p:ph type="pic" sz="quarter" idx="12"/>
          </p:nvPr>
        </p:nvSpPr>
        <p:spPr>
          <a:xfrm>
            <a:off x="3759301"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700"/>
            </a:lvl1pPr>
          </a:lstStyle>
          <a:p>
            <a:pPr lvl="0"/>
            <a:endParaRPr lang="en-US"/>
          </a:p>
        </p:txBody>
      </p:sp>
      <p:sp>
        <p:nvSpPr>
          <p:cNvPr id="8" name="Text Placeholder 9"/>
          <p:cNvSpPr>
            <a:spLocks noGrp="1"/>
          </p:cNvSpPr>
          <p:nvPr>
            <p:ph type="body" sz="quarter" idx="14"/>
          </p:nvPr>
        </p:nvSpPr>
        <p:spPr>
          <a:xfrm>
            <a:off x="432435" y="2356547"/>
            <a:ext cx="1574064" cy="453679"/>
          </a:xfrm>
        </p:spPr>
        <p:txBody>
          <a:bodyPr>
            <a:noAutofit/>
          </a:bodyPr>
          <a:lstStyle>
            <a:lvl1pPr marL="0" indent="0">
              <a:buNone/>
              <a:defRPr sz="700"/>
            </a:lvl1pPr>
            <a:lvl2pPr marL="72078" indent="-72078">
              <a:buFont typeface="Arial" panose="020B0604020202020204" pitchFamily="34" charset="0"/>
              <a:buChar char="•"/>
              <a:defRPr sz="700"/>
            </a:lvl2pPr>
            <a:lvl3pPr marL="144157" indent="-72078">
              <a:defRPr sz="700"/>
            </a:lvl3pPr>
            <a:lvl4pPr marL="252274" indent="-108118">
              <a:defRPr sz="700"/>
            </a:lvl4pPr>
            <a:lvl5pPr marL="360392" indent="-108118">
              <a:defRPr sz="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5868" y="2356547"/>
            <a:ext cx="1574064" cy="453679"/>
          </a:xfrm>
        </p:spPr>
        <p:txBody>
          <a:bodyPr>
            <a:noAutofit/>
          </a:bodyPr>
          <a:lstStyle>
            <a:lvl1pPr marL="0" indent="0">
              <a:buNone/>
              <a:defRPr sz="700"/>
            </a:lvl1pPr>
            <a:lvl2pPr marL="72078" indent="-72078">
              <a:buFont typeface="Arial" panose="020B0604020202020204" pitchFamily="34" charset="0"/>
              <a:buChar char="•"/>
              <a:defRPr sz="700"/>
            </a:lvl2pPr>
            <a:lvl3pPr marL="144157" indent="-72078">
              <a:defRPr sz="700"/>
            </a:lvl3pPr>
            <a:lvl4pPr marL="252274" indent="-108118">
              <a:defRPr sz="700"/>
            </a:lvl4pPr>
            <a:lvl5pPr marL="360392" indent="-108118">
              <a:defRPr sz="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9301" y="2356547"/>
            <a:ext cx="1574064" cy="453679"/>
          </a:xfrm>
        </p:spPr>
        <p:txBody>
          <a:bodyPr>
            <a:noAutofit/>
          </a:bodyPr>
          <a:lstStyle>
            <a:lvl1pPr marL="0" indent="0">
              <a:buNone/>
              <a:defRPr sz="700"/>
            </a:lvl1pPr>
            <a:lvl2pPr marL="72078" indent="-72078">
              <a:buFont typeface="Arial" panose="020B0604020202020204" pitchFamily="34" charset="0"/>
              <a:buChar char="•"/>
              <a:defRPr sz="700"/>
            </a:lvl2pPr>
            <a:lvl3pPr marL="144157" indent="-72078">
              <a:defRPr sz="700"/>
            </a:lvl3pPr>
            <a:lvl4pPr marL="252274" indent="-108118">
              <a:defRPr sz="700"/>
            </a:lvl4pPr>
            <a:lvl5pPr marL="360392" indent="-108118">
              <a:defRPr sz="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432437" y="441662"/>
            <a:ext cx="4900931" cy="192287"/>
          </a:xfrm>
        </p:spPr>
        <p:txBody>
          <a:bodyPr>
            <a:normAutofit/>
          </a:bodyPr>
          <a:lstStyle>
            <a:lvl1pPr marL="0" indent="0" algn="ctr">
              <a:lnSpc>
                <a:spcPct val="86000"/>
              </a:lnSpc>
              <a:spcBef>
                <a:spcPts val="0"/>
              </a:spcBef>
              <a:buNone/>
              <a:defRPr sz="900" baseline="0"/>
            </a:lvl1pPr>
          </a:lstStyle>
          <a:p>
            <a:pPr lvl="0"/>
            <a:r>
              <a:rPr lang="en-US" dirty="0"/>
              <a:t>Click here to edit subtitle</a:t>
            </a:r>
          </a:p>
        </p:txBody>
      </p:sp>
    </p:spTree>
    <p:extLst>
      <p:ext uri="{BB962C8B-B14F-4D97-AF65-F5344CB8AC3E}">
        <p14:creationId xmlns:p14="http://schemas.microsoft.com/office/powerpoint/2010/main" val="42313267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840" y="536168"/>
            <a:ext cx="5650865" cy="2649220"/>
          </a:xfrm>
          <a:custGeom>
            <a:avLst/>
            <a:gdLst/>
            <a:ahLst/>
            <a:cxnLst/>
            <a:rect l="l" t="t" r="r" b="b"/>
            <a:pathLst>
              <a:path w="5650865" h="2649220">
                <a:moveTo>
                  <a:pt x="5650712" y="24434"/>
                </a:moveTo>
                <a:lnTo>
                  <a:pt x="5626328" y="24434"/>
                </a:lnTo>
                <a:lnTo>
                  <a:pt x="5626328"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650"/>
          </a:solidFill>
        </p:spPr>
        <p:txBody>
          <a:bodyPr wrap="square" lIns="0" tIns="0" rIns="0" bIns="0" rtlCol="0"/>
          <a:lstStyle/>
          <a:p>
            <a:endParaRPr/>
          </a:p>
        </p:txBody>
      </p:sp>
      <p:sp>
        <p:nvSpPr>
          <p:cNvPr id="17" name="bg object 17"/>
          <p:cNvSpPr/>
          <p:nvPr/>
        </p:nvSpPr>
        <p:spPr>
          <a:xfrm>
            <a:off x="66848" y="71163"/>
            <a:ext cx="5650865" cy="429259"/>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a:xfrm>
            <a:off x="300752" y="102424"/>
            <a:ext cx="5164295" cy="638810"/>
          </a:xfrm>
          <a:prstGeom prst="rect">
            <a:avLst/>
          </a:prstGeom>
        </p:spPr>
        <p:txBody>
          <a:bodyPr wrap="square" lIns="0" tIns="0" rIns="0" bIns="0">
            <a:spAutoFit/>
          </a:bodyPr>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a:xfrm>
            <a:off x="415278" y="1083504"/>
            <a:ext cx="4935243" cy="1424939"/>
          </a:xfrm>
          <a:prstGeom prst="rect">
            <a:avLst/>
          </a:prstGeom>
        </p:spPr>
        <p:txBody>
          <a:bodyPr wrap="square" lIns="0" tIns="0" rIns="0" bIns="0">
            <a:spAutoFit/>
          </a:bodyPr>
          <a:lstStyle>
            <a:lvl1pPr>
              <a:defRPr sz="1200" b="0" i="0">
                <a:solidFill>
                  <a:srgbClr val="231F20"/>
                </a:solidFill>
                <a:latin typeface="Arial"/>
                <a:cs typeface="Arial"/>
              </a:defRPr>
            </a:lvl1pPr>
          </a:lstStyle>
          <a:p>
            <a:endParaRPr/>
          </a:p>
        </p:txBody>
      </p:sp>
      <p:sp>
        <p:nvSpPr>
          <p:cNvPr id="4" name="Holder 4"/>
          <p:cNvSpPr>
            <a:spLocks noGrp="1"/>
          </p:cNvSpPr>
          <p:nvPr>
            <p:ph type="ftr" sz="quarter" idx="5"/>
          </p:nvPr>
        </p:nvSpPr>
        <p:spPr>
          <a:xfrm>
            <a:off x="1960372" y="3017710"/>
            <a:ext cx="1845056" cy="1622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88290" y="3017710"/>
            <a:ext cx="1326134" cy="1622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6" name="Holder 6"/>
          <p:cNvSpPr>
            <a:spLocks noGrp="1"/>
          </p:cNvSpPr>
          <p:nvPr>
            <p:ph type="sldNum" sz="quarter" idx="7"/>
          </p:nvPr>
        </p:nvSpPr>
        <p:spPr>
          <a:xfrm>
            <a:off x="4151376" y="3017710"/>
            <a:ext cx="1326134" cy="1622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69F96E-E95D-4472-B37A-1F55787D7F60}"/>
              </a:ext>
            </a:extLst>
          </p:cNvPr>
          <p:cNvSpPr>
            <a:spLocks noGrp="1"/>
          </p:cNvSpPr>
          <p:nvPr>
            <p:ph type="title"/>
          </p:nvPr>
        </p:nvSpPr>
        <p:spPr>
          <a:xfrm>
            <a:off x="300752" y="102424"/>
            <a:ext cx="5164295" cy="430887"/>
          </a:xfrm>
        </p:spPr>
        <p:txBody>
          <a:bodyPr/>
          <a:lstStyle/>
          <a:p>
            <a:pPr algn="ctr"/>
            <a:r>
              <a:rPr lang="uz-Latn-UZ" sz="2800" b="0" dirty="0"/>
              <a:t>11-sinf ona tili</a:t>
            </a:r>
            <a:endParaRPr lang="ru-RU" sz="2800" b="0" dirty="0"/>
          </a:p>
        </p:txBody>
      </p:sp>
      <p:sp>
        <p:nvSpPr>
          <p:cNvPr id="3" name="Текст 2">
            <a:extLst>
              <a:ext uri="{FF2B5EF4-FFF2-40B4-BE49-F238E27FC236}">
                <a16:creationId xmlns:a16="http://schemas.microsoft.com/office/drawing/2014/main" id="{6FCD2978-4DED-466D-915F-0A513AE24194}"/>
              </a:ext>
            </a:extLst>
          </p:cNvPr>
          <p:cNvSpPr>
            <a:spLocks noGrp="1"/>
          </p:cNvSpPr>
          <p:nvPr>
            <p:ph type="body" idx="1"/>
          </p:nvPr>
        </p:nvSpPr>
        <p:spPr>
          <a:xfrm>
            <a:off x="415278" y="784226"/>
            <a:ext cx="4935243" cy="1538883"/>
          </a:xfrm>
          <a:solidFill>
            <a:srgbClr val="FFCCFF"/>
          </a:solidFill>
          <a:ln>
            <a:solidFill>
              <a:srgbClr val="002060"/>
            </a:solidFill>
          </a:ln>
        </p:spPr>
        <p:txBody>
          <a:bodyPr/>
          <a:lstStyle/>
          <a:p>
            <a:pPr algn="ctr"/>
            <a:r>
              <a:rPr lang="uz-Latn-UZ" sz="2000" dirty="0"/>
              <a:t>Toshkent viloyati Toshkent tumani </a:t>
            </a:r>
          </a:p>
          <a:p>
            <a:pPr algn="ctr"/>
            <a:r>
              <a:rPr lang="uz-Latn-UZ" sz="2000" dirty="0"/>
              <a:t>16-umumiy o‘rta ta’lim maktabi ona tili va adabiyot fani o‘qituvchisi Baymanova Munojot Daniyarovnaning 11-sinf ona tili fani uchun tayyorlagan taqdimoti</a:t>
            </a:r>
            <a:endParaRPr lang="ru-RU" sz="2000" dirty="0"/>
          </a:p>
        </p:txBody>
      </p:sp>
    </p:spTree>
    <p:extLst>
      <p:ext uri="{BB962C8B-B14F-4D97-AF65-F5344CB8AC3E}">
        <p14:creationId xmlns:p14="http://schemas.microsoft.com/office/powerpoint/2010/main" val="2251922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9A9B6E-AB2D-48EE-8576-C3992B18E752}"/>
              </a:ext>
            </a:extLst>
          </p:cNvPr>
          <p:cNvSpPr>
            <a:spLocks noGrp="1"/>
          </p:cNvSpPr>
          <p:nvPr>
            <p:ph type="title"/>
          </p:nvPr>
        </p:nvSpPr>
        <p:spPr>
          <a:xfrm>
            <a:off x="300752" y="48538"/>
            <a:ext cx="5164295" cy="430887"/>
          </a:xfrm>
        </p:spPr>
        <p:txBody>
          <a:bodyPr/>
          <a:lstStyle/>
          <a:p>
            <a:pPr algn="ctr"/>
            <a:r>
              <a:rPr lang="uz-Latn-UZ" sz="2800" b="0" dirty="0"/>
              <a:t>1.2-mashq</a:t>
            </a:r>
            <a:endParaRPr lang="ru-RU" sz="2800" b="0" dirty="0"/>
          </a:p>
        </p:txBody>
      </p:sp>
      <p:sp>
        <p:nvSpPr>
          <p:cNvPr id="4" name="Стрелка: пятиугольник 3">
            <a:extLst>
              <a:ext uri="{FF2B5EF4-FFF2-40B4-BE49-F238E27FC236}">
                <a16:creationId xmlns:a16="http://schemas.microsoft.com/office/drawing/2014/main" id="{C369D501-2DA5-459B-A775-83DE21B5FC40}"/>
              </a:ext>
            </a:extLst>
          </p:cNvPr>
          <p:cNvSpPr/>
          <p:nvPr/>
        </p:nvSpPr>
        <p:spPr>
          <a:xfrm>
            <a:off x="205946" y="1268627"/>
            <a:ext cx="2753154" cy="1877798"/>
          </a:xfrm>
          <a:prstGeom prst="homePlat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i="1" dirty="0" err="1">
                <a:latin typeface="Arial" panose="020B0604020202020204" pitchFamily="34" charset="0"/>
                <a:cs typeface="Arial" panose="020B0604020202020204" pitchFamily="34" charset="0"/>
              </a:rPr>
              <a:t>kitob-kitop</a:t>
            </a:r>
            <a:r>
              <a:rPr lang="en-US" i="1" dirty="0">
                <a:latin typeface="Arial" panose="020B0604020202020204" pitchFamily="34" charset="0"/>
                <a:cs typeface="Arial" panose="020B0604020202020204" pitchFamily="34" charset="0"/>
              </a:rPr>
              <a:t>, </a:t>
            </a:r>
            <a:r>
              <a:rPr lang="en-US" i="1" dirty="0" err="1">
                <a:latin typeface="Arial" panose="020B0604020202020204" pitchFamily="34" charset="0"/>
                <a:cs typeface="Arial" panose="020B0604020202020204" pitchFamily="34" charset="0"/>
              </a:rPr>
              <a:t>vaqt-vaxt</a:t>
            </a:r>
            <a:r>
              <a:rPr lang="en-US" i="1" dirty="0">
                <a:latin typeface="Arial" panose="020B0604020202020204" pitchFamily="34" charset="0"/>
                <a:cs typeface="Arial" panose="020B0604020202020204" pitchFamily="34" charset="0"/>
              </a:rPr>
              <a:t>, </a:t>
            </a:r>
            <a:r>
              <a:rPr lang="en-US" i="1" dirty="0" err="1">
                <a:latin typeface="Arial" panose="020B0604020202020204" pitchFamily="34" charset="0"/>
                <a:cs typeface="Arial" panose="020B0604020202020204" pitchFamily="34" charset="0"/>
              </a:rPr>
              <a:t>futbol-fudbol</a:t>
            </a:r>
            <a:r>
              <a:rPr lang="en-US" i="1" dirty="0">
                <a:latin typeface="Arial" panose="020B0604020202020204" pitchFamily="34" charset="0"/>
                <a:cs typeface="Arial" panose="020B0604020202020204" pitchFamily="34" charset="0"/>
              </a:rPr>
              <a:t>, </a:t>
            </a:r>
            <a:r>
              <a:rPr lang="en-US" i="1" dirty="0" err="1">
                <a:latin typeface="Arial" panose="020B0604020202020204" pitchFamily="34" charset="0"/>
                <a:cs typeface="Arial" panose="020B0604020202020204" pitchFamily="34" charset="0"/>
              </a:rPr>
              <a:t>iqtisod</a:t>
            </a:r>
            <a:r>
              <a:rPr lang="en-US" i="1" dirty="0">
                <a:latin typeface="Arial" panose="020B0604020202020204" pitchFamily="34" charset="0"/>
                <a:cs typeface="Arial" panose="020B0604020202020204" pitchFamily="34" charset="0"/>
              </a:rPr>
              <a:t> - </a:t>
            </a:r>
            <a:r>
              <a:rPr lang="en-US" i="1" dirty="0" err="1">
                <a:latin typeface="Arial" panose="020B0604020202020204" pitchFamily="34" charset="0"/>
                <a:cs typeface="Arial" panose="020B0604020202020204" pitchFamily="34" charset="0"/>
              </a:rPr>
              <a:t>ixtisod</a:t>
            </a:r>
            <a:r>
              <a:rPr lang="en-US" i="1" dirty="0">
                <a:latin typeface="Arial" panose="020B0604020202020204" pitchFamily="34" charset="0"/>
                <a:cs typeface="Arial" panose="020B0604020202020204" pitchFamily="34" charset="0"/>
              </a:rPr>
              <a:t>, </a:t>
            </a:r>
            <a:r>
              <a:rPr lang="en-US" i="1" dirty="0" err="1">
                <a:latin typeface="Arial" panose="020B0604020202020204" pitchFamily="34" charset="0"/>
                <a:cs typeface="Arial" panose="020B0604020202020204" pitchFamily="34" charset="0"/>
              </a:rPr>
              <a:t>baland</a:t>
            </a:r>
            <a:r>
              <a:rPr lang="en-US" i="1" dirty="0">
                <a:latin typeface="Arial" panose="020B0604020202020204" pitchFamily="34" charset="0"/>
                <a:cs typeface="Arial" panose="020B0604020202020204" pitchFamily="34" charset="0"/>
              </a:rPr>
              <a:t> - </a:t>
            </a:r>
            <a:r>
              <a:rPr lang="en-US" i="1" dirty="0" err="1">
                <a:latin typeface="Arial" panose="020B0604020202020204" pitchFamily="34" charset="0"/>
                <a:cs typeface="Arial" panose="020B0604020202020204" pitchFamily="34" charset="0"/>
              </a:rPr>
              <a:t>balant</a:t>
            </a:r>
            <a:r>
              <a:rPr lang="en-US" i="1" dirty="0">
                <a:latin typeface="Arial" panose="020B0604020202020204" pitchFamily="34" charset="0"/>
                <a:cs typeface="Arial" panose="020B0604020202020204" pitchFamily="34" charset="0"/>
              </a:rPr>
              <a:t>, </a:t>
            </a:r>
            <a:r>
              <a:rPr lang="en-US" i="1" dirty="0" err="1">
                <a:latin typeface="Arial" panose="020B0604020202020204" pitchFamily="34" charset="0"/>
                <a:cs typeface="Arial" panose="020B0604020202020204" pitchFamily="34" charset="0"/>
              </a:rPr>
              <a:t>go‘sht</a:t>
            </a:r>
            <a:r>
              <a:rPr lang="en-US" i="1" dirty="0">
                <a:latin typeface="Arial" panose="020B0604020202020204" pitchFamily="34" charset="0"/>
                <a:cs typeface="Arial" panose="020B0604020202020204" pitchFamily="34" charset="0"/>
              </a:rPr>
              <a:t> - </a:t>
            </a:r>
            <a:r>
              <a:rPr lang="en-US" i="1" dirty="0" err="1">
                <a:latin typeface="Arial" panose="020B0604020202020204" pitchFamily="34" charset="0"/>
                <a:cs typeface="Arial" panose="020B0604020202020204" pitchFamily="34" charset="0"/>
              </a:rPr>
              <a:t>go‘sh</a:t>
            </a:r>
            <a:endParaRPr lang="ru-RU" dirty="0">
              <a:latin typeface="Arial" panose="020B0604020202020204" pitchFamily="34" charset="0"/>
              <a:cs typeface="Arial" panose="020B0604020202020204" pitchFamily="34" charset="0"/>
            </a:endParaRPr>
          </a:p>
        </p:txBody>
      </p:sp>
      <p:sp>
        <p:nvSpPr>
          <p:cNvPr id="8" name="Стрелка: пятиугольник 7">
            <a:extLst>
              <a:ext uri="{FF2B5EF4-FFF2-40B4-BE49-F238E27FC236}">
                <a16:creationId xmlns:a16="http://schemas.microsoft.com/office/drawing/2014/main" id="{8CFD85BA-4444-4278-84CC-2C01DC5B1A08}"/>
              </a:ext>
            </a:extLst>
          </p:cNvPr>
          <p:cNvSpPr/>
          <p:nvPr/>
        </p:nvSpPr>
        <p:spPr>
          <a:xfrm>
            <a:off x="3035300" y="1241425"/>
            <a:ext cx="2667000" cy="1905000"/>
          </a:xfrm>
          <a:prstGeom prst="homePlate">
            <a:avLst/>
          </a:prstGeom>
          <a:solidFill>
            <a:schemeClr val="accent2"/>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uz-Latn-UZ" i="1"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bog‘-</a:t>
            </a:r>
            <a:r>
              <a:rPr lang="en-US" i="1" dirty="0" err="1">
                <a:latin typeface="Arial" panose="020B0604020202020204" pitchFamily="34" charset="0"/>
                <a:cs typeface="Arial" panose="020B0604020202020204" pitchFamily="34" charset="0"/>
              </a:rPr>
              <a:t>boqqa</a:t>
            </a:r>
            <a:r>
              <a:rPr lang="en-US" i="1" dirty="0">
                <a:latin typeface="Arial" panose="020B0604020202020204" pitchFamily="34" charset="0"/>
                <a:cs typeface="Arial" panose="020B0604020202020204" pitchFamily="34" charset="0"/>
              </a:rPr>
              <a:t>-</a:t>
            </a:r>
            <a:r>
              <a:rPr lang="en-US" i="1" dirty="0" err="1">
                <a:latin typeface="Arial" panose="020B0604020202020204" pitchFamily="34" charset="0"/>
                <a:cs typeface="Arial" panose="020B0604020202020204" pitchFamily="34" charset="0"/>
              </a:rPr>
              <a:t>bog‘ga</a:t>
            </a:r>
            <a:r>
              <a:rPr lang="en-US" i="1" dirty="0">
                <a:latin typeface="Arial" panose="020B0604020202020204" pitchFamily="34" charset="0"/>
                <a:cs typeface="Arial" panose="020B0604020202020204" pitchFamily="34" charset="0"/>
              </a:rPr>
              <a:t> </a:t>
            </a:r>
            <a:r>
              <a:rPr lang="en-US" i="1" dirty="0" err="1">
                <a:latin typeface="Arial" panose="020B0604020202020204" pitchFamily="34" charset="0"/>
                <a:cs typeface="Arial" panose="020B0604020202020204" pitchFamily="34" charset="0"/>
              </a:rPr>
              <a:t>bor</a:t>
            </a:r>
            <a:r>
              <a:rPr lang="en-US" i="1" dirty="0">
                <a:latin typeface="Arial" panose="020B0604020202020204" pitchFamily="34" charset="0"/>
                <a:cs typeface="Arial" panose="020B0604020202020204" pitchFamily="34" charset="0"/>
              </a:rPr>
              <a:t> - </a:t>
            </a:r>
            <a:r>
              <a:rPr lang="en-US" i="1" dirty="0" err="1">
                <a:latin typeface="Arial" panose="020B0604020202020204" pitchFamily="34" charset="0"/>
                <a:cs typeface="Arial" panose="020B0604020202020204" pitchFamily="34" charset="0"/>
              </a:rPr>
              <a:t>boripti</a:t>
            </a:r>
            <a:r>
              <a:rPr lang="en-US" i="1" dirty="0">
                <a:latin typeface="Arial" panose="020B0604020202020204" pitchFamily="34" charset="0"/>
                <a:cs typeface="Arial" panose="020B0604020202020204" pitchFamily="34" charset="0"/>
              </a:rPr>
              <a:t> - </a:t>
            </a:r>
            <a:r>
              <a:rPr lang="en-US" i="1" dirty="0" err="1">
                <a:latin typeface="Arial" panose="020B0604020202020204" pitchFamily="34" charset="0"/>
                <a:cs typeface="Arial" panose="020B0604020202020204" pitchFamily="34" charset="0"/>
              </a:rPr>
              <a:t>boribdi</a:t>
            </a:r>
            <a:endParaRPr lang="ru-RU"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2FDE3473-245E-4B0D-BF1A-57493EFD9CE2}"/>
              </a:ext>
            </a:extLst>
          </p:cNvPr>
          <p:cNvSpPr txBox="1"/>
          <p:nvPr/>
        </p:nvSpPr>
        <p:spPr>
          <a:xfrm>
            <a:off x="139700" y="631825"/>
            <a:ext cx="5486400" cy="523220"/>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marL="269875" indent="-269875" algn="ctr">
              <a:buAutoNum type="alphaLcParenR"/>
            </a:pPr>
            <a:r>
              <a:rPr lang="en-US" sz="1400" dirty="0" err="1">
                <a:latin typeface="Arial" panose="020B0604020202020204" pitchFamily="34" charset="0"/>
                <a:cs typeface="Arial" panose="020B0604020202020204" pitchFamily="34" charset="0"/>
              </a:rPr>
              <a:t>talaffuzidagi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tovush</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o‘zgarishi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imloda</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aks</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etmaydigan</a:t>
            </a:r>
            <a:r>
              <a:rPr lang="uz-Latn-UZ" sz="1400" dirty="0">
                <a:latin typeface="Arial" panose="020B0604020202020204" pitchFamily="34" charset="0"/>
                <a:cs typeface="Arial" panose="020B0604020202020204" pitchFamily="34" charset="0"/>
              </a:rPr>
              <a:t>; </a:t>
            </a:r>
          </a:p>
          <a:p>
            <a:pPr algn="ctr"/>
            <a:r>
              <a:rPr lang="uz-Latn-UZ" sz="1400" dirty="0">
                <a:latin typeface="Arial" panose="020B0604020202020204" pitchFamily="34" charset="0"/>
                <a:cs typeface="Arial" panose="020B0604020202020204" pitchFamily="34" charset="0"/>
              </a:rPr>
              <a:t>b)</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yozilganidek</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aytilmaydigan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o‘qilmaydigan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so‘zlarni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aniqlang</a:t>
            </a:r>
            <a:r>
              <a:rPr lang="en-US" sz="1400" dirty="0">
                <a:latin typeface="Arial" panose="020B0604020202020204" pitchFamily="34" charset="0"/>
                <a:cs typeface="Arial" panose="020B0604020202020204" pitchFamily="34" charset="0"/>
              </a:rPr>
              <a:t>.</a:t>
            </a:r>
            <a:endParaRPr lang="ru-RU"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0763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BDA22E-BA8D-412D-8422-DC591C98DCD6}"/>
              </a:ext>
            </a:extLst>
          </p:cNvPr>
          <p:cNvSpPr>
            <a:spLocks noGrp="1"/>
          </p:cNvSpPr>
          <p:nvPr>
            <p:ph type="title"/>
          </p:nvPr>
        </p:nvSpPr>
        <p:spPr>
          <a:xfrm>
            <a:off x="300752" y="48538"/>
            <a:ext cx="5164295" cy="430887"/>
          </a:xfrm>
        </p:spPr>
        <p:txBody>
          <a:bodyPr/>
          <a:lstStyle/>
          <a:p>
            <a:pPr algn="ctr"/>
            <a:r>
              <a:rPr lang="uz-Latn-UZ" sz="2800" b="0" dirty="0"/>
              <a:t>Nazariy matn</a:t>
            </a:r>
            <a:endParaRPr lang="ru-RU" sz="2800" b="0" dirty="0"/>
          </a:p>
        </p:txBody>
      </p:sp>
      <p:sp>
        <p:nvSpPr>
          <p:cNvPr id="5" name="TextBox 4">
            <a:extLst>
              <a:ext uri="{FF2B5EF4-FFF2-40B4-BE49-F238E27FC236}">
                <a16:creationId xmlns:a16="http://schemas.microsoft.com/office/drawing/2014/main" id="{B141A4A6-E10C-43A1-91B8-7B8396B9CC8F}"/>
              </a:ext>
            </a:extLst>
          </p:cNvPr>
          <p:cNvSpPr txBox="1"/>
          <p:nvPr/>
        </p:nvSpPr>
        <p:spPr>
          <a:xfrm>
            <a:off x="222422" y="623432"/>
            <a:ext cx="5403678" cy="230832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indent="361950" algn="just"/>
            <a:r>
              <a:rPr lang="en-US" sz="1600" dirty="0" err="1">
                <a:latin typeface="Arial" panose="020B0604020202020204" pitchFamily="34" charset="0"/>
                <a:cs typeface="Arial" panose="020B0604020202020204" pitchFamily="34" charset="0"/>
              </a:rPr>
              <a:t>Nutqda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ikki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xil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so‘z</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tovush</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o‘zgarishiga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uchrashi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mumkin</a:t>
            </a:r>
            <a:r>
              <a:rPr lang="en-US" sz="1600" dirty="0">
                <a:latin typeface="Arial" panose="020B0604020202020204" pitchFamily="34" charset="0"/>
                <a:cs typeface="Arial" panose="020B0604020202020204" pitchFamily="34" charset="0"/>
              </a:rPr>
              <a:t>:</a:t>
            </a:r>
          </a:p>
          <a:p>
            <a:pPr indent="361950" algn="just"/>
            <a:r>
              <a:rPr lang="uz-Latn-UZ"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o‘zlashma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so‘zlar</a:t>
            </a:r>
            <a:r>
              <a:rPr lang="en-US" sz="1600" dirty="0">
                <a:latin typeface="Arial" panose="020B0604020202020204" pitchFamily="34" charset="0"/>
                <a:cs typeface="Arial" panose="020B0604020202020204" pitchFamily="34" charset="0"/>
              </a:rPr>
              <a:t>;</a:t>
            </a:r>
          </a:p>
          <a:p>
            <a:pPr indent="361950" algn="just"/>
            <a:r>
              <a:rPr lang="uz-Latn-UZ"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o‘z</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tilimizdagi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qo‘shimcha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qo‘shilgan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so‘zlar</a:t>
            </a:r>
            <a:r>
              <a:rPr lang="en-US" sz="1600" dirty="0">
                <a:latin typeface="Arial" panose="020B0604020202020204" pitchFamily="34" charset="0"/>
                <a:cs typeface="Arial" panose="020B0604020202020204" pitchFamily="34" charset="0"/>
              </a:rPr>
              <a:t>.</a:t>
            </a:r>
          </a:p>
          <a:p>
            <a:pPr indent="361950" algn="just"/>
            <a:r>
              <a:rPr lang="en-US" sz="1600" dirty="0" err="1">
                <a:latin typeface="Arial" panose="020B0604020202020204" pitchFamily="34" charset="0"/>
                <a:cs typeface="Arial" panose="020B0604020202020204" pitchFamily="34" charset="0"/>
              </a:rPr>
              <a:t>Ko‘pgina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o‘zlashma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so‘zlar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asos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holatida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talaffuzi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imlosi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jihatdan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farqlanadi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kitob-kitop</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vaqt-vaxt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futbol-fudbol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iqtisod</a:t>
            </a:r>
            <a:r>
              <a:rPr lang="en-US" sz="1600" dirty="0">
                <a:latin typeface="Arial" panose="020B0604020202020204" pitchFamily="34" charset="0"/>
                <a:cs typeface="Arial" panose="020B0604020202020204" pitchFamily="34" charset="0"/>
              </a:rPr>
              <a:t> - </a:t>
            </a:r>
            <a:r>
              <a:rPr lang="en-US" sz="1600" dirty="0" err="1">
                <a:latin typeface="Arial" panose="020B0604020202020204" pitchFamily="34" charset="0"/>
                <a:cs typeface="Arial" panose="020B0604020202020204" pitchFamily="34" charset="0"/>
              </a:rPr>
              <a:t>ixtisod</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baland</a:t>
            </a:r>
            <a:r>
              <a:rPr lang="en-US" sz="1600" dirty="0">
                <a:latin typeface="Arial" panose="020B0604020202020204" pitchFamily="34" charset="0"/>
                <a:cs typeface="Arial" panose="020B0604020202020204" pitchFamily="34" charset="0"/>
              </a:rPr>
              <a:t> - </a:t>
            </a:r>
            <a:r>
              <a:rPr lang="en-US" sz="1600" dirty="0" err="1">
                <a:latin typeface="Arial" panose="020B0604020202020204" pitchFamily="34" charset="0"/>
                <a:cs typeface="Arial" panose="020B0604020202020204" pitchFamily="34" charset="0"/>
              </a:rPr>
              <a:t>balant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go‘sht</a:t>
            </a:r>
            <a:r>
              <a:rPr lang="en-US" sz="1600" dirty="0">
                <a:latin typeface="Arial" panose="020B0604020202020204" pitchFamily="34" charset="0"/>
                <a:cs typeface="Arial" panose="020B0604020202020204" pitchFamily="34" charset="0"/>
              </a:rPr>
              <a:t> - </a:t>
            </a:r>
            <a:r>
              <a:rPr lang="en-US" sz="1600" dirty="0" err="1">
                <a:latin typeface="Arial" panose="020B0604020202020204" pitchFamily="34" charset="0"/>
                <a:cs typeface="Arial" panose="020B0604020202020204" pitchFamily="34" charset="0"/>
              </a:rPr>
              <a:t>go‘sh</a:t>
            </a:r>
            <a:r>
              <a:rPr lang="en-US" sz="1600" dirty="0">
                <a:latin typeface="Arial" panose="020B0604020202020204" pitchFamily="34" charset="0"/>
                <a:cs typeface="Arial" panose="020B0604020202020204" pitchFamily="34" charset="0"/>
              </a:rPr>
              <a:t>. Bu </a:t>
            </a:r>
            <a:r>
              <a:rPr lang="en-US" sz="1600" dirty="0" err="1">
                <a:latin typeface="Arial" panose="020B0604020202020204" pitchFamily="34" charset="0"/>
                <a:cs typeface="Arial" panose="020B0604020202020204" pitchFamily="34" charset="0"/>
              </a:rPr>
              <a:t>tovush</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o‘zgarishi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o‘zbek</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tili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imlo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qoidalariga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ko‘ra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yozuvda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aks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ettirilmaydi</a:t>
            </a:r>
            <a:r>
              <a:rPr lang="en-US" sz="16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710269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93BFD72-D358-4A39-BDED-8988A4ABE6A9}"/>
              </a:ext>
            </a:extLst>
          </p:cNvPr>
          <p:cNvSpPr>
            <a:spLocks noGrp="1"/>
          </p:cNvSpPr>
          <p:nvPr>
            <p:ph type="title"/>
          </p:nvPr>
        </p:nvSpPr>
        <p:spPr>
          <a:xfrm>
            <a:off x="300752" y="102424"/>
            <a:ext cx="5164295" cy="430887"/>
          </a:xfrm>
        </p:spPr>
        <p:txBody>
          <a:bodyPr/>
          <a:lstStyle/>
          <a:p>
            <a:pPr algn="ctr"/>
            <a:r>
              <a:rPr lang="uz-Latn-UZ" sz="2800" b="0" dirty="0"/>
              <a:t>Esda saqlang!</a:t>
            </a:r>
            <a:endParaRPr lang="ru-RU" sz="2800" b="0" dirty="0"/>
          </a:p>
        </p:txBody>
      </p:sp>
      <p:sp>
        <p:nvSpPr>
          <p:cNvPr id="3" name="Текст 2">
            <a:extLst>
              <a:ext uri="{FF2B5EF4-FFF2-40B4-BE49-F238E27FC236}">
                <a16:creationId xmlns:a16="http://schemas.microsoft.com/office/drawing/2014/main" id="{3D6CC343-1B06-4001-8A9B-3084820C001C}"/>
              </a:ext>
            </a:extLst>
          </p:cNvPr>
          <p:cNvSpPr>
            <a:spLocks noGrp="1"/>
          </p:cNvSpPr>
          <p:nvPr>
            <p:ph type="body" idx="1"/>
          </p:nvPr>
        </p:nvSpPr>
        <p:spPr>
          <a:xfrm>
            <a:off x="215900" y="631825"/>
            <a:ext cx="3505199" cy="1969770"/>
          </a:xfrm>
          <a:solidFill>
            <a:schemeClr val="tx2">
              <a:lumMod val="40000"/>
              <a:lumOff val="60000"/>
            </a:schemeClr>
          </a:solidFill>
          <a:ln>
            <a:solidFill>
              <a:schemeClr val="accent4">
                <a:lumMod val="75000"/>
              </a:schemeClr>
            </a:solidFill>
          </a:ln>
        </p:spPr>
        <p:txBody>
          <a:bodyPr/>
          <a:lstStyle/>
          <a:p>
            <a:pPr marL="36000" indent="361950" algn="just"/>
            <a:r>
              <a:rPr lang="en-US" sz="1600" dirty="0" err="1"/>
              <a:t>O‘z</a:t>
            </a:r>
            <a:r>
              <a:rPr lang="en-US" sz="1600" dirty="0"/>
              <a:t> </a:t>
            </a:r>
            <a:r>
              <a:rPr lang="en-US" sz="1600" dirty="0" err="1"/>
              <a:t>tilimizdagi</a:t>
            </a:r>
            <a:r>
              <a:rPr lang="en-US" sz="1600" dirty="0"/>
              <a:t> </a:t>
            </a:r>
            <a:r>
              <a:rPr lang="en-US" sz="1600" dirty="0" err="1"/>
              <a:t>ayrim</a:t>
            </a:r>
            <a:r>
              <a:rPr lang="en-US" sz="1600" dirty="0"/>
              <a:t> </a:t>
            </a:r>
            <a:r>
              <a:rPr lang="en-US" sz="1600" dirty="0" err="1"/>
              <a:t>so‘zlar</a:t>
            </a:r>
            <a:r>
              <a:rPr lang="en-US" sz="1600" dirty="0"/>
              <a:t> </a:t>
            </a:r>
            <a:r>
              <a:rPr lang="en-US" sz="1600" dirty="0" err="1"/>
              <a:t>esa</a:t>
            </a:r>
            <a:r>
              <a:rPr lang="en-US" sz="1600" dirty="0"/>
              <a:t> </a:t>
            </a:r>
            <a:r>
              <a:rPr lang="en-US" sz="1600" dirty="0" err="1"/>
              <a:t>qo‘shimcha</a:t>
            </a:r>
            <a:r>
              <a:rPr lang="en-US" sz="1600" dirty="0"/>
              <a:t> </a:t>
            </a:r>
            <a:r>
              <a:rPr lang="en-US" sz="1600" dirty="0" err="1"/>
              <a:t>olganda</a:t>
            </a:r>
            <a:r>
              <a:rPr lang="en-US" sz="1600" dirty="0"/>
              <a:t> </a:t>
            </a:r>
            <a:r>
              <a:rPr lang="en-US" sz="1600" dirty="0" err="1"/>
              <a:t>tovush</a:t>
            </a:r>
            <a:r>
              <a:rPr lang="en-US" sz="1600" dirty="0"/>
              <a:t> </a:t>
            </a:r>
            <a:r>
              <a:rPr lang="en-US" sz="1600" dirty="0" err="1"/>
              <a:t>o‘zgarishi</a:t>
            </a:r>
            <a:r>
              <a:rPr lang="en-US" sz="1600" dirty="0"/>
              <a:t> </a:t>
            </a:r>
            <a:r>
              <a:rPr lang="en-US" sz="1600" dirty="0" err="1"/>
              <a:t>sodir</a:t>
            </a:r>
            <a:r>
              <a:rPr lang="en-US" sz="1600" dirty="0"/>
              <a:t> </a:t>
            </a:r>
            <a:r>
              <a:rPr lang="en-US" sz="1600" dirty="0" err="1"/>
              <a:t>bo‘ladi</a:t>
            </a:r>
            <a:r>
              <a:rPr lang="en-US" sz="1600" dirty="0"/>
              <a:t>. Bu </a:t>
            </a:r>
            <a:r>
              <a:rPr lang="en-US" sz="1600" dirty="0" err="1"/>
              <a:t>o‘zgarishlarning</a:t>
            </a:r>
            <a:r>
              <a:rPr lang="en-US" sz="1600" dirty="0"/>
              <a:t> </a:t>
            </a:r>
            <a:r>
              <a:rPr lang="en-US" sz="1600" dirty="0" err="1"/>
              <a:t>ayrimlari</a:t>
            </a:r>
            <a:r>
              <a:rPr lang="en-US" sz="1600" dirty="0"/>
              <a:t> </a:t>
            </a:r>
            <a:r>
              <a:rPr lang="en-US" sz="1600" dirty="0" err="1"/>
              <a:t>yozuvda</a:t>
            </a:r>
            <a:r>
              <a:rPr lang="en-US" sz="1600" dirty="0"/>
              <a:t> </a:t>
            </a:r>
            <a:r>
              <a:rPr lang="en-US" sz="1600" dirty="0" err="1"/>
              <a:t>aks</a:t>
            </a:r>
            <a:r>
              <a:rPr lang="en-US" sz="1600" dirty="0"/>
              <a:t> </a:t>
            </a:r>
            <a:r>
              <a:rPr lang="en-US" sz="1600" dirty="0" err="1"/>
              <a:t>etadi</a:t>
            </a:r>
            <a:r>
              <a:rPr lang="en-US" sz="1600" dirty="0"/>
              <a:t> (</a:t>
            </a:r>
            <a:r>
              <a:rPr lang="en-US" sz="1600" dirty="0" err="1"/>
              <a:t>yosh-yasha</a:t>
            </a:r>
            <a:r>
              <a:rPr lang="en-US" sz="1600" dirty="0"/>
              <a:t>, </a:t>
            </a:r>
            <a:r>
              <a:rPr lang="en-US" sz="1600" dirty="0" err="1"/>
              <a:t>ong-angla</a:t>
            </a:r>
            <a:r>
              <a:rPr lang="en-US" sz="1600" dirty="0"/>
              <a:t>), </a:t>
            </a:r>
            <a:r>
              <a:rPr lang="en-US" sz="1600" dirty="0" err="1"/>
              <a:t>ba’zilari</a:t>
            </a:r>
            <a:r>
              <a:rPr lang="en-US" sz="1600" dirty="0"/>
              <a:t> </a:t>
            </a:r>
            <a:r>
              <a:rPr lang="en-US" sz="1600" dirty="0" err="1"/>
              <a:t>esa</a:t>
            </a:r>
            <a:r>
              <a:rPr lang="en-US" sz="1600" dirty="0"/>
              <a:t> </a:t>
            </a:r>
            <a:r>
              <a:rPr lang="en-US" sz="1600" dirty="0" err="1"/>
              <a:t>talaffuz</a:t>
            </a:r>
            <a:r>
              <a:rPr lang="en-US" sz="1600" dirty="0"/>
              <a:t> </a:t>
            </a:r>
            <a:r>
              <a:rPr lang="en-US" sz="1600" dirty="0" err="1"/>
              <a:t>qilinganiday</a:t>
            </a:r>
            <a:r>
              <a:rPr lang="en-US" sz="1600" dirty="0"/>
              <a:t> </a:t>
            </a:r>
            <a:r>
              <a:rPr lang="en-US" sz="1600" dirty="0" err="1"/>
              <a:t>yozilmaydi</a:t>
            </a:r>
            <a:r>
              <a:rPr lang="en-US" sz="1600" dirty="0"/>
              <a:t> (bog‘-</a:t>
            </a:r>
            <a:r>
              <a:rPr lang="en-US" sz="1600" dirty="0" err="1"/>
              <a:t>boqqa</a:t>
            </a:r>
            <a:r>
              <a:rPr lang="en-US" sz="1600" dirty="0"/>
              <a:t>-</a:t>
            </a:r>
            <a:r>
              <a:rPr lang="en-US" sz="1600" dirty="0" err="1"/>
              <a:t>bog‘ga</a:t>
            </a:r>
            <a:r>
              <a:rPr lang="en-US" sz="1600" dirty="0"/>
              <a:t> </a:t>
            </a:r>
            <a:r>
              <a:rPr lang="en-US" sz="1600" dirty="0" err="1"/>
              <a:t>bor</a:t>
            </a:r>
            <a:r>
              <a:rPr lang="en-US" sz="1600" dirty="0"/>
              <a:t> - </a:t>
            </a:r>
            <a:r>
              <a:rPr lang="en-US" sz="1600" dirty="0" err="1"/>
              <a:t>boripti</a:t>
            </a:r>
            <a:r>
              <a:rPr lang="en-US" sz="1600" dirty="0"/>
              <a:t> - </a:t>
            </a:r>
            <a:r>
              <a:rPr lang="en-US" sz="1600" dirty="0" err="1"/>
              <a:t>boribdi</a:t>
            </a:r>
            <a:r>
              <a:rPr lang="en-US" sz="1600" dirty="0"/>
              <a:t>).</a:t>
            </a:r>
          </a:p>
          <a:p>
            <a:pPr marL="36000" algn="just"/>
            <a:endParaRPr lang="ru-RU" sz="1600" dirty="0"/>
          </a:p>
        </p:txBody>
      </p:sp>
      <p:pic>
        <p:nvPicPr>
          <p:cNvPr id="5" name="Рисунок 4">
            <a:extLst>
              <a:ext uri="{FF2B5EF4-FFF2-40B4-BE49-F238E27FC236}">
                <a16:creationId xmlns:a16="http://schemas.microsoft.com/office/drawing/2014/main" id="{6B4F9FA3-31BD-4588-8332-EC05C957C41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6281"/>
          <a:stretch/>
        </p:blipFill>
        <p:spPr>
          <a:xfrm>
            <a:off x="3928025" y="864424"/>
            <a:ext cx="1621875" cy="1520001"/>
          </a:xfrm>
          <a:prstGeom prst="rect">
            <a:avLst/>
          </a:prstGeom>
        </p:spPr>
      </p:pic>
    </p:spTree>
    <p:extLst>
      <p:ext uri="{BB962C8B-B14F-4D97-AF65-F5344CB8AC3E}">
        <p14:creationId xmlns:p14="http://schemas.microsoft.com/office/powerpoint/2010/main" val="3458705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98A034E-0CBE-4719-B0E0-6F2BDE3BFDEB}"/>
              </a:ext>
            </a:extLst>
          </p:cNvPr>
          <p:cNvSpPr>
            <a:spLocks noGrp="1"/>
          </p:cNvSpPr>
          <p:nvPr>
            <p:ph type="title"/>
          </p:nvPr>
        </p:nvSpPr>
        <p:spPr>
          <a:xfrm>
            <a:off x="300752" y="102424"/>
            <a:ext cx="5164295" cy="369332"/>
          </a:xfrm>
        </p:spPr>
        <p:txBody>
          <a:bodyPr/>
          <a:lstStyle/>
          <a:p>
            <a:pPr algn="ctr"/>
            <a:r>
              <a:rPr lang="uz-Latn-UZ" sz="2400" b="0" dirty="0"/>
              <a:t>Demak</a:t>
            </a:r>
            <a:endParaRPr lang="ru-RU" sz="2400" b="0" dirty="0"/>
          </a:p>
        </p:txBody>
      </p:sp>
      <p:sp>
        <p:nvSpPr>
          <p:cNvPr id="4" name="Текст 2">
            <a:extLst>
              <a:ext uri="{FF2B5EF4-FFF2-40B4-BE49-F238E27FC236}">
                <a16:creationId xmlns:a16="http://schemas.microsoft.com/office/drawing/2014/main" id="{30C51EA8-CEEB-40E2-91E7-C6CD6043B9BB}"/>
              </a:ext>
            </a:extLst>
          </p:cNvPr>
          <p:cNvSpPr>
            <a:spLocks noGrp="1"/>
          </p:cNvSpPr>
          <p:nvPr>
            <p:ph type="body" idx="1"/>
          </p:nvPr>
        </p:nvSpPr>
        <p:spPr>
          <a:xfrm>
            <a:off x="1892300" y="631825"/>
            <a:ext cx="3672000" cy="2438400"/>
          </a:xfrm>
          <a:solidFill>
            <a:schemeClr val="bg2">
              <a:lumMod val="75000"/>
            </a:schemeClr>
          </a:solidFill>
          <a:ln>
            <a:solidFill>
              <a:srgbClr val="FF0000"/>
            </a:solidFill>
          </a:ln>
        </p:spPr>
        <p:txBody>
          <a:bodyPr/>
          <a:lstStyle/>
          <a:p>
            <a:pPr marL="72000" indent="361950" algn="just"/>
            <a:r>
              <a:rPr lang="uz-Latn-UZ" sz="1600" dirty="0"/>
              <a:t>O</a:t>
            </a:r>
            <a:r>
              <a:rPr lang="en-US" sz="1600" dirty="0"/>
              <a:t>‘</a:t>
            </a:r>
            <a:r>
              <a:rPr lang="en-US" sz="1600" dirty="0" err="1"/>
              <a:t>zlashma</a:t>
            </a:r>
            <a:r>
              <a:rPr lang="en-US" sz="1600" dirty="0"/>
              <a:t> </a:t>
            </a:r>
            <a:r>
              <a:rPr lang="en-US" sz="1600" dirty="0" err="1"/>
              <a:t>so‘zlardagi</a:t>
            </a:r>
            <a:r>
              <a:rPr lang="en-US" sz="1600" dirty="0"/>
              <a:t> </a:t>
            </a:r>
            <a:r>
              <a:rPr lang="en-US" sz="1600" dirty="0" err="1"/>
              <a:t>tovush</a:t>
            </a:r>
            <a:r>
              <a:rPr lang="en-US" sz="1600" dirty="0"/>
              <a:t> </a:t>
            </a:r>
            <a:r>
              <a:rPr lang="en-US" sz="1600" dirty="0" err="1"/>
              <a:t>o‘zgarishlarida</a:t>
            </a:r>
            <a:r>
              <a:rPr lang="en-US" sz="1600" dirty="0"/>
              <a:t> ham, </a:t>
            </a:r>
            <a:r>
              <a:rPr lang="en-US" sz="1600" dirty="0" err="1"/>
              <a:t>o‘z</a:t>
            </a:r>
            <a:r>
              <a:rPr lang="en-US" sz="1600" dirty="0"/>
              <a:t> </a:t>
            </a:r>
            <a:r>
              <a:rPr lang="en-US" sz="1600" dirty="0" err="1"/>
              <a:t>qatlam</a:t>
            </a:r>
            <a:r>
              <a:rPr lang="en-US" sz="1600" dirty="0"/>
              <a:t> </a:t>
            </a:r>
            <a:r>
              <a:rPr lang="en-US" sz="1600" dirty="0" err="1"/>
              <a:t>so‘zlaridagi</a:t>
            </a:r>
            <a:r>
              <a:rPr lang="en-US" sz="1600" dirty="0"/>
              <a:t> </a:t>
            </a:r>
            <a:r>
              <a:rPr lang="en-US" sz="1600" dirty="0" err="1"/>
              <a:t>qo‘shimcha</a:t>
            </a:r>
            <a:r>
              <a:rPr lang="en-US" sz="1600" dirty="0"/>
              <a:t> </a:t>
            </a:r>
            <a:r>
              <a:rPr lang="en-US" sz="1600" dirty="0" err="1"/>
              <a:t>qo‘shilganda</a:t>
            </a:r>
            <a:r>
              <a:rPr lang="en-US" sz="1600" dirty="0"/>
              <a:t> </a:t>
            </a:r>
            <a:r>
              <a:rPr lang="en-US" sz="1600" dirty="0" err="1"/>
              <a:t>yuz</a:t>
            </a:r>
            <a:r>
              <a:rPr lang="en-US" sz="1600" dirty="0"/>
              <a:t> </a:t>
            </a:r>
            <a:r>
              <a:rPr lang="en-US" sz="1600" dirty="0" err="1"/>
              <a:t>beradigan</a:t>
            </a:r>
            <a:r>
              <a:rPr lang="en-US" sz="1600" dirty="0"/>
              <a:t> </a:t>
            </a:r>
            <a:r>
              <a:rPr lang="en-US" sz="1600" dirty="0" err="1"/>
              <a:t>tovush</a:t>
            </a:r>
            <a:r>
              <a:rPr lang="en-US" sz="1600" dirty="0"/>
              <a:t> </a:t>
            </a:r>
            <a:r>
              <a:rPr lang="en-US" sz="1600" dirty="0" err="1"/>
              <a:t>o‘zgarishlarida</a:t>
            </a:r>
            <a:r>
              <a:rPr lang="en-US" sz="1600" dirty="0"/>
              <a:t> ham </a:t>
            </a:r>
            <a:r>
              <a:rPr lang="en-US" sz="1600" dirty="0" err="1"/>
              <a:t>imloda</a:t>
            </a:r>
            <a:r>
              <a:rPr lang="en-US" sz="1600" dirty="0"/>
              <a:t> </a:t>
            </a:r>
            <a:r>
              <a:rPr lang="en-US" sz="1600" dirty="0" err="1"/>
              <a:t>yozuvda</a:t>
            </a:r>
            <a:r>
              <a:rPr lang="en-US" sz="1600" dirty="0"/>
              <a:t> </a:t>
            </a:r>
            <a:r>
              <a:rPr lang="en-US" sz="1600" dirty="0" err="1"/>
              <a:t>aks</a:t>
            </a:r>
            <a:r>
              <a:rPr lang="en-US" sz="1600" dirty="0"/>
              <a:t> </a:t>
            </a:r>
            <a:r>
              <a:rPr lang="en-US" sz="1600" dirty="0" err="1"/>
              <a:t>etadigan</a:t>
            </a:r>
            <a:r>
              <a:rPr lang="en-US" sz="1600" dirty="0"/>
              <a:t> </a:t>
            </a:r>
            <a:r>
              <a:rPr lang="en-US" sz="1600" dirty="0" err="1"/>
              <a:t>va</a:t>
            </a:r>
            <a:r>
              <a:rPr lang="en-US" sz="1600" dirty="0"/>
              <a:t> </a:t>
            </a:r>
            <a:r>
              <a:rPr lang="en-US" sz="1600" dirty="0" err="1"/>
              <a:t>yozuvda</a:t>
            </a:r>
            <a:r>
              <a:rPr lang="en-US" sz="1600" dirty="0"/>
              <a:t> </a:t>
            </a:r>
            <a:r>
              <a:rPr lang="en-US" sz="1600" dirty="0" err="1"/>
              <a:t>aks</a:t>
            </a:r>
            <a:r>
              <a:rPr lang="en-US" sz="1600" dirty="0"/>
              <a:t> </a:t>
            </a:r>
            <a:r>
              <a:rPr lang="en-US" sz="1600" dirty="0" err="1"/>
              <a:t>etmaydigan</a:t>
            </a:r>
            <a:r>
              <a:rPr lang="en-US" sz="1600" dirty="0"/>
              <a:t> </a:t>
            </a:r>
            <a:r>
              <a:rPr lang="en-US" sz="1600" dirty="0" err="1"/>
              <a:t>holatlar</a:t>
            </a:r>
            <a:r>
              <a:rPr lang="en-US" sz="1600" dirty="0"/>
              <a:t> </a:t>
            </a:r>
            <a:r>
              <a:rPr lang="en-US" sz="1600" dirty="0" err="1"/>
              <a:t>mavjud</a:t>
            </a:r>
            <a:r>
              <a:rPr lang="en-US" sz="1600" dirty="0"/>
              <a:t>.</a:t>
            </a:r>
          </a:p>
          <a:p>
            <a:pPr marL="72000" indent="361950" algn="just"/>
            <a:r>
              <a:rPr lang="en-US" sz="1600" dirty="0" err="1"/>
              <a:t>O‘z</a:t>
            </a:r>
            <a:r>
              <a:rPr lang="en-US" sz="1600" dirty="0"/>
              <a:t> </a:t>
            </a:r>
            <a:r>
              <a:rPr lang="en-US" sz="1600" dirty="0" err="1"/>
              <a:t>qatlam</a:t>
            </a:r>
            <a:r>
              <a:rPr lang="en-US" sz="1600" dirty="0"/>
              <a:t> </a:t>
            </a:r>
            <a:r>
              <a:rPr lang="en-US" sz="1600" dirty="0" err="1"/>
              <a:t>so‘zlarining</a:t>
            </a:r>
            <a:r>
              <a:rPr lang="en-US" sz="1600" dirty="0"/>
              <a:t> </a:t>
            </a:r>
            <a:r>
              <a:rPr lang="en-US" sz="1600" dirty="0" err="1"/>
              <a:t>o‘zak</a:t>
            </a:r>
            <a:r>
              <a:rPr lang="en-US" sz="1600" dirty="0"/>
              <a:t> </a:t>
            </a:r>
            <a:r>
              <a:rPr lang="en-US" sz="1600" dirty="0" err="1"/>
              <a:t>holatida</a:t>
            </a:r>
            <a:r>
              <a:rPr lang="en-US" sz="1600" dirty="0"/>
              <a:t> </a:t>
            </a:r>
            <a:r>
              <a:rPr lang="en-US" sz="1600" dirty="0" err="1"/>
              <a:t>tovush</a:t>
            </a:r>
            <a:r>
              <a:rPr lang="en-US" sz="1600" dirty="0"/>
              <a:t> </a:t>
            </a:r>
            <a:r>
              <a:rPr lang="en-US" sz="1600" dirty="0" err="1"/>
              <a:t>o‘zgarishi</a:t>
            </a:r>
            <a:r>
              <a:rPr lang="en-US" sz="1600" dirty="0"/>
              <a:t> </a:t>
            </a:r>
            <a:r>
              <a:rPr lang="en-US" sz="1600" dirty="0" err="1"/>
              <a:t>yuz</a:t>
            </a:r>
            <a:r>
              <a:rPr lang="en-US" sz="1600" dirty="0"/>
              <a:t> </a:t>
            </a:r>
            <a:r>
              <a:rPr lang="en-US" sz="1600" dirty="0" err="1"/>
              <a:t>bermaydi</a:t>
            </a:r>
            <a:r>
              <a:rPr lang="en-US" sz="1600" dirty="0"/>
              <a:t>.</a:t>
            </a:r>
          </a:p>
          <a:p>
            <a:pPr marL="72000"/>
            <a:endParaRPr lang="ru-RU" sz="1600" dirty="0"/>
          </a:p>
        </p:txBody>
      </p:sp>
      <p:pic>
        <p:nvPicPr>
          <p:cNvPr id="6" name="Рисунок 5">
            <a:extLst>
              <a:ext uri="{FF2B5EF4-FFF2-40B4-BE49-F238E27FC236}">
                <a16:creationId xmlns:a16="http://schemas.microsoft.com/office/drawing/2014/main" id="{0B05AB4B-5DED-4B09-A919-E11ECF7CFDB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0062" y="1241425"/>
            <a:ext cx="1393825" cy="1393825"/>
          </a:xfrm>
          <a:prstGeom prst="rect">
            <a:avLst/>
          </a:prstGeom>
        </p:spPr>
      </p:pic>
    </p:spTree>
    <p:extLst>
      <p:ext uri="{BB962C8B-B14F-4D97-AF65-F5344CB8AC3E}">
        <p14:creationId xmlns:p14="http://schemas.microsoft.com/office/powerpoint/2010/main" val="3647121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97028E-2BB2-4F2F-A843-C0C63D61BCD7}"/>
              </a:ext>
            </a:extLst>
          </p:cNvPr>
          <p:cNvSpPr>
            <a:spLocks noGrp="1"/>
          </p:cNvSpPr>
          <p:nvPr>
            <p:ph type="title"/>
          </p:nvPr>
        </p:nvSpPr>
        <p:spPr>
          <a:xfrm>
            <a:off x="300752" y="102424"/>
            <a:ext cx="5164295" cy="430887"/>
          </a:xfrm>
        </p:spPr>
        <p:txBody>
          <a:bodyPr/>
          <a:lstStyle/>
          <a:p>
            <a:pPr algn="ctr"/>
            <a:r>
              <a:rPr lang="uz-Latn-UZ" sz="2800" b="0" dirty="0"/>
              <a:t>1.3-mashq</a:t>
            </a:r>
            <a:endParaRPr lang="ru-RU" sz="2800" b="0" dirty="0"/>
          </a:p>
        </p:txBody>
      </p:sp>
      <p:sp>
        <p:nvSpPr>
          <p:cNvPr id="5" name="Rectangle 2">
            <a:extLst>
              <a:ext uri="{FF2B5EF4-FFF2-40B4-BE49-F238E27FC236}">
                <a16:creationId xmlns:a16="http://schemas.microsoft.com/office/drawing/2014/main" id="{0E2ED28D-C839-40B1-B04C-B43F164290FB}"/>
              </a:ext>
            </a:extLst>
          </p:cNvPr>
          <p:cNvSpPr>
            <a:spLocks noChangeArrowheads="1"/>
          </p:cNvSpPr>
          <p:nvPr/>
        </p:nvSpPr>
        <p:spPr bwMode="auto">
          <a:xfrm>
            <a:off x="304800" y="612474"/>
            <a:ext cx="5245100" cy="923330"/>
          </a:xfrm>
          <a:prstGeom prst="rect">
            <a:avLst/>
          </a:prstGeom>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spAutoFit/>
          </a:bodyPr>
          <a:lstStyle>
            <a:lvl1pPr indent="241300" eaLnBrk="0" fontAlgn="base" hangingPunct="0">
              <a:spcBef>
                <a:spcPct val="0"/>
              </a:spcBef>
              <a:spcAft>
                <a:spcPct val="0"/>
              </a:spcAft>
              <a:tabLst>
                <a:tab pos="500063" algn="l"/>
              </a:tabLst>
              <a:defRPr>
                <a:solidFill>
                  <a:schemeClr val="tx1"/>
                </a:solidFill>
                <a:latin typeface="Arial" panose="020B0604020202020204" pitchFamily="34" charset="0"/>
              </a:defRPr>
            </a:lvl1pPr>
            <a:lvl2pPr eaLnBrk="0" fontAlgn="base" hangingPunct="0">
              <a:spcBef>
                <a:spcPct val="0"/>
              </a:spcBef>
              <a:spcAft>
                <a:spcPct val="0"/>
              </a:spcAft>
              <a:tabLst>
                <a:tab pos="500063" algn="l"/>
              </a:tabLst>
              <a:defRPr>
                <a:solidFill>
                  <a:schemeClr val="tx1"/>
                </a:solidFill>
                <a:latin typeface="Arial" panose="020B0604020202020204" pitchFamily="34" charset="0"/>
              </a:defRPr>
            </a:lvl2pPr>
            <a:lvl3pPr eaLnBrk="0" fontAlgn="base" hangingPunct="0">
              <a:spcBef>
                <a:spcPct val="0"/>
              </a:spcBef>
              <a:spcAft>
                <a:spcPct val="0"/>
              </a:spcAft>
              <a:tabLst>
                <a:tab pos="500063" algn="l"/>
              </a:tabLst>
              <a:defRPr>
                <a:solidFill>
                  <a:schemeClr val="tx1"/>
                </a:solidFill>
                <a:latin typeface="Arial" panose="020B0604020202020204" pitchFamily="34" charset="0"/>
              </a:defRPr>
            </a:lvl3pPr>
            <a:lvl4pPr eaLnBrk="0" fontAlgn="base" hangingPunct="0">
              <a:spcBef>
                <a:spcPct val="0"/>
              </a:spcBef>
              <a:spcAft>
                <a:spcPct val="0"/>
              </a:spcAft>
              <a:tabLst>
                <a:tab pos="500063" algn="l"/>
              </a:tabLst>
              <a:defRPr>
                <a:solidFill>
                  <a:schemeClr val="tx1"/>
                </a:solidFill>
                <a:latin typeface="Arial" panose="020B0604020202020204" pitchFamily="34" charset="0"/>
              </a:defRPr>
            </a:lvl4pPr>
            <a:lvl5pPr eaLnBrk="0" fontAlgn="base" hangingPunct="0">
              <a:spcBef>
                <a:spcPct val="0"/>
              </a:spcBef>
              <a:spcAft>
                <a:spcPct val="0"/>
              </a:spcAft>
              <a:tabLst>
                <a:tab pos="500063" algn="l"/>
              </a:tabLst>
              <a:defRPr>
                <a:solidFill>
                  <a:schemeClr val="tx1"/>
                </a:solidFill>
                <a:latin typeface="Arial" panose="020B0604020202020204" pitchFamily="34" charset="0"/>
              </a:defRPr>
            </a:lvl5pPr>
            <a:lvl6pPr eaLnBrk="0" fontAlgn="base" hangingPunct="0">
              <a:spcBef>
                <a:spcPct val="0"/>
              </a:spcBef>
              <a:spcAft>
                <a:spcPct val="0"/>
              </a:spcAft>
              <a:tabLst>
                <a:tab pos="500063" algn="l"/>
              </a:tabLst>
              <a:defRPr>
                <a:solidFill>
                  <a:schemeClr val="tx1"/>
                </a:solidFill>
                <a:latin typeface="Arial" panose="020B0604020202020204" pitchFamily="34" charset="0"/>
              </a:defRPr>
            </a:lvl6pPr>
            <a:lvl7pPr eaLnBrk="0" fontAlgn="base" hangingPunct="0">
              <a:spcBef>
                <a:spcPct val="0"/>
              </a:spcBef>
              <a:spcAft>
                <a:spcPct val="0"/>
              </a:spcAft>
              <a:tabLst>
                <a:tab pos="500063" algn="l"/>
              </a:tabLst>
              <a:defRPr>
                <a:solidFill>
                  <a:schemeClr val="tx1"/>
                </a:solidFill>
                <a:latin typeface="Arial" panose="020B0604020202020204" pitchFamily="34" charset="0"/>
              </a:defRPr>
            </a:lvl7pPr>
            <a:lvl8pPr eaLnBrk="0" fontAlgn="base" hangingPunct="0">
              <a:spcBef>
                <a:spcPct val="0"/>
              </a:spcBef>
              <a:spcAft>
                <a:spcPct val="0"/>
              </a:spcAft>
              <a:tabLst>
                <a:tab pos="500063" algn="l"/>
              </a:tabLst>
              <a:defRPr>
                <a:solidFill>
                  <a:schemeClr val="tx1"/>
                </a:solidFill>
                <a:latin typeface="Arial" panose="020B0604020202020204" pitchFamily="34" charset="0"/>
              </a:defRPr>
            </a:lvl8pPr>
            <a:lvl9pPr eaLnBrk="0" fontAlgn="base" hangingPunct="0">
              <a:spcBef>
                <a:spcPct val="0"/>
              </a:spcBef>
              <a:spcAft>
                <a:spcPct val="0"/>
              </a:spcAft>
              <a:tabLst>
                <a:tab pos="500063" algn="l"/>
              </a:tabLst>
              <a:defRPr>
                <a:solidFill>
                  <a:schemeClr val="tx1"/>
                </a:solidFill>
                <a:latin typeface="Arial" panose="020B0604020202020204" pitchFamily="34" charset="0"/>
              </a:defRPr>
            </a:lvl9pPr>
          </a:lstStyle>
          <a:p>
            <a:pPr marL="457200" marR="0" lvl="1" indent="-215900" algn="ctr" defTabSz="914400" rtl="0" eaLnBrk="0" fontAlgn="base" latinLnBrk="0" hangingPunct="0">
              <a:lnSpc>
                <a:spcPct val="100000"/>
              </a:lnSpc>
              <a:spcBef>
                <a:spcPct val="0"/>
              </a:spcBef>
              <a:spcAft>
                <a:spcPct val="0"/>
              </a:spcAft>
              <a:buClr>
                <a:srgbClr val="000000"/>
              </a:buClr>
              <a:buSzPct val="100000"/>
              <a:buFontTx/>
              <a:buAutoNum type="arabicPeriod"/>
              <a:tabLst>
                <a:tab pos="500063" algn="l"/>
              </a:tabLst>
            </a:pPr>
            <a:r>
              <a:rPr kumimoji="0" lang="en-US" altLang="ru-RU"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Testla</a:t>
            </a:r>
            <a:r>
              <a:rPr kumimoji="0" lang="uz-Latn-UZ" altLang="ru-RU"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rn</a:t>
            </a:r>
            <a:r>
              <a:rPr kumimoji="0" lang="en-US" altLang="ru-RU"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i</a:t>
            </a:r>
            <a:r>
              <a:rPr kumimoji="0" lang="en-US" altLang="ru-RU"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yeching</a:t>
            </a:r>
            <a:r>
              <a:rPr kumimoji="0" lang="en-US" altLang="ru-RU"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va</a:t>
            </a:r>
            <a:r>
              <a:rPr kumimoji="0" lang="en-US" altLang="ru-RU"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javobingizni</a:t>
            </a:r>
            <a:r>
              <a:rPr kumimoji="0" lang="en-US" altLang="ru-RU"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izohlang</a:t>
            </a:r>
            <a:r>
              <a:rPr kumimoji="0" lang="en-US" altLang="ru-RU"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a:t>
            </a:r>
            <a:endParaRPr kumimoji="0" lang="ru-RU" altLang="ru-RU" b="0" i="0" u="none" strike="noStrike" cap="none" normalizeH="0" baseline="0" dirty="0">
              <a:ln>
                <a:noFill/>
              </a:ln>
              <a:solidFill>
                <a:schemeClr val="tx1"/>
              </a:solidFill>
              <a:effectLst/>
              <a:latin typeface="Arial" panose="020B0604020202020204" pitchFamily="34" charset="0"/>
            </a:endParaRPr>
          </a:p>
          <a:p>
            <a:pPr marR="0" lvl="0" indent="0" algn="ctr" defTabSz="914400" rtl="0" eaLnBrk="0" fontAlgn="base" latinLnBrk="0" hangingPunct="0">
              <a:lnSpc>
                <a:spcPct val="100000"/>
              </a:lnSpc>
              <a:spcBef>
                <a:spcPct val="0"/>
              </a:spcBef>
              <a:spcAft>
                <a:spcPct val="0"/>
              </a:spcAft>
              <a:buClrTx/>
              <a:buSzTx/>
              <a:tabLst>
                <a:tab pos="500063" algn="l"/>
              </a:tabLst>
            </a:pPr>
            <a:r>
              <a:rPr kumimoji="0" lang="en-US" altLang="ru-RU"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Imlosi</a:t>
            </a:r>
            <a:r>
              <a:rPr kumimoji="0" lang="en-US" altLang="ru-RU"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to‘g‘ri</a:t>
            </a:r>
            <a:r>
              <a:rPr kumimoji="0" lang="en-US" altLang="ru-RU"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yozilgan</a:t>
            </a:r>
            <a:r>
              <a:rPr kumimoji="0" lang="en-US" altLang="ru-RU"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o‘zlashma</a:t>
            </a:r>
            <a:r>
              <a:rPr kumimoji="0" lang="en-US" altLang="ru-RU"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so‘zlar</a:t>
            </a:r>
            <a:r>
              <a:rPr kumimoji="0" lang="en-US" altLang="ru-RU"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qatorini</a:t>
            </a:r>
            <a:r>
              <a:rPr kumimoji="0" lang="en-US" altLang="ru-RU"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aniqlang</a:t>
            </a:r>
            <a:r>
              <a:rPr kumimoji="0" lang="en-US" altLang="ru-RU"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a:t>
            </a:r>
            <a:endParaRPr kumimoji="0" lang="ru-RU" altLang="ru-RU" b="0" i="0" u="none" strike="noStrike" cap="none" normalizeH="0" baseline="0" dirty="0">
              <a:ln>
                <a:noFill/>
              </a:ln>
              <a:solidFill>
                <a:schemeClr val="tx1"/>
              </a:solidFill>
              <a:effectLst/>
              <a:latin typeface="Arial" panose="020B0604020202020204" pitchFamily="34" charset="0"/>
            </a:endParaRPr>
          </a:p>
        </p:txBody>
      </p:sp>
      <p:sp>
        <p:nvSpPr>
          <p:cNvPr id="6" name="Rectangle 3">
            <a:extLst>
              <a:ext uri="{FF2B5EF4-FFF2-40B4-BE49-F238E27FC236}">
                <a16:creationId xmlns:a16="http://schemas.microsoft.com/office/drawing/2014/main" id="{B2033DE3-BD7C-4E6B-A2A6-6F26F75589C0}"/>
              </a:ext>
            </a:extLst>
          </p:cNvPr>
          <p:cNvSpPr>
            <a:spLocks noChangeArrowheads="1"/>
          </p:cNvSpPr>
          <p:nvPr/>
        </p:nvSpPr>
        <p:spPr bwMode="auto">
          <a:xfrm>
            <a:off x="215900" y="1756713"/>
            <a:ext cx="5333999" cy="1077218"/>
          </a:xfrm>
          <a:prstGeom prst="rect">
            <a:avLst/>
          </a:prstGeom>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lvl1pPr indent="292100" eaLnBrk="0" fontAlgn="base" hangingPunct="0">
              <a:spcBef>
                <a:spcPct val="0"/>
              </a:spcBef>
              <a:spcAft>
                <a:spcPct val="0"/>
              </a:spcAft>
              <a:tabLst>
                <a:tab pos="473075" algn="l"/>
              </a:tabLst>
              <a:defRPr>
                <a:solidFill>
                  <a:schemeClr val="tx1"/>
                </a:solidFill>
                <a:latin typeface="Arial" panose="020B0604020202020204" pitchFamily="34" charset="0"/>
              </a:defRPr>
            </a:lvl1pPr>
            <a:lvl2pPr eaLnBrk="0" fontAlgn="base" hangingPunct="0">
              <a:spcBef>
                <a:spcPct val="0"/>
              </a:spcBef>
              <a:spcAft>
                <a:spcPct val="0"/>
              </a:spcAft>
              <a:tabLst>
                <a:tab pos="473075" algn="l"/>
              </a:tabLst>
              <a:defRPr>
                <a:solidFill>
                  <a:schemeClr val="tx1"/>
                </a:solidFill>
                <a:latin typeface="Arial" panose="020B0604020202020204" pitchFamily="34" charset="0"/>
              </a:defRPr>
            </a:lvl2pPr>
            <a:lvl3pPr eaLnBrk="0" fontAlgn="base" hangingPunct="0">
              <a:spcBef>
                <a:spcPct val="0"/>
              </a:spcBef>
              <a:spcAft>
                <a:spcPct val="0"/>
              </a:spcAft>
              <a:tabLst>
                <a:tab pos="473075" algn="l"/>
              </a:tabLst>
              <a:defRPr>
                <a:solidFill>
                  <a:schemeClr val="tx1"/>
                </a:solidFill>
                <a:latin typeface="Arial" panose="020B0604020202020204" pitchFamily="34" charset="0"/>
              </a:defRPr>
            </a:lvl3pPr>
            <a:lvl4pPr eaLnBrk="0" fontAlgn="base" hangingPunct="0">
              <a:spcBef>
                <a:spcPct val="0"/>
              </a:spcBef>
              <a:spcAft>
                <a:spcPct val="0"/>
              </a:spcAft>
              <a:tabLst>
                <a:tab pos="473075" algn="l"/>
              </a:tabLst>
              <a:defRPr>
                <a:solidFill>
                  <a:schemeClr val="tx1"/>
                </a:solidFill>
                <a:latin typeface="Arial" panose="020B0604020202020204" pitchFamily="34" charset="0"/>
              </a:defRPr>
            </a:lvl4pPr>
            <a:lvl5pPr eaLnBrk="0" fontAlgn="base" hangingPunct="0">
              <a:spcBef>
                <a:spcPct val="0"/>
              </a:spcBef>
              <a:spcAft>
                <a:spcPct val="0"/>
              </a:spcAft>
              <a:tabLst>
                <a:tab pos="473075" algn="l"/>
              </a:tabLst>
              <a:defRPr>
                <a:solidFill>
                  <a:schemeClr val="tx1"/>
                </a:solidFill>
                <a:latin typeface="Arial" panose="020B0604020202020204" pitchFamily="34" charset="0"/>
              </a:defRPr>
            </a:lvl5pPr>
            <a:lvl6pPr eaLnBrk="0" fontAlgn="base" hangingPunct="0">
              <a:spcBef>
                <a:spcPct val="0"/>
              </a:spcBef>
              <a:spcAft>
                <a:spcPct val="0"/>
              </a:spcAft>
              <a:tabLst>
                <a:tab pos="473075" algn="l"/>
              </a:tabLst>
              <a:defRPr>
                <a:solidFill>
                  <a:schemeClr val="tx1"/>
                </a:solidFill>
                <a:latin typeface="Arial" panose="020B0604020202020204" pitchFamily="34" charset="0"/>
              </a:defRPr>
            </a:lvl6pPr>
            <a:lvl7pPr eaLnBrk="0" fontAlgn="base" hangingPunct="0">
              <a:spcBef>
                <a:spcPct val="0"/>
              </a:spcBef>
              <a:spcAft>
                <a:spcPct val="0"/>
              </a:spcAft>
              <a:tabLst>
                <a:tab pos="473075" algn="l"/>
              </a:tabLst>
              <a:defRPr>
                <a:solidFill>
                  <a:schemeClr val="tx1"/>
                </a:solidFill>
                <a:latin typeface="Arial" panose="020B0604020202020204" pitchFamily="34" charset="0"/>
              </a:defRPr>
            </a:lvl7pPr>
            <a:lvl8pPr eaLnBrk="0" fontAlgn="base" hangingPunct="0">
              <a:spcBef>
                <a:spcPct val="0"/>
              </a:spcBef>
              <a:spcAft>
                <a:spcPct val="0"/>
              </a:spcAft>
              <a:tabLst>
                <a:tab pos="473075" algn="l"/>
              </a:tabLst>
              <a:defRPr>
                <a:solidFill>
                  <a:schemeClr val="tx1"/>
                </a:solidFill>
                <a:latin typeface="Arial" panose="020B0604020202020204" pitchFamily="34" charset="0"/>
              </a:defRPr>
            </a:lvl8pPr>
            <a:lvl9pPr eaLnBrk="0" fontAlgn="base" hangingPunct="0">
              <a:spcBef>
                <a:spcPct val="0"/>
              </a:spcBef>
              <a:spcAft>
                <a:spcPct val="0"/>
              </a:spcAft>
              <a:tabLst>
                <a:tab pos="473075" algn="l"/>
              </a:tabLst>
              <a:defRPr>
                <a:solidFill>
                  <a:schemeClr val="tx1"/>
                </a:solidFill>
                <a:latin typeface="Arial" panose="020B0604020202020204" pitchFamily="34" charset="0"/>
              </a:defRPr>
            </a:lvl9pPr>
          </a:lstStyle>
          <a:p>
            <a:pPr marL="285750" lvl="0" indent="-285750" algn="just">
              <a:buFont typeface="Wingdings" panose="05000000000000000000" pitchFamily="2" charset="2"/>
              <a:buChar char="Ø"/>
            </a:pPr>
            <a:r>
              <a:rPr kumimoji="0" lang="uz-Latn-UZ" altLang="ru-RU" sz="1600" b="0" i="0" u="none" strike="noStrike" cap="none" normalizeH="0" baseline="0" dirty="0">
                <a:ln>
                  <a:noFill/>
                </a:ln>
                <a:solidFill>
                  <a:schemeClr val="tx1"/>
                </a:solidFill>
                <a:effectLst/>
                <a:latin typeface="Arial" panose="020B0604020202020204" pitchFamily="34" charset="0"/>
              </a:rPr>
              <a:t>Komoloti, </a:t>
            </a:r>
            <a:r>
              <a:rPr lang="en-US" altLang="ru-RU" sz="1600" dirty="0">
                <a:ea typeface="Bookman Old Style" panose="02050604050505020204" pitchFamily="18" charset="0"/>
                <a:cs typeface="Bookman Old Style" panose="02050604050505020204" pitchFamily="18" charset="0"/>
              </a:rPr>
              <a:t>„</a:t>
            </a:r>
            <a:r>
              <a:rPr kumimoji="0" lang="uz-Latn-UZ" altLang="ru-RU" sz="1600" b="0" i="0" u="none" strike="noStrike" cap="none" normalizeH="0" baseline="0" dirty="0">
                <a:ln>
                  <a:noFill/>
                </a:ln>
                <a:solidFill>
                  <a:schemeClr val="tx1"/>
                </a:solidFill>
                <a:effectLst/>
                <a:latin typeface="Arial" panose="020B0604020202020204" pitchFamily="34" charset="0"/>
              </a:rPr>
              <a:t>Unsiya</a:t>
            </a:r>
            <a:r>
              <a:rPr lang="en-US" altLang="ru-RU" sz="1600" dirty="0">
                <a:ea typeface="Bookman Old Style" panose="02050604050505020204" pitchFamily="18" charset="0"/>
                <a:cs typeface="Bookman Old Style" panose="02050604050505020204" pitchFamily="18" charset="0"/>
              </a:rPr>
              <a:t>“</a:t>
            </a:r>
            <a:r>
              <a:rPr kumimoji="0" lang="uz-Latn-UZ" altLang="ru-RU" sz="1600" b="0" i="0" u="none" strike="noStrike" cap="none" normalizeH="0" baseline="0" dirty="0">
                <a:ln>
                  <a:noFill/>
                </a:ln>
                <a:solidFill>
                  <a:schemeClr val="tx1"/>
                </a:solidFill>
                <a:effectLst/>
                <a:latin typeface="Arial" panose="020B0604020202020204" pitchFamily="34" charset="0"/>
              </a:rPr>
              <a:t>, sayilgoh, ilm-u ma’rifat, Musallo.</a:t>
            </a:r>
            <a:endParaRPr kumimoji="0" lang="ru-RU" altLang="ru-RU" sz="1600" b="0" i="0" u="none" strike="noStrike" cap="none" normalizeH="0" baseline="0" dirty="0">
              <a:ln>
                <a:noFill/>
              </a:ln>
              <a:solidFill>
                <a:schemeClr val="tx1"/>
              </a:solidFill>
              <a:effectLst/>
              <a:latin typeface="Arial" panose="020B0604020202020204" pitchFamily="34" charset="0"/>
            </a:endParaRP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tab pos="473075" algn="l"/>
              </a:tabLst>
            </a:pPr>
            <a:r>
              <a:rPr kumimoji="0" lang="en-US" altLang="ru-RU" sz="1600"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Mua</a:t>
            </a:r>
            <a:r>
              <a:rPr lang="uz-Latn-UZ" altLang="ru-RU" sz="1600" dirty="0">
                <a:ea typeface="Bookman Old Style" panose="02050604050505020204" pitchFamily="18" charset="0"/>
                <a:cs typeface="Bookman Old Style" panose="02050604050505020204" pitchFamily="18" charset="0"/>
              </a:rPr>
              <a:t>m</a:t>
            </a: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bar, </a:t>
            </a:r>
            <a:r>
              <a:rPr kumimoji="0" lang="en-US" altLang="ru-RU" sz="1600"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kamoloti</a:t>
            </a: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sz="1600"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Ihlosiya</a:t>
            </a: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sz="1600"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oshyon</a:t>
            </a: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sz="1600"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shukuronalik</a:t>
            </a: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a:t>
            </a:r>
            <a:endParaRPr kumimoji="0" lang="ru-RU" altLang="ru-RU" sz="1600" b="0" i="0" u="none" strike="noStrike" cap="none" normalizeH="0" baseline="0" dirty="0">
              <a:ln>
                <a:noFill/>
              </a:ln>
              <a:solidFill>
                <a:schemeClr val="tx1"/>
              </a:solidFill>
              <a:effectLst/>
              <a:latin typeface="Arial" panose="020B0604020202020204" pitchFamily="34" charset="0"/>
            </a:endParaRP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tab pos="473075" algn="l"/>
              </a:tabLst>
            </a:pP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Bog‘-</a:t>
            </a:r>
            <a:r>
              <a:rPr kumimoji="0" lang="en-US" altLang="ru-RU" sz="1600"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i</a:t>
            </a: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sz="1600"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Eram</a:t>
            </a: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sz="1600"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hayrixoh</a:t>
            </a: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sz="1600"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osh</a:t>
            </a: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-or, </a:t>
            </a:r>
            <a:r>
              <a:rPr kumimoji="0" lang="en-US" altLang="ru-RU" sz="1600"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oshyon</a:t>
            </a: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sz="1600"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munavvar</a:t>
            </a: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a:t>
            </a:r>
            <a:endParaRPr kumimoji="0" lang="ru-RU" altLang="ru-RU" sz="1600" b="0" i="0" u="none" strike="noStrike" cap="none" normalizeH="0" baseline="0" dirty="0">
              <a:ln>
                <a:noFill/>
              </a:ln>
              <a:solidFill>
                <a:schemeClr val="tx1"/>
              </a:solidFill>
              <a:effectLst/>
              <a:latin typeface="Arial" panose="020B0604020202020204" pitchFamily="34" charset="0"/>
            </a:endParaRP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tab pos="473075" algn="l"/>
              </a:tabLst>
            </a:pPr>
            <a:r>
              <a:rPr kumimoji="0" lang="en-US" altLang="ru-RU" sz="1600"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Muanbar</a:t>
            </a: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sz="1600"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kamoloti</a:t>
            </a: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sz="1600"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shukronalik</a:t>
            </a: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sz="1600"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Ixlosiya</a:t>
            </a: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 </a:t>
            </a:r>
            <a:r>
              <a:rPr kumimoji="0" lang="en-US" altLang="ru-RU" sz="1600" b="0" i="0" u="none" strike="noStrike" cap="none" normalizeH="0" baseline="0" dirty="0" err="1">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saylgoh</a:t>
            </a:r>
            <a:r>
              <a:rPr kumimoji="0" lang="en-US" altLang="ru-RU" sz="1600" b="0" i="0" u="none" strike="noStrike" cap="none" normalizeH="0" baseline="0" dirty="0">
                <a:ln>
                  <a:noFill/>
                </a:ln>
                <a:solidFill>
                  <a:schemeClr val="tx1"/>
                </a:solidFill>
                <a:effectLst/>
                <a:latin typeface="Arial" panose="020B0604020202020204" pitchFamily="34" charset="0"/>
                <a:ea typeface="Bookman Old Style" panose="02050604050505020204" pitchFamily="18" charset="0"/>
                <a:cs typeface="Bookman Old Style" panose="02050604050505020204" pitchFamily="18" charset="0"/>
              </a:rPr>
              <a:t>.</a:t>
            </a:r>
            <a:endParaRPr kumimoji="0" lang="en-US" altLang="ru-RU"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02028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17302E-27D9-4835-880F-26E11B641416}"/>
              </a:ext>
            </a:extLst>
          </p:cNvPr>
          <p:cNvSpPr>
            <a:spLocks noGrp="1"/>
          </p:cNvSpPr>
          <p:nvPr>
            <p:ph type="title"/>
          </p:nvPr>
        </p:nvSpPr>
        <p:spPr>
          <a:xfrm>
            <a:off x="139700" y="174626"/>
            <a:ext cx="5562600" cy="380999"/>
          </a:xfrm>
        </p:spPr>
        <p:txBody>
          <a:bodyPr/>
          <a:lstStyle/>
          <a:p>
            <a:pPr algn="ctr"/>
            <a:r>
              <a:rPr lang="uz-Latn-UZ" sz="1600" b="0" dirty="0"/>
              <a:t>2.Qaysi gapning mazmuni fikrlar zanjiridan uzilib qolgan?</a:t>
            </a:r>
            <a:endParaRPr lang="ru-RU" sz="1600" b="0" dirty="0"/>
          </a:p>
        </p:txBody>
      </p:sp>
      <p:sp>
        <p:nvSpPr>
          <p:cNvPr id="3" name="Текст 2">
            <a:extLst>
              <a:ext uri="{FF2B5EF4-FFF2-40B4-BE49-F238E27FC236}">
                <a16:creationId xmlns:a16="http://schemas.microsoft.com/office/drawing/2014/main" id="{59FE0D26-4712-4EC0-A964-13C6151F72E0}"/>
              </a:ext>
            </a:extLst>
          </p:cNvPr>
          <p:cNvSpPr>
            <a:spLocks noGrp="1"/>
          </p:cNvSpPr>
          <p:nvPr>
            <p:ph type="body" idx="1"/>
          </p:nvPr>
        </p:nvSpPr>
        <p:spPr>
          <a:xfrm>
            <a:off x="215900" y="606216"/>
            <a:ext cx="5334000" cy="2282676"/>
          </a:xfrm>
        </p:spPr>
        <p:style>
          <a:lnRef idx="1">
            <a:schemeClr val="accent3"/>
          </a:lnRef>
          <a:fillRef idx="2">
            <a:schemeClr val="accent3"/>
          </a:fillRef>
          <a:effectRef idx="1">
            <a:schemeClr val="accent3"/>
          </a:effectRef>
          <a:fontRef idx="minor">
            <a:schemeClr val="dk1"/>
          </a:fontRef>
        </p:style>
        <p:txBody>
          <a:bodyPr/>
          <a:lstStyle/>
          <a:p>
            <a:pPr marL="36000" marR="25400" lvl="0" algn="just">
              <a:lnSpc>
                <a:spcPts val="1440"/>
              </a:lnSpc>
              <a:spcBef>
                <a:spcPts val="600"/>
              </a:spcBef>
              <a:spcAft>
                <a:spcPts val="0"/>
              </a:spcAft>
              <a:buClr>
                <a:srgbClr val="000000"/>
              </a:buClr>
              <a:buSzPts val="1000"/>
              <a:tabLst>
                <a:tab pos="451485" algn="l"/>
              </a:tabLst>
            </a:pPr>
            <a:endParaRPr lang="uz-Latn-UZ" sz="1400" dirty="0">
              <a:latin typeface="Arial" panose="020B0604020202020204" pitchFamily="34" charset="0"/>
              <a:ea typeface="Bookman Old Style" panose="02050604050505020204" pitchFamily="18" charset="0"/>
              <a:cs typeface="Arial" panose="020B0604020202020204" pitchFamily="34" charset="0"/>
            </a:endParaRPr>
          </a:p>
          <a:p>
            <a:pPr marL="36000" marR="25400" lvl="0" algn="just">
              <a:lnSpc>
                <a:spcPts val="1440"/>
              </a:lnSpc>
              <a:spcBef>
                <a:spcPts val="600"/>
              </a:spcBef>
              <a:spcAft>
                <a:spcPts val="0"/>
              </a:spcAft>
              <a:buClr>
                <a:srgbClr val="000000"/>
              </a:buClr>
              <a:buSzPts val="1000"/>
              <a:tabLst>
                <a:tab pos="451485" algn="l"/>
              </a:tabLst>
            </a:pPr>
            <a:r>
              <a:rPr lang="uz-Latn-UZ" sz="1400" dirty="0">
                <a:latin typeface="Arial" panose="020B0604020202020204" pitchFamily="34" charset="0"/>
                <a:ea typeface="Bookman Old Style" panose="02050604050505020204" pitchFamily="18" charset="0"/>
                <a:cs typeface="Arial" panose="020B0604020202020204" pitchFamily="34" charset="0"/>
              </a:rPr>
              <a:t>A.</a:t>
            </a:r>
            <a:r>
              <a:rPr lang="en-US" sz="1400" dirty="0">
                <a:latin typeface="Arial" panose="020B0604020202020204" pitchFamily="34" charset="0"/>
                <a:ea typeface="Bookman Old Style" panose="02050604050505020204" pitchFamily="18" charset="0"/>
                <a:cs typeface="Arial" panose="020B0604020202020204" pitchFamily="34" charset="0"/>
              </a:rPr>
              <a:t> „</a:t>
            </a:r>
            <a:r>
              <a:rPr lang="en-US" sz="1400" dirty="0" err="1">
                <a:latin typeface="Arial" panose="020B0604020202020204" pitchFamily="34" charset="0"/>
                <a:ea typeface="Bookman Old Style" panose="02050604050505020204" pitchFamily="18" charset="0"/>
                <a:cs typeface="Arial" panose="020B0604020202020204" pitchFamily="34" charset="0"/>
              </a:rPr>
              <a:t>Alisher</a:t>
            </a:r>
            <a:r>
              <a:rPr lang="en-US" sz="1400" dirty="0">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Navoiyning</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kelib</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chiqishi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baxshilarga</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borib</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taqaladi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Otasini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Kichkina</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baxshi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deyishgan</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i="1" u="none" strike="noStrike" spc="0" dirty="0">
                <a:solidFill>
                  <a:srgbClr val="000000"/>
                </a:solidFill>
                <a:effectLst/>
                <a:latin typeface="Arial" panose="020B0604020202020204" pitchFamily="34" charset="0"/>
                <a:ea typeface="Bookman Old Style" panose="02050604050505020204" pitchFamily="18" charset="0"/>
                <a:cs typeface="Arial" panose="020B0604020202020204" pitchFamily="34" charset="0"/>
              </a:rPr>
              <a:t>(</a:t>
            </a:r>
            <a:r>
              <a:rPr lang="en-US" sz="1400" i="1" u="none" strike="noStrike" spc="0" dirty="0" err="1">
                <a:solidFill>
                  <a:srgbClr val="000000"/>
                </a:solidFill>
                <a:effectLst/>
                <a:latin typeface="Arial" panose="020B0604020202020204" pitchFamily="34" charset="0"/>
                <a:ea typeface="Bookman Old Style" panose="02050604050505020204" pitchFamily="18" charset="0"/>
                <a:cs typeface="Arial" panose="020B0604020202020204" pitchFamily="34" charset="0"/>
              </a:rPr>
              <a:t>Rashidiy</a:t>
            </a:r>
            <a:r>
              <a:rPr lang="en-US" sz="1400" i="1" u="none" strike="noStrike" spc="0" dirty="0">
                <a:solidFill>
                  <a:srgbClr val="000000"/>
                </a:solidFill>
                <a:effectLst/>
                <a:latin typeface="Arial" panose="020B0604020202020204" pitchFamily="34" charset="0"/>
                <a:ea typeface="Bookman Old Style" panose="02050604050505020204" pitchFamily="18" charset="0"/>
                <a:cs typeface="Arial" panose="020B0604020202020204" pitchFamily="34" charset="0"/>
              </a:rPr>
              <a:t>)</a:t>
            </a:r>
            <a:endParaRPr lang="ru-RU" sz="1400" u="none" strike="noStrike" spc="0" dirty="0">
              <a:effectLst/>
              <a:latin typeface="Arial" panose="020B0604020202020204" pitchFamily="34" charset="0"/>
              <a:ea typeface="Bookman Old Style" panose="02050604050505020204" pitchFamily="18" charset="0"/>
              <a:cs typeface="Arial" panose="020B0604020202020204" pitchFamily="34" charset="0"/>
            </a:endParaRPr>
          </a:p>
          <a:p>
            <a:pPr marL="36000" marR="25400" lvl="0" algn="just">
              <a:lnSpc>
                <a:spcPts val="1440"/>
              </a:lnSpc>
              <a:spcBef>
                <a:spcPts val="600"/>
              </a:spcBef>
              <a:spcAft>
                <a:spcPts val="0"/>
              </a:spcAft>
              <a:buClr>
                <a:srgbClr val="000000"/>
              </a:buClr>
              <a:buSzPts val="1000"/>
              <a:tabLst>
                <a:tab pos="454660" algn="l"/>
              </a:tabLst>
            </a:pPr>
            <a:r>
              <a:rPr lang="uz-Latn-UZ" sz="1400" u="none" strike="noStrike" spc="0" dirty="0">
                <a:effectLst/>
                <a:latin typeface="Arial" panose="020B0604020202020204" pitchFamily="34" charset="0"/>
                <a:ea typeface="Bookman Old Style" panose="02050604050505020204" pitchFamily="18" charset="0"/>
                <a:cs typeface="Arial" panose="020B0604020202020204" pitchFamily="34" charset="0"/>
              </a:rPr>
              <a:t>B. </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Garchi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oliy</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hazratga</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o‘zidagi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tab’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quvvati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va</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qobiliyati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ko‘pligi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jihatidan</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har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ikki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nav,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ya’ni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turkiy</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va</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forsiy</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she’rlar</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muyassar</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bo‘lsa</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-da,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uning</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tab’i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ning</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moyilligi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forschadan</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ko‘ra</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turkichada</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ortiqroq</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edi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i="1" u="none" strike="noStrike" spc="0" dirty="0">
                <a:solidFill>
                  <a:srgbClr val="000000"/>
                </a:solidFill>
                <a:effectLst/>
                <a:latin typeface="Arial" panose="020B0604020202020204" pitchFamily="34" charset="0"/>
                <a:ea typeface="Bookman Old Style" panose="02050604050505020204" pitchFamily="18" charset="0"/>
                <a:cs typeface="Arial" panose="020B0604020202020204" pitchFamily="34" charset="0"/>
              </a:rPr>
              <a:t>(</a:t>
            </a:r>
            <a:r>
              <a:rPr lang="en-US" sz="1400" i="1" u="none" strike="noStrike" spc="0" dirty="0" err="1">
                <a:solidFill>
                  <a:srgbClr val="000000"/>
                </a:solidFill>
                <a:effectLst/>
                <a:latin typeface="Arial" panose="020B0604020202020204" pitchFamily="34" charset="0"/>
                <a:ea typeface="Bookman Old Style" panose="02050604050505020204" pitchFamily="18" charset="0"/>
                <a:cs typeface="Arial" panose="020B0604020202020204" pitchFamily="34" charset="0"/>
              </a:rPr>
              <a:t>Xondamir</a:t>
            </a:r>
            <a:r>
              <a:rPr lang="en-US" sz="1400" i="1" u="none" strike="noStrike" spc="0" dirty="0">
                <a:solidFill>
                  <a:srgbClr val="000000"/>
                </a:solidFill>
                <a:effectLst/>
                <a:latin typeface="Arial" panose="020B0604020202020204" pitchFamily="34" charset="0"/>
                <a:ea typeface="Bookman Old Style" panose="02050604050505020204" pitchFamily="18" charset="0"/>
                <a:cs typeface="Arial" panose="020B0604020202020204" pitchFamily="34" charset="0"/>
              </a:rPr>
              <a:t>)</a:t>
            </a:r>
            <a:endParaRPr lang="ru-RU" sz="1400" u="none" strike="noStrike" spc="0" dirty="0">
              <a:effectLst/>
              <a:latin typeface="Arial" panose="020B0604020202020204" pitchFamily="34" charset="0"/>
              <a:ea typeface="Bookman Old Style" panose="02050604050505020204" pitchFamily="18" charset="0"/>
              <a:cs typeface="Arial" panose="020B0604020202020204" pitchFamily="34" charset="0"/>
            </a:endParaRPr>
          </a:p>
          <a:p>
            <a:pPr marL="36000" lvl="0" algn="just">
              <a:lnSpc>
                <a:spcPts val="1440"/>
              </a:lnSpc>
              <a:spcBef>
                <a:spcPts val="600"/>
              </a:spcBef>
              <a:spcAft>
                <a:spcPts val="0"/>
              </a:spcAft>
              <a:buClr>
                <a:srgbClr val="000000"/>
              </a:buClr>
              <a:buSzPts val="1000"/>
              <a:tabLst>
                <a:tab pos="478790" algn="l"/>
              </a:tabLst>
            </a:pPr>
            <a:r>
              <a:rPr lang="uz-Latn-UZ" sz="1400" u="none" strike="noStrike" spc="0" dirty="0">
                <a:effectLst/>
                <a:latin typeface="Arial" panose="020B0604020202020204" pitchFamily="34" charset="0"/>
                <a:ea typeface="Bookman Old Style" panose="02050604050505020204" pitchFamily="18" charset="0"/>
                <a:cs typeface="Arial" panose="020B0604020202020204" pitchFamily="34" charset="0"/>
              </a:rPr>
              <a:t>C. </a:t>
            </a:r>
            <a:r>
              <a:rPr lang="en-US" sz="1400" dirty="0">
                <a:latin typeface="Arial" panose="020B0604020202020204" pitchFamily="34" charset="0"/>
                <a:ea typeface="Bookman Old Style" panose="02050604050505020204" pitchFamily="18" charset="0"/>
                <a:cs typeface="Arial" panose="020B0604020202020204" pitchFamily="34" charset="0"/>
              </a:rPr>
              <a:t>„</a:t>
            </a:r>
            <a:r>
              <a:rPr lang="en-US" sz="1400" dirty="0" err="1">
                <a:latin typeface="Arial" panose="020B0604020202020204" pitchFamily="34" charset="0"/>
                <a:ea typeface="Bookman Old Style" panose="02050604050505020204" pitchFamily="18" charset="0"/>
                <a:cs typeface="Arial" panose="020B0604020202020204" pitchFamily="34" charset="0"/>
              </a:rPr>
              <a:t>Ul</a:t>
            </a:r>
            <a:r>
              <a:rPr lang="en-US" sz="1400" dirty="0">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zot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Chig‘atoy</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sultonlarining</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eng</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sarasi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va</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zo‘r</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shijoatlisi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dirty="0" err="1">
                <a:latin typeface="Arial" panose="020B0604020202020204" pitchFamily="34" charset="0"/>
                <a:ea typeface="Bookman Old Style" panose="02050604050505020204" pitchFamily="18" charset="0"/>
                <a:cs typeface="Arial" panose="020B0604020202020204" pitchFamily="34" charset="0"/>
              </a:rPr>
              <a:t>edi</a:t>
            </a:r>
            <a:r>
              <a:rPr lang="en-US" sz="1400" dirty="0">
                <a:latin typeface="Arial" panose="020B0604020202020204" pitchFamily="34" charset="0"/>
                <a:ea typeface="Bookman Old Style" panose="02050604050505020204" pitchFamily="18" charset="0"/>
                <a:cs typeface="Arial" panose="020B0604020202020204" pitchFamily="34" charset="0"/>
              </a:rPr>
              <a:t>“.</a:t>
            </a:r>
            <a:r>
              <a:rPr lang="uz-Latn-UZ"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i="1" dirty="0">
                <a:effectLst/>
                <a:latin typeface="Arial" panose="020B0604020202020204" pitchFamily="34" charset="0"/>
                <a:ea typeface="Bookman Old Style" panose="02050604050505020204" pitchFamily="18" charset="0"/>
                <a:cs typeface="Arial" panose="020B0604020202020204" pitchFamily="34" charset="0"/>
              </a:rPr>
              <a:t>(Hasan </a:t>
            </a:r>
            <a:r>
              <a:rPr lang="en-US" sz="1400" i="1" dirty="0" err="1">
                <a:effectLst/>
                <a:latin typeface="Arial" panose="020B0604020202020204" pitchFamily="34" charset="0"/>
                <a:ea typeface="Bookman Old Style" panose="02050604050505020204" pitchFamily="18" charset="0"/>
                <a:cs typeface="Arial" panose="020B0604020202020204" pitchFamily="34" charset="0"/>
              </a:rPr>
              <a:t>xoja</a:t>
            </a:r>
            <a:r>
              <a:rPr lang="en-US" sz="1400" i="1" dirty="0">
                <a:effectLst/>
                <a:latin typeface="Arial" panose="020B0604020202020204" pitchFamily="34" charset="0"/>
                <a:ea typeface="Bookman Old Style" panose="02050604050505020204" pitchFamily="18" charset="0"/>
                <a:cs typeface="Arial" panose="020B0604020202020204" pitchFamily="34" charset="0"/>
              </a:rPr>
              <a:t> </a:t>
            </a:r>
            <a:r>
              <a:rPr lang="en-US" sz="1400" i="1" dirty="0" err="1">
                <a:effectLst/>
                <a:latin typeface="Arial" panose="020B0604020202020204" pitchFamily="34" charset="0"/>
                <a:ea typeface="Bookman Old Style" panose="02050604050505020204" pitchFamily="18" charset="0"/>
                <a:cs typeface="Arial" panose="020B0604020202020204" pitchFamily="34" charset="0"/>
              </a:rPr>
              <a:t>Nisoriy</a:t>
            </a:r>
            <a:r>
              <a:rPr lang="en-US" sz="1400" i="0" spc="0" dirty="0">
                <a:solidFill>
                  <a:srgbClr val="000000"/>
                </a:solidFill>
                <a:effectLst/>
                <a:latin typeface="Arial" panose="020B0604020202020204" pitchFamily="34" charset="0"/>
                <a:ea typeface="Bookman Old Style" panose="02050604050505020204" pitchFamily="18" charset="0"/>
                <a:cs typeface="Arial" panose="020B0604020202020204" pitchFamily="34" charset="0"/>
              </a:rPr>
              <a:t>)</a:t>
            </a:r>
            <a:endParaRPr lang="uz-Latn-UZ" sz="1400" u="none" strike="noStrike" spc="0" dirty="0">
              <a:effectLst/>
              <a:latin typeface="Arial" panose="020B0604020202020204" pitchFamily="34" charset="0"/>
              <a:ea typeface="Bookman Old Style" panose="02050604050505020204" pitchFamily="18" charset="0"/>
              <a:cs typeface="Arial" panose="020B0604020202020204" pitchFamily="34" charset="0"/>
            </a:endParaRPr>
          </a:p>
          <a:p>
            <a:pPr marL="36000" lvl="0" algn="just">
              <a:lnSpc>
                <a:spcPts val="1440"/>
              </a:lnSpc>
              <a:spcBef>
                <a:spcPts val="600"/>
              </a:spcBef>
              <a:spcAft>
                <a:spcPts val="0"/>
              </a:spcAft>
              <a:buClr>
                <a:srgbClr val="000000"/>
              </a:buClr>
              <a:buSzPts val="1000"/>
              <a:tabLst>
                <a:tab pos="478790" algn="l"/>
              </a:tabLst>
            </a:pPr>
            <a:r>
              <a:rPr lang="uz-Latn-UZ" sz="1400" u="none" strike="noStrike" spc="0" dirty="0">
                <a:effectLst/>
                <a:latin typeface="Arial" panose="020B0604020202020204" pitchFamily="34" charset="0"/>
                <a:ea typeface="Bookman Old Style" panose="02050604050505020204" pitchFamily="18" charset="0"/>
                <a:cs typeface="Arial" panose="020B0604020202020204" pitchFamily="34" charset="0"/>
              </a:rPr>
              <a:t>D.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Hech</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kim</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turkiy</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she’rni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undan</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yaxshiroq</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ayta</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olmagan</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va</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nazm</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durlarini</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undan</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yaxshiroq</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socha</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u="none" strike="noStrike" spc="0" dirty="0" err="1">
                <a:effectLst/>
                <a:latin typeface="Arial" panose="020B0604020202020204" pitchFamily="34" charset="0"/>
                <a:ea typeface="Bookman Old Style" panose="02050604050505020204" pitchFamily="18" charset="0"/>
                <a:cs typeface="Arial" panose="020B0604020202020204" pitchFamily="34" charset="0"/>
              </a:rPr>
              <a:t>olmagan</a:t>
            </a:r>
            <a:r>
              <a:rPr lang="en-US" sz="1400"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400" i="1" u="none" strike="noStrike" spc="0" dirty="0">
                <a:solidFill>
                  <a:srgbClr val="000000"/>
                </a:solidFill>
                <a:effectLst/>
                <a:latin typeface="Arial" panose="020B0604020202020204" pitchFamily="34" charset="0"/>
                <a:ea typeface="Bookman Old Style" panose="02050604050505020204" pitchFamily="18" charset="0"/>
                <a:cs typeface="Arial" panose="020B0604020202020204" pitchFamily="34" charset="0"/>
              </a:rPr>
              <a:t>(</a:t>
            </a:r>
            <a:r>
              <a:rPr lang="en-US" sz="1400" i="1" u="none" strike="noStrike" spc="0" dirty="0" err="1">
                <a:solidFill>
                  <a:srgbClr val="000000"/>
                </a:solidFill>
                <a:effectLst/>
                <a:latin typeface="Arial" panose="020B0604020202020204" pitchFamily="34" charset="0"/>
                <a:ea typeface="Bookman Old Style" panose="02050604050505020204" pitchFamily="18" charset="0"/>
                <a:cs typeface="Arial" panose="020B0604020202020204" pitchFamily="34" charset="0"/>
              </a:rPr>
              <a:t>Hakimshoh</a:t>
            </a:r>
            <a:r>
              <a:rPr lang="en-US" sz="1400" i="1" u="none" strike="noStrike" spc="0" dirty="0">
                <a:solidFill>
                  <a:srgbClr val="000000"/>
                </a:solidFill>
                <a:effectLst/>
                <a:latin typeface="Arial" panose="020B0604020202020204" pitchFamily="34" charset="0"/>
                <a:ea typeface="Bookman Old Style" panose="02050604050505020204" pitchFamily="18" charset="0"/>
                <a:cs typeface="Arial" panose="020B0604020202020204" pitchFamily="34" charset="0"/>
              </a:rPr>
              <a:t> </a:t>
            </a:r>
            <a:r>
              <a:rPr lang="en-US" sz="1400" i="1" u="none" strike="noStrike" spc="0" dirty="0" err="1">
                <a:solidFill>
                  <a:srgbClr val="000000"/>
                </a:solidFill>
                <a:effectLst/>
                <a:latin typeface="Arial" panose="020B0604020202020204" pitchFamily="34" charset="0"/>
                <a:ea typeface="Bookman Old Style" panose="02050604050505020204" pitchFamily="18" charset="0"/>
                <a:cs typeface="Arial" panose="020B0604020202020204" pitchFamily="34" charset="0"/>
              </a:rPr>
              <a:t>Qazviniy</a:t>
            </a:r>
            <a:r>
              <a:rPr lang="en-US" sz="1400" i="1" u="none" strike="noStrike" spc="0" dirty="0">
                <a:solidFill>
                  <a:srgbClr val="000000"/>
                </a:solidFill>
                <a:effectLst/>
                <a:latin typeface="Arial" panose="020B0604020202020204" pitchFamily="34" charset="0"/>
                <a:ea typeface="Bookman Old Style" panose="02050604050505020204" pitchFamily="18" charset="0"/>
                <a:cs typeface="Arial" panose="020B0604020202020204" pitchFamily="34" charset="0"/>
              </a:rPr>
              <a:t>)</a:t>
            </a:r>
            <a:endParaRPr lang="ru-RU" sz="1400" u="none" strike="noStrike" spc="0" dirty="0">
              <a:effectLst/>
              <a:latin typeface="Arial" panose="020B0604020202020204" pitchFamily="34" charset="0"/>
              <a:ea typeface="Bookman Old Style" panose="02050604050505020204" pitchFamily="18" charset="0"/>
              <a:cs typeface="Arial" panose="020B0604020202020204" pitchFamily="34" charset="0"/>
            </a:endParaRPr>
          </a:p>
        </p:txBody>
      </p:sp>
    </p:spTree>
    <p:extLst>
      <p:ext uri="{BB962C8B-B14F-4D97-AF65-F5344CB8AC3E}">
        <p14:creationId xmlns:p14="http://schemas.microsoft.com/office/powerpoint/2010/main" val="726799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97028E-2BB2-4F2F-A843-C0C63D61BCD7}"/>
              </a:ext>
            </a:extLst>
          </p:cNvPr>
          <p:cNvSpPr>
            <a:spLocks noGrp="1"/>
          </p:cNvSpPr>
          <p:nvPr>
            <p:ph type="title"/>
          </p:nvPr>
        </p:nvSpPr>
        <p:spPr>
          <a:xfrm>
            <a:off x="300752" y="48538"/>
            <a:ext cx="5164295" cy="430887"/>
          </a:xfrm>
        </p:spPr>
        <p:txBody>
          <a:bodyPr/>
          <a:lstStyle/>
          <a:p>
            <a:pPr algn="ctr"/>
            <a:r>
              <a:rPr lang="uz-Latn-UZ" sz="2800" b="0" dirty="0"/>
              <a:t>1.4-mashq</a:t>
            </a:r>
            <a:endParaRPr lang="ru-RU" sz="2800" b="0" dirty="0"/>
          </a:p>
        </p:txBody>
      </p:sp>
      <p:sp>
        <p:nvSpPr>
          <p:cNvPr id="3" name="Текст 2">
            <a:extLst>
              <a:ext uri="{FF2B5EF4-FFF2-40B4-BE49-F238E27FC236}">
                <a16:creationId xmlns:a16="http://schemas.microsoft.com/office/drawing/2014/main" id="{97DB430A-5482-4AB4-A531-768D64841EDF}"/>
              </a:ext>
            </a:extLst>
          </p:cNvPr>
          <p:cNvSpPr>
            <a:spLocks noGrp="1"/>
          </p:cNvSpPr>
          <p:nvPr>
            <p:ph type="body" idx="1"/>
          </p:nvPr>
        </p:nvSpPr>
        <p:spPr>
          <a:xfrm>
            <a:off x="189470" y="634314"/>
            <a:ext cx="5436630" cy="2283511"/>
          </a:xfrm>
        </p:spPr>
        <p:style>
          <a:lnRef idx="1">
            <a:schemeClr val="accent1"/>
          </a:lnRef>
          <a:fillRef idx="2">
            <a:schemeClr val="accent1"/>
          </a:fillRef>
          <a:effectRef idx="1">
            <a:schemeClr val="accent1"/>
          </a:effectRef>
          <a:fontRef idx="minor">
            <a:schemeClr val="dk1"/>
          </a:fontRef>
        </p:style>
        <p:txBody>
          <a:bodyPr/>
          <a:lstStyle/>
          <a:p>
            <a:pPr marL="0" lvl="1" algn="ctr">
              <a:spcBef>
                <a:spcPts val="1200"/>
              </a:spcBef>
              <a:spcAft>
                <a:spcPts val="765"/>
              </a:spcAft>
              <a:buClr>
                <a:srgbClr val="000000"/>
              </a:buClr>
              <a:buSzPts val="1000"/>
              <a:tabLst>
                <a:tab pos="539750" algn="l"/>
              </a:tabLst>
            </a:pPr>
            <a:r>
              <a:rPr lang="en-US" sz="1600" b="1" u="none" strike="noStrike" spc="0" dirty="0" err="1">
                <a:effectLst/>
                <a:latin typeface="Arial" panose="020B0604020202020204" pitchFamily="34" charset="0"/>
                <a:ea typeface="Bookman Old Style" panose="02050604050505020204" pitchFamily="18" charset="0"/>
                <a:cs typeface="Arial" panose="020B0604020202020204" pitchFamily="34" charset="0"/>
              </a:rPr>
              <a:t>Berilgan</a:t>
            </a:r>
            <a:r>
              <a:rPr lang="en-US" sz="1600" b="1"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600" b="1" u="none" strike="noStrike" spc="0" dirty="0" err="1">
                <a:effectLst/>
                <a:latin typeface="Arial" panose="020B0604020202020204" pitchFamily="34" charset="0"/>
                <a:ea typeface="Bookman Old Style" panose="02050604050505020204" pitchFamily="18" charset="0"/>
                <a:cs typeface="Arial" panose="020B0604020202020204" pitchFamily="34" charset="0"/>
              </a:rPr>
              <a:t>so‘zlardan</a:t>
            </a:r>
            <a:r>
              <a:rPr lang="en-US" sz="1600" b="1"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600" b="1" u="none" strike="noStrike" spc="0" dirty="0" err="1">
                <a:effectLst/>
                <a:latin typeface="Arial" panose="020B0604020202020204" pitchFamily="34" charset="0"/>
                <a:ea typeface="Bookman Old Style" panose="02050604050505020204" pitchFamily="18" charset="0"/>
                <a:cs typeface="Arial" panose="020B0604020202020204" pitchFamily="34" charset="0"/>
              </a:rPr>
              <a:t>talaffuzi</a:t>
            </a:r>
            <a:r>
              <a:rPr lang="en-US" sz="1600" b="1"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600" b="1" u="none" strike="noStrike" spc="0" dirty="0" err="1">
                <a:effectLst/>
                <a:latin typeface="Arial" panose="020B0604020202020204" pitchFamily="34" charset="0"/>
                <a:ea typeface="Bookman Old Style" panose="02050604050505020204" pitchFamily="18" charset="0"/>
                <a:cs typeface="Arial" panose="020B0604020202020204" pitchFamily="34" charset="0"/>
              </a:rPr>
              <a:t>va</a:t>
            </a:r>
            <a:r>
              <a:rPr lang="en-US" sz="1600" b="1"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600" b="1" u="none" strike="noStrike" spc="0" dirty="0" err="1">
                <a:effectLst/>
                <a:latin typeface="Arial" panose="020B0604020202020204" pitchFamily="34" charset="0"/>
                <a:ea typeface="Bookman Old Style" panose="02050604050505020204" pitchFamily="18" charset="0"/>
                <a:cs typeface="Arial" panose="020B0604020202020204" pitchFamily="34" charset="0"/>
              </a:rPr>
              <a:t>imlosi</a:t>
            </a:r>
            <a:r>
              <a:rPr lang="en-US" sz="1600" b="1"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600" b="1" u="none" strike="noStrike" spc="0" dirty="0" err="1">
                <a:effectLst/>
                <a:latin typeface="Arial" panose="020B0604020202020204" pitchFamily="34" charset="0"/>
                <a:ea typeface="Bookman Old Style" panose="02050604050505020204" pitchFamily="18" charset="0"/>
                <a:cs typeface="Arial" panose="020B0604020202020204" pitchFamily="34" charset="0"/>
              </a:rPr>
              <a:t>moslarini</a:t>
            </a:r>
            <a:r>
              <a:rPr lang="en-US" sz="1600" b="1" u="none" strike="noStrike" spc="0" dirty="0">
                <a:effectLst/>
                <a:latin typeface="Arial" panose="020B0604020202020204" pitchFamily="34" charset="0"/>
                <a:ea typeface="Bookman Old Style" panose="02050604050505020204" pitchFamily="18" charset="0"/>
                <a:cs typeface="Arial" panose="020B0604020202020204" pitchFamily="34" charset="0"/>
              </a:rPr>
              <a:t> </a:t>
            </a:r>
            <a:r>
              <a:rPr lang="en-US" sz="1600" b="1" u="none" strike="noStrike" spc="0" dirty="0" err="1">
                <a:effectLst/>
                <a:latin typeface="Arial" panose="020B0604020202020204" pitchFamily="34" charset="0"/>
                <a:ea typeface="Bookman Old Style" panose="02050604050505020204" pitchFamily="18" charset="0"/>
                <a:cs typeface="Arial" panose="020B0604020202020204" pitchFamily="34" charset="0"/>
              </a:rPr>
              <a:t>aniqlang</a:t>
            </a:r>
            <a:r>
              <a:rPr lang="en-US" sz="1600" b="1" u="none" strike="noStrike" spc="0" dirty="0">
                <a:effectLst/>
                <a:latin typeface="Arial" panose="020B0604020202020204" pitchFamily="34" charset="0"/>
                <a:ea typeface="Bookman Old Style" panose="02050604050505020204" pitchFamily="18" charset="0"/>
                <a:cs typeface="Arial" panose="020B0604020202020204" pitchFamily="34" charset="0"/>
              </a:rPr>
              <a:t>.</a:t>
            </a:r>
            <a:endParaRPr lang="ru-RU" sz="1600" b="1" u="none" strike="noStrike" spc="0" dirty="0">
              <a:effectLst/>
              <a:latin typeface="Arial" panose="020B0604020202020204" pitchFamily="34" charset="0"/>
              <a:ea typeface="Bookman Old Style" panose="02050604050505020204" pitchFamily="18" charset="0"/>
              <a:cs typeface="Arial" panose="020B0604020202020204" pitchFamily="34" charset="0"/>
            </a:endParaRPr>
          </a:p>
          <a:p>
            <a:pPr indent="361950" algn="just">
              <a:spcBef>
                <a:spcPts val="1200"/>
              </a:spcBef>
              <a:spcAft>
                <a:spcPts val="115"/>
              </a:spcAft>
            </a:pPr>
            <a:r>
              <a:rPr lang="en-US" sz="1600" i="1" spc="0" dirty="0" err="1">
                <a:solidFill>
                  <a:srgbClr val="000000"/>
                </a:solidFill>
                <a:effectLst/>
                <a:latin typeface="Arial" panose="020B0604020202020204" pitchFamily="34" charset="0"/>
                <a:ea typeface="Bookman Old Style" panose="02050604050505020204" pitchFamily="18" charset="0"/>
                <a:cs typeface="Arial" panose="020B0604020202020204" pitchFamily="34" charset="0"/>
              </a:rPr>
              <a:t>Namuna</a:t>
            </a:r>
            <a:r>
              <a:rPr lang="en-US" sz="1600" i="1" spc="0" dirty="0">
                <a:solidFill>
                  <a:srgbClr val="000000"/>
                </a:solidFill>
                <a:effectLst/>
                <a:latin typeface="Arial" panose="020B0604020202020204" pitchFamily="34" charset="0"/>
                <a:ea typeface="Bookman Old Style" panose="02050604050505020204" pitchFamily="18" charset="0"/>
                <a:cs typeface="Arial" panose="020B0604020202020204" pitchFamily="34" charset="0"/>
              </a:rPr>
              <a:t>:</a:t>
            </a:r>
            <a:r>
              <a:rPr lang="en-US" sz="1600" dirty="0">
                <a:effectLst/>
                <a:latin typeface="Arial" panose="020B0604020202020204" pitchFamily="34" charset="0"/>
                <a:ea typeface="Bookman Old Style" panose="02050604050505020204" pitchFamily="18" charset="0"/>
                <a:cs typeface="Arial" panose="020B0604020202020204" pitchFamily="34" charset="0"/>
              </a:rPr>
              <a:t> admiral,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parta</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endParaRPr lang="ru-RU" sz="1600" dirty="0">
              <a:effectLst/>
              <a:latin typeface="Arial" panose="020B0604020202020204" pitchFamily="34" charset="0"/>
              <a:ea typeface="Bookman Old Style" panose="02050604050505020204" pitchFamily="18" charset="0"/>
              <a:cs typeface="Arial" panose="020B0604020202020204" pitchFamily="34" charset="0"/>
            </a:endParaRPr>
          </a:p>
          <a:p>
            <a:pPr marR="25400" indent="361950" algn="just">
              <a:spcBef>
                <a:spcPts val="1200"/>
              </a:spcBef>
              <a:spcAft>
                <a:spcPts val="995"/>
              </a:spcAft>
            </a:pPr>
            <a:r>
              <a:rPr lang="en-US" sz="1600" dirty="0">
                <a:effectLst/>
                <a:latin typeface="Arial" panose="020B0604020202020204" pitchFamily="34" charset="0"/>
                <a:ea typeface="Bookman Old Style" panose="02050604050505020204" pitchFamily="18" charset="0"/>
                <a:cs typeface="Arial" panose="020B0604020202020204" pitchFamily="34" charset="0"/>
              </a:rPr>
              <a:t>Admiral,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novvoy</a:t>
            </a:r>
            <a:r>
              <a:rPr lang="en-US" sz="1600" dirty="0">
                <a:effectLst/>
                <a:latin typeface="Arial" panose="020B0604020202020204" pitchFamily="34" charset="0"/>
                <a:ea typeface="Bookman Old Style" panose="02050604050505020204" pitchFamily="18" charset="0"/>
                <a:cs typeface="Arial" panose="020B0604020202020204" pitchFamily="34" charset="0"/>
              </a:rPr>
              <a:t>, domino,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kross</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parta</a:t>
            </a:r>
            <a:r>
              <a:rPr lang="en-US" sz="1600" dirty="0">
                <a:effectLst/>
                <a:latin typeface="Arial" panose="020B0604020202020204" pitchFamily="34" charset="0"/>
                <a:ea typeface="Bookman Old Style" panose="02050604050505020204" pitchFamily="18" charset="0"/>
                <a:cs typeface="Arial" panose="020B0604020202020204" pitchFamily="34" charset="0"/>
              </a:rPr>
              <a:t>, divan, sport,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memuar</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zamon</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somon</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biyobon</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pomidor</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idrok</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xushxabar</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snayper</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premyera</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baldoq</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soddadil</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ayrim</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yig‘loqi</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kamomad</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shavkat</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saodat</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muomala</a:t>
            </a:r>
            <a:r>
              <a:rPr lang="en-US" sz="1600" dirty="0">
                <a:effectLst/>
                <a:latin typeface="Arial" panose="020B0604020202020204" pitchFamily="34" charset="0"/>
                <a:ea typeface="Bookman Old Style" panose="02050604050505020204" pitchFamily="18" charset="0"/>
                <a:cs typeface="Arial" panose="020B0604020202020204" pitchFamily="34" charset="0"/>
              </a:rPr>
              <a:t>, </a:t>
            </a:r>
            <a:r>
              <a:rPr lang="en-US" sz="1600" dirty="0" err="1">
                <a:effectLst/>
                <a:latin typeface="Arial" panose="020B0604020202020204" pitchFamily="34" charset="0"/>
                <a:ea typeface="Bookman Old Style" panose="02050604050505020204" pitchFamily="18" charset="0"/>
                <a:cs typeface="Arial" panose="020B0604020202020204" pitchFamily="34" charset="0"/>
              </a:rPr>
              <a:t>boloxona</a:t>
            </a:r>
            <a:r>
              <a:rPr lang="en-US" sz="1600" dirty="0">
                <a:effectLst/>
                <a:latin typeface="Arial" panose="020B0604020202020204" pitchFamily="34" charset="0"/>
                <a:ea typeface="Bookman Old Style" panose="02050604050505020204" pitchFamily="18" charset="0"/>
                <a:cs typeface="Arial" panose="020B0604020202020204" pitchFamily="34" charset="0"/>
              </a:rPr>
              <a:t>.</a:t>
            </a:r>
            <a:endParaRPr lang="ru-RU" sz="1600" dirty="0">
              <a:effectLst/>
              <a:latin typeface="Arial" panose="020B0604020202020204" pitchFamily="34" charset="0"/>
              <a:ea typeface="Bookman Old Style" panose="02050604050505020204" pitchFamily="18" charset="0"/>
              <a:cs typeface="Arial" panose="020B0604020202020204" pitchFamily="34" charset="0"/>
            </a:endParaRPr>
          </a:p>
          <a:p>
            <a:endParaRPr lang="ru-RU"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3919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97028E-2BB2-4F2F-A843-C0C63D61BCD7}"/>
              </a:ext>
            </a:extLst>
          </p:cNvPr>
          <p:cNvSpPr>
            <a:spLocks noGrp="1"/>
          </p:cNvSpPr>
          <p:nvPr>
            <p:ph type="title"/>
          </p:nvPr>
        </p:nvSpPr>
        <p:spPr>
          <a:xfrm>
            <a:off x="300752" y="48538"/>
            <a:ext cx="5164295" cy="430887"/>
          </a:xfrm>
        </p:spPr>
        <p:txBody>
          <a:bodyPr/>
          <a:lstStyle/>
          <a:p>
            <a:pPr algn="ctr"/>
            <a:r>
              <a:rPr lang="uz-Latn-UZ" sz="2800" b="0" dirty="0"/>
              <a:t>1.5-mashq</a:t>
            </a:r>
            <a:endParaRPr lang="ru-RU" sz="2800" b="0" dirty="0"/>
          </a:p>
        </p:txBody>
      </p:sp>
      <p:sp>
        <p:nvSpPr>
          <p:cNvPr id="3" name="Текст 2">
            <a:extLst>
              <a:ext uri="{FF2B5EF4-FFF2-40B4-BE49-F238E27FC236}">
                <a16:creationId xmlns:a16="http://schemas.microsoft.com/office/drawing/2014/main" id="{97DB430A-5482-4AB4-A531-768D64841EDF}"/>
              </a:ext>
            </a:extLst>
          </p:cNvPr>
          <p:cNvSpPr>
            <a:spLocks noGrp="1"/>
          </p:cNvSpPr>
          <p:nvPr>
            <p:ph type="body" idx="1"/>
          </p:nvPr>
        </p:nvSpPr>
        <p:spPr>
          <a:xfrm>
            <a:off x="215900" y="631825"/>
            <a:ext cx="5334000" cy="2354491"/>
          </a:xfrm>
          <a:ln/>
        </p:spPr>
        <p:style>
          <a:lnRef idx="1">
            <a:schemeClr val="accent4"/>
          </a:lnRef>
          <a:fillRef idx="2">
            <a:schemeClr val="accent4"/>
          </a:fillRef>
          <a:effectRef idx="1">
            <a:schemeClr val="accent4"/>
          </a:effectRef>
          <a:fontRef idx="minor">
            <a:schemeClr val="dk1"/>
          </a:fontRef>
        </p:style>
        <p:txBody>
          <a:bodyPr/>
          <a:lstStyle/>
          <a:p>
            <a:pPr indent="361950" algn="ctr">
              <a:spcAft>
                <a:spcPts val="600"/>
              </a:spcAft>
            </a:pPr>
            <a:r>
              <a:rPr lang="uz-Latn-UZ" sz="1600" dirty="0">
                <a:solidFill>
                  <a:srgbClr val="002060"/>
                </a:solidFill>
                <a:latin typeface="Arial" panose="020B0604020202020204" pitchFamily="34" charset="0"/>
                <a:cs typeface="Arial" panose="020B0604020202020204" pitchFamily="34" charset="0"/>
              </a:rPr>
              <a:t>I</a:t>
            </a:r>
            <a:r>
              <a:rPr lang="en-US" sz="1600" dirty="0" err="1">
                <a:solidFill>
                  <a:srgbClr val="002060"/>
                </a:solidFill>
                <a:latin typeface="Arial" panose="020B0604020202020204" pitchFamily="34" charset="0"/>
                <a:cs typeface="Arial" panose="020B0604020202020204" pitchFamily="34" charset="0"/>
              </a:rPr>
              <a:t>zohli</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lug‘at</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yordamida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o‘zlashma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so‘zlarni</a:t>
            </a:r>
            <a:r>
              <a:rPr lang="uz-Latn-UZ" sz="1600" dirty="0">
                <a:solidFill>
                  <a:srgbClr val="002060"/>
                </a:solidFill>
                <a:latin typeface="Arial" panose="020B0604020202020204" pitchFamily="34" charset="0"/>
                <a:cs typeface="Arial" panose="020B0604020202020204" pitchFamily="34" charset="0"/>
              </a:rPr>
              <a:t>ng</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kelib</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chiqishi</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qaysi</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tilga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mansubligiga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ko‘ra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jadvalga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joylashtiring</a:t>
            </a:r>
            <a:r>
              <a:rPr lang="en-US" sz="1600" dirty="0">
                <a:solidFill>
                  <a:srgbClr val="002060"/>
                </a:solidFill>
                <a:latin typeface="Arial" panose="020B0604020202020204" pitchFamily="34" charset="0"/>
                <a:cs typeface="Arial" panose="020B0604020202020204" pitchFamily="34" charset="0"/>
              </a:rPr>
              <a:t>. Har </a:t>
            </a:r>
            <a:r>
              <a:rPr lang="en-US" sz="1600" dirty="0" err="1">
                <a:solidFill>
                  <a:srgbClr val="002060"/>
                </a:solidFill>
                <a:latin typeface="Arial" panose="020B0604020202020204" pitchFamily="34" charset="0"/>
                <a:cs typeface="Arial" panose="020B0604020202020204" pitchFamily="34" charset="0"/>
              </a:rPr>
              <a:t>bir</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guruhdagi</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so‘zlarda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nutqning</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qanday</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xususiyatlari</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namoyon</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bo‘lganini</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izohlab</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bering</a:t>
            </a:r>
            <a:r>
              <a:rPr lang="en-US" sz="1600" dirty="0">
                <a:solidFill>
                  <a:srgbClr val="002060"/>
                </a:solidFill>
                <a:latin typeface="Arial" panose="020B0604020202020204" pitchFamily="34" charset="0"/>
                <a:cs typeface="Arial" panose="020B0604020202020204" pitchFamily="34" charset="0"/>
              </a:rPr>
              <a:t>.</a:t>
            </a:r>
          </a:p>
          <a:p>
            <a:pPr indent="361950" algn="just"/>
            <a:r>
              <a:rPr lang="en-US" sz="1400" dirty="0" err="1">
                <a:latin typeface="Arial" panose="020B0604020202020204" pitchFamily="34" charset="0"/>
                <a:cs typeface="Arial" panose="020B0604020202020204" pitchFamily="34" charset="0"/>
              </a:rPr>
              <a:t>Kitob</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maktab</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mutolaa</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lag‘mon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samolyot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paroxod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san’at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abadiy</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qal’a</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anor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nodon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palto</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stol</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darvoza</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dasturxon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siyoh</a:t>
            </a:r>
            <a:r>
              <a:rPr lang="en-US" sz="1400" dirty="0">
                <a:latin typeface="Arial" panose="020B0604020202020204" pitchFamily="34" charset="0"/>
                <a:cs typeface="Arial" panose="020B0604020202020204" pitchFamily="34" charset="0"/>
              </a:rPr>
              <a:t>, choy, </a:t>
            </a:r>
            <a:r>
              <a:rPr lang="en-US" sz="1400" dirty="0" err="1">
                <a:latin typeface="Arial" panose="020B0604020202020204" pitchFamily="34" charset="0"/>
                <a:cs typeface="Arial" panose="020B0604020202020204" pitchFamily="34" charset="0"/>
              </a:rPr>
              <a:t>shiypon</a:t>
            </a:r>
            <a:r>
              <a:rPr lang="en-US" sz="1400" dirty="0">
                <a:latin typeface="Arial" panose="020B0604020202020204" pitchFamily="34" charset="0"/>
                <a:cs typeface="Arial" panose="020B0604020202020204" pitchFamily="34" charset="0"/>
              </a:rPr>
              <a:t>, tank, </a:t>
            </a:r>
            <a:r>
              <a:rPr lang="en-US" sz="1400" dirty="0" err="1">
                <a:latin typeface="Arial" panose="020B0604020202020204" pitchFamily="34" charset="0"/>
                <a:cs typeface="Arial" panose="020B0604020202020204" pitchFamily="34" charset="0"/>
              </a:rPr>
              <a:t>shtab</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soldat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futbol</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smartfon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barg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oftob</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taraqqiyot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tamaddun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mo‘ysafid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tonna</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tuxum</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logistika</a:t>
            </a:r>
            <a:r>
              <a:rPr lang="en-US" sz="1400" dirty="0">
                <a:latin typeface="Arial" panose="020B0604020202020204" pitchFamily="34" charset="0"/>
                <a:cs typeface="Arial" panose="020B0604020202020204" pitchFamily="34" charset="0"/>
              </a:rPr>
              <a:t>, megapolis, </a:t>
            </a:r>
            <a:r>
              <a:rPr lang="en-US" sz="1400" dirty="0" err="1">
                <a:latin typeface="Arial" panose="020B0604020202020204" pitchFamily="34" charset="0"/>
                <a:cs typeface="Arial" panose="020B0604020202020204" pitchFamily="34" charset="0"/>
              </a:rPr>
              <a:t>manti</a:t>
            </a:r>
            <a:r>
              <a:rPr lang="en-US" sz="1400" dirty="0">
                <a:latin typeface="Arial" panose="020B0604020202020204" pitchFamily="34" charset="0"/>
                <a:cs typeface="Arial" panose="020B0604020202020204" pitchFamily="34" charset="0"/>
              </a:rPr>
              <a:t>, mahalla.</a:t>
            </a:r>
          </a:p>
          <a:p>
            <a:pPr algn="just"/>
            <a:endParaRPr lang="ru-RU"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8069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97028E-2BB2-4F2F-A843-C0C63D61BCD7}"/>
              </a:ext>
            </a:extLst>
          </p:cNvPr>
          <p:cNvSpPr>
            <a:spLocks noGrp="1"/>
          </p:cNvSpPr>
          <p:nvPr>
            <p:ph type="title"/>
          </p:nvPr>
        </p:nvSpPr>
        <p:spPr>
          <a:xfrm>
            <a:off x="300752" y="48538"/>
            <a:ext cx="5164296" cy="430887"/>
          </a:xfrm>
        </p:spPr>
        <p:txBody>
          <a:bodyPr/>
          <a:lstStyle/>
          <a:p>
            <a:pPr algn="ctr"/>
            <a:r>
              <a:rPr lang="uz-Latn-UZ" sz="2800" b="0" dirty="0"/>
              <a:t>Mashqni bajarish tartibi</a:t>
            </a:r>
            <a:endParaRPr lang="ru-RU" sz="2800" b="0" dirty="0"/>
          </a:p>
        </p:txBody>
      </p:sp>
      <p:graphicFrame>
        <p:nvGraphicFramePr>
          <p:cNvPr id="4" name="Таблица 4">
            <a:extLst>
              <a:ext uri="{FF2B5EF4-FFF2-40B4-BE49-F238E27FC236}">
                <a16:creationId xmlns:a16="http://schemas.microsoft.com/office/drawing/2014/main" id="{F074E012-B295-48EA-A824-E123076CD663}"/>
              </a:ext>
            </a:extLst>
          </p:cNvPr>
          <p:cNvGraphicFramePr>
            <a:graphicFrameLocks noGrp="1"/>
          </p:cNvGraphicFramePr>
          <p:nvPr>
            <p:extLst>
              <p:ext uri="{D42A27DB-BD31-4B8C-83A1-F6EECF244321}">
                <p14:modId xmlns:p14="http://schemas.microsoft.com/office/powerpoint/2010/main" val="737435824"/>
              </p:ext>
            </p:extLst>
          </p:nvPr>
        </p:nvGraphicFramePr>
        <p:xfrm>
          <a:off x="139700" y="799069"/>
          <a:ext cx="5486400" cy="1970262"/>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4290225982"/>
                    </a:ext>
                  </a:extLst>
                </a:gridCol>
                <a:gridCol w="1371600">
                  <a:extLst>
                    <a:ext uri="{9D8B030D-6E8A-4147-A177-3AD203B41FA5}">
                      <a16:colId xmlns:a16="http://schemas.microsoft.com/office/drawing/2014/main" val="1481932106"/>
                    </a:ext>
                  </a:extLst>
                </a:gridCol>
                <a:gridCol w="1371600">
                  <a:extLst>
                    <a:ext uri="{9D8B030D-6E8A-4147-A177-3AD203B41FA5}">
                      <a16:colId xmlns:a16="http://schemas.microsoft.com/office/drawing/2014/main" val="2679591615"/>
                    </a:ext>
                  </a:extLst>
                </a:gridCol>
                <a:gridCol w="1371600">
                  <a:extLst>
                    <a:ext uri="{9D8B030D-6E8A-4147-A177-3AD203B41FA5}">
                      <a16:colId xmlns:a16="http://schemas.microsoft.com/office/drawing/2014/main" val="3412262929"/>
                    </a:ext>
                  </a:extLst>
                </a:gridCol>
              </a:tblGrid>
              <a:tr h="905024">
                <a:tc>
                  <a:txBody>
                    <a:bodyPr/>
                    <a:lstStyle/>
                    <a:p>
                      <a:r>
                        <a:rPr lang="uz-Latn-UZ" dirty="0">
                          <a:latin typeface="Arial" panose="020B0604020202020204" pitchFamily="34" charset="0"/>
                          <a:cs typeface="Arial" panose="020B0604020202020204" pitchFamily="34" charset="0"/>
                        </a:rPr>
                        <a:t>Arabcha so‘zlar</a:t>
                      </a:r>
                      <a:endParaRPr lang="ru-RU" dirty="0">
                        <a:latin typeface="Arial" panose="020B0604020202020204" pitchFamily="34" charset="0"/>
                        <a:cs typeface="Arial" panose="020B0604020202020204" pitchFamily="34" charset="0"/>
                      </a:endParaRPr>
                    </a:p>
                  </a:txBody>
                  <a:tcPr>
                    <a:solidFill>
                      <a:schemeClr val="accent4">
                        <a:lumMod val="60000"/>
                        <a:lumOff val="40000"/>
                      </a:schemeClr>
                    </a:solidFill>
                  </a:tcPr>
                </a:tc>
                <a:tc>
                  <a:txBody>
                    <a:bodyPr/>
                    <a:lstStyle/>
                    <a:p>
                      <a:r>
                        <a:rPr lang="uz-Latn-UZ" dirty="0">
                          <a:latin typeface="Arial" panose="020B0604020202020204" pitchFamily="34" charset="0"/>
                          <a:cs typeface="Arial" panose="020B0604020202020204" pitchFamily="34" charset="0"/>
                        </a:rPr>
                        <a:t>Fors-tojikcha so‘zlar</a:t>
                      </a:r>
                      <a:endParaRPr lang="ru-RU" dirty="0">
                        <a:latin typeface="Arial" panose="020B0604020202020204" pitchFamily="34" charset="0"/>
                        <a:cs typeface="Arial" panose="020B0604020202020204" pitchFamily="34" charset="0"/>
                      </a:endParaRPr>
                    </a:p>
                  </a:txBody>
                  <a:tcPr>
                    <a:solidFill>
                      <a:schemeClr val="accent4">
                        <a:lumMod val="60000"/>
                        <a:lumOff val="40000"/>
                      </a:schemeClr>
                    </a:solidFill>
                  </a:tcPr>
                </a:tc>
                <a:tc>
                  <a:txBody>
                    <a:bodyPr/>
                    <a:lstStyle/>
                    <a:p>
                      <a:r>
                        <a:rPr lang="uz-Latn-UZ" dirty="0">
                          <a:latin typeface="Arial" panose="020B0604020202020204" pitchFamily="34" charset="0"/>
                          <a:cs typeface="Arial" panose="020B0604020202020204" pitchFamily="34" charset="0"/>
                        </a:rPr>
                        <a:t>Xitoycha so‘zlar</a:t>
                      </a:r>
                      <a:endParaRPr lang="ru-RU" dirty="0">
                        <a:latin typeface="Arial" panose="020B0604020202020204" pitchFamily="34" charset="0"/>
                        <a:cs typeface="Arial" panose="020B0604020202020204" pitchFamily="34" charset="0"/>
                      </a:endParaRPr>
                    </a:p>
                  </a:txBody>
                  <a:tcPr>
                    <a:solidFill>
                      <a:schemeClr val="accent4">
                        <a:lumMod val="60000"/>
                        <a:lumOff val="40000"/>
                      </a:schemeClr>
                    </a:solidFill>
                  </a:tcPr>
                </a:tc>
                <a:tc>
                  <a:txBody>
                    <a:bodyPr/>
                    <a:lstStyle/>
                    <a:p>
                      <a:r>
                        <a:rPr lang="uz-Latn-UZ" dirty="0">
                          <a:latin typeface="Arial" panose="020B0604020202020204" pitchFamily="34" charset="0"/>
                          <a:cs typeface="Arial" panose="020B0604020202020204" pitchFamily="34" charset="0"/>
                        </a:rPr>
                        <a:t>Rus tilidan o‘zlashgan so‘zlar</a:t>
                      </a:r>
                      <a:endParaRPr lang="ru-RU" dirty="0">
                        <a:latin typeface="Arial" panose="020B0604020202020204" pitchFamily="34" charset="0"/>
                        <a:cs typeface="Arial" panose="020B0604020202020204" pitchFamily="34" charset="0"/>
                      </a:endParaRPr>
                    </a:p>
                  </a:txBody>
                  <a:tcPr>
                    <a:solidFill>
                      <a:schemeClr val="accent4">
                        <a:lumMod val="60000"/>
                        <a:lumOff val="40000"/>
                      </a:schemeClr>
                    </a:solidFill>
                  </a:tcPr>
                </a:tc>
                <a:extLst>
                  <a:ext uri="{0D108BD9-81ED-4DB2-BD59-A6C34878D82A}">
                    <a16:rowId xmlns:a16="http://schemas.microsoft.com/office/drawing/2014/main" val="59871653"/>
                  </a:ext>
                </a:extLst>
              </a:tr>
              <a:tr h="527931">
                <a:tc>
                  <a:txBody>
                    <a:bodyPr/>
                    <a:lstStyle/>
                    <a:p>
                      <a:r>
                        <a:rPr lang="uz-Latn-UZ" dirty="0">
                          <a:latin typeface="Arial" panose="020B0604020202020204" pitchFamily="34" charset="0"/>
                          <a:cs typeface="Arial" panose="020B0604020202020204" pitchFamily="34" charset="0"/>
                        </a:rPr>
                        <a:t>kitob</a:t>
                      </a:r>
                      <a:endParaRPr lang="ru-RU" dirty="0">
                        <a:latin typeface="Arial" panose="020B0604020202020204" pitchFamily="34" charset="0"/>
                        <a:cs typeface="Arial" panose="020B0604020202020204" pitchFamily="34" charset="0"/>
                      </a:endParaRPr>
                    </a:p>
                  </a:txBody>
                  <a:tcPr>
                    <a:solidFill>
                      <a:schemeClr val="accent5">
                        <a:lumMod val="60000"/>
                        <a:lumOff val="40000"/>
                      </a:schemeClr>
                    </a:solidFill>
                  </a:tcPr>
                </a:tc>
                <a:tc>
                  <a:txBody>
                    <a:bodyPr/>
                    <a:lstStyle/>
                    <a:p>
                      <a:r>
                        <a:rPr lang="uz-Latn-UZ" dirty="0">
                          <a:latin typeface="Arial" panose="020B0604020202020204" pitchFamily="34" charset="0"/>
                          <a:cs typeface="Arial" panose="020B0604020202020204" pitchFamily="34" charset="0"/>
                        </a:rPr>
                        <a:t>nodon</a:t>
                      </a:r>
                      <a:endParaRPr lang="ru-RU" dirty="0">
                        <a:latin typeface="Arial" panose="020B0604020202020204" pitchFamily="34" charset="0"/>
                        <a:cs typeface="Arial" panose="020B0604020202020204" pitchFamily="34" charset="0"/>
                      </a:endParaRPr>
                    </a:p>
                  </a:txBody>
                  <a:tcPr>
                    <a:solidFill>
                      <a:schemeClr val="accent5">
                        <a:lumMod val="60000"/>
                        <a:lumOff val="40000"/>
                      </a:schemeClr>
                    </a:solidFill>
                  </a:tcPr>
                </a:tc>
                <a:tc>
                  <a:txBody>
                    <a:bodyPr/>
                    <a:lstStyle/>
                    <a:p>
                      <a:r>
                        <a:rPr lang="uz-Latn-UZ" dirty="0">
                          <a:latin typeface="Arial" panose="020B0604020202020204" pitchFamily="34" charset="0"/>
                          <a:cs typeface="Arial" panose="020B0604020202020204" pitchFamily="34" charset="0"/>
                        </a:rPr>
                        <a:t>shiypon</a:t>
                      </a:r>
                      <a:endParaRPr lang="ru-RU" dirty="0">
                        <a:latin typeface="Arial" panose="020B0604020202020204" pitchFamily="34" charset="0"/>
                        <a:cs typeface="Arial" panose="020B0604020202020204" pitchFamily="34" charset="0"/>
                      </a:endParaRPr>
                    </a:p>
                  </a:txBody>
                  <a:tcPr>
                    <a:solidFill>
                      <a:schemeClr val="accent5">
                        <a:lumMod val="60000"/>
                        <a:lumOff val="40000"/>
                      </a:schemeClr>
                    </a:solidFill>
                  </a:tcPr>
                </a:tc>
                <a:tc>
                  <a:txBody>
                    <a:bodyPr/>
                    <a:lstStyle/>
                    <a:p>
                      <a:r>
                        <a:rPr lang="uz-Latn-UZ" dirty="0">
                          <a:latin typeface="Arial" panose="020B0604020202020204" pitchFamily="34" charset="0"/>
                          <a:cs typeface="Arial" panose="020B0604020202020204" pitchFamily="34" charset="0"/>
                        </a:rPr>
                        <a:t>samolyot</a:t>
                      </a:r>
                      <a:endParaRPr lang="ru-RU" dirty="0">
                        <a:latin typeface="Arial" panose="020B0604020202020204" pitchFamily="34" charset="0"/>
                        <a:cs typeface="Arial" panose="020B0604020202020204" pitchFamily="34" charset="0"/>
                      </a:endParaRPr>
                    </a:p>
                  </a:txBody>
                  <a:tcPr>
                    <a:solidFill>
                      <a:schemeClr val="accent5">
                        <a:lumMod val="60000"/>
                        <a:lumOff val="40000"/>
                      </a:schemeClr>
                    </a:solidFill>
                  </a:tcPr>
                </a:tc>
                <a:extLst>
                  <a:ext uri="{0D108BD9-81ED-4DB2-BD59-A6C34878D82A}">
                    <a16:rowId xmlns:a16="http://schemas.microsoft.com/office/drawing/2014/main" val="2916305815"/>
                  </a:ext>
                </a:extLst>
              </a:tr>
              <a:tr h="527931">
                <a:tc>
                  <a:txBody>
                    <a:bodyPr/>
                    <a:lstStyle/>
                    <a:p>
                      <a:r>
                        <a:rPr lang="uz-Latn-UZ" dirty="0">
                          <a:latin typeface="Arial" panose="020B0604020202020204" pitchFamily="34" charset="0"/>
                          <a:cs typeface="Arial" panose="020B0604020202020204" pitchFamily="34" charset="0"/>
                        </a:rPr>
                        <a:t>maktab</a:t>
                      </a:r>
                      <a:endParaRPr lang="ru-RU" dirty="0">
                        <a:latin typeface="Arial" panose="020B0604020202020204" pitchFamily="34" charset="0"/>
                        <a:cs typeface="Arial" panose="020B0604020202020204" pitchFamily="34" charset="0"/>
                      </a:endParaRPr>
                    </a:p>
                  </a:txBody>
                  <a:tcPr>
                    <a:solidFill>
                      <a:schemeClr val="accent5">
                        <a:lumMod val="60000"/>
                        <a:lumOff val="40000"/>
                      </a:schemeClr>
                    </a:solidFill>
                  </a:tcPr>
                </a:tc>
                <a:tc>
                  <a:txBody>
                    <a:bodyPr/>
                    <a:lstStyle/>
                    <a:p>
                      <a:r>
                        <a:rPr lang="uz-Latn-UZ" dirty="0">
                          <a:latin typeface="Arial" panose="020B0604020202020204" pitchFamily="34" charset="0"/>
                          <a:cs typeface="Arial" panose="020B0604020202020204" pitchFamily="34" charset="0"/>
                        </a:rPr>
                        <a:t>darvoza</a:t>
                      </a:r>
                      <a:endParaRPr lang="ru-RU" dirty="0">
                        <a:latin typeface="Arial" panose="020B0604020202020204" pitchFamily="34" charset="0"/>
                        <a:cs typeface="Arial" panose="020B0604020202020204" pitchFamily="34" charset="0"/>
                      </a:endParaRPr>
                    </a:p>
                  </a:txBody>
                  <a:tcPr>
                    <a:solidFill>
                      <a:schemeClr val="accent5">
                        <a:lumMod val="60000"/>
                        <a:lumOff val="40000"/>
                      </a:schemeClr>
                    </a:solidFill>
                  </a:tcPr>
                </a:tc>
                <a:tc>
                  <a:txBody>
                    <a:bodyPr/>
                    <a:lstStyle/>
                    <a:p>
                      <a:r>
                        <a:rPr lang="uz-Latn-UZ" dirty="0">
                          <a:latin typeface="Arial" panose="020B0604020202020204" pitchFamily="34" charset="0"/>
                          <a:cs typeface="Arial" panose="020B0604020202020204" pitchFamily="34" charset="0"/>
                        </a:rPr>
                        <a:t>manti</a:t>
                      </a:r>
                      <a:endParaRPr lang="ru-RU" dirty="0">
                        <a:latin typeface="Arial" panose="020B0604020202020204" pitchFamily="34" charset="0"/>
                        <a:cs typeface="Arial" panose="020B0604020202020204" pitchFamily="34" charset="0"/>
                      </a:endParaRPr>
                    </a:p>
                  </a:txBody>
                  <a:tcPr>
                    <a:solidFill>
                      <a:schemeClr val="accent5">
                        <a:lumMod val="60000"/>
                        <a:lumOff val="40000"/>
                      </a:schemeClr>
                    </a:solidFill>
                  </a:tcPr>
                </a:tc>
                <a:tc>
                  <a:txBody>
                    <a:bodyPr/>
                    <a:lstStyle/>
                    <a:p>
                      <a:r>
                        <a:rPr lang="uz-Latn-UZ" dirty="0">
                          <a:latin typeface="Arial" panose="020B0604020202020204" pitchFamily="34" charset="0"/>
                          <a:cs typeface="Arial" panose="020B0604020202020204" pitchFamily="34" charset="0"/>
                        </a:rPr>
                        <a:t>stol</a:t>
                      </a:r>
                      <a:endParaRPr lang="ru-RU" dirty="0">
                        <a:latin typeface="Arial" panose="020B0604020202020204" pitchFamily="34" charset="0"/>
                        <a:cs typeface="Arial" panose="020B0604020202020204" pitchFamily="34" charset="0"/>
                      </a:endParaRPr>
                    </a:p>
                  </a:txBody>
                  <a:tcPr>
                    <a:solidFill>
                      <a:schemeClr val="accent5">
                        <a:lumMod val="60000"/>
                        <a:lumOff val="40000"/>
                      </a:schemeClr>
                    </a:solidFill>
                  </a:tcPr>
                </a:tc>
                <a:extLst>
                  <a:ext uri="{0D108BD9-81ED-4DB2-BD59-A6C34878D82A}">
                    <a16:rowId xmlns:a16="http://schemas.microsoft.com/office/drawing/2014/main" val="3550807181"/>
                  </a:ext>
                </a:extLst>
              </a:tr>
            </a:tbl>
          </a:graphicData>
        </a:graphic>
      </p:graphicFrame>
    </p:spTree>
    <p:extLst>
      <p:ext uri="{BB962C8B-B14F-4D97-AF65-F5344CB8AC3E}">
        <p14:creationId xmlns:p14="http://schemas.microsoft.com/office/powerpoint/2010/main" val="3721609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97028E-2BB2-4F2F-A843-C0C63D61BCD7}"/>
              </a:ext>
            </a:extLst>
          </p:cNvPr>
          <p:cNvSpPr>
            <a:spLocks noGrp="1"/>
          </p:cNvSpPr>
          <p:nvPr>
            <p:ph type="title"/>
          </p:nvPr>
        </p:nvSpPr>
        <p:spPr>
          <a:xfrm>
            <a:off x="300752" y="48538"/>
            <a:ext cx="5164295" cy="430887"/>
          </a:xfrm>
        </p:spPr>
        <p:txBody>
          <a:bodyPr/>
          <a:lstStyle/>
          <a:p>
            <a:pPr algn="ctr"/>
            <a:r>
              <a:rPr lang="uz-Latn-UZ" sz="2800" b="0" dirty="0"/>
              <a:t>1.6-mashq</a:t>
            </a:r>
            <a:endParaRPr lang="ru-RU" sz="2800" b="0" dirty="0"/>
          </a:p>
        </p:txBody>
      </p:sp>
      <p:graphicFrame>
        <p:nvGraphicFramePr>
          <p:cNvPr id="4" name="Таблица 3">
            <a:extLst>
              <a:ext uri="{FF2B5EF4-FFF2-40B4-BE49-F238E27FC236}">
                <a16:creationId xmlns:a16="http://schemas.microsoft.com/office/drawing/2014/main" id="{1D1B174C-4EDF-4379-A851-C00BAD074A98}"/>
              </a:ext>
            </a:extLst>
          </p:cNvPr>
          <p:cNvGraphicFramePr>
            <a:graphicFrameLocks noGrp="1"/>
          </p:cNvGraphicFramePr>
          <p:nvPr>
            <p:extLst>
              <p:ext uri="{D42A27DB-BD31-4B8C-83A1-F6EECF244321}">
                <p14:modId xmlns:p14="http://schemas.microsoft.com/office/powerpoint/2010/main" val="2753771940"/>
              </p:ext>
            </p:extLst>
          </p:nvPr>
        </p:nvGraphicFramePr>
        <p:xfrm>
          <a:off x="215900" y="626076"/>
          <a:ext cx="5333999" cy="660400"/>
        </p:xfrm>
        <a:graphic>
          <a:graphicData uri="http://schemas.openxmlformats.org/drawingml/2006/table">
            <a:tbl>
              <a:tblPr>
                <a:tableStyleId>{5C22544A-7EE6-4342-B048-85BDC9FD1C3A}</a:tableStyleId>
              </a:tblPr>
              <a:tblGrid>
                <a:gridCol w="5333999">
                  <a:extLst>
                    <a:ext uri="{9D8B030D-6E8A-4147-A177-3AD203B41FA5}">
                      <a16:colId xmlns:a16="http://schemas.microsoft.com/office/drawing/2014/main" val="589843078"/>
                    </a:ext>
                  </a:extLst>
                </a:gridCol>
              </a:tblGrid>
              <a:tr h="646331">
                <a:tc>
                  <a:txBody>
                    <a:bodyPr/>
                    <a:lstStyle/>
                    <a:p>
                      <a:pPr algn="ctr">
                        <a:lnSpc>
                          <a:spcPts val="1320"/>
                        </a:lnSpc>
                      </a:pPr>
                      <a:endParaRPr lang="uz-Latn-UZ" sz="1600" dirty="0">
                        <a:solidFill>
                          <a:srgbClr val="C00000"/>
                        </a:solidFill>
                        <a:effectLst/>
                        <a:latin typeface="Arial" panose="020B0604020202020204" pitchFamily="34" charset="0"/>
                        <a:cs typeface="Arial" panose="020B0604020202020204" pitchFamily="34" charset="0"/>
                      </a:endParaRPr>
                    </a:p>
                    <a:p>
                      <a:pPr algn="ctr">
                        <a:lnSpc>
                          <a:spcPts val="1320"/>
                        </a:lnSpc>
                      </a:pPr>
                      <a:r>
                        <a:rPr lang="en-US" sz="1600" dirty="0" err="1">
                          <a:solidFill>
                            <a:srgbClr val="C00000"/>
                          </a:solidFill>
                          <a:effectLst/>
                          <a:latin typeface="Arial" panose="020B0604020202020204" pitchFamily="34" charset="0"/>
                          <a:cs typeface="Arial" panose="020B0604020202020204" pitchFamily="34" charset="0"/>
                        </a:rPr>
                        <a:t>Matn</a:t>
                      </a:r>
                      <a:r>
                        <a:rPr lang="en-US" sz="1600" dirty="0">
                          <a:solidFill>
                            <a:srgbClr val="C00000"/>
                          </a:solidFill>
                          <a:effectLst/>
                          <a:latin typeface="Arial" panose="020B0604020202020204" pitchFamily="34" charset="0"/>
                          <a:cs typeface="Arial" panose="020B0604020202020204" pitchFamily="34" charset="0"/>
                        </a:rPr>
                        <a:t> </a:t>
                      </a:r>
                      <a:r>
                        <a:rPr lang="en-US" sz="1600" dirty="0" err="1">
                          <a:solidFill>
                            <a:srgbClr val="C00000"/>
                          </a:solidFill>
                          <a:effectLst/>
                          <a:latin typeface="Arial" panose="020B0604020202020204" pitchFamily="34" charset="0"/>
                          <a:cs typeface="Arial" panose="020B0604020202020204" pitchFamily="34" charset="0"/>
                        </a:rPr>
                        <a:t>bilan</a:t>
                      </a:r>
                      <a:r>
                        <a:rPr lang="en-US" sz="1600" dirty="0">
                          <a:solidFill>
                            <a:srgbClr val="C00000"/>
                          </a:solidFill>
                          <a:effectLst/>
                          <a:latin typeface="Arial" panose="020B0604020202020204" pitchFamily="34" charset="0"/>
                          <a:cs typeface="Arial" panose="020B0604020202020204" pitchFamily="34" charset="0"/>
                        </a:rPr>
                        <a:t> </a:t>
                      </a:r>
                      <a:r>
                        <a:rPr lang="en-US" sz="1600" dirty="0" err="1">
                          <a:solidFill>
                            <a:srgbClr val="C00000"/>
                          </a:solidFill>
                          <a:effectLst/>
                          <a:latin typeface="Arial" panose="020B0604020202020204" pitchFamily="34" charset="0"/>
                          <a:cs typeface="Arial" panose="020B0604020202020204" pitchFamily="34" charset="0"/>
                        </a:rPr>
                        <a:t>tanishing</a:t>
                      </a:r>
                      <a:r>
                        <a:rPr lang="en-US" sz="1600" dirty="0">
                          <a:solidFill>
                            <a:srgbClr val="C00000"/>
                          </a:solidFill>
                          <a:effectLst/>
                          <a:latin typeface="Arial" panose="020B0604020202020204" pitchFamily="34" charset="0"/>
                          <a:cs typeface="Arial" panose="020B0604020202020204" pitchFamily="34" charset="0"/>
                        </a:rPr>
                        <a:t>. </a:t>
                      </a:r>
                      <a:r>
                        <a:rPr lang="uz-Latn-UZ" sz="1600" spc="0" dirty="0">
                          <a:solidFill>
                            <a:srgbClr val="C00000"/>
                          </a:solidFill>
                          <a:effectLst/>
                          <a:latin typeface="Arial" panose="020B0604020202020204" pitchFamily="34" charset="0"/>
                          <a:cs typeface="Arial" panose="020B0604020202020204" pitchFamily="34" charset="0"/>
                        </a:rPr>
                        <a:t>T</a:t>
                      </a:r>
                      <a:r>
                        <a:rPr lang="en-US" sz="1600" dirty="0" err="1">
                          <a:solidFill>
                            <a:srgbClr val="C00000"/>
                          </a:solidFill>
                          <a:effectLst/>
                          <a:latin typeface="Arial" panose="020B0604020202020204" pitchFamily="34" charset="0"/>
                          <a:cs typeface="Arial" panose="020B0604020202020204" pitchFamily="34" charset="0"/>
                        </a:rPr>
                        <a:t>alaffuzi</a:t>
                      </a:r>
                      <a:r>
                        <a:rPr lang="en-US" sz="1600" dirty="0">
                          <a:solidFill>
                            <a:srgbClr val="C00000"/>
                          </a:solidFill>
                          <a:effectLst/>
                          <a:latin typeface="Arial" panose="020B0604020202020204" pitchFamily="34" charset="0"/>
                          <a:cs typeface="Arial" panose="020B0604020202020204" pitchFamily="34" charset="0"/>
                        </a:rPr>
                        <a:t> </a:t>
                      </a:r>
                      <a:r>
                        <a:rPr lang="en-US" sz="1600" dirty="0" err="1">
                          <a:solidFill>
                            <a:srgbClr val="C00000"/>
                          </a:solidFill>
                          <a:effectLst/>
                          <a:latin typeface="Arial" panose="020B0604020202020204" pitchFamily="34" charset="0"/>
                          <a:cs typeface="Arial" panose="020B0604020202020204" pitchFamily="34" charset="0"/>
                        </a:rPr>
                        <a:t>va</a:t>
                      </a:r>
                      <a:r>
                        <a:rPr lang="en-US" sz="1600" dirty="0">
                          <a:solidFill>
                            <a:srgbClr val="C00000"/>
                          </a:solidFill>
                          <a:effectLst/>
                          <a:latin typeface="Arial" panose="020B0604020202020204" pitchFamily="34" charset="0"/>
                          <a:cs typeface="Arial" panose="020B0604020202020204" pitchFamily="34" charset="0"/>
                        </a:rPr>
                        <a:t> </a:t>
                      </a:r>
                      <a:r>
                        <a:rPr lang="en-US" sz="1600" dirty="0" err="1">
                          <a:solidFill>
                            <a:srgbClr val="C00000"/>
                          </a:solidFill>
                          <a:effectLst/>
                          <a:latin typeface="Arial" panose="020B0604020202020204" pitchFamily="34" charset="0"/>
                          <a:cs typeface="Arial" panose="020B0604020202020204" pitchFamily="34" charset="0"/>
                        </a:rPr>
                        <a:t>imlosi</a:t>
                      </a:r>
                      <a:r>
                        <a:rPr lang="en-US" sz="1600" dirty="0">
                          <a:solidFill>
                            <a:srgbClr val="C00000"/>
                          </a:solidFill>
                          <a:effectLst/>
                          <a:latin typeface="Arial" panose="020B0604020202020204" pitchFamily="34" charset="0"/>
                          <a:cs typeface="Arial" panose="020B0604020202020204" pitchFamily="34" charset="0"/>
                        </a:rPr>
                        <a:t> </a:t>
                      </a:r>
                      <a:r>
                        <a:rPr lang="en-US" sz="1600" dirty="0" err="1">
                          <a:solidFill>
                            <a:srgbClr val="C00000"/>
                          </a:solidFill>
                          <a:effectLst/>
                          <a:latin typeface="Arial" panose="020B0604020202020204" pitchFamily="34" charset="0"/>
                          <a:cs typeface="Arial" panose="020B0604020202020204" pitchFamily="34" charset="0"/>
                        </a:rPr>
                        <a:t>mos</a:t>
                      </a:r>
                      <a:r>
                        <a:rPr lang="en-US" sz="1600" dirty="0">
                          <a:solidFill>
                            <a:srgbClr val="C00000"/>
                          </a:solidFill>
                          <a:effectLst/>
                          <a:latin typeface="Arial" panose="020B0604020202020204" pitchFamily="34" charset="0"/>
                          <a:cs typeface="Arial" panose="020B0604020202020204" pitchFamily="34" charset="0"/>
                        </a:rPr>
                        <a:t> </a:t>
                      </a:r>
                      <a:r>
                        <a:rPr lang="en-US" sz="1600" dirty="0" err="1">
                          <a:solidFill>
                            <a:srgbClr val="C00000"/>
                          </a:solidFill>
                          <a:effectLst/>
                          <a:latin typeface="Arial" panose="020B0604020202020204" pitchFamily="34" charset="0"/>
                          <a:cs typeface="Arial" panose="020B0604020202020204" pitchFamily="34" charset="0"/>
                        </a:rPr>
                        <a:t>so‘zlarni</a:t>
                      </a:r>
                      <a:r>
                        <a:rPr lang="en-US" sz="1600" dirty="0">
                          <a:solidFill>
                            <a:srgbClr val="C00000"/>
                          </a:solidFill>
                          <a:effectLst/>
                          <a:latin typeface="Arial" panose="020B0604020202020204" pitchFamily="34" charset="0"/>
                          <a:cs typeface="Arial" panose="020B0604020202020204" pitchFamily="34" charset="0"/>
                        </a:rPr>
                        <a:t> </a:t>
                      </a:r>
                      <a:r>
                        <a:rPr lang="en-US" sz="1600" dirty="0" err="1">
                          <a:solidFill>
                            <a:srgbClr val="C00000"/>
                          </a:solidFill>
                          <a:effectLst/>
                          <a:latin typeface="Arial" panose="020B0604020202020204" pitchFamily="34" charset="0"/>
                          <a:cs typeface="Arial" panose="020B0604020202020204" pitchFamily="34" charset="0"/>
                        </a:rPr>
                        <a:t>aniqlab</a:t>
                      </a:r>
                      <a:r>
                        <a:rPr lang="en-US" sz="1600" dirty="0">
                          <a:solidFill>
                            <a:srgbClr val="C00000"/>
                          </a:solidFill>
                          <a:effectLst/>
                          <a:latin typeface="Arial" panose="020B0604020202020204" pitchFamily="34" charset="0"/>
                          <a:cs typeface="Arial" panose="020B0604020202020204" pitchFamily="34" charset="0"/>
                        </a:rPr>
                        <a:t> </a:t>
                      </a:r>
                      <a:r>
                        <a:rPr lang="en-US" sz="1600" dirty="0" err="1">
                          <a:solidFill>
                            <a:srgbClr val="C00000"/>
                          </a:solidFill>
                          <a:effectLst/>
                          <a:latin typeface="Arial" panose="020B0604020202020204" pitchFamily="34" charset="0"/>
                          <a:cs typeface="Arial" panose="020B0604020202020204" pitchFamily="34" charset="0"/>
                        </a:rPr>
                        <a:t>yozing</a:t>
                      </a:r>
                      <a:r>
                        <a:rPr lang="en-US" sz="1600" dirty="0">
                          <a:solidFill>
                            <a:srgbClr val="C00000"/>
                          </a:solidFill>
                          <a:effectLst/>
                          <a:latin typeface="Arial" panose="020B0604020202020204" pitchFamily="34" charset="0"/>
                          <a:cs typeface="Arial" panose="020B0604020202020204" pitchFamily="34" charset="0"/>
                        </a:rPr>
                        <a:t>. </a:t>
                      </a:r>
                      <a:r>
                        <a:rPr lang="en-US" sz="1600" dirty="0" err="1">
                          <a:solidFill>
                            <a:srgbClr val="C00000"/>
                          </a:solidFill>
                          <a:effectLst/>
                          <a:latin typeface="Arial" panose="020B0604020202020204" pitchFamily="34" charset="0"/>
                          <a:cs typeface="Arial" panose="020B0604020202020204" pitchFamily="34" charset="0"/>
                        </a:rPr>
                        <a:t>Ustoz</a:t>
                      </a:r>
                      <a:r>
                        <a:rPr lang="en-US" sz="1600" dirty="0">
                          <a:solidFill>
                            <a:srgbClr val="C00000"/>
                          </a:solidFill>
                          <a:effectLst/>
                          <a:latin typeface="Arial" panose="020B0604020202020204" pitchFamily="34" charset="0"/>
                          <a:cs typeface="Arial" panose="020B0604020202020204" pitchFamily="34" charset="0"/>
                        </a:rPr>
                        <a:t> </a:t>
                      </a:r>
                      <a:r>
                        <a:rPr lang="en-US" sz="1600" dirty="0" err="1">
                          <a:solidFill>
                            <a:srgbClr val="C00000"/>
                          </a:solidFill>
                          <a:effectLst/>
                          <a:latin typeface="Arial" panose="020B0604020202020204" pitchFamily="34" charset="0"/>
                          <a:cs typeface="Arial" panose="020B0604020202020204" pitchFamily="34" charset="0"/>
                        </a:rPr>
                        <a:t>shoirning</a:t>
                      </a:r>
                      <a:r>
                        <a:rPr lang="en-US" sz="1600" dirty="0">
                          <a:solidFill>
                            <a:srgbClr val="C00000"/>
                          </a:solidFill>
                          <a:effectLst/>
                          <a:latin typeface="Arial" panose="020B0604020202020204" pitchFamily="34" charset="0"/>
                          <a:cs typeface="Arial" panose="020B0604020202020204" pitchFamily="34" charset="0"/>
                        </a:rPr>
                        <a:t> </a:t>
                      </a:r>
                      <a:r>
                        <a:rPr lang="en-US" sz="1600" dirty="0" err="1">
                          <a:solidFill>
                            <a:srgbClr val="C00000"/>
                          </a:solidFill>
                          <a:effectLst/>
                          <a:latin typeface="Arial" panose="020B0604020202020204" pitchFamily="34" charset="0"/>
                          <a:cs typeface="Arial" panose="020B0604020202020204" pitchFamily="34" charset="0"/>
                        </a:rPr>
                        <a:t>hijolatli</a:t>
                      </a:r>
                      <a:r>
                        <a:rPr lang="en-US" sz="1600" dirty="0">
                          <a:solidFill>
                            <a:srgbClr val="C00000"/>
                          </a:solidFill>
                          <a:effectLst/>
                          <a:latin typeface="Arial" panose="020B0604020202020204" pitchFamily="34" charset="0"/>
                          <a:cs typeface="Arial" panose="020B0604020202020204" pitchFamily="34" charset="0"/>
                        </a:rPr>
                        <a:t> </a:t>
                      </a:r>
                      <a:r>
                        <a:rPr lang="en-US" sz="1600" dirty="0" err="1">
                          <a:solidFill>
                            <a:srgbClr val="C00000"/>
                          </a:solidFill>
                          <a:effectLst/>
                          <a:latin typeface="Arial" panose="020B0604020202020204" pitchFamily="34" charset="0"/>
                          <a:cs typeface="Arial" panose="020B0604020202020204" pitchFamily="34" charset="0"/>
                        </a:rPr>
                        <a:t>ahvolga</a:t>
                      </a:r>
                      <a:r>
                        <a:rPr lang="en-US" sz="1600" dirty="0">
                          <a:solidFill>
                            <a:srgbClr val="C00000"/>
                          </a:solidFill>
                          <a:effectLst/>
                          <a:latin typeface="Arial" panose="020B0604020202020204" pitchFamily="34" charset="0"/>
                          <a:cs typeface="Arial" panose="020B0604020202020204" pitchFamily="34" charset="0"/>
                        </a:rPr>
                        <a:t> </a:t>
                      </a:r>
                      <a:r>
                        <a:rPr lang="en-US" sz="1600" dirty="0" err="1">
                          <a:solidFill>
                            <a:srgbClr val="C00000"/>
                          </a:solidFill>
                          <a:effectLst/>
                          <a:latin typeface="Arial" panose="020B0604020202020204" pitchFamily="34" charset="0"/>
                          <a:cs typeface="Arial" panose="020B0604020202020204" pitchFamily="34" charset="0"/>
                        </a:rPr>
                        <a:t>tushgani</a:t>
                      </a:r>
                      <a:r>
                        <a:rPr lang="en-US" sz="1600" dirty="0">
                          <a:solidFill>
                            <a:srgbClr val="C00000"/>
                          </a:solidFill>
                          <a:effectLst/>
                          <a:latin typeface="Arial" panose="020B0604020202020204" pitchFamily="34" charset="0"/>
                          <a:cs typeface="Arial" panose="020B0604020202020204" pitchFamily="34" charset="0"/>
                        </a:rPr>
                        <a:t> </a:t>
                      </a:r>
                      <a:r>
                        <a:rPr lang="en-US" sz="1600" dirty="0" err="1">
                          <a:solidFill>
                            <a:srgbClr val="C00000"/>
                          </a:solidFill>
                          <a:effectLst/>
                          <a:latin typeface="Arial" panose="020B0604020202020204" pitchFamily="34" charset="0"/>
                          <a:cs typeface="Arial" panose="020B0604020202020204" pitchFamily="34" charset="0"/>
                        </a:rPr>
                        <a:t>sababini</a:t>
                      </a:r>
                      <a:r>
                        <a:rPr lang="en-US" sz="1600" dirty="0">
                          <a:solidFill>
                            <a:srgbClr val="C00000"/>
                          </a:solidFill>
                          <a:effectLst/>
                          <a:latin typeface="Arial" panose="020B0604020202020204" pitchFamily="34" charset="0"/>
                          <a:cs typeface="Arial" panose="020B0604020202020204" pitchFamily="34" charset="0"/>
                        </a:rPr>
                        <a:t> </a:t>
                      </a:r>
                      <a:r>
                        <a:rPr lang="en-US" sz="1600" dirty="0" err="1">
                          <a:solidFill>
                            <a:srgbClr val="C00000"/>
                          </a:solidFill>
                          <a:effectLst/>
                          <a:latin typeface="Arial" panose="020B0604020202020204" pitchFamily="34" charset="0"/>
                          <a:cs typeface="Arial" panose="020B0604020202020204" pitchFamily="34" charset="0"/>
                        </a:rPr>
                        <a:t>izohlang</a:t>
                      </a:r>
                      <a:r>
                        <a:rPr lang="en-US" sz="1600" dirty="0">
                          <a:solidFill>
                            <a:srgbClr val="C00000"/>
                          </a:solidFill>
                          <a:effectLst/>
                          <a:latin typeface="Arial" panose="020B0604020202020204" pitchFamily="34" charset="0"/>
                          <a:cs typeface="Arial" panose="020B0604020202020204" pitchFamily="34" charset="0"/>
                        </a:rPr>
                        <a:t>.</a:t>
                      </a:r>
                      <a:endParaRPr lang="ru-RU" sz="1600" dirty="0">
                        <a:solidFill>
                          <a:srgbClr val="C00000"/>
                        </a:solidFill>
                        <a:effectLst/>
                        <a:latin typeface="Arial" panose="020B0604020202020204" pitchFamily="34" charset="0"/>
                        <a:ea typeface="Bookman Old Style" panose="02050604050505020204" pitchFamily="18" charset="0"/>
                        <a:cs typeface="Arial" panose="020B0604020202020204" pitchFamily="34" charset="0"/>
                      </a:endParaRPr>
                    </a:p>
                  </a:txBody>
                  <a:tcPr marL="0" marR="0" marT="0" marB="0">
                    <a:solidFill>
                      <a:schemeClr val="accent4">
                        <a:lumMod val="40000"/>
                        <a:lumOff val="60000"/>
                      </a:schemeClr>
                    </a:solidFill>
                  </a:tcPr>
                </a:tc>
                <a:extLst>
                  <a:ext uri="{0D108BD9-81ED-4DB2-BD59-A6C34878D82A}">
                    <a16:rowId xmlns:a16="http://schemas.microsoft.com/office/drawing/2014/main" val="1627171002"/>
                  </a:ext>
                </a:extLst>
              </a:tr>
            </a:tbl>
          </a:graphicData>
        </a:graphic>
      </p:graphicFrame>
      <p:sp>
        <p:nvSpPr>
          <p:cNvPr id="5" name="Rectangle 1">
            <a:extLst>
              <a:ext uri="{FF2B5EF4-FFF2-40B4-BE49-F238E27FC236}">
                <a16:creationId xmlns:a16="http://schemas.microsoft.com/office/drawing/2014/main" id="{781908BB-269D-426A-99EC-9993C89C7297}"/>
              </a:ext>
            </a:extLst>
          </p:cNvPr>
          <p:cNvSpPr>
            <a:spLocks noGrp="1" noChangeArrowheads="1"/>
          </p:cNvSpPr>
          <p:nvPr>
            <p:ph type="body" idx="1"/>
          </p:nvPr>
        </p:nvSpPr>
        <p:spPr bwMode="auto">
          <a:xfrm>
            <a:off x="520699" y="1481307"/>
            <a:ext cx="494434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u-RU" altLang="ru-RU" sz="1800" b="0" i="0" u="none" strike="noStrike" cap="none" normalizeH="0" baseline="0">
                <a:ln>
                  <a:noFill/>
                </a:ln>
                <a:solidFill>
                  <a:schemeClr val="tx1"/>
                </a:solidFill>
                <a:effectLst/>
                <a:latin typeface="Arial" panose="020B0604020202020204" pitchFamily="34" charset="0"/>
              </a:rPr>
            </a:br>
            <a:endParaRPr kumimoji="0" lang="ru-RU" altLang="ru-RU" sz="1800" b="0" i="0" u="none" strike="noStrike" cap="none" normalizeH="0" baseline="0">
              <a:ln>
                <a:noFill/>
              </a:ln>
              <a:solidFill>
                <a:schemeClr val="tx1"/>
              </a:solidFill>
              <a:effectLst/>
              <a:latin typeface="Arial" panose="020B0604020202020204" pitchFamily="34" charset="0"/>
            </a:endParaRPr>
          </a:p>
        </p:txBody>
      </p:sp>
      <p:sp>
        <p:nvSpPr>
          <p:cNvPr id="11" name="TextBox 10">
            <a:extLst>
              <a:ext uri="{FF2B5EF4-FFF2-40B4-BE49-F238E27FC236}">
                <a16:creationId xmlns:a16="http://schemas.microsoft.com/office/drawing/2014/main" id="{9A7AEEC2-5732-4896-93E3-72F5E742BB1F}"/>
              </a:ext>
            </a:extLst>
          </p:cNvPr>
          <p:cNvSpPr txBox="1"/>
          <p:nvPr/>
        </p:nvSpPr>
        <p:spPr>
          <a:xfrm>
            <a:off x="197708" y="1334530"/>
            <a:ext cx="5352191" cy="1614662"/>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pPr indent="361950" algn="just"/>
            <a:r>
              <a:rPr lang="en-US" sz="1400" dirty="0">
                <a:solidFill>
                  <a:schemeClr val="tx1"/>
                </a:solidFill>
                <a:latin typeface="Arial" panose="020B0604020202020204" pitchFamily="34" charset="0"/>
                <a:cs typeface="Arial" panose="020B0604020202020204" pitchFamily="34" charset="0"/>
              </a:rPr>
              <a:t>Bir </a:t>
            </a:r>
            <a:r>
              <a:rPr lang="en-US" sz="1400" dirty="0" err="1">
                <a:solidFill>
                  <a:schemeClr val="tx1"/>
                </a:solidFill>
                <a:latin typeface="Arial" panose="020B0604020202020204" pitchFamily="34" charset="0"/>
                <a:cs typeface="Arial" panose="020B0604020202020204" pitchFamily="34" charset="0"/>
              </a:rPr>
              <a:t>kuni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Mirtemir</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domlaning</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uyiga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bordim</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Domla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o‘zbek</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adabiyotini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juda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yaxshi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biladigan</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zukko</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odam</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edi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Suhbat</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asnosida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kabinetiga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kirganimizda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kitob</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javonining</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ko‘zga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yaqin</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yerida</a:t>
            </a:r>
            <a:r>
              <a:rPr lang="en-US" sz="1400" dirty="0">
                <a:solidFill>
                  <a:schemeClr val="tx1"/>
                </a:solidFill>
                <a:latin typeface="Arial" panose="020B0604020202020204" pitchFamily="34" charset="0"/>
                <a:cs typeface="Arial" panose="020B0604020202020204" pitchFamily="34" charset="0"/>
              </a:rPr>
              <a:t> Pushkin, </a:t>
            </a:r>
            <a:r>
              <a:rPr lang="en-US" sz="1400" dirty="0" err="1">
                <a:solidFill>
                  <a:schemeClr val="tx1"/>
                </a:solidFill>
                <a:latin typeface="Arial" panose="020B0604020202020204" pitchFamily="34" charset="0"/>
                <a:cs typeface="Arial" panose="020B0604020202020204" pitchFamily="34" charset="0"/>
              </a:rPr>
              <a:t>eng</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chekkada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esa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hazrat</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Navoiyning</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suratlari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turardi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Shunda</a:t>
            </a:r>
            <a:r>
              <a:rPr lang="en-US" sz="1400" dirty="0">
                <a:solidFill>
                  <a:schemeClr val="tx1"/>
                </a:solidFill>
                <a:latin typeface="Arial" panose="020B0604020202020204" pitchFamily="34" charset="0"/>
                <a:cs typeface="Arial" panose="020B0604020202020204" pitchFamily="34" charset="0"/>
              </a:rPr>
              <a:t> men </a:t>
            </a:r>
            <a:r>
              <a:rPr lang="en-US" sz="1400" dirty="0" err="1">
                <a:solidFill>
                  <a:schemeClr val="tx1"/>
                </a:solidFill>
                <a:latin typeface="Arial" panose="020B0604020202020204" pitchFamily="34" charset="0"/>
                <a:cs typeface="Arial" panose="020B0604020202020204" pitchFamily="34" charset="0"/>
              </a:rPr>
              <a:t>ajablanib</a:t>
            </a:r>
            <a:r>
              <a:rPr lang="en-US" sz="1400" dirty="0">
                <a:solidFill>
                  <a:schemeClr val="tx1"/>
                </a:solidFill>
                <a:latin typeface="Arial" panose="020B0604020202020204" pitchFamily="34" charset="0"/>
                <a:cs typeface="Arial" panose="020B0604020202020204" pitchFamily="34" charset="0"/>
              </a:rPr>
              <a:t>: „Bu </a:t>
            </a:r>
            <a:r>
              <a:rPr lang="en-US" sz="1400" dirty="0" err="1">
                <a:solidFill>
                  <a:schemeClr val="tx1"/>
                </a:solidFill>
                <a:latin typeface="Arial" panose="020B0604020202020204" pitchFamily="34" charset="0"/>
                <a:cs typeface="Arial" panose="020B0604020202020204" pitchFamily="34" charset="0"/>
              </a:rPr>
              <a:t>qanaqasi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bo‘ldi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domla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vatanparvarligingiz</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qayerda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qoldi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O‘zbekning</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daho</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shoirini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bir</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chekkaga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surib</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qo‘yibsiz</a:t>
            </a:r>
            <a:r>
              <a:rPr lang="en-US" sz="1400" dirty="0">
                <a:solidFill>
                  <a:schemeClr val="tx1"/>
                </a:solidFill>
                <a:latin typeface="Arial" panose="020B0604020202020204" pitchFamily="34" charset="0"/>
                <a:cs typeface="Arial" panose="020B0604020202020204" pitchFamily="34" charset="0"/>
              </a:rPr>
              <a:t>“, - </a:t>
            </a:r>
            <a:r>
              <a:rPr lang="en-US" sz="1400" dirty="0" err="1">
                <a:solidFill>
                  <a:schemeClr val="tx1"/>
                </a:solidFill>
                <a:latin typeface="Arial" panose="020B0604020202020204" pitchFamily="34" charset="0"/>
                <a:cs typeface="Arial" panose="020B0604020202020204" pitchFamily="34" charset="0"/>
              </a:rPr>
              <a:t>dedim</a:t>
            </a:r>
            <a:r>
              <a:rPr lang="en-US" sz="1400" dirty="0">
                <a:solidFill>
                  <a:schemeClr val="tx1"/>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846108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circle(in)">
                                      <p:cBhvr>
                                        <p:cTn id="1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0" y="0"/>
            <a:ext cx="5765800" cy="1021079"/>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00"/>
          </a:p>
        </p:txBody>
      </p:sp>
      <p:sp>
        <p:nvSpPr>
          <p:cNvPr id="15" name="object 4">
            <a:extLst>
              <a:ext uri="{FF2B5EF4-FFF2-40B4-BE49-F238E27FC236}">
                <a16:creationId xmlns:a16="http://schemas.microsoft.com/office/drawing/2014/main" id="{96789AA7-9596-4F83-89FD-AEC28EE179F1}"/>
              </a:ext>
            </a:extLst>
          </p:cNvPr>
          <p:cNvSpPr txBox="1"/>
          <p:nvPr/>
        </p:nvSpPr>
        <p:spPr>
          <a:xfrm>
            <a:off x="637733" y="1201311"/>
            <a:ext cx="4330960" cy="1387812"/>
          </a:xfrm>
          <a:prstGeom prst="rect">
            <a:avLst/>
          </a:prstGeom>
        </p:spPr>
        <p:txBody>
          <a:bodyPr vert="horz" wrap="square" lIns="0" tIns="13966" rIns="0" bIns="0" rtlCol="0">
            <a:spAutoFit/>
          </a:bodyPr>
          <a:lstStyle/>
          <a:p>
            <a:pPr marL="18415">
              <a:spcAft>
                <a:spcPts val="1200"/>
              </a:spcAft>
            </a:pPr>
            <a:r>
              <a:rPr lang="uz-Latn-UZ" sz="2400" b="1" dirty="0">
                <a:solidFill>
                  <a:schemeClr val="tx2"/>
                </a:solidFill>
                <a:latin typeface="Arial" panose="020B0604020202020204" pitchFamily="34" charset="0"/>
                <a:cs typeface="Arial" panose="020B0604020202020204" pitchFamily="34" charset="0"/>
              </a:rPr>
              <a:t>MAVZU:</a:t>
            </a:r>
          </a:p>
          <a:p>
            <a:pPr marL="18415">
              <a:spcAft>
                <a:spcPts val="1200"/>
              </a:spcAft>
            </a:pPr>
            <a:r>
              <a:rPr lang="ru-RU" sz="2400" b="1" dirty="0">
                <a:latin typeface="Arial" panose="020B0604020202020204" pitchFamily="34" charset="0"/>
                <a:cs typeface="Arial" panose="020B0604020202020204" pitchFamily="34" charset="0"/>
              </a:rPr>
              <a:t> </a:t>
            </a:r>
            <a:r>
              <a:rPr lang="uz-Latn-UZ" sz="2400" b="1" dirty="0">
                <a:solidFill>
                  <a:srgbClr val="2365C7"/>
                </a:solidFill>
                <a:latin typeface="Arial" panose="020B0604020202020204" pitchFamily="34" charset="0"/>
                <a:cs typeface="Arial" panose="020B0604020202020204" pitchFamily="34" charset="0"/>
              </a:rPr>
              <a:t>Talaffuz va imlo</a:t>
            </a:r>
            <a:endParaRPr lang="en-US" sz="3200" b="1" dirty="0">
              <a:latin typeface="Arial" panose="020B0604020202020204" pitchFamily="34" charset="0"/>
              <a:cs typeface="Arial" panose="020B0604020202020204" pitchFamily="34" charset="0"/>
            </a:endParaRPr>
          </a:p>
          <a:p>
            <a:pPr marL="12700">
              <a:lnSpc>
                <a:spcPts val="2730"/>
              </a:lnSpc>
            </a:pPr>
            <a:endParaRPr lang="en-US" sz="2000" b="1" dirty="0">
              <a:latin typeface="Arial Black" pitchFamily="34" charset="0"/>
              <a:cs typeface="Arial" pitchFamily="34" charset="0"/>
            </a:endParaRPr>
          </a:p>
        </p:txBody>
      </p:sp>
      <p:sp>
        <p:nvSpPr>
          <p:cNvPr id="16" name="object 5">
            <a:extLst>
              <a:ext uri="{FF2B5EF4-FFF2-40B4-BE49-F238E27FC236}">
                <a16:creationId xmlns:a16="http://schemas.microsoft.com/office/drawing/2014/main" id="{A8BAE388-D6D2-40E9-8208-E39C1E0E7029}"/>
              </a:ext>
            </a:extLst>
          </p:cNvPr>
          <p:cNvSpPr/>
          <p:nvPr/>
        </p:nvSpPr>
        <p:spPr>
          <a:xfrm>
            <a:off x="126291" y="1226406"/>
            <a:ext cx="344044" cy="680720"/>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00"/>
          </a:p>
        </p:txBody>
      </p:sp>
      <p:sp>
        <p:nvSpPr>
          <p:cNvPr id="17" name="object 6">
            <a:extLst>
              <a:ext uri="{FF2B5EF4-FFF2-40B4-BE49-F238E27FC236}">
                <a16:creationId xmlns:a16="http://schemas.microsoft.com/office/drawing/2014/main" id="{ACB4B4C4-B96E-4D3D-A3B1-019ECDA735A1}"/>
              </a:ext>
            </a:extLst>
          </p:cNvPr>
          <p:cNvSpPr/>
          <p:nvPr/>
        </p:nvSpPr>
        <p:spPr>
          <a:xfrm>
            <a:off x="126291" y="2120552"/>
            <a:ext cx="344044" cy="680720"/>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00"/>
          </a:p>
        </p:txBody>
      </p:sp>
      <p:sp>
        <p:nvSpPr>
          <p:cNvPr id="20" name="object 9">
            <a:extLst>
              <a:ext uri="{FF2B5EF4-FFF2-40B4-BE49-F238E27FC236}">
                <a16:creationId xmlns:a16="http://schemas.microsoft.com/office/drawing/2014/main" id="{F294EAD7-CAB8-401C-B12D-6064AA1177E0}"/>
              </a:ext>
            </a:extLst>
          </p:cNvPr>
          <p:cNvSpPr/>
          <p:nvPr/>
        </p:nvSpPr>
        <p:spPr>
          <a:xfrm>
            <a:off x="4406900" y="228105"/>
            <a:ext cx="898093" cy="603885"/>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00"/>
          </a:p>
        </p:txBody>
      </p:sp>
      <p:sp>
        <p:nvSpPr>
          <p:cNvPr id="21" name="object 10">
            <a:extLst>
              <a:ext uri="{FF2B5EF4-FFF2-40B4-BE49-F238E27FC236}">
                <a16:creationId xmlns:a16="http://schemas.microsoft.com/office/drawing/2014/main" id="{27824596-7DE1-4136-95E4-49A51856B6D3}"/>
              </a:ext>
            </a:extLst>
          </p:cNvPr>
          <p:cNvSpPr/>
          <p:nvPr/>
        </p:nvSpPr>
        <p:spPr>
          <a:xfrm>
            <a:off x="4406900" y="228105"/>
            <a:ext cx="898093" cy="603885"/>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00"/>
          </a:p>
        </p:txBody>
      </p:sp>
      <p:sp>
        <p:nvSpPr>
          <p:cNvPr id="22" name="object 12">
            <a:extLst>
              <a:ext uri="{FF2B5EF4-FFF2-40B4-BE49-F238E27FC236}">
                <a16:creationId xmlns:a16="http://schemas.microsoft.com/office/drawing/2014/main" id="{CAFE6579-511C-4CCB-9A5C-300ACC2F553A}"/>
              </a:ext>
            </a:extLst>
          </p:cNvPr>
          <p:cNvSpPr txBox="1"/>
          <p:nvPr/>
        </p:nvSpPr>
        <p:spPr>
          <a:xfrm>
            <a:off x="4423207" y="327025"/>
            <a:ext cx="898093" cy="323803"/>
          </a:xfrm>
          <a:prstGeom prst="rect">
            <a:avLst/>
          </a:prstGeom>
        </p:spPr>
        <p:txBody>
          <a:bodyPr vert="horz" wrap="square" lIns="0" tIns="15871" rIns="0" bIns="0" rtlCol="0">
            <a:spAutoFit/>
          </a:bodyPr>
          <a:lstStyle/>
          <a:p>
            <a:pPr>
              <a:spcBef>
                <a:spcPts val="125"/>
              </a:spcBef>
            </a:pPr>
            <a:r>
              <a:rPr lang="ru-RU" sz="2000" b="1" spc="10" dirty="0">
                <a:solidFill>
                  <a:srgbClr val="FEFEFE"/>
                </a:solidFill>
                <a:latin typeface="Arial"/>
                <a:cs typeface="Arial"/>
              </a:rPr>
              <a:t>11-</a:t>
            </a:r>
            <a:r>
              <a:rPr lang="en-US" sz="2000" b="1" spc="-5" dirty="0" err="1">
                <a:solidFill>
                  <a:srgbClr val="FEFEFE"/>
                </a:solidFill>
                <a:latin typeface="Arial"/>
                <a:cs typeface="Arial"/>
              </a:rPr>
              <a:t>sinf</a:t>
            </a:r>
            <a:endParaRPr lang="en-US" sz="2000" b="1" dirty="0">
              <a:latin typeface="Arial"/>
              <a:cs typeface="Arial"/>
            </a:endParaRPr>
          </a:p>
        </p:txBody>
      </p:sp>
      <p:sp>
        <p:nvSpPr>
          <p:cNvPr id="40" name="object 12">
            <a:extLst>
              <a:ext uri="{FF2B5EF4-FFF2-40B4-BE49-F238E27FC236}">
                <a16:creationId xmlns:a16="http://schemas.microsoft.com/office/drawing/2014/main" id="{CBB755C7-D145-4CBF-A0CA-DCC15AF34619}"/>
              </a:ext>
            </a:extLst>
          </p:cNvPr>
          <p:cNvSpPr/>
          <p:nvPr/>
        </p:nvSpPr>
        <p:spPr>
          <a:xfrm>
            <a:off x="348287" y="290810"/>
            <a:ext cx="325478" cy="464866"/>
          </a:xfrm>
          <a:custGeom>
            <a:avLst/>
            <a:gdLst/>
            <a:ahLst/>
            <a:cxnLst/>
            <a:rect l="l" t="t" r="r" b="b"/>
            <a:pathLst>
              <a:path w="325120" h="464184">
                <a:moveTo>
                  <a:pt x="301975" y="0"/>
                </a:moveTo>
                <a:lnTo>
                  <a:pt x="22673" y="0"/>
                </a:lnTo>
                <a:lnTo>
                  <a:pt x="13828" y="1961"/>
                </a:lnTo>
                <a:lnTo>
                  <a:pt x="6623" y="6956"/>
                </a:lnTo>
                <a:lnTo>
                  <a:pt x="1775" y="14269"/>
                </a:lnTo>
                <a:lnTo>
                  <a:pt x="0" y="23183"/>
                </a:lnTo>
                <a:lnTo>
                  <a:pt x="0" y="440585"/>
                </a:lnTo>
                <a:lnTo>
                  <a:pt x="1822" y="449613"/>
                </a:lnTo>
                <a:lnTo>
                  <a:pt x="6791" y="456985"/>
                </a:lnTo>
                <a:lnTo>
                  <a:pt x="14162" y="461954"/>
                </a:lnTo>
                <a:lnTo>
                  <a:pt x="23187" y="463777"/>
                </a:lnTo>
                <a:lnTo>
                  <a:pt x="301457" y="463777"/>
                </a:lnTo>
                <a:lnTo>
                  <a:pt x="310484" y="461954"/>
                </a:lnTo>
                <a:lnTo>
                  <a:pt x="317856" y="456985"/>
                </a:lnTo>
                <a:lnTo>
                  <a:pt x="322826" y="449613"/>
                </a:lnTo>
                <a:lnTo>
                  <a:pt x="323087" y="448318"/>
                </a:lnTo>
                <a:lnTo>
                  <a:pt x="18921" y="448318"/>
                </a:lnTo>
                <a:lnTo>
                  <a:pt x="15458" y="444855"/>
                </a:lnTo>
                <a:lnTo>
                  <a:pt x="15458" y="18914"/>
                </a:lnTo>
                <a:lnTo>
                  <a:pt x="18921" y="15454"/>
                </a:lnTo>
                <a:lnTo>
                  <a:pt x="323109" y="15454"/>
                </a:lnTo>
                <a:lnTo>
                  <a:pt x="322873" y="14269"/>
                </a:lnTo>
                <a:lnTo>
                  <a:pt x="318025" y="6956"/>
                </a:lnTo>
                <a:lnTo>
                  <a:pt x="310820" y="1961"/>
                </a:lnTo>
                <a:lnTo>
                  <a:pt x="301975" y="0"/>
                </a:lnTo>
                <a:close/>
              </a:path>
              <a:path w="325120" h="464184">
                <a:moveTo>
                  <a:pt x="321185" y="247345"/>
                </a:moveTo>
                <a:lnTo>
                  <a:pt x="312649" y="247345"/>
                </a:lnTo>
                <a:lnTo>
                  <a:pt x="309190" y="250804"/>
                </a:lnTo>
                <a:lnTo>
                  <a:pt x="309190" y="444855"/>
                </a:lnTo>
                <a:lnTo>
                  <a:pt x="305727" y="448318"/>
                </a:lnTo>
                <a:lnTo>
                  <a:pt x="323087" y="448318"/>
                </a:lnTo>
                <a:lnTo>
                  <a:pt x="324648" y="440585"/>
                </a:lnTo>
                <a:lnTo>
                  <a:pt x="324648" y="250804"/>
                </a:lnTo>
                <a:lnTo>
                  <a:pt x="321185" y="247345"/>
                </a:lnTo>
                <a:close/>
              </a:path>
              <a:path w="325120" h="464184">
                <a:moveTo>
                  <a:pt x="323109" y="15454"/>
                </a:moveTo>
                <a:lnTo>
                  <a:pt x="305727" y="15454"/>
                </a:lnTo>
                <a:lnTo>
                  <a:pt x="309190" y="18914"/>
                </a:lnTo>
                <a:lnTo>
                  <a:pt x="309190" y="73832"/>
                </a:lnTo>
                <a:lnTo>
                  <a:pt x="312649" y="77292"/>
                </a:lnTo>
                <a:lnTo>
                  <a:pt x="321185" y="77292"/>
                </a:lnTo>
                <a:lnTo>
                  <a:pt x="324648" y="73832"/>
                </a:lnTo>
                <a:lnTo>
                  <a:pt x="324648" y="23183"/>
                </a:lnTo>
                <a:lnTo>
                  <a:pt x="323109" y="15454"/>
                </a:lnTo>
                <a:close/>
              </a:path>
            </a:pathLst>
          </a:custGeom>
          <a:solidFill>
            <a:srgbClr val="00AEEF"/>
          </a:solidFill>
        </p:spPr>
        <p:txBody>
          <a:bodyPr wrap="square" lIns="0" tIns="0" rIns="0" bIns="0" rtlCol="0"/>
          <a:lstStyle/>
          <a:p>
            <a:pPr defTabSz="915497"/>
            <a:endParaRPr>
              <a:solidFill>
                <a:prstClr val="black"/>
              </a:solidFill>
              <a:latin typeface="Calibri"/>
            </a:endParaRPr>
          </a:p>
        </p:txBody>
      </p:sp>
      <p:sp>
        <p:nvSpPr>
          <p:cNvPr id="41" name="object 13">
            <a:extLst>
              <a:ext uri="{FF2B5EF4-FFF2-40B4-BE49-F238E27FC236}">
                <a16:creationId xmlns:a16="http://schemas.microsoft.com/office/drawing/2014/main" id="{A320EC73-1DA7-41B7-A48C-0FE802E7001D}"/>
              </a:ext>
            </a:extLst>
          </p:cNvPr>
          <p:cNvSpPr/>
          <p:nvPr/>
        </p:nvSpPr>
        <p:spPr>
          <a:xfrm>
            <a:off x="348287" y="290810"/>
            <a:ext cx="325478" cy="464866"/>
          </a:xfrm>
          <a:custGeom>
            <a:avLst/>
            <a:gdLst/>
            <a:ahLst/>
            <a:cxnLst/>
            <a:rect l="l" t="t" r="r" b="b"/>
            <a:pathLst>
              <a:path w="325120" h="464184">
                <a:moveTo>
                  <a:pt x="23187" y="463777"/>
                </a:moveTo>
                <a:lnTo>
                  <a:pt x="301457" y="463777"/>
                </a:lnTo>
                <a:lnTo>
                  <a:pt x="310484" y="461954"/>
                </a:lnTo>
                <a:lnTo>
                  <a:pt x="317856" y="456985"/>
                </a:lnTo>
                <a:lnTo>
                  <a:pt x="322826" y="449613"/>
                </a:lnTo>
                <a:lnTo>
                  <a:pt x="324648" y="440585"/>
                </a:lnTo>
                <a:lnTo>
                  <a:pt x="324648" y="255074"/>
                </a:lnTo>
                <a:lnTo>
                  <a:pt x="324648" y="250804"/>
                </a:lnTo>
                <a:lnTo>
                  <a:pt x="321185" y="247345"/>
                </a:lnTo>
                <a:lnTo>
                  <a:pt x="316919" y="247345"/>
                </a:lnTo>
                <a:lnTo>
                  <a:pt x="312649" y="247345"/>
                </a:lnTo>
                <a:lnTo>
                  <a:pt x="309190" y="250804"/>
                </a:lnTo>
                <a:lnTo>
                  <a:pt x="309190" y="255074"/>
                </a:lnTo>
                <a:lnTo>
                  <a:pt x="309190" y="440585"/>
                </a:lnTo>
                <a:lnTo>
                  <a:pt x="309190" y="444855"/>
                </a:lnTo>
                <a:lnTo>
                  <a:pt x="305727" y="448318"/>
                </a:lnTo>
                <a:lnTo>
                  <a:pt x="301457" y="448318"/>
                </a:lnTo>
                <a:lnTo>
                  <a:pt x="23187" y="448318"/>
                </a:lnTo>
                <a:lnTo>
                  <a:pt x="18921" y="448318"/>
                </a:lnTo>
                <a:lnTo>
                  <a:pt x="15458" y="444855"/>
                </a:lnTo>
                <a:lnTo>
                  <a:pt x="15458" y="440585"/>
                </a:lnTo>
                <a:lnTo>
                  <a:pt x="15458" y="23183"/>
                </a:lnTo>
                <a:lnTo>
                  <a:pt x="15458" y="18914"/>
                </a:lnTo>
                <a:lnTo>
                  <a:pt x="18921" y="15454"/>
                </a:lnTo>
                <a:lnTo>
                  <a:pt x="23187" y="15454"/>
                </a:lnTo>
                <a:lnTo>
                  <a:pt x="301457" y="15454"/>
                </a:lnTo>
                <a:lnTo>
                  <a:pt x="305727" y="15454"/>
                </a:lnTo>
                <a:lnTo>
                  <a:pt x="309190" y="18914"/>
                </a:lnTo>
                <a:lnTo>
                  <a:pt x="309190" y="23183"/>
                </a:lnTo>
                <a:lnTo>
                  <a:pt x="309190" y="69562"/>
                </a:lnTo>
                <a:lnTo>
                  <a:pt x="309190" y="73832"/>
                </a:lnTo>
                <a:lnTo>
                  <a:pt x="312649" y="77292"/>
                </a:lnTo>
                <a:lnTo>
                  <a:pt x="316919" y="77292"/>
                </a:lnTo>
                <a:lnTo>
                  <a:pt x="321185" y="77292"/>
                </a:lnTo>
                <a:lnTo>
                  <a:pt x="324648" y="73832"/>
                </a:lnTo>
                <a:lnTo>
                  <a:pt x="324648" y="69562"/>
                </a:lnTo>
                <a:lnTo>
                  <a:pt x="324648" y="23183"/>
                </a:lnTo>
                <a:lnTo>
                  <a:pt x="322873" y="14269"/>
                </a:lnTo>
                <a:lnTo>
                  <a:pt x="318025" y="6956"/>
                </a:lnTo>
                <a:lnTo>
                  <a:pt x="310820" y="1961"/>
                </a:lnTo>
                <a:lnTo>
                  <a:pt x="301975" y="0"/>
                </a:lnTo>
                <a:lnTo>
                  <a:pt x="22673" y="0"/>
                </a:lnTo>
                <a:lnTo>
                  <a:pt x="13828" y="1961"/>
                </a:lnTo>
                <a:lnTo>
                  <a:pt x="6623" y="6956"/>
                </a:lnTo>
                <a:lnTo>
                  <a:pt x="1775" y="14269"/>
                </a:lnTo>
                <a:lnTo>
                  <a:pt x="0" y="23183"/>
                </a:lnTo>
                <a:lnTo>
                  <a:pt x="0" y="440585"/>
                </a:lnTo>
                <a:lnTo>
                  <a:pt x="1822" y="449613"/>
                </a:lnTo>
                <a:lnTo>
                  <a:pt x="6791" y="456985"/>
                </a:lnTo>
                <a:lnTo>
                  <a:pt x="14162" y="461954"/>
                </a:lnTo>
                <a:lnTo>
                  <a:pt x="23187" y="463777"/>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2" name="object 14">
            <a:extLst>
              <a:ext uri="{FF2B5EF4-FFF2-40B4-BE49-F238E27FC236}">
                <a16:creationId xmlns:a16="http://schemas.microsoft.com/office/drawing/2014/main" id="{6F5E0EA3-D2C1-4987-9881-745CA41B84A5}"/>
              </a:ext>
            </a:extLst>
          </p:cNvPr>
          <p:cNvSpPr/>
          <p:nvPr/>
        </p:nvSpPr>
        <p:spPr>
          <a:xfrm>
            <a:off x="394317" y="305768"/>
            <a:ext cx="418926" cy="419080"/>
          </a:xfrm>
          <a:custGeom>
            <a:avLst/>
            <a:gdLst/>
            <a:ahLst/>
            <a:cxnLst/>
            <a:rect l="l" t="t" r="r" b="b"/>
            <a:pathLst>
              <a:path w="418465" h="418465">
                <a:moveTo>
                  <a:pt x="406805" y="11192"/>
                </a:moveTo>
                <a:lnTo>
                  <a:pt x="352473" y="11192"/>
                </a:lnTo>
                <a:lnTo>
                  <a:pt x="35384" y="328280"/>
                </a:lnTo>
                <a:lnTo>
                  <a:pt x="34678" y="329086"/>
                </a:lnTo>
                <a:lnTo>
                  <a:pt x="34182" y="329825"/>
                </a:lnTo>
                <a:lnTo>
                  <a:pt x="33761" y="330761"/>
                </a:lnTo>
                <a:lnTo>
                  <a:pt x="0" y="409531"/>
                </a:lnTo>
                <a:lnTo>
                  <a:pt x="245" y="412274"/>
                </a:lnTo>
                <a:lnTo>
                  <a:pt x="3107" y="416613"/>
                </a:lnTo>
                <a:lnTo>
                  <a:pt x="5529" y="417920"/>
                </a:lnTo>
                <a:lnTo>
                  <a:pt x="9195" y="417920"/>
                </a:lnTo>
                <a:lnTo>
                  <a:pt x="10213" y="417711"/>
                </a:lnTo>
                <a:lnTo>
                  <a:pt x="61990" y="395507"/>
                </a:lnTo>
                <a:lnTo>
                  <a:pt x="22816" y="395507"/>
                </a:lnTo>
                <a:lnTo>
                  <a:pt x="43498" y="347241"/>
                </a:lnTo>
                <a:lnTo>
                  <a:pt x="65430" y="347241"/>
                </a:lnTo>
                <a:lnTo>
                  <a:pt x="51854" y="333665"/>
                </a:lnTo>
                <a:lnTo>
                  <a:pt x="307051" y="78479"/>
                </a:lnTo>
                <a:lnTo>
                  <a:pt x="328910" y="78479"/>
                </a:lnTo>
                <a:lnTo>
                  <a:pt x="317981" y="67549"/>
                </a:lnTo>
                <a:lnTo>
                  <a:pt x="330602" y="54918"/>
                </a:lnTo>
                <a:lnTo>
                  <a:pt x="352438" y="54918"/>
                </a:lnTo>
                <a:lnTo>
                  <a:pt x="341532" y="43988"/>
                </a:lnTo>
                <a:lnTo>
                  <a:pt x="369260" y="16300"/>
                </a:lnTo>
                <a:lnTo>
                  <a:pt x="377798" y="14014"/>
                </a:lnTo>
                <a:lnTo>
                  <a:pt x="408786" y="14014"/>
                </a:lnTo>
                <a:lnTo>
                  <a:pt x="406994" y="11318"/>
                </a:lnTo>
                <a:lnTo>
                  <a:pt x="406805" y="11192"/>
                </a:lnTo>
                <a:close/>
              </a:path>
              <a:path w="418465" h="418465">
                <a:moveTo>
                  <a:pt x="65430" y="347241"/>
                </a:moveTo>
                <a:lnTo>
                  <a:pt x="43498" y="347241"/>
                </a:lnTo>
                <a:lnTo>
                  <a:pt x="71078" y="374821"/>
                </a:lnTo>
                <a:lnTo>
                  <a:pt x="22816" y="395507"/>
                </a:lnTo>
                <a:lnTo>
                  <a:pt x="61990" y="395507"/>
                </a:lnTo>
                <a:lnTo>
                  <a:pt x="88492" y="384141"/>
                </a:lnTo>
                <a:lnTo>
                  <a:pt x="89226" y="383641"/>
                </a:lnTo>
                <a:lnTo>
                  <a:pt x="89932" y="382960"/>
                </a:lnTo>
                <a:lnTo>
                  <a:pt x="106502" y="366465"/>
                </a:lnTo>
                <a:lnTo>
                  <a:pt x="84654" y="366465"/>
                </a:lnTo>
                <a:lnTo>
                  <a:pt x="65430" y="347241"/>
                </a:lnTo>
                <a:close/>
              </a:path>
              <a:path w="418465" h="418465">
                <a:moveTo>
                  <a:pt x="328910" y="78479"/>
                </a:moveTo>
                <a:lnTo>
                  <a:pt x="307051" y="78479"/>
                </a:lnTo>
                <a:lnTo>
                  <a:pt x="339840" y="111268"/>
                </a:lnTo>
                <a:lnTo>
                  <a:pt x="84654" y="366465"/>
                </a:lnTo>
                <a:lnTo>
                  <a:pt x="106502" y="366465"/>
                </a:lnTo>
                <a:lnTo>
                  <a:pt x="372632" y="100338"/>
                </a:lnTo>
                <a:lnTo>
                  <a:pt x="350770" y="100338"/>
                </a:lnTo>
                <a:lnTo>
                  <a:pt x="328910" y="78479"/>
                </a:lnTo>
                <a:close/>
              </a:path>
              <a:path w="418465" h="418465">
                <a:moveTo>
                  <a:pt x="352438" y="54918"/>
                </a:moveTo>
                <a:lnTo>
                  <a:pt x="330602" y="54918"/>
                </a:lnTo>
                <a:lnTo>
                  <a:pt x="363402" y="87713"/>
                </a:lnTo>
                <a:lnTo>
                  <a:pt x="350770" y="100338"/>
                </a:lnTo>
                <a:lnTo>
                  <a:pt x="372632" y="100338"/>
                </a:lnTo>
                <a:lnTo>
                  <a:pt x="396154" y="76817"/>
                </a:lnTo>
                <a:lnTo>
                  <a:pt x="374291" y="76817"/>
                </a:lnTo>
                <a:lnTo>
                  <a:pt x="352438" y="54918"/>
                </a:lnTo>
                <a:close/>
              </a:path>
              <a:path w="418465" h="418465">
                <a:moveTo>
                  <a:pt x="408786" y="14014"/>
                </a:moveTo>
                <a:lnTo>
                  <a:pt x="377798" y="14014"/>
                </a:lnTo>
                <a:lnTo>
                  <a:pt x="393804" y="18301"/>
                </a:lnTo>
                <a:lnTo>
                  <a:pt x="400057" y="24551"/>
                </a:lnTo>
                <a:lnTo>
                  <a:pt x="404345" y="40561"/>
                </a:lnTo>
                <a:lnTo>
                  <a:pt x="402059" y="49100"/>
                </a:lnTo>
                <a:lnTo>
                  <a:pt x="396198" y="54957"/>
                </a:lnTo>
                <a:lnTo>
                  <a:pt x="374291" y="76817"/>
                </a:lnTo>
                <a:lnTo>
                  <a:pt x="396154" y="76817"/>
                </a:lnTo>
                <a:lnTo>
                  <a:pt x="407113" y="65858"/>
                </a:lnTo>
                <a:lnTo>
                  <a:pt x="415530" y="53076"/>
                </a:lnTo>
                <a:lnTo>
                  <a:pt x="418313" y="38563"/>
                </a:lnTo>
                <a:lnTo>
                  <a:pt x="415466" y="24063"/>
                </a:lnTo>
                <a:lnTo>
                  <a:pt x="408786" y="14014"/>
                </a:lnTo>
                <a:close/>
              </a:path>
              <a:path w="418465" h="418465">
                <a:moveTo>
                  <a:pt x="396158" y="54950"/>
                </a:moveTo>
                <a:close/>
              </a:path>
              <a:path w="418465" h="418465">
                <a:moveTo>
                  <a:pt x="379748" y="0"/>
                </a:moveTo>
                <a:lnTo>
                  <a:pt x="365235" y="2783"/>
                </a:lnTo>
                <a:lnTo>
                  <a:pt x="352454" y="11199"/>
                </a:lnTo>
                <a:lnTo>
                  <a:pt x="406805" y="11192"/>
                </a:lnTo>
                <a:lnTo>
                  <a:pt x="394249" y="2846"/>
                </a:lnTo>
                <a:lnTo>
                  <a:pt x="379748" y="0"/>
                </a:lnTo>
                <a:close/>
              </a:path>
            </a:pathLst>
          </a:custGeom>
          <a:solidFill>
            <a:srgbClr val="00AEEF"/>
          </a:solidFill>
        </p:spPr>
        <p:txBody>
          <a:bodyPr wrap="square" lIns="0" tIns="0" rIns="0" bIns="0" rtlCol="0"/>
          <a:lstStyle/>
          <a:p>
            <a:pPr defTabSz="915497"/>
            <a:endParaRPr>
              <a:solidFill>
                <a:prstClr val="black"/>
              </a:solidFill>
              <a:latin typeface="Calibri"/>
            </a:endParaRPr>
          </a:p>
        </p:txBody>
      </p:sp>
      <p:sp>
        <p:nvSpPr>
          <p:cNvPr id="43" name="object 15">
            <a:extLst>
              <a:ext uri="{FF2B5EF4-FFF2-40B4-BE49-F238E27FC236}">
                <a16:creationId xmlns:a16="http://schemas.microsoft.com/office/drawing/2014/main" id="{0ABB8709-86F6-46CA-8C30-4777699EAB4C}"/>
              </a:ext>
            </a:extLst>
          </p:cNvPr>
          <p:cNvSpPr/>
          <p:nvPr/>
        </p:nvSpPr>
        <p:spPr>
          <a:xfrm>
            <a:off x="734852" y="318430"/>
            <a:ext cx="65628" cy="65641"/>
          </a:xfrm>
          <a:prstGeom prst="rect">
            <a:avLst/>
          </a:prstGeom>
          <a:blipFill>
            <a:blip r:embed="rId2" cstate="print"/>
            <a:stretch>
              <a:fillRect/>
            </a:stretch>
          </a:blipFill>
        </p:spPr>
        <p:txBody>
          <a:bodyPr wrap="square" lIns="0" tIns="0" rIns="0" bIns="0" rtlCol="0"/>
          <a:lstStyle/>
          <a:p>
            <a:pPr defTabSz="915497"/>
            <a:endParaRPr>
              <a:solidFill>
                <a:prstClr val="black"/>
              </a:solidFill>
              <a:latin typeface="Calibri"/>
            </a:endParaRPr>
          </a:p>
        </p:txBody>
      </p:sp>
      <p:sp>
        <p:nvSpPr>
          <p:cNvPr id="44" name="object 16">
            <a:extLst>
              <a:ext uri="{FF2B5EF4-FFF2-40B4-BE49-F238E27FC236}">
                <a16:creationId xmlns:a16="http://schemas.microsoft.com/office/drawing/2014/main" id="{06354F10-528C-411E-AECE-792AA79C15FD}"/>
              </a:ext>
            </a:extLst>
          </p:cNvPr>
          <p:cNvSpPr/>
          <p:nvPr/>
        </p:nvSpPr>
        <p:spPr>
          <a:xfrm>
            <a:off x="417159" y="653520"/>
            <a:ext cx="48313" cy="48331"/>
          </a:xfrm>
          <a:custGeom>
            <a:avLst/>
            <a:gdLst/>
            <a:ahLst/>
            <a:cxnLst/>
            <a:rect l="l" t="t" r="r" b="b"/>
            <a:pathLst>
              <a:path w="48259" h="48259">
                <a:moveTo>
                  <a:pt x="0" y="48265"/>
                </a:moveTo>
                <a:lnTo>
                  <a:pt x="20681" y="0"/>
                </a:lnTo>
                <a:lnTo>
                  <a:pt x="48261" y="27579"/>
                </a:lnTo>
                <a:lnTo>
                  <a:pt x="0" y="48265"/>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5" name="object 17">
            <a:extLst>
              <a:ext uri="{FF2B5EF4-FFF2-40B4-BE49-F238E27FC236}">
                <a16:creationId xmlns:a16="http://schemas.microsoft.com/office/drawing/2014/main" id="{ABFF23E1-C735-4C78-94D0-05E248A54E8A}"/>
              </a:ext>
            </a:extLst>
          </p:cNvPr>
          <p:cNvSpPr/>
          <p:nvPr/>
        </p:nvSpPr>
        <p:spPr>
          <a:xfrm>
            <a:off x="446227" y="384363"/>
            <a:ext cx="288608" cy="288714"/>
          </a:xfrm>
          <a:custGeom>
            <a:avLst/>
            <a:gdLst/>
            <a:ahLst/>
            <a:cxnLst/>
            <a:rect l="l" t="t" r="r" b="b"/>
            <a:pathLst>
              <a:path w="288290" h="288290">
                <a:moveTo>
                  <a:pt x="255197" y="0"/>
                </a:moveTo>
                <a:lnTo>
                  <a:pt x="287986" y="32788"/>
                </a:lnTo>
                <a:lnTo>
                  <a:pt x="32800" y="287986"/>
                </a:lnTo>
                <a:lnTo>
                  <a:pt x="0" y="255186"/>
                </a:lnTo>
                <a:lnTo>
                  <a:pt x="255197" y="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6" name="object 18">
            <a:extLst>
              <a:ext uri="{FF2B5EF4-FFF2-40B4-BE49-F238E27FC236}">
                <a16:creationId xmlns:a16="http://schemas.microsoft.com/office/drawing/2014/main" id="{349ECD76-B28B-45A9-AA8C-8C168BF29136}"/>
              </a:ext>
            </a:extLst>
          </p:cNvPr>
          <p:cNvSpPr/>
          <p:nvPr/>
        </p:nvSpPr>
        <p:spPr>
          <a:xfrm>
            <a:off x="712649" y="360768"/>
            <a:ext cx="45770" cy="45787"/>
          </a:xfrm>
          <a:custGeom>
            <a:avLst/>
            <a:gdLst/>
            <a:ahLst/>
            <a:cxnLst/>
            <a:rect l="l" t="t" r="r" b="b"/>
            <a:pathLst>
              <a:path w="45720" h="45720">
                <a:moveTo>
                  <a:pt x="32788" y="45420"/>
                </a:moveTo>
                <a:lnTo>
                  <a:pt x="0" y="12631"/>
                </a:lnTo>
                <a:lnTo>
                  <a:pt x="12621" y="0"/>
                </a:lnTo>
                <a:lnTo>
                  <a:pt x="45421" y="32795"/>
                </a:lnTo>
                <a:lnTo>
                  <a:pt x="32788" y="4542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7" name="object 19">
            <a:extLst>
              <a:ext uri="{FF2B5EF4-FFF2-40B4-BE49-F238E27FC236}">
                <a16:creationId xmlns:a16="http://schemas.microsoft.com/office/drawing/2014/main" id="{895C7C7C-2970-4E77-BAA2-3030D8DC862C}"/>
              </a:ext>
            </a:extLst>
          </p:cNvPr>
          <p:cNvSpPr/>
          <p:nvPr/>
        </p:nvSpPr>
        <p:spPr>
          <a:xfrm>
            <a:off x="394317" y="305768"/>
            <a:ext cx="418926" cy="419080"/>
          </a:xfrm>
          <a:custGeom>
            <a:avLst/>
            <a:gdLst/>
            <a:ahLst/>
            <a:cxnLst/>
            <a:rect l="l" t="t" r="r" b="b"/>
            <a:pathLst>
              <a:path w="418465" h="418465">
                <a:moveTo>
                  <a:pt x="352473" y="11192"/>
                </a:moveTo>
                <a:lnTo>
                  <a:pt x="301579" y="62078"/>
                </a:lnTo>
                <a:lnTo>
                  <a:pt x="35460" y="328208"/>
                </a:lnTo>
                <a:lnTo>
                  <a:pt x="35359" y="328381"/>
                </a:lnTo>
                <a:lnTo>
                  <a:pt x="34678" y="329086"/>
                </a:lnTo>
                <a:lnTo>
                  <a:pt x="34182" y="329825"/>
                </a:lnTo>
                <a:lnTo>
                  <a:pt x="33822" y="330631"/>
                </a:lnTo>
                <a:lnTo>
                  <a:pt x="33761" y="330761"/>
                </a:lnTo>
                <a:lnTo>
                  <a:pt x="1026" y="407145"/>
                </a:lnTo>
                <a:lnTo>
                  <a:pt x="0" y="409531"/>
                </a:lnTo>
                <a:lnTo>
                  <a:pt x="245" y="412274"/>
                </a:lnTo>
                <a:lnTo>
                  <a:pt x="1677" y="414446"/>
                </a:lnTo>
                <a:lnTo>
                  <a:pt x="3107" y="416613"/>
                </a:lnTo>
                <a:lnTo>
                  <a:pt x="5529" y="417920"/>
                </a:lnTo>
                <a:lnTo>
                  <a:pt x="8129" y="417920"/>
                </a:lnTo>
                <a:lnTo>
                  <a:pt x="9177" y="417923"/>
                </a:lnTo>
                <a:lnTo>
                  <a:pt x="10213" y="417711"/>
                </a:lnTo>
                <a:lnTo>
                  <a:pt x="11174" y="417293"/>
                </a:lnTo>
                <a:lnTo>
                  <a:pt x="87552" y="384559"/>
                </a:lnTo>
                <a:lnTo>
                  <a:pt x="87682" y="384497"/>
                </a:lnTo>
                <a:lnTo>
                  <a:pt x="88492" y="384141"/>
                </a:lnTo>
                <a:lnTo>
                  <a:pt x="89226" y="383641"/>
                </a:lnTo>
                <a:lnTo>
                  <a:pt x="89863" y="383029"/>
                </a:lnTo>
                <a:lnTo>
                  <a:pt x="90032" y="382935"/>
                </a:lnTo>
                <a:lnTo>
                  <a:pt x="356227" y="116748"/>
                </a:lnTo>
                <a:lnTo>
                  <a:pt x="407113" y="65858"/>
                </a:lnTo>
                <a:lnTo>
                  <a:pt x="415530" y="53076"/>
                </a:lnTo>
                <a:lnTo>
                  <a:pt x="418313" y="38563"/>
                </a:lnTo>
                <a:lnTo>
                  <a:pt x="415466" y="24063"/>
                </a:lnTo>
                <a:lnTo>
                  <a:pt x="406994" y="11318"/>
                </a:lnTo>
                <a:lnTo>
                  <a:pt x="394249" y="2846"/>
                </a:lnTo>
                <a:lnTo>
                  <a:pt x="379748" y="0"/>
                </a:lnTo>
                <a:lnTo>
                  <a:pt x="365235" y="2783"/>
                </a:lnTo>
                <a:lnTo>
                  <a:pt x="352454" y="11199"/>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8" name="object 20">
            <a:extLst>
              <a:ext uri="{FF2B5EF4-FFF2-40B4-BE49-F238E27FC236}">
                <a16:creationId xmlns:a16="http://schemas.microsoft.com/office/drawing/2014/main" id="{C131B292-257F-4A7B-A11F-1F0B7801BBD2}"/>
              </a:ext>
            </a:extLst>
          </p:cNvPr>
          <p:cNvSpPr/>
          <p:nvPr/>
        </p:nvSpPr>
        <p:spPr>
          <a:xfrm>
            <a:off x="410173" y="368352"/>
            <a:ext cx="201517" cy="0"/>
          </a:xfrm>
          <a:custGeom>
            <a:avLst/>
            <a:gdLst/>
            <a:ahLst/>
            <a:cxnLst/>
            <a:rect l="l" t="t" r="r" b="b"/>
            <a:pathLst>
              <a:path w="201295">
                <a:moveTo>
                  <a:pt x="0" y="0"/>
                </a:moveTo>
                <a:lnTo>
                  <a:pt x="200964" y="0"/>
                </a:lnTo>
              </a:path>
            </a:pathLst>
          </a:custGeom>
          <a:ln w="15457">
            <a:solidFill>
              <a:srgbClr val="00AEEF"/>
            </a:solidFill>
          </a:ln>
        </p:spPr>
        <p:txBody>
          <a:bodyPr wrap="square" lIns="0" tIns="0" rIns="0" bIns="0" rtlCol="0"/>
          <a:lstStyle/>
          <a:p>
            <a:pPr defTabSz="915497"/>
            <a:endParaRPr>
              <a:solidFill>
                <a:prstClr val="black"/>
              </a:solidFill>
              <a:latin typeface="Calibri"/>
            </a:endParaRPr>
          </a:p>
        </p:txBody>
      </p:sp>
      <p:sp>
        <p:nvSpPr>
          <p:cNvPr id="49" name="object 21">
            <a:extLst>
              <a:ext uri="{FF2B5EF4-FFF2-40B4-BE49-F238E27FC236}">
                <a16:creationId xmlns:a16="http://schemas.microsoft.com/office/drawing/2014/main" id="{A3188B50-45BA-4B67-8828-724D3FB814B6}"/>
              </a:ext>
            </a:extLst>
          </p:cNvPr>
          <p:cNvSpPr/>
          <p:nvPr/>
        </p:nvSpPr>
        <p:spPr>
          <a:xfrm>
            <a:off x="410173" y="360612"/>
            <a:ext cx="201517" cy="15898"/>
          </a:xfrm>
          <a:custGeom>
            <a:avLst/>
            <a:gdLst/>
            <a:ahLst/>
            <a:cxnLst/>
            <a:rect l="l" t="t" r="r" b="b"/>
            <a:pathLst>
              <a:path w="201295" h="15875">
                <a:moveTo>
                  <a:pt x="193235" y="0"/>
                </a:moveTo>
                <a:lnTo>
                  <a:pt x="7728" y="0"/>
                </a:lnTo>
                <a:lnTo>
                  <a:pt x="3459" y="0"/>
                </a:lnTo>
                <a:lnTo>
                  <a:pt x="0" y="3459"/>
                </a:lnTo>
                <a:lnTo>
                  <a:pt x="0" y="7728"/>
                </a:lnTo>
                <a:lnTo>
                  <a:pt x="0" y="11998"/>
                </a:lnTo>
                <a:lnTo>
                  <a:pt x="3459" y="15457"/>
                </a:lnTo>
                <a:lnTo>
                  <a:pt x="7728" y="15457"/>
                </a:lnTo>
                <a:lnTo>
                  <a:pt x="193235" y="15457"/>
                </a:lnTo>
                <a:lnTo>
                  <a:pt x="197501" y="15457"/>
                </a:lnTo>
                <a:lnTo>
                  <a:pt x="200964" y="11998"/>
                </a:lnTo>
                <a:lnTo>
                  <a:pt x="200964" y="7728"/>
                </a:lnTo>
                <a:lnTo>
                  <a:pt x="200964" y="3459"/>
                </a:lnTo>
                <a:lnTo>
                  <a:pt x="197501" y="0"/>
                </a:lnTo>
                <a:lnTo>
                  <a:pt x="193235" y="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50" name="object 22">
            <a:extLst>
              <a:ext uri="{FF2B5EF4-FFF2-40B4-BE49-F238E27FC236}">
                <a16:creationId xmlns:a16="http://schemas.microsoft.com/office/drawing/2014/main" id="{6A6888D2-7ACE-4E45-8E8F-5C2603158F99}"/>
              </a:ext>
            </a:extLst>
          </p:cNvPr>
          <p:cNvSpPr/>
          <p:nvPr/>
        </p:nvSpPr>
        <p:spPr>
          <a:xfrm>
            <a:off x="410173" y="414796"/>
            <a:ext cx="201517" cy="0"/>
          </a:xfrm>
          <a:custGeom>
            <a:avLst/>
            <a:gdLst/>
            <a:ahLst/>
            <a:cxnLst/>
            <a:rect l="l" t="t" r="r" b="b"/>
            <a:pathLst>
              <a:path w="201295">
                <a:moveTo>
                  <a:pt x="0" y="0"/>
                </a:moveTo>
                <a:lnTo>
                  <a:pt x="200964" y="0"/>
                </a:lnTo>
              </a:path>
            </a:pathLst>
          </a:custGeom>
          <a:ln w="15457">
            <a:solidFill>
              <a:srgbClr val="00AEEF"/>
            </a:solidFill>
          </a:ln>
        </p:spPr>
        <p:txBody>
          <a:bodyPr wrap="square" lIns="0" tIns="0" rIns="0" bIns="0" rtlCol="0"/>
          <a:lstStyle/>
          <a:p>
            <a:pPr defTabSz="915497"/>
            <a:endParaRPr>
              <a:solidFill>
                <a:prstClr val="black"/>
              </a:solidFill>
              <a:latin typeface="Calibri"/>
            </a:endParaRPr>
          </a:p>
        </p:txBody>
      </p:sp>
      <p:sp>
        <p:nvSpPr>
          <p:cNvPr id="51" name="object 23">
            <a:extLst>
              <a:ext uri="{FF2B5EF4-FFF2-40B4-BE49-F238E27FC236}">
                <a16:creationId xmlns:a16="http://schemas.microsoft.com/office/drawing/2014/main" id="{02BA5A4F-953F-4F1E-89AF-C36D044FA8D5}"/>
              </a:ext>
            </a:extLst>
          </p:cNvPr>
          <p:cNvSpPr/>
          <p:nvPr/>
        </p:nvSpPr>
        <p:spPr>
          <a:xfrm>
            <a:off x="410173" y="407056"/>
            <a:ext cx="201517" cy="15898"/>
          </a:xfrm>
          <a:custGeom>
            <a:avLst/>
            <a:gdLst/>
            <a:ahLst/>
            <a:cxnLst/>
            <a:rect l="l" t="t" r="r" b="b"/>
            <a:pathLst>
              <a:path w="201295" h="15875">
                <a:moveTo>
                  <a:pt x="200964" y="7728"/>
                </a:moveTo>
                <a:lnTo>
                  <a:pt x="200964" y="3459"/>
                </a:lnTo>
                <a:lnTo>
                  <a:pt x="197501" y="0"/>
                </a:lnTo>
                <a:lnTo>
                  <a:pt x="193235" y="0"/>
                </a:lnTo>
                <a:lnTo>
                  <a:pt x="7728" y="0"/>
                </a:lnTo>
                <a:lnTo>
                  <a:pt x="3459" y="0"/>
                </a:lnTo>
                <a:lnTo>
                  <a:pt x="0" y="3459"/>
                </a:lnTo>
                <a:lnTo>
                  <a:pt x="0" y="7728"/>
                </a:lnTo>
                <a:lnTo>
                  <a:pt x="0" y="11998"/>
                </a:lnTo>
                <a:lnTo>
                  <a:pt x="3459" y="15457"/>
                </a:lnTo>
                <a:lnTo>
                  <a:pt x="7728" y="15457"/>
                </a:lnTo>
                <a:lnTo>
                  <a:pt x="193235" y="15457"/>
                </a:lnTo>
                <a:lnTo>
                  <a:pt x="197501" y="15457"/>
                </a:lnTo>
                <a:lnTo>
                  <a:pt x="200964" y="11998"/>
                </a:lnTo>
                <a:lnTo>
                  <a:pt x="200964" y="7728"/>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52" name="object 24">
            <a:extLst>
              <a:ext uri="{FF2B5EF4-FFF2-40B4-BE49-F238E27FC236}">
                <a16:creationId xmlns:a16="http://schemas.microsoft.com/office/drawing/2014/main" id="{AB643593-D789-40B0-966A-78146405CC2F}"/>
              </a:ext>
            </a:extLst>
          </p:cNvPr>
          <p:cNvSpPr/>
          <p:nvPr/>
        </p:nvSpPr>
        <p:spPr>
          <a:xfrm>
            <a:off x="410173" y="461239"/>
            <a:ext cx="155111" cy="0"/>
          </a:xfrm>
          <a:custGeom>
            <a:avLst/>
            <a:gdLst/>
            <a:ahLst/>
            <a:cxnLst/>
            <a:rect l="l" t="t" r="r" b="b"/>
            <a:pathLst>
              <a:path w="154940">
                <a:moveTo>
                  <a:pt x="0" y="0"/>
                </a:moveTo>
                <a:lnTo>
                  <a:pt x="154587" y="0"/>
                </a:lnTo>
              </a:path>
            </a:pathLst>
          </a:custGeom>
          <a:ln w="15461">
            <a:solidFill>
              <a:srgbClr val="00AEEF"/>
            </a:solidFill>
          </a:ln>
        </p:spPr>
        <p:txBody>
          <a:bodyPr wrap="square" lIns="0" tIns="0" rIns="0" bIns="0" rtlCol="0"/>
          <a:lstStyle/>
          <a:p>
            <a:pPr defTabSz="915497"/>
            <a:endParaRPr>
              <a:solidFill>
                <a:prstClr val="black"/>
              </a:solidFill>
              <a:latin typeface="Calibri"/>
            </a:endParaRPr>
          </a:p>
        </p:txBody>
      </p:sp>
      <p:sp>
        <p:nvSpPr>
          <p:cNvPr id="53" name="object 25">
            <a:extLst>
              <a:ext uri="{FF2B5EF4-FFF2-40B4-BE49-F238E27FC236}">
                <a16:creationId xmlns:a16="http://schemas.microsoft.com/office/drawing/2014/main" id="{8F53C781-98B4-4F4A-BF71-0E4979E2750B}"/>
              </a:ext>
            </a:extLst>
          </p:cNvPr>
          <p:cNvSpPr/>
          <p:nvPr/>
        </p:nvSpPr>
        <p:spPr>
          <a:xfrm>
            <a:off x="410173" y="453497"/>
            <a:ext cx="155111" cy="15898"/>
          </a:xfrm>
          <a:custGeom>
            <a:avLst/>
            <a:gdLst/>
            <a:ahLst/>
            <a:cxnLst/>
            <a:rect l="l" t="t" r="r" b="b"/>
            <a:pathLst>
              <a:path w="154940" h="15875">
                <a:moveTo>
                  <a:pt x="7728" y="0"/>
                </a:moveTo>
                <a:lnTo>
                  <a:pt x="3459" y="0"/>
                </a:lnTo>
                <a:lnTo>
                  <a:pt x="0" y="3463"/>
                </a:lnTo>
                <a:lnTo>
                  <a:pt x="0" y="7732"/>
                </a:lnTo>
                <a:lnTo>
                  <a:pt x="0" y="11998"/>
                </a:lnTo>
                <a:lnTo>
                  <a:pt x="3459" y="15461"/>
                </a:lnTo>
                <a:lnTo>
                  <a:pt x="7728" y="15461"/>
                </a:lnTo>
                <a:lnTo>
                  <a:pt x="146858" y="15461"/>
                </a:lnTo>
                <a:lnTo>
                  <a:pt x="151124" y="15461"/>
                </a:lnTo>
                <a:lnTo>
                  <a:pt x="154587" y="11998"/>
                </a:lnTo>
                <a:lnTo>
                  <a:pt x="154587" y="7732"/>
                </a:lnTo>
                <a:lnTo>
                  <a:pt x="154587" y="3463"/>
                </a:lnTo>
                <a:lnTo>
                  <a:pt x="151124" y="0"/>
                </a:lnTo>
                <a:lnTo>
                  <a:pt x="146858" y="0"/>
                </a:lnTo>
                <a:lnTo>
                  <a:pt x="7728" y="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26" name="object 3"/>
          <p:cNvSpPr txBox="1">
            <a:spLocks noGrp="1"/>
          </p:cNvSpPr>
          <p:nvPr>
            <p:ph type="title"/>
          </p:nvPr>
        </p:nvSpPr>
        <p:spPr>
          <a:xfrm>
            <a:off x="967816" y="222930"/>
            <a:ext cx="3553385" cy="630300"/>
          </a:xfrm>
          <a:prstGeom prst="rect">
            <a:avLst/>
          </a:prstGeom>
        </p:spPr>
        <p:txBody>
          <a:bodyPr vert="horz" wrap="square" lIns="0" tIns="14604" rIns="0" bIns="0" rtlCol="0">
            <a:spAutoFit/>
          </a:bodyPr>
          <a:lstStyle/>
          <a:p>
            <a:pPr marL="12700" algn="ctr">
              <a:lnSpc>
                <a:spcPct val="100000"/>
              </a:lnSpc>
              <a:spcBef>
                <a:spcPts val="114"/>
              </a:spcBef>
            </a:pPr>
            <a:r>
              <a:rPr lang="uz-Latn-UZ" sz="4000" spc="10" dirty="0">
                <a:latin typeface="Arial" pitchFamily="34" charset="0"/>
                <a:cs typeface="Arial" pitchFamily="34" charset="0"/>
              </a:rPr>
              <a:t>ONA TILI</a:t>
            </a:r>
            <a:endParaRPr sz="4000" dirty="0">
              <a:latin typeface="Arial" pitchFamily="34" charset="0"/>
              <a:cs typeface="Arial" pitchFamily="34" charset="0"/>
            </a:endParaRPr>
          </a:p>
        </p:txBody>
      </p:sp>
      <p:pic>
        <p:nvPicPr>
          <p:cNvPr id="4" name="Рисунок 3">
            <a:extLst>
              <a:ext uri="{FF2B5EF4-FFF2-40B4-BE49-F238E27FC236}">
                <a16:creationId xmlns:a16="http://schemas.microsoft.com/office/drawing/2014/main" id="{1E688753-AF40-4DF9-B254-59E0CD93E74F}"/>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l="7344" r="7344"/>
          <a:stretch>
            <a:fillRect/>
          </a:stretch>
        </p:blipFill>
        <p:spPr>
          <a:xfrm>
            <a:off x="3873500" y="1470025"/>
            <a:ext cx="1676400" cy="1546720"/>
          </a:xfrm>
        </p:spPr>
      </p:pic>
    </p:spTree>
    <p:extLst>
      <p:ext uri="{BB962C8B-B14F-4D97-AF65-F5344CB8AC3E}">
        <p14:creationId xmlns:p14="http://schemas.microsoft.com/office/powerpoint/2010/main" val="29745735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4CC342-FFFE-4597-8B24-A00129AD2A86}"/>
              </a:ext>
            </a:extLst>
          </p:cNvPr>
          <p:cNvSpPr>
            <a:spLocks noGrp="1"/>
          </p:cNvSpPr>
          <p:nvPr>
            <p:ph type="title"/>
          </p:nvPr>
        </p:nvSpPr>
        <p:spPr>
          <a:xfrm>
            <a:off x="300752" y="102424"/>
            <a:ext cx="5164295" cy="369332"/>
          </a:xfrm>
        </p:spPr>
        <p:txBody>
          <a:bodyPr/>
          <a:lstStyle/>
          <a:p>
            <a:pPr algn="ctr"/>
            <a:r>
              <a:rPr lang="uz-Latn-UZ" sz="2400" b="0" dirty="0"/>
              <a:t>Ummon</a:t>
            </a:r>
            <a:endParaRPr lang="ru-RU" sz="2400" b="0" dirty="0"/>
          </a:p>
        </p:txBody>
      </p:sp>
      <p:sp>
        <p:nvSpPr>
          <p:cNvPr id="3" name="Текст 2">
            <a:extLst>
              <a:ext uri="{FF2B5EF4-FFF2-40B4-BE49-F238E27FC236}">
                <a16:creationId xmlns:a16="http://schemas.microsoft.com/office/drawing/2014/main" id="{2B00D205-E10D-4AC0-B1C5-4675F44CFEF4}"/>
              </a:ext>
            </a:extLst>
          </p:cNvPr>
          <p:cNvSpPr>
            <a:spLocks noGrp="1"/>
          </p:cNvSpPr>
          <p:nvPr>
            <p:ph type="body" idx="1"/>
          </p:nvPr>
        </p:nvSpPr>
        <p:spPr>
          <a:xfrm>
            <a:off x="215900" y="685701"/>
            <a:ext cx="5334000" cy="2308324"/>
          </a:xfrm>
          <a:solidFill>
            <a:schemeClr val="accent5">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a:lstStyle/>
          <a:p>
            <a:pPr indent="361950" algn="just"/>
            <a:r>
              <a:rPr lang="en-US" sz="1500" dirty="0" err="1"/>
              <a:t>Domla</a:t>
            </a:r>
            <a:r>
              <a:rPr lang="en-US" sz="1500" dirty="0"/>
              <a:t> </a:t>
            </a:r>
            <a:r>
              <a:rPr lang="en-US" sz="1500" dirty="0" err="1"/>
              <a:t>bir</a:t>
            </a:r>
            <a:r>
              <a:rPr lang="en-US" sz="1500" dirty="0"/>
              <a:t> </a:t>
            </a:r>
            <a:r>
              <a:rPr lang="en-US" sz="1500" dirty="0" err="1"/>
              <a:t>necha</a:t>
            </a:r>
            <a:r>
              <a:rPr lang="en-US" sz="1500" dirty="0"/>
              <a:t> </a:t>
            </a:r>
            <a:r>
              <a:rPr lang="en-US" sz="1500" dirty="0" err="1"/>
              <a:t>soniya</a:t>
            </a:r>
            <a:r>
              <a:rPr lang="en-US" sz="1500" dirty="0"/>
              <a:t> </a:t>
            </a:r>
            <a:r>
              <a:rPr lang="en-US" sz="1500" dirty="0" err="1"/>
              <a:t>sukut</a:t>
            </a:r>
            <a:r>
              <a:rPr lang="en-US" sz="1500" dirty="0"/>
              <a:t> </a:t>
            </a:r>
            <a:r>
              <a:rPr lang="en-US" sz="1500" dirty="0" err="1"/>
              <a:t>saqlab</a:t>
            </a:r>
            <a:r>
              <a:rPr lang="en-US" sz="1500" dirty="0"/>
              <a:t> </a:t>
            </a:r>
            <a:r>
              <a:rPr lang="en-US" sz="1500" dirty="0" err="1"/>
              <a:t>turdi</a:t>
            </a:r>
            <a:r>
              <a:rPr lang="en-US" sz="1500" dirty="0"/>
              <a:t>-da, </a:t>
            </a:r>
            <a:r>
              <a:rPr lang="en-US" sz="1500" dirty="0" err="1"/>
              <a:t>keyin</a:t>
            </a:r>
            <a:r>
              <a:rPr lang="en-US" sz="1500" dirty="0"/>
              <a:t> </a:t>
            </a:r>
            <a:r>
              <a:rPr lang="en-US" sz="1500" dirty="0" err="1"/>
              <a:t>jilmaygancha</a:t>
            </a:r>
            <a:r>
              <a:rPr lang="en-US" sz="1500" dirty="0"/>
              <a:t>: „Men </a:t>
            </a:r>
            <a:r>
              <a:rPr lang="en-US" sz="1500" dirty="0" err="1"/>
              <a:t>Pushkinga</a:t>
            </a:r>
            <a:r>
              <a:rPr lang="en-US" sz="1500" dirty="0"/>
              <a:t> </a:t>
            </a:r>
            <a:r>
              <a:rPr lang="en-US" sz="1500" dirty="0" err="1"/>
              <a:t>qarashga</a:t>
            </a:r>
            <a:r>
              <a:rPr lang="en-US" sz="1500" dirty="0"/>
              <a:t> </a:t>
            </a:r>
            <a:r>
              <a:rPr lang="en-US" sz="1500" dirty="0" err="1"/>
              <a:t>uyalmayman</a:t>
            </a:r>
            <a:r>
              <a:rPr lang="en-US" sz="1500" dirty="0"/>
              <a:t>, </a:t>
            </a:r>
            <a:r>
              <a:rPr lang="en-US" sz="1500" dirty="0" err="1"/>
              <a:t>chunki</a:t>
            </a:r>
            <a:r>
              <a:rPr lang="en-US" sz="1500" dirty="0"/>
              <a:t> </a:t>
            </a:r>
            <a:r>
              <a:rPr lang="en-US" sz="1500" dirty="0" err="1"/>
              <a:t>uning</a:t>
            </a:r>
            <a:r>
              <a:rPr lang="en-US" sz="1500" dirty="0"/>
              <a:t> </a:t>
            </a:r>
            <a:r>
              <a:rPr lang="en-US" sz="1500" dirty="0" err="1"/>
              <a:t>hayoti</a:t>
            </a:r>
            <a:r>
              <a:rPr lang="en-US" sz="1500" dirty="0"/>
              <a:t> </a:t>
            </a:r>
            <a:r>
              <a:rPr lang="en-US" sz="1500" dirty="0" err="1"/>
              <a:t>va</a:t>
            </a:r>
            <a:r>
              <a:rPr lang="en-US" sz="1500" dirty="0"/>
              <a:t> </a:t>
            </a:r>
            <a:r>
              <a:rPr lang="en-US" sz="1500" dirty="0" err="1"/>
              <a:t>ijodini</a:t>
            </a:r>
            <a:r>
              <a:rPr lang="en-US" sz="1500" dirty="0"/>
              <a:t> </a:t>
            </a:r>
            <a:r>
              <a:rPr lang="en-US" sz="1500" dirty="0" err="1"/>
              <a:t>o‘rganganman</a:t>
            </a:r>
            <a:r>
              <a:rPr lang="en-US" sz="1500" dirty="0"/>
              <a:t>. </a:t>
            </a:r>
            <a:r>
              <a:rPr lang="en-US" sz="1500" dirty="0" err="1"/>
              <a:t>Hazratga</a:t>
            </a:r>
            <a:r>
              <a:rPr lang="en-US" sz="1500" dirty="0"/>
              <a:t> </a:t>
            </a:r>
            <a:r>
              <a:rPr lang="en-US" sz="1500" dirty="0" err="1"/>
              <a:t>qarashga</a:t>
            </a:r>
            <a:r>
              <a:rPr lang="en-US" sz="1500" dirty="0"/>
              <a:t> </a:t>
            </a:r>
            <a:r>
              <a:rPr lang="en-US" sz="1500" dirty="0" err="1"/>
              <a:t>esa</a:t>
            </a:r>
            <a:r>
              <a:rPr lang="en-US" sz="1500" dirty="0"/>
              <a:t> </a:t>
            </a:r>
            <a:r>
              <a:rPr lang="en-US" sz="1500" dirty="0" err="1"/>
              <a:t>uyalaman</a:t>
            </a:r>
            <a:r>
              <a:rPr lang="en-US" sz="1500" dirty="0"/>
              <a:t>, </a:t>
            </a:r>
            <a:r>
              <a:rPr lang="en-US" sz="1500" dirty="0" err="1"/>
              <a:t>sababi</a:t>
            </a:r>
            <a:r>
              <a:rPr lang="en-US" sz="1500" dirty="0"/>
              <a:t>, u </a:t>
            </a:r>
            <a:r>
              <a:rPr lang="en-US" sz="1500" dirty="0" err="1"/>
              <a:t>kishining</a:t>
            </a:r>
            <a:r>
              <a:rPr lang="en-US" sz="1500" dirty="0"/>
              <a:t> </a:t>
            </a:r>
            <a:r>
              <a:rPr lang="en-US" sz="1500" dirty="0" err="1"/>
              <a:t>ijodini</a:t>
            </a:r>
            <a:r>
              <a:rPr lang="en-US" sz="1500" dirty="0"/>
              <a:t> </a:t>
            </a:r>
            <a:r>
              <a:rPr lang="en-US" sz="1500" dirty="0" err="1"/>
              <a:t>aql</a:t>
            </a:r>
            <a:r>
              <a:rPr lang="en-US" sz="1500" dirty="0"/>
              <a:t> </a:t>
            </a:r>
            <a:r>
              <a:rPr lang="en-US" sz="1500" dirty="0" err="1"/>
              <a:t>bilan</a:t>
            </a:r>
            <a:r>
              <a:rPr lang="en-US" sz="1500" dirty="0"/>
              <a:t> ham, </a:t>
            </a:r>
            <a:r>
              <a:rPr lang="en-US" sz="1500" dirty="0" err="1"/>
              <a:t>qalb</a:t>
            </a:r>
            <a:r>
              <a:rPr lang="en-US" sz="1500" dirty="0"/>
              <a:t> </a:t>
            </a:r>
            <a:r>
              <a:rPr lang="en-US" sz="1500" dirty="0" err="1"/>
              <a:t>bilan</a:t>
            </a:r>
            <a:r>
              <a:rPr lang="en-US" sz="1500" dirty="0"/>
              <a:t> ham </a:t>
            </a:r>
            <a:r>
              <a:rPr lang="en-US" sz="1500" dirty="0" err="1"/>
              <a:t>anglab</a:t>
            </a:r>
            <a:r>
              <a:rPr lang="en-US" sz="1500" dirty="0"/>
              <a:t> </a:t>
            </a:r>
            <a:r>
              <a:rPr lang="en-US" sz="1500" dirty="0" err="1"/>
              <a:t>yetganimcha</a:t>
            </a:r>
            <a:r>
              <a:rPr lang="en-US" sz="1500" dirty="0"/>
              <a:t> </a:t>
            </a:r>
            <a:r>
              <a:rPr lang="en-US" sz="1500" dirty="0" err="1"/>
              <a:t>yo‘q</a:t>
            </a:r>
            <a:r>
              <a:rPr lang="en-US" sz="1500" dirty="0"/>
              <a:t>“, - deb </a:t>
            </a:r>
            <a:r>
              <a:rPr lang="en-US" sz="1500" dirty="0" err="1"/>
              <a:t>javob</a:t>
            </a:r>
            <a:r>
              <a:rPr lang="en-US" sz="1500" dirty="0"/>
              <a:t> </a:t>
            </a:r>
            <a:r>
              <a:rPr lang="en-US" sz="1500" dirty="0" err="1"/>
              <a:t>qildi</a:t>
            </a:r>
            <a:r>
              <a:rPr lang="en-US" sz="1500" dirty="0"/>
              <a:t>.</a:t>
            </a:r>
          </a:p>
          <a:p>
            <a:pPr indent="361950" algn="just"/>
            <a:r>
              <a:rPr lang="en-US" sz="1500" dirty="0"/>
              <a:t>Mana </a:t>
            </a:r>
            <a:r>
              <a:rPr lang="en-US" sz="1500" dirty="0" err="1"/>
              <a:t>shu</a:t>
            </a:r>
            <a:r>
              <a:rPr lang="en-US" sz="1500" dirty="0"/>
              <a:t> </a:t>
            </a:r>
            <a:r>
              <a:rPr lang="en-US" sz="1500" dirty="0" err="1"/>
              <a:t>gaplarni</a:t>
            </a:r>
            <a:r>
              <a:rPr lang="en-US" sz="1500" dirty="0"/>
              <a:t> </a:t>
            </a:r>
            <a:r>
              <a:rPr lang="en-US" sz="1500" dirty="0" err="1"/>
              <a:t>taniqli</a:t>
            </a:r>
            <a:r>
              <a:rPr lang="en-US" sz="1500" dirty="0"/>
              <a:t> </a:t>
            </a:r>
            <a:r>
              <a:rPr lang="en-US" sz="1500" dirty="0" err="1"/>
              <a:t>navoiyshunos</a:t>
            </a:r>
            <a:r>
              <a:rPr lang="en-US" sz="1500" dirty="0"/>
              <a:t> </a:t>
            </a:r>
            <a:r>
              <a:rPr lang="en-US" sz="1500" dirty="0" err="1"/>
              <a:t>olim</a:t>
            </a:r>
            <a:r>
              <a:rPr lang="en-US" sz="1500" dirty="0"/>
              <a:t> </a:t>
            </a:r>
            <a:r>
              <a:rPr lang="en-US" sz="1500" dirty="0" err="1"/>
              <a:t>Abduqodir</a:t>
            </a:r>
            <a:r>
              <a:rPr lang="en-US" sz="1500" dirty="0"/>
              <a:t> </a:t>
            </a:r>
            <a:r>
              <a:rPr lang="en-US" sz="1500" dirty="0" err="1"/>
              <a:t>Hayitmetovga</a:t>
            </a:r>
            <a:r>
              <a:rPr lang="en-US" sz="1500" dirty="0"/>
              <a:t> </a:t>
            </a:r>
            <a:r>
              <a:rPr lang="en-US" sz="1500" dirty="0" err="1"/>
              <a:t>aytganimda</a:t>
            </a:r>
            <a:r>
              <a:rPr lang="en-US" sz="1500" dirty="0"/>
              <a:t>, u </a:t>
            </a:r>
            <a:r>
              <a:rPr lang="en-US" sz="1500" dirty="0" err="1"/>
              <a:t>kishi</a:t>
            </a:r>
            <a:r>
              <a:rPr lang="en-US" sz="1500" dirty="0"/>
              <a:t>: „</a:t>
            </a:r>
            <a:r>
              <a:rPr lang="en-US" sz="1500" dirty="0" err="1"/>
              <a:t>Garchi</a:t>
            </a:r>
            <a:r>
              <a:rPr lang="en-US" sz="1500" dirty="0"/>
              <a:t> men </a:t>
            </a:r>
            <a:r>
              <a:rPr lang="en-US" sz="1500" dirty="0" err="1"/>
              <a:t>butun</a:t>
            </a:r>
            <a:r>
              <a:rPr lang="en-US" sz="1500" dirty="0"/>
              <a:t> </a:t>
            </a:r>
            <a:r>
              <a:rPr lang="en-US" sz="1500" dirty="0" err="1"/>
              <a:t>umrimni</a:t>
            </a:r>
            <a:r>
              <a:rPr lang="en-US" sz="1500" dirty="0"/>
              <a:t> </a:t>
            </a:r>
            <a:r>
              <a:rPr lang="en-US" sz="1500" dirty="0" err="1"/>
              <a:t>Navoiy</a:t>
            </a:r>
            <a:r>
              <a:rPr lang="en-US" sz="1500" dirty="0"/>
              <a:t> </a:t>
            </a:r>
            <a:r>
              <a:rPr lang="en-US" sz="1500" dirty="0" err="1"/>
              <a:t>ijodini</a:t>
            </a:r>
            <a:r>
              <a:rPr lang="en-US" sz="1500" dirty="0"/>
              <a:t> </a:t>
            </a:r>
            <a:r>
              <a:rPr lang="en-US" sz="1500" dirty="0" err="1"/>
              <a:t>o‘rganishga</a:t>
            </a:r>
            <a:r>
              <a:rPr lang="en-US" sz="1500" dirty="0"/>
              <a:t> </a:t>
            </a:r>
            <a:r>
              <a:rPr lang="en-US" sz="1500" dirty="0" err="1"/>
              <a:t>baxshida</a:t>
            </a:r>
            <a:r>
              <a:rPr lang="en-US" sz="1500" dirty="0"/>
              <a:t> </a:t>
            </a:r>
            <a:r>
              <a:rPr lang="en-US" sz="1500" dirty="0" err="1"/>
              <a:t>etgan</a:t>
            </a:r>
            <a:r>
              <a:rPr lang="en-US" sz="1500" dirty="0"/>
              <a:t> </a:t>
            </a:r>
            <a:r>
              <a:rPr lang="en-US" sz="1500" dirty="0" err="1"/>
              <a:t>bo‘lsam</a:t>
            </a:r>
            <a:r>
              <a:rPr lang="en-US" sz="1500" dirty="0"/>
              <a:t>-da, </a:t>
            </a:r>
            <a:r>
              <a:rPr lang="en-US" sz="1500" dirty="0" err="1"/>
              <a:t>bu</a:t>
            </a:r>
            <a:r>
              <a:rPr lang="en-US" sz="1500" dirty="0"/>
              <a:t> </a:t>
            </a:r>
            <a:r>
              <a:rPr lang="en-US" sz="1500" dirty="0" err="1"/>
              <a:t>ummon</a:t>
            </a:r>
            <a:r>
              <a:rPr lang="en-US" sz="1500" dirty="0"/>
              <a:t> </a:t>
            </a:r>
            <a:r>
              <a:rPr lang="en-US" sz="1500" dirty="0" err="1"/>
              <a:t>tubiga</a:t>
            </a:r>
            <a:r>
              <a:rPr lang="en-US" sz="1500" dirty="0"/>
              <a:t> </a:t>
            </a:r>
            <a:r>
              <a:rPr lang="en-US" sz="1500" dirty="0" err="1"/>
              <a:t>yetolgan</a:t>
            </a:r>
            <a:r>
              <a:rPr lang="en-US" sz="1500" dirty="0"/>
              <a:t> </a:t>
            </a:r>
            <a:r>
              <a:rPr lang="en-US" sz="1500" dirty="0" err="1"/>
              <a:t>emasman</a:t>
            </a:r>
            <a:r>
              <a:rPr lang="en-US" sz="1500" dirty="0"/>
              <a:t>“, - </a:t>
            </a:r>
            <a:r>
              <a:rPr lang="en-US" sz="1500" dirty="0" err="1"/>
              <a:t>dedi</a:t>
            </a:r>
            <a:r>
              <a:rPr lang="en-US" sz="1500" dirty="0"/>
              <a:t>. (</a:t>
            </a:r>
            <a:r>
              <a:rPr lang="en-US" sz="1500" dirty="0" err="1"/>
              <a:t>E.Vohidov</a:t>
            </a:r>
            <a:r>
              <a:rPr lang="en-US" sz="1500" dirty="0"/>
              <a:t>)</a:t>
            </a:r>
          </a:p>
          <a:p>
            <a:endParaRPr lang="ru-RU" sz="1500" dirty="0"/>
          </a:p>
        </p:txBody>
      </p:sp>
    </p:spTree>
    <p:extLst>
      <p:ext uri="{BB962C8B-B14F-4D97-AF65-F5344CB8AC3E}">
        <p14:creationId xmlns:p14="http://schemas.microsoft.com/office/powerpoint/2010/main" val="25547122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3FD8AE-405A-4D75-8FA1-16C4A51492B1}"/>
              </a:ext>
            </a:extLst>
          </p:cNvPr>
          <p:cNvSpPr>
            <a:spLocks noGrp="1"/>
          </p:cNvSpPr>
          <p:nvPr>
            <p:ph type="title"/>
          </p:nvPr>
        </p:nvSpPr>
        <p:spPr>
          <a:xfrm>
            <a:off x="215900" y="102424"/>
            <a:ext cx="5486400" cy="453201"/>
          </a:xfrm>
        </p:spPr>
        <p:txBody>
          <a:bodyPr/>
          <a:lstStyle/>
          <a:p>
            <a:pPr algn="ctr"/>
            <a:r>
              <a:rPr lang="uz-Latn-UZ" sz="2000" b="0" dirty="0"/>
              <a:t>Mustahkamlash uchun savol va topshiriqlar</a:t>
            </a:r>
            <a:endParaRPr lang="ru-RU" sz="2000" b="0" dirty="0"/>
          </a:p>
        </p:txBody>
      </p:sp>
      <p:sp>
        <p:nvSpPr>
          <p:cNvPr id="3" name="Стрелка: пятиугольник 2">
            <a:extLst>
              <a:ext uri="{FF2B5EF4-FFF2-40B4-BE49-F238E27FC236}">
                <a16:creationId xmlns:a16="http://schemas.microsoft.com/office/drawing/2014/main" id="{D0C1AED5-ADA2-44F6-99D6-3F4835F9043E}"/>
              </a:ext>
            </a:extLst>
          </p:cNvPr>
          <p:cNvSpPr/>
          <p:nvPr/>
        </p:nvSpPr>
        <p:spPr>
          <a:xfrm>
            <a:off x="215900" y="708025"/>
            <a:ext cx="2438400" cy="1246632"/>
          </a:xfrm>
          <a:prstGeom prst="homePlat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1.O‘zlashma </a:t>
            </a:r>
            <a:r>
              <a:rPr lang="en-US" sz="1400" dirty="0" err="1">
                <a:latin typeface="Arial" panose="020B0604020202020204" pitchFamily="34" charset="0"/>
                <a:cs typeface="Arial" panose="020B0604020202020204" pitchFamily="34" charset="0"/>
              </a:rPr>
              <a:t>so‘zlar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talaffuzi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qanday</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xususiyatlarga</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ega</a:t>
            </a:r>
            <a:r>
              <a:rPr lang="en-US" sz="1400" dirty="0">
                <a:latin typeface="Arial" panose="020B0604020202020204" pitchFamily="34" charset="0"/>
                <a:cs typeface="Arial" panose="020B0604020202020204" pitchFamily="34" charset="0"/>
              </a:rPr>
              <a:t>?</a:t>
            </a:r>
            <a:endParaRPr lang="ru-RU" sz="1400" dirty="0">
              <a:latin typeface="Arial" panose="020B0604020202020204" pitchFamily="34" charset="0"/>
              <a:cs typeface="Arial" panose="020B0604020202020204" pitchFamily="34" charset="0"/>
            </a:endParaRPr>
          </a:p>
        </p:txBody>
      </p:sp>
      <p:sp>
        <p:nvSpPr>
          <p:cNvPr id="5" name="Стрелка: пятиугольник 4">
            <a:extLst>
              <a:ext uri="{FF2B5EF4-FFF2-40B4-BE49-F238E27FC236}">
                <a16:creationId xmlns:a16="http://schemas.microsoft.com/office/drawing/2014/main" id="{58AA959A-39B3-461F-8A04-13CCA12381CB}"/>
              </a:ext>
            </a:extLst>
          </p:cNvPr>
          <p:cNvSpPr/>
          <p:nvPr/>
        </p:nvSpPr>
        <p:spPr>
          <a:xfrm>
            <a:off x="3187700" y="680593"/>
            <a:ext cx="2362200" cy="1246632"/>
          </a:xfrm>
          <a:prstGeom prst="homePlate">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2. </a:t>
            </a:r>
            <a:r>
              <a:rPr lang="en-US" sz="1400" dirty="0" err="1">
                <a:latin typeface="Arial" panose="020B0604020202020204" pitchFamily="34" charset="0"/>
                <a:cs typeface="Arial" panose="020B0604020202020204" pitchFamily="34" charset="0"/>
              </a:rPr>
              <a:t>O‘zlashma</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so‘zlar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talaffuzining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imlosidan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farqlanishini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qanday</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tarixiy</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asoslarga</a:t>
            </a:r>
            <a:endParaRPr lang="en-US" sz="1400" dirty="0">
              <a:latin typeface="Arial" panose="020B0604020202020204" pitchFamily="34" charset="0"/>
              <a:cs typeface="Arial" panose="020B0604020202020204" pitchFamily="34" charset="0"/>
            </a:endParaRPr>
          </a:p>
          <a:p>
            <a:pPr algn="ctr"/>
            <a:r>
              <a:rPr lang="en-US" sz="1400" dirty="0" err="1">
                <a:latin typeface="Arial" panose="020B0604020202020204" pitchFamily="34" charset="0"/>
                <a:cs typeface="Arial" panose="020B0604020202020204" pitchFamily="34" charset="0"/>
              </a:rPr>
              <a:t>ega</a:t>
            </a:r>
            <a:r>
              <a:rPr lang="en-US" sz="1400" dirty="0">
                <a:latin typeface="Arial" panose="020B0604020202020204" pitchFamily="34" charset="0"/>
                <a:cs typeface="Arial" panose="020B0604020202020204" pitchFamily="34" charset="0"/>
              </a:rPr>
              <a:t>?</a:t>
            </a:r>
          </a:p>
        </p:txBody>
      </p:sp>
      <p:sp>
        <p:nvSpPr>
          <p:cNvPr id="6" name="Стрелка: пятиугольник 5">
            <a:extLst>
              <a:ext uri="{FF2B5EF4-FFF2-40B4-BE49-F238E27FC236}">
                <a16:creationId xmlns:a16="http://schemas.microsoft.com/office/drawing/2014/main" id="{8248D372-319E-4C08-8FA9-98F695FEA116}"/>
              </a:ext>
            </a:extLst>
          </p:cNvPr>
          <p:cNvSpPr/>
          <p:nvPr/>
        </p:nvSpPr>
        <p:spPr>
          <a:xfrm>
            <a:off x="1663700" y="1927225"/>
            <a:ext cx="2743200" cy="1170432"/>
          </a:xfrm>
          <a:prstGeom prst="homePlat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3.Talaffuz </a:t>
            </a:r>
            <a:r>
              <a:rPr lang="en-US" sz="1400" dirty="0" err="1">
                <a:latin typeface="Arial" panose="020B0604020202020204" pitchFamily="34" charset="0"/>
                <a:cs typeface="Arial" panose="020B0604020202020204" pitchFamily="34" charset="0"/>
              </a:rPr>
              <a:t>va</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imlo</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munosabati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turli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nutq</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uslublarida</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qanday</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aks</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etadi</a:t>
            </a:r>
            <a:r>
              <a:rPr lang="en-US" sz="1400" dirty="0">
                <a:latin typeface="Arial" panose="020B0604020202020204" pitchFamily="34" charset="0"/>
                <a:cs typeface="Arial" panose="020B0604020202020204" pitchFamily="34" charset="0"/>
              </a:rPr>
              <a:t>?</a:t>
            </a:r>
            <a:endParaRPr lang="ru-RU"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7973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6FACF3-7572-4948-8519-95C07157BA49}"/>
              </a:ext>
            </a:extLst>
          </p:cNvPr>
          <p:cNvSpPr>
            <a:spLocks noGrp="1"/>
          </p:cNvSpPr>
          <p:nvPr>
            <p:ph type="title"/>
          </p:nvPr>
        </p:nvSpPr>
        <p:spPr>
          <a:xfrm>
            <a:off x="139700" y="183292"/>
            <a:ext cx="5562600" cy="246221"/>
          </a:xfrm>
        </p:spPr>
        <p:txBody>
          <a:bodyPr/>
          <a:lstStyle/>
          <a:p>
            <a:r>
              <a:rPr lang="uz-Latn-UZ" sz="1600" b="0" dirty="0"/>
              <a:t>Ajratib ko‘rsatilgan so‘zlar talaffuzi va imlosiga e’tibor bering!</a:t>
            </a:r>
            <a:endParaRPr lang="ru-RU" sz="1600" b="0" dirty="0"/>
          </a:p>
        </p:txBody>
      </p:sp>
      <p:sp>
        <p:nvSpPr>
          <p:cNvPr id="3" name="Текст 2">
            <a:extLst>
              <a:ext uri="{FF2B5EF4-FFF2-40B4-BE49-F238E27FC236}">
                <a16:creationId xmlns:a16="http://schemas.microsoft.com/office/drawing/2014/main" id="{BE7F242B-491C-4E5A-9932-B74F5327ECC1}"/>
              </a:ext>
            </a:extLst>
          </p:cNvPr>
          <p:cNvSpPr>
            <a:spLocks noGrp="1"/>
          </p:cNvSpPr>
          <p:nvPr>
            <p:ph type="body" idx="1"/>
          </p:nvPr>
        </p:nvSpPr>
        <p:spPr>
          <a:xfrm>
            <a:off x="139700" y="688816"/>
            <a:ext cx="5486400" cy="2215991"/>
          </a:xfrm>
          <a:solidFill>
            <a:schemeClr val="accent2">
              <a:lumMod val="20000"/>
              <a:lumOff val="80000"/>
            </a:schemeClr>
          </a:solidFill>
        </p:spPr>
        <p:txBody>
          <a:bodyPr/>
          <a:lstStyle/>
          <a:p>
            <a:pPr indent="361950" algn="just"/>
            <a:r>
              <a:rPr lang="en-US" sz="1600" dirty="0" err="1"/>
              <a:t>Ayniqsa</a:t>
            </a:r>
            <a:r>
              <a:rPr lang="en-US" sz="1600" dirty="0"/>
              <a:t>, </a:t>
            </a:r>
            <a:r>
              <a:rPr lang="en-US" sz="1600" dirty="0" err="1">
                <a:solidFill>
                  <a:srgbClr val="FF0000"/>
                </a:solidFill>
              </a:rPr>
              <a:t>Girmon</a:t>
            </a:r>
            <a:r>
              <a:rPr lang="en-US" sz="1600" dirty="0">
                <a:solidFill>
                  <a:srgbClr val="FF0000"/>
                </a:solidFill>
              </a:rPr>
              <a:t> </a:t>
            </a:r>
            <a:r>
              <a:rPr lang="en-US" sz="1600" dirty="0" err="1"/>
              <a:t>degani</a:t>
            </a:r>
            <a:r>
              <a:rPr lang="en-US" sz="1600" dirty="0"/>
              <a:t> </a:t>
            </a:r>
            <a:r>
              <a:rPr lang="en-US" sz="1600" dirty="0" err="1">
                <a:solidFill>
                  <a:srgbClr val="FF0000"/>
                </a:solidFill>
              </a:rPr>
              <a:t>Maskov</a:t>
            </a:r>
            <a:r>
              <a:rPr lang="en-US" sz="1600" dirty="0" err="1"/>
              <a:t>ga</a:t>
            </a:r>
            <a:r>
              <a:rPr lang="en-US" sz="1600" dirty="0"/>
              <a:t> </a:t>
            </a:r>
            <a:r>
              <a:rPr lang="en-US" sz="1600" dirty="0" err="1"/>
              <a:t>yetib</a:t>
            </a:r>
            <a:r>
              <a:rPr lang="en-US" sz="1600" dirty="0"/>
              <a:t> </a:t>
            </a:r>
            <a:r>
              <a:rPr lang="en-US" sz="1600" dirty="0" err="1"/>
              <a:t>qolganda</a:t>
            </a:r>
            <a:r>
              <a:rPr lang="en-US" sz="1600" dirty="0"/>
              <a:t> </a:t>
            </a:r>
            <a:r>
              <a:rPr lang="en-US" sz="1600" dirty="0" err="1"/>
              <a:t>yoppasiga</a:t>
            </a:r>
            <a:r>
              <a:rPr lang="en-US" sz="1600" dirty="0"/>
              <a:t> „Ola-</a:t>
            </a:r>
            <a:r>
              <a:rPr lang="en-US" sz="1600" dirty="0" err="1"/>
              <a:t>ol</a:t>
            </a:r>
            <a:r>
              <a:rPr lang="en-US" sz="1600" dirty="0"/>
              <a:t>“ </a:t>
            </a:r>
            <a:r>
              <a:rPr lang="en-US" sz="1600" dirty="0" err="1"/>
              <a:t>boshlandi</a:t>
            </a:r>
            <a:r>
              <a:rPr lang="en-US" sz="1600" dirty="0"/>
              <a:t>. </a:t>
            </a:r>
            <a:r>
              <a:rPr lang="en-US" sz="1600" dirty="0" err="1"/>
              <a:t>Uljon</a:t>
            </a:r>
            <a:r>
              <a:rPr lang="en-US" sz="1600" dirty="0"/>
              <a:t> </a:t>
            </a:r>
            <a:r>
              <a:rPr lang="en-US" sz="1600" dirty="0" err="1"/>
              <a:t>momo</a:t>
            </a:r>
            <a:r>
              <a:rPr lang="en-US" sz="1600" dirty="0"/>
              <a:t> tun-u </a:t>
            </a:r>
            <a:r>
              <a:rPr lang="en-US" sz="1600" dirty="0" err="1"/>
              <a:t>kun</a:t>
            </a:r>
            <a:r>
              <a:rPr lang="en-US" sz="1600" dirty="0"/>
              <a:t> duo </a:t>
            </a:r>
            <a:r>
              <a:rPr lang="en-US" sz="1600" dirty="0" err="1"/>
              <a:t>qiladigan</a:t>
            </a:r>
            <a:r>
              <a:rPr lang="en-US" sz="1600" dirty="0"/>
              <a:t> </a:t>
            </a:r>
            <a:r>
              <a:rPr lang="en-US" sz="1600" dirty="0" err="1"/>
              <a:t>bo‘lib</a:t>
            </a:r>
            <a:r>
              <a:rPr lang="en-US" sz="1600" dirty="0"/>
              <a:t> </a:t>
            </a:r>
            <a:r>
              <a:rPr lang="en-US" sz="1600" dirty="0" err="1"/>
              <a:t>qoldi</a:t>
            </a:r>
            <a:r>
              <a:rPr lang="en-US" sz="1600" dirty="0"/>
              <a:t>: „</a:t>
            </a:r>
            <a:r>
              <a:rPr lang="en-US" sz="1600" dirty="0" err="1"/>
              <a:t>Xudoyo</a:t>
            </a:r>
            <a:r>
              <a:rPr lang="en-US" sz="1600" dirty="0"/>
              <a:t>, </a:t>
            </a:r>
            <a:r>
              <a:rPr lang="en-US" sz="1600" dirty="0" err="1"/>
              <a:t>Zokiijonimni</a:t>
            </a:r>
            <a:r>
              <a:rPr lang="en-US" sz="1600" dirty="0"/>
              <a:t> </a:t>
            </a:r>
            <a:r>
              <a:rPr lang="en-US" sz="1600" dirty="0" err="1"/>
              <a:t>olma</a:t>
            </a:r>
            <a:r>
              <a:rPr lang="en-US" sz="1600" dirty="0"/>
              <a:t>! </a:t>
            </a:r>
            <a:r>
              <a:rPr lang="en-US" sz="1600" dirty="0" err="1"/>
              <a:t>Bittagina</a:t>
            </a:r>
            <a:r>
              <a:rPr lang="en-US" sz="1600" dirty="0"/>
              <a:t> </a:t>
            </a:r>
            <a:r>
              <a:rPr lang="en-US" sz="1600" dirty="0" err="1"/>
              <a:t>o‘g‘limni</a:t>
            </a:r>
            <a:r>
              <a:rPr lang="en-US" sz="1600" dirty="0"/>
              <a:t> </a:t>
            </a:r>
            <a:r>
              <a:rPr lang="en-US" sz="1600" dirty="0" err="1"/>
              <a:t>olsang</a:t>
            </a:r>
            <a:r>
              <a:rPr lang="en-US" sz="1600" dirty="0"/>
              <a:t>, men </a:t>
            </a:r>
            <a:r>
              <a:rPr lang="en-US" sz="1600" dirty="0" err="1"/>
              <a:t>qanday</a:t>
            </a:r>
            <a:r>
              <a:rPr lang="en-US" sz="1600" dirty="0"/>
              <a:t> </a:t>
            </a:r>
            <a:r>
              <a:rPr lang="en-US" sz="1600" dirty="0" err="1"/>
              <a:t>qilaman</a:t>
            </a:r>
            <a:r>
              <a:rPr lang="en-US" sz="1600" dirty="0"/>
              <a:t>?“ Ammo </a:t>
            </a:r>
            <a:r>
              <a:rPr lang="en-US" sz="1600" dirty="0" err="1"/>
              <a:t>hukumat</a:t>
            </a:r>
            <a:r>
              <a:rPr lang="en-US" sz="1600" dirty="0"/>
              <a:t> </a:t>
            </a:r>
            <a:r>
              <a:rPr lang="en-US" sz="1600" dirty="0" err="1"/>
              <a:t>Uljon</a:t>
            </a:r>
            <a:r>
              <a:rPr lang="en-US" sz="1600" dirty="0"/>
              <a:t> </a:t>
            </a:r>
            <a:r>
              <a:rPr lang="en-US" sz="1600" dirty="0" err="1"/>
              <a:t>momoning</a:t>
            </a:r>
            <a:r>
              <a:rPr lang="en-US" sz="1600" dirty="0"/>
              <a:t> </a:t>
            </a:r>
            <a:r>
              <a:rPr lang="en-US" sz="1600" dirty="0" err="1"/>
              <a:t>duosiga</a:t>
            </a:r>
            <a:r>
              <a:rPr lang="en-US" sz="1600" dirty="0"/>
              <a:t> </a:t>
            </a:r>
            <a:r>
              <a:rPr lang="en-US" sz="1600" dirty="0" err="1"/>
              <a:t>qararmidi</a:t>
            </a:r>
            <a:r>
              <a:rPr lang="en-US" sz="1600" dirty="0"/>
              <a:t>? </a:t>
            </a:r>
            <a:r>
              <a:rPr lang="en-US" sz="1600" dirty="0" err="1"/>
              <a:t>Maskovni</a:t>
            </a:r>
            <a:r>
              <a:rPr lang="en-US" sz="1600" dirty="0"/>
              <a:t> </a:t>
            </a:r>
            <a:r>
              <a:rPr lang="en-US" sz="1600" dirty="0" err="1"/>
              <a:t>nemis</a:t>
            </a:r>
            <a:r>
              <a:rPr lang="en-US" sz="1600" dirty="0"/>
              <a:t> </a:t>
            </a:r>
            <a:r>
              <a:rPr lang="en-US" sz="1600" dirty="0" err="1"/>
              <a:t>olaman</a:t>
            </a:r>
            <a:r>
              <a:rPr lang="en-US" sz="1600" dirty="0"/>
              <a:t> deb </a:t>
            </a:r>
            <a:r>
              <a:rPr lang="en-US" sz="1600" dirty="0" err="1"/>
              <a:t>turganda</a:t>
            </a:r>
            <a:r>
              <a:rPr lang="en-US" sz="1600" dirty="0"/>
              <a:t>, </a:t>
            </a:r>
            <a:r>
              <a:rPr lang="en-US" sz="1600" dirty="0" err="1"/>
              <a:t>birovning</a:t>
            </a:r>
            <a:r>
              <a:rPr lang="en-US" sz="1600" dirty="0"/>
              <a:t> </a:t>
            </a:r>
            <a:r>
              <a:rPr lang="en-US" sz="1600" dirty="0" err="1"/>
              <a:t>bolasi</a:t>
            </a:r>
            <a:r>
              <a:rPr lang="en-US" sz="1600" dirty="0"/>
              <a:t> </a:t>
            </a:r>
            <a:r>
              <a:rPr lang="en-US" sz="1600" dirty="0" err="1"/>
              <a:t>bittaligiga</a:t>
            </a:r>
            <a:r>
              <a:rPr lang="en-US" sz="1600" dirty="0"/>
              <a:t> </a:t>
            </a:r>
            <a:r>
              <a:rPr lang="en-US" sz="1600" dirty="0" err="1"/>
              <a:t>qarab</a:t>
            </a:r>
            <a:r>
              <a:rPr lang="en-US" sz="1600" dirty="0"/>
              <a:t> </a:t>
            </a:r>
            <a:r>
              <a:rPr lang="en-US" sz="1600" dirty="0" err="1"/>
              <a:t>o‘tirarmidi</a:t>
            </a:r>
            <a:r>
              <a:rPr lang="en-US" sz="1600" dirty="0"/>
              <a:t>? </a:t>
            </a:r>
            <a:r>
              <a:rPr lang="en-US" sz="1600" dirty="0" err="1">
                <a:solidFill>
                  <a:srgbClr val="FF0000"/>
                </a:solidFill>
              </a:rPr>
              <a:t>Istalin</a:t>
            </a:r>
            <a:r>
              <a:rPr lang="en-US" sz="1600" dirty="0"/>
              <a:t> „</a:t>
            </a:r>
            <a:r>
              <a:rPr lang="en-US" sz="1600" dirty="0" err="1"/>
              <a:t>Yo</a:t>
            </a:r>
            <a:r>
              <a:rPr lang="en-US" sz="1600" dirty="0"/>
              <a:t> </a:t>
            </a:r>
            <a:r>
              <a:rPr lang="en-US" sz="1600" dirty="0" err="1"/>
              <a:t>g‘alaba</a:t>
            </a:r>
            <a:r>
              <a:rPr lang="en-US" sz="1600" dirty="0"/>
              <a:t>, </a:t>
            </a:r>
            <a:r>
              <a:rPr lang="en-US" sz="1600" dirty="0" err="1"/>
              <a:t>yo</a:t>
            </a:r>
            <a:r>
              <a:rPr lang="en-US" sz="1600" dirty="0"/>
              <a:t> </a:t>
            </a:r>
            <a:r>
              <a:rPr lang="en-US" sz="1600" dirty="0" err="1"/>
              <a:t>o‘lim</a:t>
            </a:r>
            <a:r>
              <a:rPr lang="en-US" sz="1600" dirty="0"/>
              <a:t>!“ deb </a:t>
            </a:r>
            <a:r>
              <a:rPr lang="en-US" sz="1600" dirty="0" err="1"/>
              <a:t>turganda</a:t>
            </a:r>
            <a:r>
              <a:rPr lang="en-US" sz="1600" dirty="0"/>
              <a:t>, </a:t>
            </a:r>
            <a:r>
              <a:rPr lang="en-US" sz="1600" dirty="0" err="1"/>
              <a:t>hukumat</a:t>
            </a:r>
            <a:r>
              <a:rPr lang="en-US" sz="1600" dirty="0"/>
              <a:t> </a:t>
            </a:r>
            <a:r>
              <a:rPr lang="en-US" sz="1600" dirty="0" err="1"/>
              <a:t>odam</a:t>
            </a:r>
            <a:r>
              <a:rPr lang="en-US" sz="1600" dirty="0"/>
              <a:t> </a:t>
            </a:r>
            <a:r>
              <a:rPr lang="en-US" sz="1600" dirty="0" err="1"/>
              <a:t>ajratarmidi</a:t>
            </a:r>
            <a:r>
              <a:rPr lang="en-US" sz="1600" dirty="0"/>
              <a:t>?</a:t>
            </a:r>
          </a:p>
          <a:p>
            <a:pPr algn="just"/>
            <a:endParaRPr lang="ru-RU" sz="1600" dirty="0"/>
          </a:p>
        </p:txBody>
      </p:sp>
      <p:pic>
        <p:nvPicPr>
          <p:cNvPr id="4" name="Picture 14" descr="gbook03">
            <a:extLst>
              <a:ext uri="{FF2B5EF4-FFF2-40B4-BE49-F238E27FC236}">
                <a16:creationId xmlns:a16="http://schemas.microsoft.com/office/drawing/2014/main" id="{9AC0E180-2305-4F53-A89F-A51AF1F15F0F}"/>
              </a:ext>
            </a:extLst>
          </p:cNvPr>
          <p:cNvPicPr>
            <a:picLocks noChangeAspect="1" noChangeArrowheads="1" noCrop="1"/>
          </p:cNvPicPr>
          <p:nvPr/>
        </p:nvPicPr>
        <p:blipFill>
          <a:blip r:embed="rId2"/>
          <a:srcRect/>
          <a:stretch>
            <a:fillRect/>
          </a:stretch>
        </p:blipFill>
        <p:spPr bwMode="auto">
          <a:xfrm>
            <a:off x="2120900" y="2232025"/>
            <a:ext cx="1301750" cy="982735"/>
          </a:xfrm>
          <a:prstGeom prst="rect">
            <a:avLst/>
          </a:prstGeom>
          <a:noFill/>
          <a:ln w="9525">
            <a:noFill/>
            <a:miter lim="800000"/>
            <a:headEnd/>
            <a:tailEnd/>
          </a:ln>
        </p:spPr>
      </p:pic>
    </p:spTree>
    <p:extLst>
      <p:ext uri="{BB962C8B-B14F-4D97-AF65-F5344CB8AC3E}">
        <p14:creationId xmlns:p14="http://schemas.microsoft.com/office/powerpoint/2010/main" val="20426762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660AC3-BA3F-4C9C-AC56-BEDD56758A6D}"/>
              </a:ext>
            </a:extLst>
          </p:cNvPr>
          <p:cNvSpPr>
            <a:spLocks noGrp="1"/>
          </p:cNvSpPr>
          <p:nvPr>
            <p:ph type="title"/>
          </p:nvPr>
        </p:nvSpPr>
        <p:spPr>
          <a:xfrm>
            <a:off x="300752" y="102424"/>
            <a:ext cx="5164295" cy="377001"/>
          </a:xfrm>
        </p:spPr>
        <p:txBody>
          <a:bodyPr/>
          <a:lstStyle/>
          <a:p>
            <a:endParaRPr lang="ru-RU" dirty="0"/>
          </a:p>
        </p:txBody>
      </p:sp>
      <p:sp>
        <p:nvSpPr>
          <p:cNvPr id="3" name="Текст 2">
            <a:extLst>
              <a:ext uri="{FF2B5EF4-FFF2-40B4-BE49-F238E27FC236}">
                <a16:creationId xmlns:a16="http://schemas.microsoft.com/office/drawing/2014/main" id="{2CE2A684-7194-44A3-B3D6-545DDF9F4B70}"/>
              </a:ext>
            </a:extLst>
          </p:cNvPr>
          <p:cNvSpPr>
            <a:spLocks noGrp="1"/>
          </p:cNvSpPr>
          <p:nvPr>
            <p:ph type="body" idx="1"/>
          </p:nvPr>
        </p:nvSpPr>
        <p:spPr>
          <a:xfrm>
            <a:off x="215900" y="631825"/>
            <a:ext cx="5328537" cy="2286000"/>
          </a:xfrm>
        </p:spPr>
        <p:style>
          <a:lnRef idx="1">
            <a:schemeClr val="accent3"/>
          </a:lnRef>
          <a:fillRef idx="2">
            <a:schemeClr val="accent3"/>
          </a:fillRef>
          <a:effectRef idx="1">
            <a:schemeClr val="accent3"/>
          </a:effectRef>
          <a:fontRef idx="minor">
            <a:schemeClr val="dk1"/>
          </a:fontRef>
        </p:style>
        <p:txBody>
          <a:bodyPr/>
          <a:lstStyle/>
          <a:p>
            <a:pPr marL="36000" algn="just"/>
            <a:r>
              <a:rPr lang="en-US" sz="1800" dirty="0"/>
              <a:t>... </a:t>
            </a:r>
            <a:r>
              <a:rPr lang="en-US" sz="1800" dirty="0" err="1"/>
              <a:t>Endi</a:t>
            </a:r>
            <a:r>
              <a:rPr lang="en-US" sz="1800" dirty="0"/>
              <a:t> </a:t>
            </a:r>
            <a:r>
              <a:rPr lang="en-US" sz="1800" dirty="0" err="1"/>
              <a:t>Uljon</a:t>
            </a:r>
            <a:r>
              <a:rPr lang="en-US" sz="1800" dirty="0"/>
              <a:t> </a:t>
            </a:r>
            <a:r>
              <a:rPr lang="en-US" sz="1800" dirty="0" err="1"/>
              <a:t>momo</a:t>
            </a:r>
            <a:r>
              <a:rPr lang="en-US" sz="1800" dirty="0"/>
              <a:t> </a:t>
            </a:r>
            <a:r>
              <a:rPr lang="en-US" sz="1800" dirty="0" err="1"/>
              <a:t>Dilmurodni</a:t>
            </a:r>
            <a:r>
              <a:rPr lang="en-US" sz="1800" dirty="0"/>
              <a:t> </a:t>
            </a:r>
            <a:r>
              <a:rPr lang="en-US" sz="1800" dirty="0" err="1"/>
              <a:t>poylaydigan</a:t>
            </a:r>
            <a:r>
              <a:rPr lang="en-US" sz="1800" dirty="0"/>
              <a:t> </a:t>
            </a:r>
            <a:r>
              <a:rPr lang="en-US" sz="1800" dirty="0" err="1"/>
              <a:t>bo‘lib</a:t>
            </a:r>
            <a:r>
              <a:rPr lang="en-US" sz="1800" dirty="0"/>
              <a:t> </a:t>
            </a:r>
            <a:r>
              <a:rPr lang="en-US" sz="1800" dirty="0" err="1"/>
              <a:t>qoldi</a:t>
            </a:r>
            <a:r>
              <a:rPr lang="en-US" sz="1800" dirty="0"/>
              <a:t>:</a:t>
            </a:r>
          </a:p>
          <a:p>
            <a:pPr marL="36000" algn="just"/>
            <a:r>
              <a:rPr lang="en-US" sz="1800" dirty="0"/>
              <a:t>-</a:t>
            </a:r>
            <a:r>
              <a:rPr lang="en-US" sz="1800" dirty="0" err="1"/>
              <a:t>Huv</a:t>
            </a:r>
            <a:r>
              <a:rPr lang="en-US" sz="1800" dirty="0"/>
              <a:t> </a:t>
            </a:r>
            <a:r>
              <a:rPr lang="en-US" sz="1800" dirty="0" err="1"/>
              <a:t>Dilmurod</a:t>
            </a:r>
            <a:r>
              <a:rPr lang="en-US" sz="1800" dirty="0"/>
              <a:t> </a:t>
            </a:r>
            <a:r>
              <a:rPr lang="en-US" sz="1800" dirty="0" err="1">
                <a:solidFill>
                  <a:srgbClr val="FF0000"/>
                </a:solidFill>
              </a:rPr>
              <a:t>po‘shta</a:t>
            </a:r>
            <a:r>
              <a:rPr lang="en-US" sz="1800" dirty="0"/>
              <a:t>, </a:t>
            </a:r>
            <a:r>
              <a:rPr lang="en-US" sz="1800" dirty="0" err="1"/>
              <a:t>Zoki</a:t>
            </a:r>
            <a:r>
              <a:rPr lang="uz-Latn-UZ" sz="1800" dirty="0"/>
              <a:t>r</a:t>
            </a:r>
            <a:r>
              <a:rPr lang="en-US" sz="1800" dirty="0" err="1"/>
              <a:t>jonimdan</a:t>
            </a:r>
            <a:r>
              <a:rPr lang="en-US" sz="1800" dirty="0"/>
              <a:t> </a:t>
            </a:r>
            <a:r>
              <a:rPr lang="en-US" sz="1800" dirty="0" err="1"/>
              <a:t>xat-xabar</a:t>
            </a:r>
            <a:r>
              <a:rPr lang="en-US" sz="1800" dirty="0"/>
              <a:t> </a:t>
            </a:r>
            <a:r>
              <a:rPr lang="en-US" sz="1800" dirty="0" err="1"/>
              <a:t>bormi</a:t>
            </a:r>
            <a:r>
              <a:rPr lang="en-US" sz="1800" dirty="0"/>
              <a:t>? </a:t>
            </a:r>
            <a:r>
              <a:rPr lang="en-US" sz="1800" dirty="0" err="1"/>
              <a:t>Bolaginam</a:t>
            </a:r>
            <a:r>
              <a:rPr lang="en-US" sz="1800" dirty="0"/>
              <a:t> </a:t>
            </a:r>
            <a:r>
              <a:rPr lang="en-US" sz="1800" dirty="0" err="1"/>
              <a:t>Girmonni</a:t>
            </a:r>
            <a:r>
              <a:rPr lang="en-US" sz="1800" dirty="0"/>
              <a:t> </a:t>
            </a:r>
            <a:r>
              <a:rPr lang="en-US" sz="1800" dirty="0" err="1"/>
              <a:t>yer</a:t>
            </a:r>
            <a:r>
              <a:rPr lang="en-US" sz="1800" dirty="0"/>
              <a:t> </a:t>
            </a:r>
            <a:r>
              <a:rPr lang="en-US" sz="1800" dirty="0" err="1"/>
              <a:t>tishlatib</a:t>
            </a:r>
            <a:r>
              <a:rPr lang="en-US" sz="1800" dirty="0"/>
              <a:t> </a:t>
            </a:r>
            <a:r>
              <a:rPr lang="en-US" sz="1800" dirty="0" err="1"/>
              <a:t>qaytadi</a:t>
            </a:r>
            <a:r>
              <a:rPr lang="en-US" sz="1800" dirty="0"/>
              <a:t>, </a:t>
            </a:r>
            <a:r>
              <a:rPr lang="en-US" sz="1800" dirty="0" err="1">
                <a:solidFill>
                  <a:srgbClr val="FF0000"/>
                </a:solidFill>
              </a:rPr>
              <a:t>kamandirlari</a:t>
            </a:r>
            <a:r>
              <a:rPr lang="en-US" sz="1800" dirty="0"/>
              <a:t> </a:t>
            </a:r>
            <a:r>
              <a:rPr lang="en-US" sz="1800" dirty="0" err="1"/>
              <a:t>zo‘r</a:t>
            </a:r>
            <a:r>
              <a:rPr lang="en-US" sz="1800" dirty="0">
                <a:solidFill>
                  <a:srgbClr val="FF0000"/>
                </a:solidFill>
              </a:rPr>
              <a:t> </a:t>
            </a:r>
            <a:r>
              <a:rPr lang="en-US" sz="1800" dirty="0" err="1">
                <a:solidFill>
                  <a:srgbClr val="FF0000"/>
                </a:solidFill>
              </a:rPr>
              <a:t>medol</a:t>
            </a:r>
            <a:r>
              <a:rPr lang="en-US" sz="1800" dirty="0">
                <a:solidFill>
                  <a:srgbClr val="FF0000"/>
                </a:solidFill>
              </a:rPr>
              <a:t> </a:t>
            </a:r>
            <a:r>
              <a:rPr lang="en-US" sz="1800" dirty="0" err="1"/>
              <a:t>beradi</a:t>
            </a:r>
            <a:r>
              <a:rPr lang="en-US" sz="1800" dirty="0"/>
              <a:t> </a:t>
            </a:r>
            <a:r>
              <a:rPr lang="en-US" sz="1800" dirty="0" err="1"/>
              <a:t>hali</a:t>
            </a:r>
            <a:r>
              <a:rPr lang="en-US" sz="1800" dirty="0"/>
              <a:t>. </a:t>
            </a:r>
            <a:r>
              <a:rPr lang="en-US" sz="1800" dirty="0" err="1"/>
              <a:t>Nasib</a:t>
            </a:r>
            <a:r>
              <a:rPr lang="en-US" sz="1800" dirty="0"/>
              <a:t> </a:t>
            </a:r>
            <a:r>
              <a:rPr lang="en-US" sz="1800" dirty="0" err="1"/>
              <a:t>bo‘lsa</a:t>
            </a:r>
            <a:r>
              <a:rPr lang="en-US" sz="1800" dirty="0"/>
              <a:t>, </a:t>
            </a:r>
            <a:r>
              <a:rPr lang="en-US" sz="1800" dirty="0" err="1"/>
              <a:t>ko‘chani</a:t>
            </a:r>
            <a:r>
              <a:rPr lang="en-US" sz="1800" dirty="0"/>
              <a:t> </a:t>
            </a:r>
            <a:r>
              <a:rPr lang="en-US" sz="1800" dirty="0" err="1"/>
              <a:t>to‘ldirib</a:t>
            </a:r>
            <a:r>
              <a:rPr lang="en-US" sz="1800" dirty="0"/>
              <a:t> </a:t>
            </a:r>
            <a:r>
              <a:rPr lang="en-US" sz="1800" dirty="0" err="1"/>
              <a:t>keladi</a:t>
            </a:r>
            <a:r>
              <a:rPr lang="en-US" sz="1800" dirty="0"/>
              <a:t>, </a:t>
            </a:r>
            <a:r>
              <a:rPr lang="en-US" sz="1800" dirty="0" err="1"/>
              <a:t>momoginang</a:t>
            </a:r>
            <a:r>
              <a:rPr lang="en-US" sz="1800" dirty="0"/>
              <a:t> </a:t>
            </a:r>
            <a:r>
              <a:rPr lang="en-US" sz="1800" dirty="0" err="1"/>
              <a:t>aylansin</a:t>
            </a:r>
            <a:r>
              <a:rPr lang="en-US" sz="1800" dirty="0"/>
              <a:t> </a:t>
            </a:r>
            <a:r>
              <a:rPr lang="en-US" sz="1800" dirty="0" err="1"/>
              <a:t>sendan</a:t>
            </a:r>
            <a:r>
              <a:rPr lang="en-US" sz="1800" dirty="0"/>
              <a:t>! (K. </a:t>
            </a:r>
            <a:r>
              <a:rPr lang="en-US" sz="1800" dirty="0" err="1"/>
              <a:t>To‘xtamurod</a:t>
            </a:r>
            <a:r>
              <a:rPr lang="en-US" sz="1800" dirty="0"/>
              <a:t>)</a:t>
            </a:r>
          </a:p>
          <a:p>
            <a:pPr marL="36000" algn="just"/>
            <a:endParaRPr lang="ru-RU" sz="1800" dirty="0"/>
          </a:p>
        </p:txBody>
      </p:sp>
      <p:pic>
        <p:nvPicPr>
          <p:cNvPr id="4" name="Picture 9">
            <a:extLst>
              <a:ext uri="{FF2B5EF4-FFF2-40B4-BE49-F238E27FC236}">
                <a16:creationId xmlns:a16="http://schemas.microsoft.com/office/drawing/2014/main" id="{E2650030-1DA2-4405-90D5-3E6E596DBCE9}"/>
              </a:ext>
            </a:extLst>
          </p:cNvPr>
          <p:cNvPicPr>
            <a:picLocks noChangeAspect="1" noChangeArrowheads="1"/>
          </p:cNvPicPr>
          <p:nvPr/>
        </p:nvPicPr>
        <p:blipFill>
          <a:blip r:embed="rId2"/>
          <a:srcRect/>
          <a:stretch>
            <a:fillRect/>
          </a:stretch>
        </p:blipFill>
        <p:spPr bwMode="auto">
          <a:xfrm>
            <a:off x="3911156" y="2300629"/>
            <a:ext cx="1518537" cy="829011"/>
          </a:xfrm>
          <a:prstGeom prst="rect">
            <a:avLst/>
          </a:prstGeom>
          <a:noFill/>
          <a:ln w="9525">
            <a:noFill/>
            <a:miter lim="800000"/>
            <a:headEnd/>
            <a:tailEnd/>
          </a:ln>
        </p:spPr>
      </p:pic>
    </p:spTree>
    <p:extLst>
      <p:ext uri="{BB962C8B-B14F-4D97-AF65-F5344CB8AC3E}">
        <p14:creationId xmlns:p14="http://schemas.microsoft.com/office/powerpoint/2010/main" val="19131607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69332"/>
          </a:xfrm>
        </p:spPr>
        <p:txBody>
          <a:bodyPr/>
          <a:lstStyle/>
          <a:p>
            <a:pPr algn="ctr"/>
            <a:r>
              <a:rPr lang="uz-Latn-UZ" sz="2400" b="0" dirty="0"/>
              <a:t>Mustaqil bajarish uchun topshiriq</a:t>
            </a:r>
            <a:r>
              <a:rPr lang="en-US" sz="2400" b="0" dirty="0"/>
              <a:t>lar</a:t>
            </a:r>
            <a:endParaRPr lang="ru-RU" sz="2400" b="0" dirty="0"/>
          </a:p>
        </p:txBody>
      </p:sp>
      <p:sp>
        <p:nvSpPr>
          <p:cNvPr id="3" name="Текст 2"/>
          <p:cNvSpPr>
            <a:spLocks noGrp="1"/>
          </p:cNvSpPr>
          <p:nvPr>
            <p:ph type="body" idx="1"/>
          </p:nvPr>
        </p:nvSpPr>
        <p:spPr>
          <a:xfrm>
            <a:off x="1435100" y="631826"/>
            <a:ext cx="4114801" cy="2215991"/>
          </a:xfrm>
        </p:spPr>
        <p:style>
          <a:lnRef idx="1">
            <a:schemeClr val="accent1"/>
          </a:lnRef>
          <a:fillRef idx="2">
            <a:schemeClr val="accent1"/>
          </a:fillRef>
          <a:effectRef idx="1">
            <a:schemeClr val="accent1"/>
          </a:effectRef>
          <a:fontRef idx="minor">
            <a:schemeClr val="dk1"/>
          </a:fontRef>
        </p:style>
        <p:txBody>
          <a:bodyPr/>
          <a:lstStyle/>
          <a:p>
            <a:pPr marL="36000" algn="just"/>
            <a:r>
              <a:rPr lang="uz-Latn-UZ" sz="1600"/>
              <a:t>      1.1-topshiriq</a:t>
            </a:r>
            <a:r>
              <a:rPr lang="uz-Latn-UZ" sz="1600" dirty="0"/>
              <a:t>. Internet manbalaridan foydalanib, adabiyot sohasida Davlat mukofotlariga sazovor bo‘lgan uch nafar shoir va yozuvchilar haqida ma‘lumot yig‘ing.</a:t>
            </a:r>
          </a:p>
          <a:p>
            <a:pPr marL="36000" indent="361950" algn="just"/>
            <a:endParaRPr lang="en-US" sz="1600" dirty="0"/>
          </a:p>
          <a:p>
            <a:pPr marL="36000" indent="361950" algn="just"/>
            <a:r>
              <a:rPr lang="uz-Latn-UZ" sz="1600" dirty="0"/>
              <a:t>1.2-topshiriq.</a:t>
            </a:r>
            <a:r>
              <a:rPr lang="en-US" sz="1600" dirty="0"/>
              <a:t> </a:t>
            </a:r>
            <a:r>
              <a:rPr lang="uz-Latn-UZ" sz="1600" dirty="0"/>
              <a:t>To‘plagan ma‘lumotlaringiz asosida audiomatn tayyorlab, sinf- doshlaringizga eshittiring.</a:t>
            </a:r>
          </a:p>
          <a:p>
            <a:pPr marL="36000" algn="just"/>
            <a:endParaRPr lang="ru-RU" sz="1600" dirty="0"/>
          </a:p>
        </p:txBody>
      </p:sp>
      <p:pic>
        <p:nvPicPr>
          <p:cNvPr id="6" name="Рисунок 5">
            <a:extLst>
              <a:ext uri="{FF2B5EF4-FFF2-40B4-BE49-F238E27FC236}">
                <a16:creationId xmlns:a16="http://schemas.microsoft.com/office/drawing/2014/main" id="{979E6702-9B37-4715-A7F6-3010BA0906C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9700" y="936625"/>
            <a:ext cx="1264234" cy="1274082"/>
          </a:xfrm>
          <a:prstGeom prst="rect">
            <a:avLst/>
          </a:prstGeom>
        </p:spPr>
      </p:pic>
    </p:spTree>
    <p:extLst>
      <p:ext uri="{BB962C8B-B14F-4D97-AF65-F5344CB8AC3E}">
        <p14:creationId xmlns:p14="http://schemas.microsoft.com/office/powerpoint/2010/main" val="3956089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608F12-7E19-4933-842E-82CF49F8BDCF}"/>
              </a:ext>
            </a:extLst>
          </p:cNvPr>
          <p:cNvSpPr>
            <a:spLocks noGrp="1"/>
          </p:cNvSpPr>
          <p:nvPr>
            <p:ph type="title"/>
          </p:nvPr>
        </p:nvSpPr>
        <p:spPr>
          <a:xfrm>
            <a:off x="300752" y="102424"/>
            <a:ext cx="5164295" cy="430887"/>
          </a:xfrm>
        </p:spPr>
        <p:txBody>
          <a:bodyPr/>
          <a:lstStyle/>
          <a:p>
            <a:pPr algn="ctr"/>
            <a:r>
              <a:rPr lang="uz-Latn-UZ" sz="2800" b="0" dirty="0"/>
              <a:t>O‘tgan darsda</a:t>
            </a:r>
            <a:endParaRPr lang="ru-RU" sz="2800" b="0" dirty="0"/>
          </a:p>
        </p:txBody>
      </p:sp>
      <p:sp>
        <p:nvSpPr>
          <p:cNvPr id="3" name="TextBox 2">
            <a:extLst>
              <a:ext uri="{FF2B5EF4-FFF2-40B4-BE49-F238E27FC236}">
                <a16:creationId xmlns:a16="http://schemas.microsoft.com/office/drawing/2014/main" id="{091A94CE-3D55-44AB-BA0B-C7360E31F4AE}"/>
              </a:ext>
            </a:extLst>
          </p:cNvPr>
          <p:cNvSpPr txBox="1"/>
          <p:nvPr/>
        </p:nvSpPr>
        <p:spPr>
          <a:xfrm>
            <a:off x="215900" y="631825"/>
            <a:ext cx="5410199" cy="369332"/>
          </a:xfrm>
          <a:prstGeom prst="rect">
            <a:avLst/>
          </a:prstGeom>
          <a:solidFill>
            <a:schemeClr val="accent5">
              <a:lumMod val="20000"/>
              <a:lumOff val="80000"/>
            </a:schemeClr>
          </a:solidFill>
          <a:ln>
            <a:solidFill>
              <a:schemeClr val="tx1"/>
            </a:solidFill>
          </a:ln>
        </p:spPr>
        <p:txBody>
          <a:bodyPr wrap="square" rtlCol="0">
            <a:spAutoFit/>
          </a:bodyPr>
          <a:lstStyle/>
          <a:p>
            <a:pPr algn="ctr"/>
            <a:r>
              <a:rPr lang="uz-Latn-UZ"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a:t>
            </a:r>
            <a:r>
              <a:rPr lang="uz-Latn-UZ" dirty="0">
                <a:latin typeface="Arial" panose="020B0604020202020204" pitchFamily="34" charset="0"/>
                <a:cs typeface="Arial" panose="020B0604020202020204" pitchFamily="34" charset="0"/>
              </a:rPr>
              <a:t>sh yuritish” kitobidan </a:t>
            </a:r>
            <a:endParaRPr lang="ru-RU"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03A9FB3A-4238-46DC-B757-5CFBFA9C6B46}"/>
              </a:ext>
            </a:extLst>
          </p:cNvPr>
          <p:cNvSpPr txBox="1"/>
          <p:nvPr/>
        </p:nvSpPr>
        <p:spPr>
          <a:xfrm>
            <a:off x="152399" y="1241425"/>
            <a:ext cx="5473699" cy="1815882"/>
          </a:xfrm>
          <a:prstGeom prst="rect">
            <a:avLst/>
          </a:prstGeom>
          <a:solidFill>
            <a:schemeClr val="accent6">
              <a:lumMod val="20000"/>
              <a:lumOff val="80000"/>
            </a:schemeClr>
          </a:solidFill>
        </p:spPr>
        <p:txBody>
          <a:bodyPr wrap="square" rtlCol="0">
            <a:spAutoFit/>
          </a:bodyPr>
          <a:lstStyle/>
          <a:p>
            <a:pPr indent="358775" algn="just"/>
            <a:r>
              <a:rPr lang="uz-Latn-UZ" sz="1600" dirty="0">
                <a:latin typeface="Arial" panose="020B0604020202020204" pitchFamily="34" charset="0"/>
                <a:cs typeface="Arial" panose="020B0604020202020204" pitchFamily="34" charset="0"/>
              </a:rPr>
              <a:t>Turli yig‘ilish, kengash va boshqa tur anjumanlarning borishini, majlis qatnashchilarining chiqishlari va ular qabul qilgan qarorlarni aniq, siqiq holda qayd qiluvchi rasmiy hujjat. U voqelikning o‘rni, vaqti va holati haqida ma’lumot berish bilan birgalikda, qarorlarning to‘g‘ri qabul qilinganligini tekshirish va ularning bajarilishini nazorat qilishga imkon beradi.</a:t>
            </a:r>
            <a:endParaRPr lang="ru-RU"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1700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7E1A81-2B28-44DD-BFDE-338B7B3F5ABD}"/>
              </a:ext>
            </a:extLst>
          </p:cNvPr>
          <p:cNvSpPr>
            <a:spLocks noGrp="1"/>
          </p:cNvSpPr>
          <p:nvPr>
            <p:ph type="title"/>
          </p:nvPr>
        </p:nvSpPr>
        <p:spPr>
          <a:xfrm>
            <a:off x="300752" y="22225"/>
            <a:ext cx="5164295" cy="430887"/>
          </a:xfrm>
        </p:spPr>
        <p:txBody>
          <a:bodyPr/>
          <a:lstStyle/>
          <a:p>
            <a:pPr algn="ctr"/>
            <a:r>
              <a:rPr lang="uz-Latn-UZ" sz="2800" b="0" dirty="0"/>
              <a:t>Bayonnomaning tavsifi</a:t>
            </a:r>
            <a:endParaRPr lang="ru-RU" sz="2800" b="0" dirty="0"/>
          </a:p>
        </p:txBody>
      </p:sp>
      <p:sp>
        <p:nvSpPr>
          <p:cNvPr id="3" name="Текст 2">
            <a:extLst>
              <a:ext uri="{FF2B5EF4-FFF2-40B4-BE49-F238E27FC236}">
                <a16:creationId xmlns:a16="http://schemas.microsoft.com/office/drawing/2014/main" id="{5D7B2A2F-63B1-48EF-8B70-FE1C3849F444}"/>
              </a:ext>
            </a:extLst>
          </p:cNvPr>
          <p:cNvSpPr>
            <a:spLocks noGrp="1"/>
          </p:cNvSpPr>
          <p:nvPr>
            <p:ph type="body" idx="1"/>
          </p:nvPr>
        </p:nvSpPr>
        <p:spPr>
          <a:xfrm>
            <a:off x="186226" y="708025"/>
            <a:ext cx="5363674" cy="2215991"/>
          </a:xfrm>
        </p:spPr>
        <p:style>
          <a:lnRef idx="1">
            <a:schemeClr val="accent1"/>
          </a:lnRef>
          <a:fillRef idx="2">
            <a:schemeClr val="accent1"/>
          </a:fillRef>
          <a:effectRef idx="1">
            <a:schemeClr val="accent1"/>
          </a:effectRef>
          <a:fontRef idx="minor">
            <a:schemeClr val="dk1"/>
          </a:fontRef>
        </p:style>
        <p:txBody>
          <a:bodyPr/>
          <a:lstStyle/>
          <a:p>
            <a:pPr indent="358775" algn="just"/>
            <a:r>
              <a:rPr lang="uz-Latn-UZ" sz="1600" dirty="0"/>
              <a:t>Doimiy ish ko‘ruvchi organlar (ilmiy kengash, hay’at va boshqalar), shuningdek, vaqtinchalik ish ko‘ruvchi organlar (konferensiyalar, yig‘ilishlar, anjumanlar, komissiyalar) faoliyatlarida, albatta, bayonnoma yozilishi kerak. Bayonnomani yozishni taklif qilish kotibning asosiy vazifalaridan biridir. Bayonnoma turli organlarning doimiy kotiblari tominidan tuziladi va rasmiylashtiriladi. Vaqtinchalik ish ko‘ruvchi organlar majlislarida esa yig‘ilish jarayonida saylangan kotib aynan shu ishni bajaradi.</a:t>
            </a:r>
            <a:endParaRPr lang="ru-RU" sz="1600" dirty="0"/>
          </a:p>
        </p:txBody>
      </p:sp>
    </p:spTree>
    <p:extLst>
      <p:ext uri="{BB962C8B-B14F-4D97-AF65-F5344CB8AC3E}">
        <p14:creationId xmlns:p14="http://schemas.microsoft.com/office/powerpoint/2010/main" val="2307284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D9C0D0-B7EA-438C-9381-97B97813FAF2}"/>
              </a:ext>
            </a:extLst>
          </p:cNvPr>
          <p:cNvSpPr>
            <a:spLocks noGrp="1"/>
          </p:cNvSpPr>
          <p:nvPr>
            <p:ph type="title"/>
          </p:nvPr>
        </p:nvSpPr>
        <p:spPr>
          <a:xfrm>
            <a:off x="432437" y="98425"/>
            <a:ext cx="4900931" cy="430887"/>
          </a:xfrm>
        </p:spPr>
        <p:txBody>
          <a:bodyPr/>
          <a:lstStyle/>
          <a:p>
            <a:pPr algn="ctr"/>
            <a:r>
              <a:rPr lang="uz-Latn-UZ" sz="2800" b="0" dirty="0"/>
              <a:t>1.1-mashq</a:t>
            </a:r>
            <a:endParaRPr lang="ru-RU" sz="2800" b="0" dirty="0"/>
          </a:p>
        </p:txBody>
      </p:sp>
      <p:sp>
        <p:nvSpPr>
          <p:cNvPr id="10" name="Прямоугольник 9">
            <a:extLst>
              <a:ext uri="{FF2B5EF4-FFF2-40B4-BE49-F238E27FC236}">
                <a16:creationId xmlns:a16="http://schemas.microsoft.com/office/drawing/2014/main" id="{DA76C3A3-D706-4B4F-A5A6-3CB6A6A5D4D3}"/>
              </a:ext>
            </a:extLst>
          </p:cNvPr>
          <p:cNvSpPr/>
          <p:nvPr/>
        </p:nvSpPr>
        <p:spPr>
          <a:xfrm>
            <a:off x="215900" y="555625"/>
            <a:ext cx="5410200"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marL="0" marR="127000" lvl="1" algn="ctr">
              <a:spcBef>
                <a:spcPts val="1200"/>
              </a:spcBef>
              <a:spcAft>
                <a:spcPts val="0"/>
              </a:spcAft>
              <a:buClr>
                <a:srgbClr val="000000"/>
              </a:buClr>
              <a:buSzPts val="1000"/>
              <a:tabLst>
                <a:tab pos="239395" algn="l"/>
              </a:tabLst>
            </a:pPr>
            <a:r>
              <a:rPr lang="en-US" sz="1400" dirty="0" err="1">
                <a:latin typeface="Arial" panose="020B0604020202020204" pitchFamily="34" charset="0"/>
                <a:ea typeface="Bookman Old Style" panose="02050604050505020204" pitchFamily="18" charset="0"/>
                <a:cs typeface="Arial" panose="020B0604020202020204" pitchFamily="34" charset="0"/>
              </a:rPr>
              <a:t>Matnni</a:t>
            </a:r>
            <a:r>
              <a:rPr lang="en-US" sz="1400" dirty="0">
                <a:latin typeface="Arial" panose="020B0604020202020204" pitchFamily="34" charset="0"/>
                <a:ea typeface="Bookman Old Style" panose="02050604050505020204" pitchFamily="18" charset="0"/>
                <a:cs typeface="Arial" panose="020B0604020202020204" pitchFamily="34" charset="0"/>
              </a:rPr>
              <a:t> </a:t>
            </a:r>
            <a:r>
              <a:rPr lang="en-US" sz="1400" dirty="0" err="1">
                <a:latin typeface="Arial" panose="020B0604020202020204" pitchFamily="34" charset="0"/>
                <a:ea typeface="Bookman Old Style" panose="02050604050505020204" pitchFamily="18" charset="0"/>
                <a:cs typeface="Arial" panose="020B0604020202020204" pitchFamily="34" charset="0"/>
              </a:rPr>
              <a:t>tinglang</a:t>
            </a:r>
            <a:r>
              <a:rPr lang="en-US" sz="1400" dirty="0">
                <a:latin typeface="Arial" panose="020B0604020202020204" pitchFamily="34" charset="0"/>
                <a:ea typeface="Bookman Old Style" panose="02050604050505020204" pitchFamily="18" charset="0"/>
                <a:cs typeface="Arial" panose="020B0604020202020204" pitchFamily="34" charset="0"/>
              </a:rPr>
              <a:t>. </a:t>
            </a:r>
            <a:r>
              <a:rPr lang="en-US" sz="1400" dirty="0" err="1">
                <a:latin typeface="Arial" panose="020B0604020202020204" pitchFamily="34" charset="0"/>
                <a:ea typeface="Bookman Old Style" panose="02050604050505020204" pitchFamily="18" charset="0"/>
                <a:cs typeface="Arial" panose="020B0604020202020204" pitchFamily="34" charset="0"/>
              </a:rPr>
              <a:t>Matn</a:t>
            </a:r>
            <a:r>
              <a:rPr lang="en-US" sz="1400" dirty="0">
                <a:latin typeface="Arial" panose="020B0604020202020204" pitchFamily="34" charset="0"/>
                <a:ea typeface="Bookman Old Style" panose="02050604050505020204" pitchFamily="18" charset="0"/>
                <a:cs typeface="Arial" panose="020B0604020202020204" pitchFamily="34" charset="0"/>
              </a:rPr>
              <a:t> </a:t>
            </a:r>
            <a:r>
              <a:rPr lang="en-US" sz="1400" dirty="0" err="1">
                <a:latin typeface="Arial" panose="020B0604020202020204" pitchFamily="34" charset="0"/>
                <a:ea typeface="Bookman Old Style" panose="02050604050505020204" pitchFamily="18" charset="0"/>
                <a:cs typeface="Arial" panose="020B0604020202020204" pitchFamily="34" charset="0"/>
              </a:rPr>
              <a:t>nihoyasida</a:t>
            </a:r>
            <a:r>
              <a:rPr lang="en-US" sz="1400" dirty="0">
                <a:latin typeface="Arial" panose="020B0604020202020204" pitchFamily="34" charset="0"/>
                <a:ea typeface="Bookman Old Style" panose="02050604050505020204" pitchFamily="18" charset="0"/>
                <a:cs typeface="Arial" panose="020B0604020202020204" pitchFamily="34" charset="0"/>
              </a:rPr>
              <a:t> </a:t>
            </a:r>
            <a:r>
              <a:rPr lang="en-US" sz="1400" dirty="0" err="1">
                <a:latin typeface="Arial" panose="020B0604020202020204" pitchFamily="34" charset="0"/>
                <a:ea typeface="Bookman Old Style" panose="02050604050505020204" pitchFamily="18" charset="0"/>
                <a:cs typeface="Arial" panose="020B0604020202020204" pitchFamily="34" charset="0"/>
              </a:rPr>
              <a:t>berilgan</a:t>
            </a:r>
            <a:r>
              <a:rPr lang="en-US" sz="1400" dirty="0">
                <a:latin typeface="Arial" panose="020B0604020202020204" pitchFamily="34" charset="0"/>
                <a:ea typeface="Bookman Old Style" panose="02050604050505020204" pitchFamily="18" charset="0"/>
                <a:cs typeface="Arial" panose="020B0604020202020204" pitchFamily="34" charset="0"/>
              </a:rPr>
              <a:t> </a:t>
            </a:r>
            <a:r>
              <a:rPr lang="en-US" sz="1400" dirty="0" err="1">
                <a:latin typeface="Arial" panose="020B0604020202020204" pitchFamily="34" charset="0"/>
                <a:ea typeface="Bookman Old Style" panose="02050604050505020204" pitchFamily="18" charset="0"/>
                <a:cs typeface="Arial" panose="020B0604020202020204" pitchFamily="34" charset="0"/>
              </a:rPr>
              <a:t>so‘zlarning</a:t>
            </a:r>
            <a:r>
              <a:rPr lang="en-US" sz="1400" dirty="0">
                <a:latin typeface="Arial" panose="020B0604020202020204" pitchFamily="34" charset="0"/>
                <a:ea typeface="Bookman Old Style" panose="02050604050505020204" pitchFamily="18" charset="0"/>
                <a:cs typeface="Arial" panose="020B0604020202020204" pitchFamily="34" charset="0"/>
              </a:rPr>
              <a:t> </a:t>
            </a:r>
            <a:r>
              <a:rPr lang="en-US" sz="1400" dirty="0" err="1">
                <a:latin typeface="Arial" panose="020B0604020202020204" pitchFamily="34" charset="0"/>
                <a:ea typeface="Bookman Old Style" panose="02050604050505020204" pitchFamily="18" charset="0"/>
                <a:cs typeface="Arial" panose="020B0604020202020204" pitchFamily="34" charset="0"/>
              </a:rPr>
              <a:t>talaffuziga</a:t>
            </a:r>
            <a:r>
              <a:rPr lang="en-US" sz="1400" dirty="0">
                <a:latin typeface="Arial" panose="020B0604020202020204" pitchFamily="34" charset="0"/>
                <a:ea typeface="Bookman Old Style" panose="02050604050505020204" pitchFamily="18" charset="0"/>
                <a:cs typeface="Arial" panose="020B0604020202020204" pitchFamily="34" charset="0"/>
              </a:rPr>
              <a:t> </a:t>
            </a:r>
            <a:r>
              <a:rPr lang="en-US" sz="1400" dirty="0" err="1">
                <a:latin typeface="Arial" panose="020B0604020202020204" pitchFamily="34" charset="0"/>
                <a:ea typeface="Bookman Old Style" panose="02050604050505020204" pitchFamily="18" charset="0"/>
                <a:cs typeface="Arial" panose="020B0604020202020204" pitchFamily="34" charset="0"/>
              </a:rPr>
              <a:t>e’tibor</a:t>
            </a:r>
            <a:r>
              <a:rPr lang="en-US" sz="1400" dirty="0">
                <a:latin typeface="Arial" panose="020B0604020202020204" pitchFamily="34" charset="0"/>
                <a:ea typeface="Bookman Old Style" panose="02050604050505020204" pitchFamily="18" charset="0"/>
                <a:cs typeface="Arial" panose="020B0604020202020204" pitchFamily="34" charset="0"/>
              </a:rPr>
              <a:t> </a:t>
            </a:r>
            <a:r>
              <a:rPr lang="en-US" sz="1400" dirty="0" err="1">
                <a:latin typeface="Arial" panose="020B0604020202020204" pitchFamily="34" charset="0"/>
                <a:ea typeface="Bookman Old Style" panose="02050604050505020204" pitchFamily="18" charset="0"/>
                <a:cs typeface="Arial" panose="020B0604020202020204" pitchFamily="34" charset="0"/>
              </a:rPr>
              <a:t>qarating</a:t>
            </a:r>
            <a:r>
              <a:rPr lang="en-US" sz="1400" dirty="0">
                <a:latin typeface="Arial" panose="020B0604020202020204" pitchFamily="34" charset="0"/>
                <a:ea typeface="Bookman Old Style" panose="02050604050505020204" pitchFamily="18" charset="0"/>
                <a:cs typeface="Arial" panose="020B0604020202020204" pitchFamily="34" charset="0"/>
              </a:rPr>
              <a:t> </a:t>
            </a:r>
            <a:r>
              <a:rPr lang="en-US" sz="1400" dirty="0" err="1">
                <a:latin typeface="Arial" panose="020B0604020202020204" pitchFamily="34" charset="0"/>
                <a:ea typeface="Bookman Old Style" panose="02050604050505020204" pitchFamily="18" charset="0"/>
                <a:cs typeface="Arial" panose="020B0604020202020204" pitchFamily="34" charset="0"/>
              </a:rPr>
              <a:t>va</a:t>
            </a:r>
            <a:r>
              <a:rPr lang="en-US" sz="1400" dirty="0">
                <a:latin typeface="Arial" panose="020B0604020202020204" pitchFamily="34" charset="0"/>
                <a:ea typeface="Bookman Old Style" panose="02050604050505020204" pitchFamily="18" charset="0"/>
                <a:cs typeface="Arial" panose="020B0604020202020204" pitchFamily="34" charset="0"/>
              </a:rPr>
              <a:t> </a:t>
            </a:r>
            <a:r>
              <a:rPr lang="en-US" sz="1400" dirty="0" err="1">
                <a:latin typeface="Arial" panose="020B0604020202020204" pitchFamily="34" charset="0"/>
                <a:ea typeface="Bookman Old Style" panose="02050604050505020204" pitchFamily="18" charset="0"/>
                <a:cs typeface="Arial" panose="020B0604020202020204" pitchFamily="34" charset="0"/>
              </a:rPr>
              <a:t>eslab</a:t>
            </a:r>
            <a:r>
              <a:rPr lang="en-US" sz="1400" dirty="0">
                <a:latin typeface="Arial" panose="020B0604020202020204" pitchFamily="34" charset="0"/>
                <a:ea typeface="Bookman Old Style" panose="02050604050505020204" pitchFamily="18" charset="0"/>
                <a:cs typeface="Arial" panose="020B0604020202020204" pitchFamily="34" charset="0"/>
              </a:rPr>
              <a:t> </a:t>
            </a:r>
            <a:r>
              <a:rPr lang="en-US" sz="1400" dirty="0" err="1">
                <a:latin typeface="Arial" panose="020B0604020202020204" pitchFamily="34" charset="0"/>
                <a:ea typeface="Bookman Old Style" panose="02050604050505020204" pitchFamily="18" charset="0"/>
                <a:cs typeface="Arial" panose="020B0604020202020204" pitchFamily="34" charset="0"/>
              </a:rPr>
              <a:t>qoling</a:t>
            </a:r>
            <a:r>
              <a:rPr lang="en-US" sz="1400" dirty="0">
                <a:latin typeface="Arial" panose="020B0604020202020204" pitchFamily="34" charset="0"/>
                <a:ea typeface="Bookman Old Style" panose="02050604050505020204" pitchFamily="18" charset="0"/>
                <a:cs typeface="Arial" panose="020B0604020202020204" pitchFamily="34" charset="0"/>
              </a:rPr>
              <a:t>.</a:t>
            </a:r>
            <a:endParaRPr lang="ru-RU" sz="1400" dirty="0">
              <a:latin typeface="Arial" panose="020B0604020202020204" pitchFamily="34" charset="0"/>
              <a:ea typeface="Bookman Old Style" panose="02050604050505020204" pitchFamily="18" charset="0"/>
              <a:cs typeface="Arial" panose="020B0604020202020204" pitchFamily="34" charset="0"/>
            </a:endParaRPr>
          </a:p>
        </p:txBody>
      </p:sp>
      <p:sp>
        <p:nvSpPr>
          <p:cNvPr id="11" name="TextBox 10">
            <a:extLst>
              <a:ext uri="{FF2B5EF4-FFF2-40B4-BE49-F238E27FC236}">
                <a16:creationId xmlns:a16="http://schemas.microsoft.com/office/drawing/2014/main" id="{C8ACB158-1C7A-4D16-AE59-C0DD7DFB861F}"/>
              </a:ext>
            </a:extLst>
          </p:cNvPr>
          <p:cNvSpPr txBox="1"/>
          <p:nvPr/>
        </p:nvSpPr>
        <p:spPr>
          <a:xfrm>
            <a:off x="148280" y="1062681"/>
            <a:ext cx="5477819" cy="2057669"/>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wrap="square" rtlCol="0">
            <a:spAutoFit/>
          </a:bodyPr>
          <a:lstStyle/>
          <a:p>
            <a:pPr indent="358775" algn="ctr"/>
            <a:r>
              <a:rPr lang="en-US" sz="1400" b="1" dirty="0" err="1">
                <a:latin typeface="Arial" panose="020B0604020202020204" pitchFamily="34" charset="0"/>
                <a:cs typeface="Arial" panose="020B0604020202020204" pitchFamily="34" charset="0"/>
              </a:rPr>
              <a:t>Fasohat</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gulshani</a:t>
            </a:r>
            <a:endParaRPr lang="ru-RU" sz="1400" b="1" dirty="0">
              <a:latin typeface="Arial" panose="020B0604020202020204" pitchFamily="34" charset="0"/>
              <a:cs typeface="Arial" panose="020B0604020202020204" pitchFamily="34" charset="0"/>
            </a:endParaRPr>
          </a:p>
          <a:p>
            <a:pPr indent="358775" algn="just"/>
            <a:r>
              <a:rPr lang="en-US" sz="1400" dirty="0" err="1">
                <a:latin typeface="Arial" panose="020B0604020202020204" pitchFamily="34" charset="0"/>
                <a:cs typeface="Arial" panose="020B0604020202020204" pitchFamily="34" charset="0"/>
              </a:rPr>
              <a:t>Tarixiy</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manbalarda</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qayd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etilishicha</a:t>
            </a:r>
            <a:r>
              <a:rPr lang="en-US" sz="1400" dirty="0">
                <a:latin typeface="Arial" panose="020B0604020202020204" pitchFamily="34" charset="0"/>
                <a:cs typeface="Arial" panose="020B0604020202020204" pitchFamily="34" charset="0"/>
              </a:rPr>
              <a:t>, Alisher </a:t>
            </a:r>
            <a:r>
              <a:rPr lang="en-US" sz="1400" dirty="0" err="1">
                <a:latin typeface="Arial" panose="020B0604020202020204" pitchFamily="34" charset="0"/>
                <a:cs typeface="Arial" panose="020B0604020202020204" pitchFamily="34" charset="0"/>
              </a:rPr>
              <a:t>Navoiy</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istiqomat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qilgan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uy</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Unsiya</a:t>
            </a:r>
            <a:r>
              <a:rPr lang="en-US" sz="1400" dirty="0">
                <a:latin typeface="Arial" panose="020B0604020202020204" pitchFamily="34" charset="0"/>
                <a:cs typeface="Arial" panose="020B0604020202020204" pitchFamily="34" charset="0"/>
              </a:rPr>
              <a:t>“ deb </a:t>
            </a:r>
            <a:r>
              <a:rPr lang="en-US" sz="1400" dirty="0" err="1">
                <a:latin typeface="Arial" panose="020B0604020202020204" pitchFamily="34" charset="0"/>
                <a:cs typeface="Arial" panose="020B0604020202020204" pitchFamily="34" charset="0"/>
              </a:rPr>
              <a:t>atalib</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o‘z</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davrida</a:t>
            </a:r>
            <a:r>
              <a:rPr lang="en-US" sz="1400" dirty="0">
                <a:latin typeface="Arial" panose="020B0604020202020204" pitchFamily="34" charset="0"/>
                <a:cs typeface="Arial" panose="020B0604020202020204" pitchFamily="34" charset="0"/>
              </a:rPr>
              <a:t> chin </a:t>
            </a:r>
            <a:r>
              <a:rPr lang="en-US" sz="1400" dirty="0" err="1">
                <a:latin typeface="Arial" panose="020B0604020202020204" pitchFamily="34" charset="0"/>
                <a:cs typeface="Arial" panose="020B0604020202020204" pitchFamily="34" charset="0"/>
              </a:rPr>
              <a:t>do‘stlar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ijod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ahli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ustoz</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va</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shogirdlar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uchun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dilbar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suhbatlar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oshyoni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ezgulik</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xayr</a:t>
            </a:r>
            <a:r>
              <a:rPr lang="en-US" sz="1400" dirty="0">
                <a:latin typeface="Arial" panose="020B0604020202020204" pitchFamily="34" charset="0"/>
                <a:cs typeface="Arial" panose="020B0604020202020204" pitchFamily="34" charset="0"/>
              </a:rPr>
              <a:t>-u </a:t>
            </a:r>
            <a:r>
              <a:rPr lang="en-US" sz="1400" dirty="0" err="1">
                <a:latin typeface="Arial" panose="020B0604020202020204" pitchFamily="34" charset="0"/>
                <a:cs typeface="Arial" panose="020B0604020202020204" pitchFamily="34" charset="0"/>
              </a:rPr>
              <a:t>ehson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hamda</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ilm-ma’rifat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maskani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bo‘lgan</a:t>
            </a:r>
            <a:r>
              <a:rPr lang="en-US" sz="1400" dirty="0">
                <a:latin typeface="Arial" panose="020B0604020202020204" pitchFamily="34" charset="0"/>
                <a:cs typeface="Arial" panose="020B0604020202020204" pitchFamily="34" charset="0"/>
              </a:rPr>
              <a:t>. Ahli </a:t>
            </a:r>
            <a:r>
              <a:rPr lang="en-US" sz="1400" dirty="0" err="1">
                <a:latin typeface="Arial" panose="020B0604020202020204" pitchFamily="34" charset="0"/>
                <a:cs typeface="Arial" panose="020B0604020202020204" pitchFamily="34" charset="0"/>
              </a:rPr>
              <a:t>toliblar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kamoloti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uchun</a:t>
            </a:r>
            <a:r>
              <a:rPr lang="en-US" sz="1400" dirty="0">
                <a:latin typeface="Arial" panose="020B0604020202020204" pitchFamily="34" charset="0"/>
                <a:cs typeface="Arial" panose="020B0604020202020204" pitchFamily="34" charset="0"/>
              </a:rPr>
              <a:t> u zot </a:t>
            </a:r>
            <a:r>
              <a:rPr lang="en-US" sz="1400" dirty="0" err="1">
                <a:latin typeface="Arial" panose="020B0604020202020204" pitchFamily="34" charset="0"/>
                <a:cs typeface="Arial" panose="020B0604020202020204" pitchFamily="34" charset="0"/>
              </a:rPr>
              <a:t>bunyod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etgan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madrasalardan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biri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Ixlosiya</a:t>
            </a:r>
            <a:r>
              <a:rPr lang="en-US" sz="1400" dirty="0">
                <a:latin typeface="Arial" panose="020B0604020202020204" pitchFamily="34" charset="0"/>
                <a:cs typeface="Arial" panose="020B0604020202020204" pitchFamily="34" charset="0"/>
              </a:rPr>
              <a:t>“ deb </a:t>
            </a:r>
            <a:r>
              <a:rPr lang="en-US" sz="1400" dirty="0" err="1">
                <a:latin typeface="Arial" panose="020B0604020202020204" pitchFamily="34" charset="0"/>
                <a:cs typeface="Arial" panose="020B0604020202020204" pitchFamily="34" charset="0"/>
              </a:rPr>
              <a:t>yuritilgan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Hazrat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mangu</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qo‘nim</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topgan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Musallo</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maydoni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esa</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ezgu</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niyatlar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xayrli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duolar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qilinadigan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pok</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ko‘ngillar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sajdagohi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sifatida</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ma’lum</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va</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mashhurdir</a:t>
            </a:r>
            <a:r>
              <a:rPr lang="en-US" sz="1400" dirty="0">
                <a:latin typeface="Arial" panose="020B0604020202020204" pitchFamily="34" charset="0"/>
                <a:cs typeface="Arial" panose="020B0604020202020204" pitchFamily="34" charset="0"/>
              </a:rPr>
              <a:t>.</a:t>
            </a:r>
            <a:endParaRPr lang="ru-RU"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8473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80">
                                          <p:stCondLst>
                                            <p:cond delay="0"/>
                                          </p:stCondLst>
                                        </p:cTn>
                                        <p:tgtEl>
                                          <p:spTgt spid="10"/>
                                        </p:tgtEl>
                                      </p:cBhvr>
                                    </p:animEffect>
                                    <p:anim calcmode="lin" valueType="num">
                                      <p:cBhvr>
                                        <p:cTn id="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3" dur="26">
                                          <p:stCondLst>
                                            <p:cond delay="650"/>
                                          </p:stCondLst>
                                        </p:cTn>
                                        <p:tgtEl>
                                          <p:spTgt spid="10"/>
                                        </p:tgtEl>
                                      </p:cBhvr>
                                      <p:to x="100000" y="60000"/>
                                    </p:animScale>
                                    <p:animScale>
                                      <p:cBhvr>
                                        <p:cTn id="14" dur="166" decel="50000">
                                          <p:stCondLst>
                                            <p:cond delay="676"/>
                                          </p:stCondLst>
                                        </p:cTn>
                                        <p:tgtEl>
                                          <p:spTgt spid="10"/>
                                        </p:tgtEl>
                                      </p:cBhvr>
                                      <p:to x="100000" y="100000"/>
                                    </p:animScale>
                                    <p:animScale>
                                      <p:cBhvr>
                                        <p:cTn id="15" dur="26">
                                          <p:stCondLst>
                                            <p:cond delay="1312"/>
                                          </p:stCondLst>
                                        </p:cTn>
                                        <p:tgtEl>
                                          <p:spTgt spid="10"/>
                                        </p:tgtEl>
                                      </p:cBhvr>
                                      <p:to x="100000" y="80000"/>
                                    </p:animScale>
                                    <p:animScale>
                                      <p:cBhvr>
                                        <p:cTn id="16" dur="166" decel="50000">
                                          <p:stCondLst>
                                            <p:cond delay="1338"/>
                                          </p:stCondLst>
                                        </p:cTn>
                                        <p:tgtEl>
                                          <p:spTgt spid="10"/>
                                        </p:tgtEl>
                                      </p:cBhvr>
                                      <p:to x="100000" y="100000"/>
                                    </p:animScale>
                                    <p:animScale>
                                      <p:cBhvr>
                                        <p:cTn id="17" dur="26">
                                          <p:stCondLst>
                                            <p:cond delay="1642"/>
                                          </p:stCondLst>
                                        </p:cTn>
                                        <p:tgtEl>
                                          <p:spTgt spid="10"/>
                                        </p:tgtEl>
                                      </p:cBhvr>
                                      <p:to x="100000" y="90000"/>
                                    </p:animScale>
                                    <p:animScale>
                                      <p:cBhvr>
                                        <p:cTn id="18" dur="166" decel="50000">
                                          <p:stCondLst>
                                            <p:cond delay="1668"/>
                                          </p:stCondLst>
                                        </p:cTn>
                                        <p:tgtEl>
                                          <p:spTgt spid="10"/>
                                        </p:tgtEl>
                                      </p:cBhvr>
                                      <p:to x="100000" y="100000"/>
                                    </p:animScale>
                                    <p:animScale>
                                      <p:cBhvr>
                                        <p:cTn id="19" dur="26">
                                          <p:stCondLst>
                                            <p:cond delay="1808"/>
                                          </p:stCondLst>
                                        </p:cTn>
                                        <p:tgtEl>
                                          <p:spTgt spid="10"/>
                                        </p:tgtEl>
                                      </p:cBhvr>
                                      <p:to x="100000" y="95000"/>
                                    </p:animScale>
                                    <p:animScale>
                                      <p:cBhvr>
                                        <p:cTn id="20" dur="166" decel="50000">
                                          <p:stCondLst>
                                            <p:cond delay="1834"/>
                                          </p:stCondLst>
                                        </p:cTn>
                                        <p:tgtEl>
                                          <p:spTgt spid="1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p:cTn id="25" dur="500" fill="hold"/>
                                        <p:tgtEl>
                                          <p:spTgt spid="11"/>
                                        </p:tgtEl>
                                        <p:attrNameLst>
                                          <p:attrName>ppt_w</p:attrName>
                                        </p:attrNameLst>
                                      </p:cBhvr>
                                      <p:tavLst>
                                        <p:tav tm="0">
                                          <p:val>
                                            <p:fltVal val="0"/>
                                          </p:val>
                                        </p:tav>
                                        <p:tav tm="100000">
                                          <p:val>
                                            <p:strVal val="#ppt_w"/>
                                          </p:val>
                                        </p:tav>
                                      </p:tavLst>
                                    </p:anim>
                                    <p:anim calcmode="lin" valueType="num">
                                      <p:cBhvr>
                                        <p:cTn id="26" dur="500" fill="hold"/>
                                        <p:tgtEl>
                                          <p:spTgt spid="11"/>
                                        </p:tgtEl>
                                        <p:attrNameLst>
                                          <p:attrName>ppt_h</p:attrName>
                                        </p:attrNameLst>
                                      </p:cBhvr>
                                      <p:tavLst>
                                        <p:tav tm="0">
                                          <p:val>
                                            <p:fltVal val="0"/>
                                          </p:val>
                                        </p:tav>
                                        <p:tav tm="100000">
                                          <p:val>
                                            <p:strVal val="#ppt_h"/>
                                          </p:val>
                                        </p:tav>
                                      </p:tavLst>
                                    </p:anim>
                                    <p:animEffect transition="in" filter="fade">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B87CC6-244C-43C7-A523-4EEC34B47DEB}"/>
              </a:ext>
            </a:extLst>
          </p:cNvPr>
          <p:cNvSpPr>
            <a:spLocks noGrp="1"/>
          </p:cNvSpPr>
          <p:nvPr>
            <p:ph type="title"/>
          </p:nvPr>
        </p:nvSpPr>
        <p:spPr>
          <a:xfrm>
            <a:off x="139700" y="48538"/>
            <a:ext cx="5486400" cy="430887"/>
          </a:xfrm>
        </p:spPr>
        <p:txBody>
          <a:bodyPr/>
          <a:lstStyle/>
          <a:p>
            <a:pPr algn="ctr"/>
            <a:r>
              <a:rPr lang="uz-Latn-UZ" sz="2800" b="0" dirty="0"/>
              <a:t>Fasohat gulshani</a:t>
            </a:r>
            <a:endParaRPr lang="ru-RU" sz="2800" b="0" dirty="0"/>
          </a:p>
        </p:txBody>
      </p:sp>
      <p:sp>
        <p:nvSpPr>
          <p:cNvPr id="3" name="Текст 2">
            <a:extLst>
              <a:ext uri="{FF2B5EF4-FFF2-40B4-BE49-F238E27FC236}">
                <a16:creationId xmlns:a16="http://schemas.microsoft.com/office/drawing/2014/main" id="{6EEB0A6A-7CB2-421F-B9C9-E817372A1B4C}"/>
              </a:ext>
            </a:extLst>
          </p:cNvPr>
          <p:cNvSpPr>
            <a:spLocks noGrp="1"/>
          </p:cNvSpPr>
          <p:nvPr>
            <p:ph type="body" idx="1"/>
          </p:nvPr>
        </p:nvSpPr>
        <p:spPr>
          <a:xfrm>
            <a:off x="139700" y="631825"/>
            <a:ext cx="4267200" cy="2362200"/>
          </a:xfrm>
        </p:spPr>
        <p:style>
          <a:lnRef idx="1">
            <a:schemeClr val="accent1"/>
          </a:lnRef>
          <a:fillRef idx="2">
            <a:schemeClr val="accent1"/>
          </a:fillRef>
          <a:effectRef idx="1">
            <a:schemeClr val="accent1"/>
          </a:effectRef>
          <a:fontRef idx="minor">
            <a:schemeClr val="dk1"/>
          </a:fontRef>
        </p:style>
        <p:txBody>
          <a:bodyPr/>
          <a:lstStyle/>
          <a:p>
            <a:pPr indent="358775" algn="just"/>
            <a:r>
              <a:rPr lang="en-US" sz="1800" dirty="0" err="1"/>
              <a:t>Buyuk</a:t>
            </a:r>
            <a:r>
              <a:rPr lang="en-US" sz="1800" dirty="0"/>
              <a:t> </a:t>
            </a:r>
            <a:r>
              <a:rPr lang="en-US" sz="1800" dirty="0" err="1"/>
              <a:t>bobokalonimiz</a:t>
            </a:r>
            <a:r>
              <a:rPr lang="en-US" sz="1800" dirty="0"/>
              <a:t> </a:t>
            </a:r>
            <a:r>
              <a:rPr lang="en-US" sz="1800" dirty="0" err="1"/>
              <a:t>nomlari</a:t>
            </a:r>
            <a:r>
              <a:rPr lang="en-US" sz="1800" dirty="0"/>
              <a:t> </a:t>
            </a:r>
            <a:r>
              <a:rPr lang="en-US" sz="1800" dirty="0" err="1"/>
              <a:t>bilan</a:t>
            </a:r>
            <a:r>
              <a:rPr lang="en-US" sz="1800" dirty="0"/>
              <a:t> </a:t>
            </a:r>
            <a:r>
              <a:rPr lang="en-US" sz="1800" dirty="0" err="1"/>
              <a:t>atalguvchi</a:t>
            </a:r>
            <a:r>
              <a:rPr lang="en-US" sz="1800" dirty="0"/>
              <a:t> </a:t>
            </a:r>
            <a:r>
              <a:rPr lang="en-US" sz="1800" dirty="0" err="1"/>
              <a:t>Milliy</a:t>
            </a:r>
            <a:r>
              <a:rPr lang="en-US" sz="1800" dirty="0"/>
              <a:t> </a:t>
            </a:r>
            <a:r>
              <a:rPr lang="en-US" sz="1800" dirty="0" err="1"/>
              <a:t>bog‘imiz</a:t>
            </a:r>
            <a:r>
              <a:rPr lang="en-US" sz="1800" dirty="0"/>
              <a:t> </a:t>
            </a:r>
            <a:r>
              <a:rPr lang="en-US" sz="1800" dirty="0" err="1"/>
              <a:t>ichra</a:t>
            </a:r>
            <a:r>
              <a:rPr lang="en-US" sz="1800" dirty="0"/>
              <a:t>, </a:t>
            </a:r>
            <a:r>
              <a:rPr lang="en-US" sz="1800" dirty="0" err="1"/>
              <a:t>hazrat</a:t>
            </a:r>
            <a:r>
              <a:rPr lang="en-US" sz="1800" dirty="0"/>
              <a:t> </a:t>
            </a:r>
            <a:r>
              <a:rPr lang="en-US" sz="1800" dirty="0" err="1"/>
              <a:t>siymosi</a:t>
            </a:r>
            <a:r>
              <a:rPr lang="en-US" sz="1800" dirty="0"/>
              <a:t> </a:t>
            </a:r>
            <a:r>
              <a:rPr lang="en-US" sz="1800" dirty="0" err="1"/>
              <a:t>nur</a:t>
            </a:r>
            <a:r>
              <a:rPr lang="en-US" sz="1800" dirty="0"/>
              <a:t> </a:t>
            </a:r>
            <a:r>
              <a:rPr lang="en-US" sz="1800" dirty="0" err="1"/>
              <a:t>taratib</a:t>
            </a:r>
            <a:r>
              <a:rPr lang="en-US" sz="1800" dirty="0"/>
              <a:t> </a:t>
            </a:r>
            <a:r>
              <a:rPr lang="en-US" sz="1800" dirty="0" err="1"/>
              <a:t>turgan</a:t>
            </a:r>
            <a:r>
              <a:rPr lang="en-US" sz="1800" dirty="0"/>
              <a:t> </a:t>
            </a:r>
            <a:r>
              <a:rPr lang="en-US" sz="1800" dirty="0" err="1"/>
              <a:t>muazzam</a:t>
            </a:r>
            <a:r>
              <a:rPr lang="en-US" sz="1800" dirty="0"/>
              <a:t> </a:t>
            </a:r>
            <a:r>
              <a:rPr lang="en-US" sz="1800" dirty="0" err="1"/>
              <a:t>go‘shada</a:t>
            </a:r>
            <a:r>
              <a:rPr lang="en-US" sz="1800" dirty="0"/>
              <a:t> </a:t>
            </a:r>
            <a:r>
              <a:rPr lang="en-US" sz="1800" dirty="0" err="1"/>
              <a:t>bunyod</a:t>
            </a:r>
            <a:r>
              <a:rPr lang="en-US" sz="1800" dirty="0"/>
              <a:t> </a:t>
            </a:r>
            <a:r>
              <a:rPr lang="en-US" sz="1800" dirty="0" err="1"/>
              <a:t>etilgan</a:t>
            </a:r>
            <a:r>
              <a:rPr lang="en-US" sz="1800" dirty="0"/>
              <a:t> „</a:t>
            </a:r>
            <a:r>
              <a:rPr lang="en-US" sz="1800" dirty="0" err="1"/>
              <a:t>Adiblar</a:t>
            </a:r>
            <a:r>
              <a:rPr lang="en-US" sz="1800" dirty="0"/>
              <a:t> </a:t>
            </a:r>
            <a:r>
              <a:rPr lang="en-US" sz="1800" dirty="0" err="1"/>
              <a:t>xiyoboni</a:t>
            </a:r>
            <a:r>
              <a:rPr lang="en-US" sz="1800" dirty="0"/>
              <a:t>“ </a:t>
            </a:r>
            <a:r>
              <a:rPr lang="en-US" sz="1800" dirty="0" err="1"/>
              <a:t>bilan</a:t>
            </a:r>
            <a:r>
              <a:rPr lang="en-US" sz="1800" dirty="0"/>
              <a:t> </a:t>
            </a:r>
            <a:r>
              <a:rPr lang="en-US" sz="1800" dirty="0" err="1"/>
              <a:t>O‘zbekiston</a:t>
            </a:r>
            <a:r>
              <a:rPr lang="en-US" sz="1800" dirty="0"/>
              <a:t> </a:t>
            </a:r>
            <a:r>
              <a:rPr lang="en-US" sz="1800" dirty="0" err="1"/>
              <a:t>Yozuvchilar</a:t>
            </a:r>
            <a:r>
              <a:rPr lang="en-US" sz="1800" dirty="0"/>
              <a:t> </a:t>
            </a:r>
            <a:r>
              <a:rPr lang="en-US" sz="1800" dirty="0" err="1"/>
              <a:t>uyushmasining</a:t>
            </a:r>
            <a:r>
              <a:rPr lang="en-US" sz="1800" dirty="0"/>
              <a:t> </a:t>
            </a:r>
            <a:r>
              <a:rPr lang="en-US" sz="1800" dirty="0" err="1"/>
              <a:t>yangi</a:t>
            </a:r>
            <a:r>
              <a:rPr lang="en-US" sz="1800" dirty="0"/>
              <a:t> </a:t>
            </a:r>
            <a:r>
              <a:rPr lang="en-US" sz="1800" dirty="0" err="1"/>
              <a:t>oq</a:t>
            </a:r>
            <a:r>
              <a:rPr lang="en-US" sz="1800" dirty="0"/>
              <a:t> </a:t>
            </a:r>
            <a:r>
              <a:rPr lang="en-US" sz="1800" dirty="0" err="1"/>
              <a:t>va</a:t>
            </a:r>
            <a:r>
              <a:rPr lang="en-US" sz="1800" dirty="0"/>
              <a:t> </a:t>
            </a:r>
            <a:r>
              <a:rPr lang="en-US" sz="1800" dirty="0" err="1"/>
              <a:t>ko‘rkam</a:t>
            </a:r>
            <a:r>
              <a:rPr lang="en-US" sz="1800" dirty="0"/>
              <a:t> </a:t>
            </a:r>
            <a:r>
              <a:rPr lang="en-US" sz="1800" dirty="0" err="1"/>
              <a:t>binosiga</a:t>
            </a:r>
            <a:r>
              <a:rPr lang="en-US" sz="1800" dirty="0"/>
              <a:t> </a:t>
            </a:r>
            <a:r>
              <a:rPr lang="en-US" sz="1800" dirty="0" err="1"/>
              <a:t>boqib</a:t>
            </a:r>
            <a:r>
              <a:rPr lang="en-US" sz="1800" dirty="0"/>
              <a:t>, </a:t>
            </a:r>
            <a:r>
              <a:rPr lang="en-US" sz="1800" dirty="0" err="1"/>
              <a:t>faxr</a:t>
            </a:r>
            <a:r>
              <a:rPr lang="en-US" sz="1800" dirty="0"/>
              <a:t> </a:t>
            </a:r>
            <a:r>
              <a:rPr lang="en-US" sz="1800" dirty="0" err="1"/>
              <a:t>va</a:t>
            </a:r>
            <a:r>
              <a:rPr lang="en-US" sz="1800" dirty="0"/>
              <a:t> </a:t>
            </a:r>
            <a:r>
              <a:rPr lang="en-US" sz="1800" dirty="0" err="1"/>
              <a:t>shukronalikda</a:t>
            </a:r>
            <a:r>
              <a:rPr lang="en-US" sz="1800" dirty="0"/>
              <a:t> </a:t>
            </a:r>
            <a:r>
              <a:rPr lang="en-US" sz="1800" dirty="0" err="1"/>
              <a:t>ko‘ngildan</a:t>
            </a:r>
            <a:r>
              <a:rPr lang="en-US" sz="1800" dirty="0"/>
              <a:t> </a:t>
            </a:r>
            <a:r>
              <a:rPr lang="en-US" sz="1800" dirty="0" err="1"/>
              <a:t>ezgu</a:t>
            </a:r>
            <a:r>
              <a:rPr lang="en-US" sz="1800" dirty="0"/>
              <a:t> </a:t>
            </a:r>
            <a:r>
              <a:rPr lang="en-US" sz="1800" dirty="0" err="1"/>
              <a:t>niyatlar</a:t>
            </a:r>
            <a:r>
              <a:rPr lang="en-US" sz="1800" dirty="0"/>
              <a:t> </a:t>
            </a:r>
            <a:r>
              <a:rPr lang="en-US" sz="1800" dirty="0" err="1"/>
              <a:t>o‘tdi</a:t>
            </a:r>
            <a:r>
              <a:rPr lang="en-US" sz="1800" dirty="0"/>
              <a:t>.</a:t>
            </a:r>
            <a:endParaRPr lang="ru-RU" sz="1800" dirty="0"/>
          </a:p>
          <a:p>
            <a:pPr algn="just"/>
            <a:endParaRPr lang="ru-RU" sz="1800" dirty="0"/>
          </a:p>
        </p:txBody>
      </p:sp>
      <p:pic>
        <p:nvPicPr>
          <p:cNvPr id="4" name="Picture 16" descr="http://t3.gstatic.com/images?q=tbn:ANd9GcQyQguAfUJDCj4p1gZ_E7e1w7MlGEl0V7K60ZYtrkuOLQGZjDY9Kg">
            <a:extLst>
              <a:ext uri="{FF2B5EF4-FFF2-40B4-BE49-F238E27FC236}">
                <a16:creationId xmlns:a16="http://schemas.microsoft.com/office/drawing/2014/main" id="{9C59F8D2-5F35-4786-BE10-683FE1450517}"/>
              </a:ext>
            </a:extLst>
          </p:cNvPr>
          <p:cNvPicPr>
            <a:picLocks noChangeAspect="1" noChangeArrowheads="1"/>
          </p:cNvPicPr>
          <p:nvPr/>
        </p:nvPicPr>
        <p:blipFill>
          <a:blip r:embed="rId2"/>
          <a:srcRect/>
          <a:stretch>
            <a:fillRect/>
          </a:stretch>
        </p:blipFill>
        <p:spPr bwMode="auto">
          <a:xfrm>
            <a:off x="4417463" y="1012825"/>
            <a:ext cx="1177402" cy="1455738"/>
          </a:xfrm>
          <a:prstGeom prst="rect">
            <a:avLst/>
          </a:prstGeom>
          <a:ln>
            <a:noFill/>
          </a:ln>
          <a:effectLst>
            <a:softEdge rad="112500"/>
          </a:effectLst>
        </p:spPr>
      </p:pic>
    </p:spTree>
    <p:extLst>
      <p:ext uri="{BB962C8B-B14F-4D97-AF65-F5344CB8AC3E}">
        <p14:creationId xmlns:p14="http://schemas.microsoft.com/office/powerpoint/2010/main" val="3874623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08170A-FF11-4260-9029-E451DFED586F}"/>
              </a:ext>
            </a:extLst>
          </p:cNvPr>
          <p:cNvSpPr>
            <a:spLocks noGrp="1"/>
          </p:cNvSpPr>
          <p:nvPr>
            <p:ph type="title"/>
          </p:nvPr>
        </p:nvSpPr>
        <p:spPr>
          <a:xfrm>
            <a:off x="300752" y="48538"/>
            <a:ext cx="5164295" cy="430887"/>
          </a:xfrm>
        </p:spPr>
        <p:txBody>
          <a:bodyPr/>
          <a:lstStyle/>
          <a:p>
            <a:pPr algn="ctr"/>
            <a:r>
              <a:rPr lang="uz-Latn-UZ" sz="2800" b="0" dirty="0"/>
              <a:t>Bu go‘shakim...</a:t>
            </a:r>
            <a:endParaRPr lang="ru-RU" sz="2800" b="0" dirty="0"/>
          </a:p>
        </p:txBody>
      </p:sp>
      <p:sp>
        <p:nvSpPr>
          <p:cNvPr id="4" name="TextBox 3">
            <a:extLst>
              <a:ext uri="{FF2B5EF4-FFF2-40B4-BE49-F238E27FC236}">
                <a16:creationId xmlns:a16="http://schemas.microsoft.com/office/drawing/2014/main" id="{AC2BA3D1-C558-4C47-9136-A2421B33DB0B}"/>
              </a:ext>
            </a:extLst>
          </p:cNvPr>
          <p:cNvSpPr txBox="1"/>
          <p:nvPr/>
        </p:nvSpPr>
        <p:spPr>
          <a:xfrm>
            <a:off x="238897" y="560173"/>
            <a:ext cx="5387204" cy="107267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600" dirty="0">
                <a:latin typeface="Arial" panose="020B0604020202020204" pitchFamily="34" charset="0"/>
                <a:cs typeface="Arial" panose="020B0604020202020204" pitchFamily="34" charset="0"/>
              </a:rPr>
              <a:t>Bu </a:t>
            </a:r>
            <a:r>
              <a:rPr lang="en-US" sz="1600" dirty="0" err="1">
                <a:latin typeface="Arial" panose="020B0604020202020204" pitchFamily="34" charset="0"/>
                <a:cs typeface="Arial" panose="020B0604020202020204" pitchFamily="34" charset="0"/>
              </a:rPr>
              <a:t>go‘shakim</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dil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bahr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olar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muanbar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ziyoratgoh</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bo‘lgay</a:t>
            </a:r>
            <a:r>
              <a:rPr lang="en-US" sz="1600" dirty="0">
                <a:latin typeface="Arial" panose="020B0604020202020204" pitchFamily="34" charset="0"/>
                <a:cs typeface="Arial" panose="020B0604020202020204" pitchFamily="34" charset="0"/>
              </a:rPr>
              <a:t>,</a:t>
            </a:r>
            <a:endParaRPr lang="ru-RU" sz="1600" dirty="0">
              <a:latin typeface="Arial" panose="020B0604020202020204" pitchFamily="34" charset="0"/>
              <a:cs typeface="Arial" panose="020B0604020202020204" pitchFamily="34" charset="0"/>
            </a:endParaRPr>
          </a:p>
          <a:p>
            <a:r>
              <a:rPr lang="en-US" sz="1600" dirty="0" err="1">
                <a:latin typeface="Arial" panose="020B0604020202020204" pitchFamily="34" charset="0"/>
                <a:cs typeface="Arial" panose="020B0604020202020204" pitchFamily="34" charset="0"/>
              </a:rPr>
              <a:t>Sohibkim</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hazrat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Navoiy</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demakkim</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saodatgoh</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bo‘lgay</a:t>
            </a:r>
            <a:r>
              <a:rPr lang="en-US" sz="1600" dirty="0">
                <a:latin typeface="Arial" panose="020B0604020202020204" pitchFamily="34" charset="0"/>
                <a:cs typeface="Arial" panose="020B0604020202020204" pitchFamily="34" charset="0"/>
              </a:rPr>
              <a:t>,</a:t>
            </a:r>
            <a:endParaRPr lang="ru-RU" sz="1600" dirty="0">
              <a:latin typeface="Arial" panose="020B0604020202020204" pitchFamily="34" charset="0"/>
              <a:cs typeface="Arial" panose="020B0604020202020204" pitchFamily="34" charset="0"/>
            </a:endParaRPr>
          </a:p>
          <a:p>
            <a:r>
              <a:rPr lang="en-US" sz="1600" dirty="0" err="1">
                <a:latin typeface="Arial" panose="020B0604020202020204" pitchFamily="34" charset="0"/>
                <a:cs typeface="Arial" panose="020B0604020202020204" pitchFamily="34" charset="0"/>
              </a:rPr>
              <a:t>Misli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Musallo“dek</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ahli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ko‘ngilga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sajdagoh</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bo‘lgay</a:t>
            </a:r>
            <a:r>
              <a:rPr lang="en-US" sz="1600" dirty="0">
                <a:latin typeface="Arial" panose="020B0604020202020204" pitchFamily="34" charset="0"/>
                <a:cs typeface="Arial" panose="020B0604020202020204" pitchFamily="34" charset="0"/>
              </a:rPr>
              <a:t>,</a:t>
            </a:r>
            <a:endParaRPr lang="ru-RU"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Bunga </a:t>
            </a:r>
            <a:r>
              <a:rPr lang="en-US" sz="1600" dirty="0" err="1">
                <a:latin typeface="Arial" panose="020B0604020202020204" pitchFamily="34" charset="0"/>
                <a:cs typeface="Arial" panose="020B0604020202020204" pitchFamily="34" charset="0"/>
              </a:rPr>
              <a:t>pok</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qalb</a:t>
            </a:r>
            <a:r>
              <a:rPr lang="en-US" sz="1600" dirty="0">
                <a:latin typeface="Arial" panose="020B0604020202020204" pitchFamily="34" charset="0"/>
                <a:cs typeface="Arial" panose="020B0604020202020204" pitchFamily="34" charset="0"/>
              </a:rPr>
              <a:t>-la </a:t>
            </a:r>
            <a:r>
              <a:rPr lang="en-US" sz="1600" dirty="0" err="1">
                <a:latin typeface="Arial" panose="020B0604020202020204" pitchFamily="34" charset="0"/>
                <a:cs typeface="Arial" panose="020B0604020202020204" pitchFamily="34" charset="0"/>
              </a:rPr>
              <a:t>kelganlar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anga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o‘zi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guvoh</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bo‘lgay</a:t>
            </a:r>
            <a:r>
              <a:rPr lang="en-US" sz="1600" dirty="0">
                <a:latin typeface="Arial" panose="020B0604020202020204" pitchFamily="34" charset="0"/>
                <a:cs typeface="Arial" panose="020B0604020202020204" pitchFamily="34" charset="0"/>
              </a:rPr>
              <a:t>.</a:t>
            </a:r>
            <a:endParaRPr lang="uz-Latn-UZ" sz="1600" dirty="0">
              <a:latin typeface="Arial" panose="020B0604020202020204" pitchFamily="34" charset="0"/>
              <a:cs typeface="Arial" panose="020B0604020202020204" pitchFamily="34" charset="0"/>
            </a:endParaRPr>
          </a:p>
        </p:txBody>
      </p:sp>
      <p:sp>
        <p:nvSpPr>
          <p:cNvPr id="8" name="Rectangle 2">
            <a:extLst>
              <a:ext uri="{FF2B5EF4-FFF2-40B4-BE49-F238E27FC236}">
                <a16:creationId xmlns:a16="http://schemas.microsoft.com/office/drawing/2014/main" id="{FC20E394-C373-44A4-99F5-D6FB190CE27A}"/>
              </a:ext>
            </a:extLst>
          </p:cNvPr>
          <p:cNvSpPr>
            <a:spLocks noChangeArrowheads="1"/>
          </p:cNvSpPr>
          <p:nvPr/>
        </p:nvSpPr>
        <p:spPr bwMode="auto">
          <a:xfrm>
            <a:off x="248024" y="1100823"/>
            <a:ext cx="623329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u-RU" altLang="ru-RU" sz="1800" b="0" i="0" u="none" strike="noStrike" cap="none" normalizeH="0" baseline="0">
                <a:ln>
                  <a:noFill/>
                </a:ln>
                <a:solidFill>
                  <a:schemeClr val="tx1"/>
                </a:solidFill>
                <a:effectLst/>
                <a:latin typeface="Arial" panose="020B0604020202020204" pitchFamily="34" charset="0"/>
              </a:rPr>
            </a:br>
            <a:endParaRPr kumimoji="0" lang="ru-RU" altLang="ru-RU" sz="1800" b="0" i="0" u="none" strike="noStrike" cap="none" normalizeH="0" baseline="0">
              <a:ln>
                <a:noFill/>
              </a:ln>
              <a:solidFill>
                <a:schemeClr val="tx1"/>
              </a:solidFill>
              <a:effectLst/>
              <a:latin typeface="Arial" panose="020B0604020202020204" pitchFamily="34" charset="0"/>
            </a:endParaRPr>
          </a:p>
        </p:txBody>
      </p:sp>
      <p:sp>
        <p:nvSpPr>
          <p:cNvPr id="11" name="Прямоугольник 10">
            <a:extLst>
              <a:ext uri="{FF2B5EF4-FFF2-40B4-BE49-F238E27FC236}">
                <a16:creationId xmlns:a16="http://schemas.microsoft.com/office/drawing/2014/main" id="{BBCE1A91-2DFF-4FB0-AE94-9F301FC9F234}"/>
              </a:ext>
            </a:extLst>
          </p:cNvPr>
          <p:cNvSpPr/>
          <p:nvPr/>
        </p:nvSpPr>
        <p:spPr>
          <a:xfrm>
            <a:off x="238895" y="1632843"/>
            <a:ext cx="5387205" cy="132343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sz="1600" dirty="0" err="1">
                <a:latin typeface="Arial" panose="020B0604020202020204" pitchFamily="34" charset="0"/>
                <a:cs typeface="Arial" panose="020B0604020202020204" pitchFamily="34" charset="0"/>
              </a:rPr>
              <a:t>Bul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Adiblar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xiyoboni</a:t>
            </a:r>
            <a:r>
              <a:rPr lang="en-US" sz="1600" dirty="0">
                <a:latin typeface="Arial" panose="020B0604020202020204" pitchFamily="34" charset="0"/>
                <a:cs typeface="Arial" panose="020B0604020202020204" pitchFamily="34" charset="0"/>
              </a:rPr>
              <a:t> - </a:t>
            </a:r>
            <a:r>
              <a:rPr lang="en-US" sz="1600" dirty="0" err="1">
                <a:latin typeface="Arial" panose="020B0604020202020204" pitchFamily="34" charset="0"/>
                <a:cs typeface="Arial" panose="020B0604020202020204" pitchFamily="34" charset="0"/>
              </a:rPr>
              <a:t>ko‘ring</a:t>
            </a:r>
            <a:r>
              <a:rPr lang="en-US" sz="1600" dirty="0">
                <a:latin typeface="Arial" panose="020B0604020202020204" pitchFamily="34" charset="0"/>
                <a:cs typeface="Arial" panose="020B0604020202020204" pitchFamily="34" charset="0"/>
              </a:rPr>
              <a:t>,</a:t>
            </a:r>
            <a:r>
              <a:rPr lang="uz-Latn-UZ"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qanday</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nurxonadur</a:t>
            </a:r>
            <a:r>
              <a:rPr lang="en-US" sz="1600" dirty="0">
                <a:latin typeface="Arial" panose="020B0604020202020204" pitchFamily="34" charset="0"/>
                <a:cs typeface="Arial" panose="020B0604020202020204" pitchFamily="34" charset="0"/>
              </a:rPr>
              <a:t>,</a:t>
            </a:r>
          </a:p>
          <a:p>
            <a:r>
              <a:rPr lang="en-US" sz="1600" dirty="0" err="1">
                <a:latin typeface="Arial" panose="020B0604020202020204" pitchFamily="34" charset="0"/>
                <a:cs typeface="Arial" panose="020B0604020202020204" pitchFamily="34" charset="0"/>
              </a:rPr>
              <a:t>Mudom</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bahor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yashnab</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turgan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Bog‘i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Eram</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gulxonadur</a:t>
            </a:r>
            <a:r>
              <a:rPr lang="en-US" sz="1600" dirty="0">
                <a:latin typeface="Arial" panose="020B0604020202020204" pitchFamily="34" charset="0"/>
                <a:cs typeface="Arial" panose="020B0604020202020204" pitchFamily="34" charset="0"/>
              </a:rPr>
              <a:t>,</a:t>
            </a:r>
          </a:p>
          <a:p>
            <a:r>
              <a:rPr lang="en-US" sz="1600" dirty="0" err="1">
                <a:latin typeface="Arial" panose="020B0604020202020204" pitchFamily="34" charset="0"/>
                <a:cs typeface="Arial" panose="020B0604020202020204" pitchFamily="34" charset="0"/>
              </a:rPr>
              <a:t>Ayvonida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Hazrat</a:t>
            </a:r>
            <a:r>
              <a:rPr lang="en-US" sz="1600" dirty="0">
                <a:latin typeface="Arial" panose="020B0604020202020204" pitchFamily="34" charset="0"/>
                <a:cs typeface="Arial" panose="020B0604020202020204" pitchFamily="34" charset="0"/>
              </a:rPr>
              <a:t> duo </a:t>
            </a:r>
            <a:r>
              <a:rPr lang="en-US" sz="1600" dirty="0" err="1">
                <a:latin typeface="Arial" panose="020B0604020202020204" pitchFamily="34" charset="0"/>
                <a:cs typeface="Arial" panose="020B0604020202020204" pitchFamily="34" charset="0"/>
              </a:rPr>
              <a:t>qilib</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turgan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pirxonadur</a:t>
            </a:r>
            <a:r>
              <a:rPr lang="en-US" sz="1600" dirty="0">
                <a:latin typeface="Arial" panose="020B0604020202020204" pitchFamily="34" charset="0"/>
                <a:cs typeface="Arial" panose="020B0604020202020204" pitchFamily="34" charset="0"/>
              </a:rPr>
              <a:t>,</a:t>
            </a:r>
          </a:p>
          <a:p>
            <a:r>
              <a:rPr lang="en-US" sz="1600" dirty="0" err="1">
                <a:latin typeface="Arial" panose="020B0604020202020204" pitchFamily="34" charset="0"/>
                <a:cs typeface="Arial" panose="020B0604020202020204" pitchFamily="34" charset="0"/>
              </a:rPr>
              <a:t>Pok</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ko‘ngillar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nur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sochguvchi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munavvar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saylgoh</a:t>
            </a:r>
            <a:r>
              <a:rPr lang="uz-Latn-UZ"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bo‘lgay</a:t>
            </a:r>
            <a:r>
              <a:rPr lang="en-US" sz="1600" dirty="0">
                <a:latin typeface="Arial" panose="020B0604020202020204" pitchFamily="34" charset="0"/>
                <a:cs typeface="Arial" panose="020B0604020202020204" pitchFamily="34" charset="0"/>
              </a:rPr>
              <a:t>.</a:t>
            </a:r>
          </a:p>
          <a:p>
            <a:r>
              <a:rPr lang="en-US" sz="16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431303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circle(in)">
                                      <p:cBhvr>
                                        <p:cTn id="1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F31A01-90A3-4DF9-A412-500EDF6907D4}"/>
              </a:ext>
            </a:extLst>
          </p:cNvPr>
          <p:cNvSpPr>
            <a:spLocks noGrp="1"/>
          </p:cNvSpPr>
          <p:nvPr>
            <p:ph type="title"/>
          </p:nvPr>
        </p:nvSpPr>
        <p:spPr>
          <a:xfrm>
            <a:off x="300752" y="102424"/>
            <a:ext cx="5164295" cy="315471"/>
          </a:xfrm>
        </p:spPr>
        <p:txBody>
          <a:bodyPr/>
          <a:lstStyle/>
          <a:p>
            <a:pPr algn="ctr"/>
            <a:r>
              <a:rPr lang="en-US" b="0" dirty="0" err="1"/>
              <a:t>Fikringizni</a:t>
            </a:r>
            <a:r>
              <a:rPr lang="en-US" b="0" dirty="0"/>
              <a:t> </a:t>
            </a:r>
            <a:r>
              <a:rPr lang="en-US" b="0" dirty="0" err="1"/>
              <a:t>izohlang</a:t>
            </a:r>
            <a:endParaRPr lang="ru-RU" b="0" dirty="0"/>
          </a:p>
        </p:txBody>
      </p:sp>
      <p:sp>
        <p:nvSpPr>
          <p:cNvPr id="3" name="Текст 2">
            <a:extLst>
              <a:ext uri="{FF2B5EF4-FFF2-40B4-BE49-F238E27FC236}">
                <a16:creationId xmlns:a16="http://schemas.microsoft.com/office/drawing/2014/main" id="{EBBB24F6-9760-469C-82F4-45D08AD04CFA}"/>
              </a:ext>
            </a:extLst>
          </p:cNvPr>
          <p:cNvSpPr>
            <a:spLocks noGrp="1"/>
          </p:cNvSpPr>
          <p:nvPr>
            <p:ph type="body" idx="1"/>
          </p:nvPr>
        </p:nvSpPr>
        <p:spPr>
          <a:xfrm>
            <a:off x="139700" y="555625"/>
            <a:ext cx="5486400" cy="2600712"/>
          </a:xfrm>
          <a:solidFill>
            <a:schemeClr val="bg1">
              <a:lumMod val="85000"/>
            </a:schemeClr>
          </a:solidFill>
        </p:spPr>
        <p:txBody>
          <a:bodyPr/>
          <a:lstStyle/>
          <a:p>
            <a:pPr indent="358775" algn="just"/>
            <a:r>
              <a:rPr lang="en-US" sz="1300" dirty="0" err="1"/>
              <a:t>Davr</a:t>
            </a:r>
            <a:r>
              <a:rPr lang="en-US" sz="1300" dirty="0"/>
              <a:t> </a:t>
            </a:r>
            <a:r>
              <a:rPr lang="en-US" sz="1300" dirty="0" err="1"/>
              <a:t>nizomin</a:t>
            </a:r>
            <a:r>
              <a:rPr lang="en-US" sz="1300" dirty="0"/>
              <a:t> </a:t>
            </a:r>
            <a:r>
              <a:rPr lang="en-US" sz="1300" dirty="0" err="1"/>
              <a:t>adl</a:t>
            </a:r>
            <a:r>
              <a:rPr lang="en-US" sz="1300" dirty="0"/>
              <a:t> </a:t>
            </a:r>
            <a:r>
              <a:rPr lang="en-US" sz="1300" dirty="0" err="1"/>
              <a:t>etgan</a:t>
            </a:r>
            <a:r>
              <a:rPr lang="en-US" sz="1300" dirty="0"/>
              <a:t> zot </a:t>
            </a:r>
            <a:r>
              <a:rPr lang="en-US" sz="1300" dirty="0" err="1"/>
              <a:t>azmin</a:t>
            </a:r>
            <a:r>
              <a:rPr lang="en-US" sz="1300" dirty="0"/>
              <a:t> </a:t>
            </a:r>
            <a:r>
              <a:rPr lang="en-US" sz="1300" dirty="0" err="1"/>
              <a:t>Haq</a:t>
            </a:r>
            <a:r>
              <a:rPr lang="en-US" sz="1300" dirty="0"/>
              <a:t> ham </a:t>
            </a:r>
            <a:r>
              <a:rPr lang="en-US" sz="1300" dirty="0" err="1"/>
              <a:t>qo‘llagay</a:t>
            </a:r>
            <a:r>
              <a:rPr lang="en-US" sz="1300" dirty="0"/>
              <a:t>,</a:t>
            </a:r>
            <a:endParaRPr lang="ru-RU" sz="1300" dirty="0"/>
          </a:p>
          <a:p>
            <a:pPr indent="358775" algn="just"/>
            <a:r>
              <a:rPr lang="en-US" sz="1300" dirty="0" err="1"/>
              <a:t>Davron</a:t>
            </a:r>
            <a:r>
              <a:rPr lang="en-US" sz="1300" dirty="0"/>
              <a:t> </a:t>
            </a:r>
            <a:r>
              <a:rPr lang="en-US" sz="1300" dirty="0" err="1"/>
              <a:t>eli</a:t>
            </a:r>
            <a:r>
              <a:rPr lang="en-US" sz="1300" dirty="0"/>
              <a:t> </a:t>
            </a:r>
            <a:r>
              <a:rPr lang="en-US" sz="1300" dirty="0" err="1"/>
              <a:t>duosiga</a:t>
            </a:r>
            <a:r>
              <a:rPr lang="en-US" sz="1300" dirty="0"/>
              <a:t> </a:t>
            </a:r>
            <a:r>
              <a:rPr lang="en-US" sz="1300" dirty="0" err="1"/>
              <a:t>monandi</a:t>
            </a:r>
            <a:r>
              <a:rPr lang="en-US" sz="1300" dirty="0"/>
              <a:t> </a:t>
            </a:r>
            <a:r>
              <a:rPr lang="en-US" sz="1300" dirty="0" err="1"/>
              <a:t>ijobat</a:t>
            </a:r>
            <a:r>
              <a:rPr lang="en-US" sz="1300" dirty="0"/>
              <a:t> </a:t>
            </a:r>
            <a:r>
              <a:rPr lang="en-US" sz="1300" dirty="0" err="1"/>
              <a:t>yo‘llagay</a:t>
            </a:r>
            <a:r>
              <a:rPr lang="en-US" sz="1300" dirty="0"/>
              <a:t>,</a:t>
            </a:r>
            <a:endParaRPr lang="ru-RU" sz="1300" dirty="0"/>
          </a:p>
          <a:p>
            <a:pPr indent="358775" algn="just"/>
            <a:r>
              <a:rPr lang="en-US" sz="1300" dirty="0" err="1"/>
              <a:t>Ko‘ngillarda</a:t>
            </a:r>
            <a:r>
              <a:rPr lang="en-US" sz="1300" dirty="0"/>
              <a:t> </a:t>
            </a:r>
            <a:r>
              <a:rPr lang="en-US" sz="1300" dirty="0" err="1"/>
              <a:t>so‘z</a:t>
            </a:r>
            <a:r>
              <a:rPr lang="en-US" sz="1300" dirty="0"/>
              <a:t> </a:t>
            </a:r>
            <a:r>
              <a:rPr lang="en-US" sz="1300" dirty="0" err="1"/>
              <a:t>gullasa</a:t>
            </a:r>
            <a:r>
              <a:rPr lang="en-US" sz="1300" dirty="0"/>
              <a:t>, jism-u </a:t>
            </a:r>
            <a:r>
              <a:rPr lang="en-US" sz="1300" dirty="0" err="1"/>
              <a:t>jon</a:t>
            </a:r>
            <a:r>
              <a:rPr lang="en-US" sz="1300" dirty="0"/>
              <a:t>, </a:t>
            </a:r>
            <a:r>
              <a:rPr lang="en-US" sz="1300" dirty="0" err="1"/>
              <a:t>Vatan</a:t>
            </a:r>
            <a:r>
              <a:rPr lang="en-US" sz="1300" dirty="0"/>
              <a:t> </a:t>
            </a:r>
            <a:r>
              <a:rPr lang="en-US" sz="1300" dirty="0" err="1"/>
              <a:t>gullagay</a:t>
            </a:r>
            <a:r>
              <a:rPr lang="en-US" sz="1300" dirty="0"/>
              <a:t>,</a:t>
            </a:r>
            <a:endParaRPr lang="ru-RU" sz="1300" dirty="0"/>
          </a:p>
          <a:p>
            <a:pPr indent="358775" algn="just"/>
            <a:r>
              <a:rPr lang="en-US" sz="1300" dirty="0" err="1"/>
              <a:t>Odamiy</a:t>
            </a:r>
            <a:r>
              <a:rPr lang="en-US" sz="1300" dirty="0"/>
              <a:t> </a:t>
            </a:r>
            <a:r>
              <a:rPr lang="en-US" sz="1300" dirty="0" err="1"/>
              <a:t>orzumand</a:t>
            </a:r>
            <a:r>
              <a:rPr lang="en-US" sz="1300" dirty="0"/>
              <a:t> </a:t>
            </a:r>
            <a:r>
              <a:rPr lang="en-US" sz="1300" dirty="0" err="1"/>
              <a:t>elga</a:t>
            </a:r>
            <a:r>
              <a:rPr lang="en-US" sz="1300" dirty="0"/>
              <a:t> </a:t>
            </a:r>
            <a:r>
              <a:rPr lang="en-US" sz="1300" dirty="0" err="1"/>
              <a:t>bu</a:t>
            </a:r>
            <a:r>
              <a:rPr lang="en-US" sz="1300" dirty="0"/>
              <a:t> joy </a:t>
            </a:r>
            <a:r>
              <a:rPr lang="en-US" sz="1300" dirty="0" err="1"/>
              <a:t>bir</a:t>
            </a:r>
            <a:r>
              <a:rPr lang="en-US" sz="1300" dirty="0"/>
              <a:t> </a:t>
            </a:r>
            <a:r>
              <a:rPr lang="en-US" sz="1300" dirty="0" err="1"/>
              <a:t>sajdagoh</a:t>
            </a:r>
            <a:r>
              <a:rPr lang="en-US" sz="1300" dirty="0"/>
              <a:t> </a:t>
            </a:r>
            <a:r>
              <a:rPr lang="en-US" sz="1300" dirty="0" err="1"/>
              <a:t>bo‘lgay</a:t>
            </a:r>
            <a:r>
              <a:rPr lang="en-US" sz="1300" dirty="0"/>
              <a:t>!</a:t>
            </a:r>
            <a:endParaRPr lang="ru-RU" sz="1300" dirty="0"/>
          </a:p>
          <a:p>
            <a:pPr algn="just"/>
            <a:r>
              <a:rPr lang="uz-Latn-UZ" sz="1300" i="1" dirty="0"/>
              <a:t>                                                                              </a:t>
            </a:r>
            <a:r>
              <a:rPr lang="en-US" sz="1300" i="1" dirty="0" err="1"/>
              <a:t>Minhojiddin</a:t>
            </a:r>
            <a:r>
              <a:rPr lang="en-US" sz="1300" i="1" dirty="0"/>
              <a:t> </a:t>
            </a:r>
            <a:r>
              <a:rPr lang="en-US" sz="1300" i="1" dirty="0" err="1"/>
              <a:t>Mirzo</a:t>
            </a:r>
            <a:endParaRPr lang="ru-RU" sz="1300" i="1" dirty="0"/>
          </a:p>
          <a:p>
            <a:pPr indent="358775" algn="just"/>
            <a:r>
              <a:rPr lang="en-US" sz="1300" i="1" dirty="0" err="1"/>
              <a:t>Tavsiya</a:t>
            </a:r>
            <a:r>
              <a:rPr lang="en-US" sz="1300" i="1" dirty="0"/>
              <a:t> </a:t>
            </a:r>
            <a:r>
              <a:rPr lang="en-US" sz="1300" i="1" dirty="0" err="1"/>
              <a:t>etilgan</a:t>
            </a:r>
            <a:r>
              <a:rPr lang="en-US" sz="1300" i="1" dirty="0"/>
              <a:t> </a:t>
            </a:r>
            <a:r>
              <a:rPr lang="en-US" sz="1300" i="1" dirty="0" err="1"/>
              <a:t>so‘zlar</a:t>
            </a:r>
            <a:r>
              <a:rPr lang="en-US" sz="1300" i="1" dirty="0"/>
              <a:t>: „</a:t>
            </a:r>
            <a:r>
              <a:rPr lang="en-US" sz="1300" i="1" dirty="0" err="1"/>
              <a:t>Unsiya</a:t>
            </a:r>
            <a:r>
              <a:rPr lang="en-US" sz="1300" i="1" dirty="0"/>
              <a:t>“, </a:t>
            </a:r>
            <a:r>
              <a:rPr lang="en-US" sz="1300" i="1" dirty="0" err="1"/>
              <a:t>istiqomat</a:t>
            </a:r>
            <a:r>
              <a:rPr lang="en-US" sz="1300" i="1" dirty="0"/>
              <a:t>, </a:t>
            </a:r>
            <a:r>
              <a:rPr lang="en-US" sz="1300" i="1" dirty="0" err="1"/>
              <a:t>oshyon</a:t>
            </a:r>
            <a:r>
              <a:rPr lang="en-US" sz="1300" i="1" dirty="0"/>
              <a:t>, </a:t>
            </a:r>
            <a:r>
              <a:rPr lang="en-US" sz="1300" i="1" dirty="0" err="1"/>
              <a:t>botin</a:t>
            </a:r>
            <a:r>
              <a:rPr lang="en-US" sz="1300" i="1" dirty="0"/>
              <a:t>, </a:t>
            </a:r>
            <a:r>
              <a:rPr lang="en-US" sz="1300" i="1" dirty="0" err="1"/>
              <a:t>ash’or</a:t>
            </a:r>
            <a:r>
              <a:rPr lang="en-US" sz="1300" i="1" dirty="0"/>
              <a:t>, </a:t>
            </a:r>
            <a:r>
              <a:rPr lang="en-US" sz="1300" i="1" dirty="0" err="1"/>
              <a:t>xayrxoh</a:t>
            </a:r>
            <a:r>
              <a:rPr lang="en-US" sz="1300" i="1" dirty="0"/>
              <a:t>, „</a:t>
            </a:r>
            <a:r>
              <a:rPr lang="en-US" sz="1300" i="1" dirty="0" err="1"/>
              <a:t>Bog‘i</a:t>
            </a:r>
            <a:r>
              <a:rPr lang="ru-RU" sz="1300" i="1" dirty="0"/>
              <a:t> </a:t>
            </a:r>
            <a:r>
              <a:rPr lang="en-US" sz="1300" i="1" dirty="0" err="1"/>
              <a:t>Eram</a:t>
            </a:r>
            <a:r>
              <a:rPr lang="en-US" sz="1300" i="1" dirty="0"/>
              <a:t>“, </a:t>
            </a:r>
            <a:r>
              <a:rPr lang="en-US" sz="1300" i="1" dirty="0" err="1"/>
              <a:t>muanbar</a:t>
            </a:r>
            <a:r>
              <a:rPr lang="en-US" sz="1300" i="1" dirty="0"/>
              <a:t>, </a:t>
            </a:r>
            <a:r>
              <a:rPr lang="en-US" sz="1300" i="1" dirty="0" err="1"/>
              <a:t>saodatgoh</a:t>
            </a:r>
            <a:r>
              <a:rPr lang="en-US" sz="1300" i="1" dirty="0"/>
              <a:t>, „</a:t>
            </a:r>
            <a:r>
              <a:rPr lang="en-US" sz="1300" i="1" dirty="0" err="1"/>
              <a:t>Musallo</a:t>
            </a:r>
            <a:r>
              <a:rPr lang="en-US" sz="1300" i="1" dirty="0"/>
              <a:t>“, </a:t>
            </a:r>
            <a:r>
              <a:rPr lang="en-US" sz="1300" i="1" dirty="0" err="1"/>
              <a:t>shukronalikda</a:t>
            </a:r>
            <a:r>
              <a:rPr lang="en-US" sz="1300" i="1" dirty="0"/>
              <a:t>, </a:t>
            </a:r>
            <a:r>
              <a:rPr lang="en-US" sz="1300" i="1" dirty="0" err="1"/>
              <a:t>qo‘llagay</a:t>
            </a:r>
            <a:r>
              <a:rPr lang="en-US" sz="1300" i="1" dirty="0"/>
              <a:t>.</a:t>
            </a:r>
            <a:endParaRPr lang="ru-RU" sz="1300" i="1" dirty="0"/>
          </a:p>
          <a:p>
            <a:pPr indent="358775" algn="just"/>
            <a:r>
              <a:rPr lang="en-US" sz="1300" dirty="0" err="1"/>
              <a:t>Hazrat</a:t>
            </a:r>
            <a:r>
              <a:rPr lang="en-US" sz="1300" dirty="0"/>
              <a:t> Alisher </a:t>
            </a:r>
            <a:r>
              <a:rPr lang="en-US" sz="1300" dirty="0" err="1"/>
              <a:t>Navoiy</a:t>
            </a:r>
            <a:r>
              <a:rPr lang="en-US" sz="1300" dirty="0"/>
              <a:t> </a:t>
            </a:r>
            <a:r>
              <a:rPr lang="en-US" sz="1300" dirty="0" err="1"/>
              <a:t>abadiy</a:t>
            </a:r>
            <a:r>
              <a:rPr lang="en-US" sz="1300" dirty="0"/>
              <a:t> </a:t>
            </a:r>
            <a:r>
              <a:rPr lang="en-US" sz="1300" dirty="0" err="1"/>
              <a:t>qo‘nim</a:t>
            </a:r>
            <a:r>
              <a:rPr lang="en-US" sz="1300" dirty="0"/>
              <a:t> </a:t>
            </a:r>
            <a:r>
              <a:rPr lang="en-US" sz="1300" dirty="0" err="1"/>
              <a:t>topgan</a:t>
            </a:r>
            <a:r>
              <a:rPr lang="en-US" sz="1300" dirty="0"/>
              <a:t> „</a:t>
            </a:r>
            <a:r>
              <a:rPr lang="en-US" sz="1300" dirty="0" err="1"/>
              <a:t>Musallo</a:t>
            </a:r>
            <a:r>
              <a:rPr lang="en-US" sz="1300" dirty="0"/>
              <a:t>“ </a:t>
            </a:r>
            <a:r>
              <a:rPr lang="en-US" sz="1300" dirty="0" err="1"/>
              <a:t>maydoni</a:t>
            </a:r>
            <a:r>
              <a:rPr lang="en-US" sz="1300" dirty="0"/>
              <a:t> </a:t>
            </a:r>
            <a:r>
              <a:rPr lang="en-US" sz="1300" dirty="0" err="1"/>
              <a:t>va</a:t>
            </a:r>
            <a:r>
              <a:rPr lang="en-US" sz="1300" dirty="0"/>
              <a:t> </a:t>
            </a:r>
            <a:r>
              <a:rPr lang="en-US" sz="1300" dirty="0" err="1"/>
              <a:t>Toshkentdagi</a:t>
            </a:r>
            <a:r>
              <a:rPr lang="en-US" sz="1300" dirty="0"/>
              <a:t> „</a:t>
            </a:r>
            <a:r>
              <a:rPr lang="uz-Latn-UZ" sz="1300" dirty="0"/>
              <a:t> </a:t>
            </a:r>
            <a:r>
              <a:rPr lang="en-US" sz="1300" dirty="0" err="1"/>
              <a:t>Milliy</a:t>
            </a:r>
            <a:r>
              <a:rPr lang="en-US" sz="1300" dirty="0"/>
              <a:t> bog</a:t>
            </a:r>
            <a:r>
              <a:rPr lang="uz-Latn-UZ" sz="1300" dirty="0"/>
              <a:t>‘ </a:t>
            </a:r>
            <a:r>
              <a:rPr lang="en-US" sz="1300" dirty="0"/>
              <a:t>“da </a:t>
            </a:r>
            <a:r>
              <a:rPr lang="en-US" sz="1300" dirty="0" err="1"/>
              <a:t>tashkil</a:t>
            </a:r>
            <a:r>
              <a:rPr lang="en-US" sz="1300" dirty="0"/>
              <a:t> </a:t>
            </a:r>
            <a:r>
              <a:rPr lang="en-US" sz="1300" dirty="0" err="1"/>
              <a:t>qilingan</a:t>
            </a:r>
            <a:r>
              <a:rPr lang="en-US" sz="1300" dirty="0"/>
              <a:t> „</a:t>
            </a:r>
            <a:r>
              <a:rPr lang="en-US" sz="1300" dirty="0" err="1"/>
              <a:t>Adiblar</a:t>
            </a:r>
            <a:r>
              <a:rPr lang="en-US" sz="1300" dirty="0"/>
              <a:t> </a:t>
            </a:r>
            <a:r>
              <a:rPr lang="en-US" sz="1300" dirty="0" err="1"/>
              <a:t>xiyoboni</a:t>
            </a:r>
            <a:r>
              <a:rPr lang="en-US" sz="1300" dirty="0"/>
              <a:t>“ </a:t>
            </a:r>
            <a:r>
              <a:rPr lang="en-US" sz="1300" dirty="0" err="1"/>
              <a:t>o‘rtasida</a:t>
            </a:r>
            <a:r>
              <a:rPr lang="en-US" sz="1300" dirty="0"/>
              <a:t> </a:t>
            </a:r>
            <a:r>
              <a:rPr lang="en-US" sz="1300" dirty="0" err="1"/>
              <a:t>qanday</a:t>
            </a:r>
            <a:r>
              <a:rPr lang="en-US" sz="1300" dirty="0"/>
              <a:t> </a:t>
            </a:r>
            <a:r>
              <a:rPr lang="en-US" sz="1300" dirty="0" err="1"/>
              <a:t>bog‘liqlikni</a:t>
            </a:r>
            <a:r>
              <a:rPr lang="en-US" sz="1300" dirty="0"/>
              <a:t> </a:t>
            </a:r>
            <a:r>
              <a:rPr lang="en-US" sz="1300" dirty="0" err="1"/>
              <a:t>ko‘ryapsiz</a:t>
            </a:r>
            <a:r>
              <a:rPr lang="en-US" sz="1300" dirty="0"/>
              <a:t>? </a:t>
            </a:r>
            <a:r>
              <a:rPr lang="en-US" sz="1300" dirty="0" err="1"/>
              <a:t>Fikringizni</a:t>
            </a:r>
            <a:r>
              <a:rPr lang="en-US" sz="1300" dirty="0"/>
              <a:t> </a:t>
            </a:r>
            <a:r>
              <a:rPr lang="en-US" sz="1300" dirty="0" err="1"/>
              <a:t>she’r</a:t>
            </a:r>
            <a:r>
              <a:rPr lang="en-US" sz="1300" dirty="0"/>
              <a:t> </a:t>
            </a:r>
            <a:r>
              <a:rPr lang="en-US" sz="1300" dirty="0" err="1"/>
              <a:t>misralariga</a:t>
            </a:r>
            <a:r>
              <a:rPr lang="en-US" sz="1300" dirty="0"/>
              <a:t> </a:t>
            </a:r>
            <a:r>
              <a:rPr lang="en-US" sz="1300" dirty="0" err="1"/>
              <a:t>tayanib</a:t>
            </a:r>
            <a:r>
              <a:rPr lang="en-US" sz="1300" dirty="0"/>
              <a:t> </a:t>
            </a:r>
            <a:r>
              <a:rPr lang="en-US" sz="1300" dirty="0" err="1"/>
              <a:t>izohlang</a:t>
            </a:r>
            <a:r>
              <a:rPr lang="en-US" sz="1300" dirty="0"/>
              <a:t>.</a:t>
            </a:r>
            <a:endParaRPr lang="ru-RU" sz="1300" dirty="0"/>
          </a:p>
          <a:p>
            <a:pPr algn="just"/>
            <a:endParaRPr lang="ru-RU" sz="1300" dirty="0"/>
          </a:p>
        </p:txBody>
      </p:sp>
    </p:spTree>
    <p:extLst>
      <p:ext uri="{BB962C8B-B14F-4D97-AF65-F5344CB8AC3E}">
        <p14:creationId xmlns:p14="http://schemas.microsoft.com/office/powerpoint/2010/main" val="3375111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1CA3C9-B22A-4E04-AF2C-186B7838DEC4}"/>
              </a:ext>
            </a:extLst>
          </p:cNvPr>
          <p:cNvSpPr>
            <a:spLocks noGrp="1"/>
          </p:cNvSpPr>
          <p:nvPr>
            <p:ph type="title"/>
          </p:nvPr>
        </p:nvSpPr>
        <p:spPr>
          <a:xfrm>
            <a:off x="300752" y="102424"/>
            <a:ext cx="5164295" cy="430887"/>
          </a:xfrm>
        </p:spPr>
        <p:txBody>
          <a:bodyPr/>
          <a:lstStyle/>
          <a:p>
            <a:pPr algn="ctr"/>
            <a:r>
              <a:rPr lang="uz-Latn-UZ" sz="2800" b="0" dirty="0"/>
              <a:t>1.2-mashq</a:t>
            </a:r>
            <a:endParaRPr lang="ru-RU" sz="2800" b="0" dirty="0"/>
          </a:p>
        </p:txBody>
      </p:sp>
      <p:sp>
        <p:nvSpPr>
          <p:cNvPr id="3" name="Текст 2">
            <a:extLst>
              <a:ext uri="{FF2B5EF4-FFF2-40B4-BE49-F238E27FC236}">
                <a16:creationId xmlns:a16="http://schemas.microsoft.com/office/drawing/2014/main" id="{D650387E-51BA-4E2A-B47B-48B1FDDB33F9}"/>
              </a:ext>
            </a:extLst>
          </p:cNvPr>
          <p:cNvSpPr>
            <a:spLocks noGrp="1"/>
          </p:cNvSpPr>
          <p:nvPr>
            <p:ph type="body" idx="1"/>
          </p:nvPr>
        </p:nvSpPr>
        <p:spPr>
          <a:xfrm>
            <a:off x="186226" y="708026"/>
            <a:ext cx="3458674" cy="2154436"/>
          </a:xfrm>
        </p:spPr>
        <p:style>
          <a:lnRef idx="1">
            <a:schemeClr val="accent4"/>
          </a:lnRef>
          <a:fillRef idx="2">
            <a:schemeClr val="accent4"/>
          </a:fillRef>
          <a:effectRef idx="1">
            <a:schemeClr val="accent4"/>
          </a:effectRef>
          <a:fontRef idx="minor">
            <a:schemeClr val="dk1"/>
          </a:fontRef>
        </p:style>
        <p:txBody>
          <a:bodyPr/>
          <a:lstStyle/>
          <a:p>
            <a:pPr algn="just"/>
            <a:r>
              <a:rPr lang="en-US" sz="2000" dirty="0"/>
              <a:t> a) </a:t>
            </a:r>
            <a:r>
              <a:rPr lang="en-US" sz="2000" dirty="0" err="1"/>
              <a:t>talaffuzidagi</a:t>
            </a:r>
            <a:r>
              <a:rPr lang="en-US" sz="2000" dirty="0"/>
              <a:t> </a:t>
            </a:r>
            <a:r>
              <a:rPr lang="en-US" sz="2000" dirty="0" err="1"/>
              <a:t>tovush</a:t>
            </a:r>
            <a:r>
              <a:rPr lang="en-US" sz="2000" dirty="0"/>
              <a:t> </a:t>
            </a:r>
            <a:r>
              <a:rPr lang="en-US" sz="2000" dirty="0" err="1"/>
              <a:t>o‘zgarishi</a:t>
            </a:r>
            <a:r>
              <a:rPr lang="en-US" sz="2000" dirty="0"/>
              <a:t> </a:t>
            </a:r>
            <a:r>
              <a:rPr lang="en-US" sz="2000" dirty="0" err="1"/>
              <a:t>imloda</a:t>
            </a:r>
            <a:r>
              <a:rPr lang="en-US" sz="2000" dirty="0"/>
              <a:t> </a:t>
            </a:r>
            <a:r>
              <a:rPr lang="en-US" sz="2000" dirty="0" err="1"/>
              <a:t>aks</a:t>
            </a:r>
            <a:r>
              <a:rPr lang="en-US" sz="2000" dirty="0"/>
              <a:t> </a:t>
            </a:r>
            <a:r>
              <a:rPr lang="en-US" sz="2000" dirty="0" err="1"/>
              <a:t>etmaydigan</a:t>
            </a:r>
            <a:r>
              <a:rPr lang="en-US" sz="2000" dirty="0"/>
              <a:t>;</a:t>
            </a:r>
            <a:r>
              <a:rPr lang="uz-Latn-UZ" sz="2000" dirty="0"/>
              <a:t> </a:t>
            </a:r>
            <a:endParaRPr lang="en-US" sz="2000" dirty="0"/>
          </a:p>
          <a:p>
            <a:pPr algn="just"/>
            <a:r>
              <a:rPr lang="en-US" sz="2000" dirty="0"/>
              <a:t> b) </a:t>
            </a:r>
            <a:r>
              <a:rPr lang="en-US" sz="2000" dirty="0" err="1"/>
              <a:t>yozilganidek</a:t>
            </a:r>
            <a:r>
              <a:rPr lang="en-US" sz="2000" dirty="0"/>
              <a:t> </a:t>
            </a:r>
            <a:r>
              <a:rPr lang="en-US" sz="2000" dirty="0" err="1"/>
              <a:t>aytilmaydigan</a:t>
            </a:r>
            <a:r>
              <a:rPr lang="en-US" sz="2000" dirty="0"/>
              <a:t> (</a:t>
            </a:r>
            <a:r>
              <a:rPr lang="en-US" sz="2000" dirty="0" err="1"/>
              <a:t>o‘qilmaydigan</a:t>
            </a:r>
            <a:r>
              <a:rPr lang="en-US" sz="2000" dirty="0"/>
              <a:t>) </a:t>
            </a:r>
            <a:r>
              <a:rPr lang="en-US" sz="2000" dirty="0" err="1"/>
              <a:t>so‘zlarni</a:t>
            </a:r>
            <a:r>
              <a:rPr lang="en-US" sz="2000" dirty="0"/>
              <a:t> </a:t>
            </a:r>
            <a:r>
              <a:rPr lang="en-US" sz="2000" dirty="0" err="1"/>
              <a:t>aniqlang</a:t>
            </a:r>
            <a:r>
              <a:rPr lang="en-US" sz="2000" dirty="0"/>
              <a:t>.</a:t>
            </a:r>
            <a:endParaRPr lang="ru-RU" sz="2000" dirty="0"/>
          </a:p>
          <a:p>
            <a:pPr algn="just"/>
            <a:endParaRPr lang="ru-RU" sz="2000" dirty="0"/>
          </a:p>
        </p:txBody>
      </p:sp>
      <p:pic>
        <p:nvPicPr>
          <p:cNvPr id="5" name="Рисунок 4">
            <a:extLst>
              <a:ext uri="{FF2B5EF4-FFF2-40B4-BE49-F238E27FC236}">
                <a16:creationId xmlns:a16="http://schemas.microsoft.com/office/drawing/2014/main" id="{A7FE907B-38D4-4A5D-9075-B762C838499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31328" y="842965"/>
            <a:ext cx="1884558" cy="1884558"/>
          </a:xfrm>
          <a:prstGeom prst="rect">
            <a:avLst/>
          </a:prstGeom>
        </p:spPr>
      </p:pic>
    </p:spTree>
    <p:extLst>
      <p:ext uri="{BB962C8B-B14F-4D97-AF65-F5344CB8AC3E}">
        <p14:creationId xmlns:p14="http://schemas.microsoft.com/office/powerpoint/2010/main" val="32997141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8f831a3c1cdbce13dd7dd4ab442522346322cb"/>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7088</TotalTime>
  <Words>1751</Words>
  <Application>Microsoft Office PowerPoint</Application>
  <PresentationFormat>Произвольный</PresentationFormat>
  <Paragraphs>109</Paragraphs>
  <Slides>24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24</vt:i4>
      </vt:variant>
    </vt:vector>
  </HeadingPairs>
  <TitlesOfParts>
    <vt:vector size="29" baseType="lpstr">
      <vt:lpstr>Arial</vt:lpstr>
      <vt:lpstr>Arial Black</vt:lpstr>
      <vt:lpstr>Calibri</vt:lpstr>
      <vt:lpstr>Wingdings</vt:lpstr>
      <vt:lpstr>Office Theme</vt:lpstr>
      <vt:lpstr>11-sinf ona tili</vt:lpstr>
      <vt:lpstr>ONA TILI</vt:lpstr>
      <vt:lpstr>O‘tgan darsda</vt:lpstr>
      <vt:lpstr>Bayonnomaning tavsifi</vt:lpstr>
      <vt:lpstr>1.1-mashq</vt:lpstr>
      <vt:lpstr>Fasohat gulshani</vt:lpstr>
      <vt:lpstr>Bu go‘shakim...</vt:lpstr>
      <vt:lpstr>Fikringizni izohlang</vt:lpstr>
      <vt:lpstr>1.2-mashq</vt:lpstr>
      <vt:lpstr>1.2-mashq</vt:lpstr>
      <vt:lpstr>Nazariy matn</vt:lpstr>
      <vt:lpstr>Esda saqlang!</vt:lpstr>
      <vt:lpstr>Demak</vt:lpstr>
      <vt:lpstr>1.3-mashq</vt:lpstr>
      <vt:lpstr>2.Qaysi gapning mazmuni fikrlar zanjiridan uzilib qolgan?</vt:lpstr>
      <vt:lpstr>1.4-mashq</vt:lpstr>
      <vt:lpstr>1.5-mashq</vt:lpstr>
      <vt:lpstr>Mashqni bajarish tartibi</vt:lpstr>
      <vt:lpstr>1.6-mashq</vt:lpstr>
      <vt:lpstr>Ummon</vt:lpstr>
      <vt:lpstr>Mustahkamlash uchun savol va topshiriqlar</vt:lpstr>
      <vt:lpstr>Ajratib ko‘rsatilgan so‘zlar talaffuzi va imlosiga e’tibor bering!</vt:lpstr>
      <vt:lpstr>Презентация PowerPoint</vt:lpstr>
      <vt:lpstr>Mustaqil bajarish uchun topshiriqlar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Ona tili</dc:title>
  <dc:creator>ARM</dc:creator>
  <cp:lastModifiedBy>Пользователь</cp:lastModifiedBy>
  <cp:revision>580</cp:revision>
  <dcterms:created xsi:type="dcterms:W3CDTF">2020-04-13T08:06:06Z</dcterms:created>
  <dcterms:modified xsi:type="dcterms:W3CDTF">2021-02-18T10:37:35Z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2020-04-13T00:00:00Z</vt:filetime>
  </property>
</Properties>
</file>