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390" r:id="rId2"/>
    <p:sldId id="282" r:id="rId3"/>
    <p:sldId id="297" r:id="rId4"/>
    <p:sldId id="298" r:id="rId5"/>
    <p:sldId id="311" r:id="rId6"/>
    <p:sldId id="308" r:id="rId7"/>
    <p:sldId id="263" r:id="rId8"/>
    <p:sldId id="266" r:id="rId9"/>
    <p:sldId id="291" r:id="rId10"/>
    <p:sldId id="292" r:id="rId11"/>
    <p:sldId id="293" r:id="rId12"/>
    <p:sldId id="294" r:id="rId13"/>
    <p:sldId id="295" r:id="rId14"/>
    <p:sldId id="299" r:id="rId15"/>
    <p:sldId id="300" r:id="rId16"/>
    <p:sldId id="301" r:id="rId17"/>
    <p:sldId id="302" r:id="rId18"/>
    <p:sldId id="303" r:id="rId19"/>
    <p:sldId id="304" r:id="rId20"/>
    <p:sldId id="305" r:id="rId21"/>
    <p:sldId id="284" r:id="rId22"/>
    <p:sldId id="306" r:id="rId23"/>
    <p:sldId id="307" r:id="rId24"/>
    <p:sldId id="286" r:id="rId25"/>
  </p:sldIdLst>
  <p:sldSz cx="5765800" cy="3244850"/>
  <p:notesSz cx="5765800" cy="3244850"/>
  <p:custDataLst>
    <p:tags r:id="rId2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8" autoAdjust="0"/>
    <p:restoredTop sz="81125" autoAdjust="0"/>
  </p:normalViewPr>
  <p:slideViewPr>
    <p:cSldViewPr>
      <p:cViewPr varScale="1">
        <p:scale>
          <a:sx n="141" d="100"/>
          <a:sy n="141" d="100"/>
        </p:scale>
        <p:origin x="804" y="11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A03406-A732-484C-BC93-42C05C16D24E}"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ru-RU"/>
        </a:p>
      </dgm:t>
    </dgm:pt>
    <dgm:pt modelId="{EE0F3E44-01B2-4598-BE71-F03B25D91927}">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uz-Latn-UZ" sz="1400" dirty="0">
              <a:latin typeface="Arial" panose="020B0604020202020204" pitchFamily="34" charset="0"/>
              <a:cs typeface="Arial" panose="020B0604020202020204" pitchFamily="34" charset="0"/>
            </a:rPr>
            <a:t>Diksiya deganda nimani tushunasiz?</a:t>
          </a:r>
          <a:endParaRPr lang="ru-RU" sz="1400" dirty="0">
            <a:latin typeface="Arial" panose="020B0604020202020204" pitchFamily="34" charset="0"/>
            <a:cs typeface="Arial" panose="020B0604020202020204" pitchFamily="34" charset="0"/>
          </a:endParaRPr>
        </a:p>
      </dgm:t>
    </dgm:pt>
    <dgm:pt modelId="{F4AA992B-E857-47A8-AFBC-31FE8D7219AD}" type="parTrans" cxnId="{7AB0F9A5-788B-4C4A-9EB8-A31D69A3C3E5}">
      <dgm:prSet/>
      <dgm:spPr/>
      <dgm:t>
        <a:bodyPr/>
        <a:lstStyle/>
        <a:p>
          <a:endParaRPr lang="ru-RU"/>
        </a:p>
      </dgm:t>
    </dgm:pt>
    <dgm:pt modelId="{E2DE20AF-12A9-4171-94EC-18588F0C73A1}" type="sibTrans" cxnId="{7AB0F9A5-788B-4C4A-9EB8-A31D69A3C3E5}">
      <dgm:prSet/>
      <dgm:spPr/>
      <dgm:t>
        <a:bodyPr/>
        <a:lstStyle/>
        <a:p>
          <a:endParaRPr lang="ru-RU"/>
        </a:p>
      </dgm:t>
    </dgm:pt>
    <dgm:pt modelId="{8A64E1F5-F1C4-45FD-951D-92FABC8A7127}">
      <dgm:prSet phldrT="[Текст]" custT="1">
        <dgm:style>
          <a:lnRef idx="1">
            <a:schemeClr val="dk1"/>
          </a:lnRef>
          <a:fillRef idx="2">
            <a:schemeClr val="dk1"/>
          </a:fillRef>
          <a:effectRef idx="1">
            <a:schemeClr val="dk1"/>
          </a:effectRef>
          <a:fontRef idx="minor">
            <a:schemeClr val="dk1"/>
          </a:fontRef>
        </dgm:style>
      </dgm:prSet>
      <dgm:spPr/>
      <dgm:t>
        <a:bodyPr/>
        <a:lstStyle/>
        <a:p>
          <a:r>
            <a:rPr lang="uz-Latn-UZ" sz="1400" dirty="0">
              <a:latin typeface="Arial" panose="020B0604020202020204" pitchFamily="34" charset="0"/>
              <a:cs typeface="Arial" panose="020B0604020202020204" pitchFamily="34" charset="0"/>
            </a:rPr>
            <a:t>Nutqni hosil qilishda nafas olish va nafas chiqarishning o‘rni haqida gapiring.</a:t>
          </a:r>
          <a:endParaRPr lang="ru-RU" sz="1400" dirty="0">
            <a:latin typeface="Arial" panose="020B0604020202020204" pitchFamily="34" charset="0"/>
            <a:cs typeface="Arial" panose="020B0604020202020204" pitchFamily="34" charset="0"/>
          </a:endParaRPr>
        </a:p>
      </dgm:t>
    </dgm:pt>
    <dgm:pt modelId="{F2F03A92-582E-4573-8ABA-0F9D29843905}" type="parTrans" cxnId="{18FAC9A5-E4A7-4CF8-8E18-756E8FFB407D}">
      <dgm:prSet/>
      <dgm:spPr/>
      <dgm:t>
        <a:bodyPr/>
        <a:lstStyle/>
        <a:p>
          <a:endParaRPr lang="ru-RU"/>
        </a:p>
      </dgm:t>
    </dgm:pt>
    <dgm:pt modelId="{1E7C038D-F55D-4F61-8776-C558B48898E6}" type="sibTrans" cxnId="{18FAC9A5-E4A7-4CF8-8E18-756E8FFB407D}">
      <dgm:prSet/>
      <dgm:spPr/>
      <dgm:t>
        <a:bodyPr/>
        <a:lstStyle/>
        <a:p>
          <a:endParaRPr lang="ru-RU"/>
        </a:p>
      </dgm:t>
    </dgm:pt>
    <dgm:pt modelId="{E8A3627F-4974-48AD-92D4-0BC66235D27E}">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z-Latn-UZ" sz="1400" dirty="0">
              <a:latin typeface="Arial" panose="020B0604020202020204" pitchFamily="34" charset="0"/>
              <a:cs typeface="Arial" panose="020B0604020202020204" pitchFamily="34" charset="0"/>
            </a:rPr>
            <a:t>Tez va keraksiz shoshilib gapirganda, qanday nuqsonlar yuzaga keladi?</a:t>
          </a:r>
          <a:endParaRPr lang="ru-RU" sz="1400" dirty="0">
            <a:latin typeface="Arial" panose="020B0604020202020204" pitchFamily="34" charset="0"/>
            <a:cs typeface="Arial" panose="020B0604020202020204" pitchFamily="34" charset="0"/>
          </a:endParaRPr>
        </a:p>
      </dgm:t>
    </dgm:pt>
    <dgm:pt modelId="{1B54C39F-8DB0-453B-A2C1-141635C8AC33}" type="parTrans" cxnId="{08218A5C-2FE6-475C-9144-83EDEC91A975}">
      <dgm:prSet/>
      <dgm:spPr/>
      <dgm:t>
        <a:bodyPr/>
        <a:lstStyle/>
        <a:p>
          <a:endParaRPr lang="ru-RU"/>
        </a:p>
      </dgm:t>
    </dgm:pt>
    <dgm:pt modelId="{92B2D0E5-A4C6-4AE3-A545-A3DC33E47E7B}" type="sibTrans" cxnId="{08218A5C-2FE6-475C-9144-83EDEC91A975}">
      <dgm:prSet/>
      <dgm:spPr/>
      <dgm:t>
        <a:bodyPr/>
        <a:lstStyle/>
        <a:p>
          <a:endParaRPr lang="ru-RU"/>
        </a:p>
      </dgm:t>
    </dgm:pt>
    <dgm:pt modelId="{D97CE213-3A3E-48C1-B234-1D6FC870F44E}">
      <dgm:prSet phldrT="[Текст]" custT="1">
        <dgm:style>
          <a:lnRef idx="1">
            <a:schemeClr val="accent3"/>
          </a:lnRef>
          <a:fillRef idx="2">
            <a:schemeClr val="accent3"/>
          </a:fillRef>
          <a:effectRef idx="1">
            <a:schemeClr val="accent3"/>
          </a:effectRef>
          <a:fontRef idx="minor">
            <a:schemeClr val="dk1"/>
          </a:fontRef>
        </dgm:style>
      </dgm:prSet>
      <dgm:spPr/>
      <dgm:t>
        <a:bodyPr/>
        <a:lstStyle/>
        <a:p>
          <a:r>
            <a:rPr lang="uz-Latn-UZ" sz="1400" dirty="0">
              <a:latin typeface="Arial" panose="020B0604020202020204" pitchFamily="34" charset="0"/>
              <a:cs typeface="Arial" panose="020B0604020202020204" pitchFamily="34" charset="0"/>
            </a:rPr>
            <a:t>Ovozning sifati haqida so‘zlang.</a:t>
          </a:r>
          <a:endParaRPr lang="ru-RU" sz="1400" dirty="0">
            <a:latin typeface="Arial" panose="020B0604020202020204" pitchFamily="34" charset="0"/>
            <a:cs typeface="Arial" panose="020B0604020202020204" pitchFamily="34" charset="0"/>
          </a:endParaRPr>
        </a:p>
      </dgm:t>
    </dgm:pt>
    <dgm:pt modelId="{2ADC1119-B1E2-43BD-995B-09159860DAF2}" type="parTrans" cxnId="{D3CE6C85-8240-417E-98D1-396B94829A01}">
      <dgm:prSet/>
      <dgm:spPr/>
      <dgm:t>
        <a:bodyPr/>
        <a:lstStyle/>
        <a:p>
          <a:endParaRPr lang="ru-RU"/>
        </a:p>
      </dgm:t>
    </dgm:pt>
    <dgm:pt modelId="{1F0FEF3E-6193-4D7F-97E2-CD3C4BB56CDD}" type="sibTrans" cxnId="{D3CE6C85-8240-417E-98D1-396B94829A01}">
      <dgm:prSet/>
      <dgm:spPr/>
      <dgm:t>
        <a:bodyPr/>
        <a:lstStyle/>
        <a:p>
          <a:endParaRPr lang="ru-RU"/>
        </a:p>
      </dgm:t>
    </dgm:pt>
    <dgm:pt modelId="{E70A1827-D90A-41A3-9D3F-655839B9211F}">
      <dgm:prSet phldrT="[Текст]" custT="1">
        <dgm:style>
          <a:lnRef idx="1">
            <a:schemeClr val="accent4"/>
          </a:lnRef>
          <a:fillRef idx="2">
            <a:schemeClr val="accent4"/>
          </a:fillRef>
          <a:effectRef idx="1">
            <a:schemeClr val="accent4"/>
          </a:effectRef>
          <a:fontRef idx="minor">
            <a:schemeClr val="dk1"/>
          </a:fontRef>
        </dgm:style>
      </dgm:prSet>
      <dgm:spPr/>
      <dgm:t>
        <a:bodyPr/>
        <a:lstStyle/>
        <a:p>
          <a:r>
            <a:rPr lang="uz-Latn-UZ" sz="1400" dirty="0">
              <a:latin typeface="Arial" panose="020B0604020202020204" pitchFamily="34" charset="0"/>
              <a:cs typeface="Arial" panose="020B0604020202020204" pitchFamily="34" charset="0"/>
            </a:rPr>
            <a:t>O‘zingiz ovozingizning sifati haqida o‘ylab ko‘rganmisiz?</a:t>
          </a:r>
          <a:endParaRPr lang="ru-RU" sz="1400" dirty="0">
            <a:latin typeface="Arial" panose="020B0604020202020204" pitchFamily="34" charset="0"/>
            <a:cs typeface="Arial" panose="020B0604020202020204" pitchFamily="34" charset="0"/>
          </a:endParaRPr>
        </a:p>
      </dgm:t>
    </dgm:pt>
    <dgm:pt modelId="{F3D0936A-9A2F-4439-8661-23D1096F9623}" type="parTrans" cxnId="{8FC7B054-8C21-42D9-A8B3-B1960CE22546}">
      <dgm:prSet/>
      <dgm:spPr/>
      <dgm:t>
        <a:bodyPr/>
        <a:lstStyle/>
        <a:p>
          <a:endParaRPr lang="ru-RU"/>
        </a:p>
      </dgm:t>
    </dgm:pt>
    <dgm:pt modelId="{06083032-DF84-4FC3-A4D6-E9F7A8E5656A}" type="sibTrans" cxnId="{8FC7B054-8C21-42D9-A8B3-B1960CE22546}">
      <dgm:prSet/>
      <dgm:spPr/>
      <dgm:t>
        <a:bodyPr/>
        <a:lstStyle/>
        <a:p>
          <a:endParaRPr lang="ru-RU"/>
        </a:p>
      </dgm:t>
    </dgm:pt>
    <dgm:pt modelId="{57C45EA9-FBEF-412B-BC2F-C2038B7F60B1}" type="pres">
      <dgm:prSet presAssocID="{C9A03406-A732-484C-BC93-42C05C16D24E}" presName="Name0" presStyleCnt="0">
        <dgm:presLayoutVars>
          <dgm:dir/>
          <dgm:resizeHandles val="exact"/>
        </dgm:presLayoutVars>
      </dgm:prSet>
      <dgm:spPr/>
    </dgm:pt>
    <dgm:pt modelId="{8942E91E-F0A5-4940-BDDB-3150D8B9375F}" type="pres">
      <dgm:prSet presAssocID="{EE0F3E44-01B2-4598-BE71-F03B25D91927}" presName="node" presStyleLbl="node1" presStyleIdx="0" presStyleCnt="5" custScaleX="112632" custScaleY="110273">
        <dgm:presLayoutVars>
          <dgm:bulletEnabled val="1"/>
        </dgm:presLayoutVars>
      </dgm:prSet>
      <dgm:spPr/>
    </dgm:pt>
    <dgm:pt modelId="{9A50636B-852D-478C-87BB-A60E63D177DC}" type="pres">
      <dgm:prSet presAssocID="{E2DE20AF-12A9-4171-94EC-18588F0C73A1}" presName="sibTrans" presStyleLbl="sibTrans1D1" presStyleIdx="0" presStyleCnt="4"/>
      <dgm:spPr/>
    </dgm:pt>
    <dgm:pt modelId="{089610C5-1957-4992-BAA5-7897B818158B}" type="pres">
      <dgm:prSet presAssocID="{E2DE20AF-12A9-4171-94EC-18588F0C73A1}" presName="connectorText" presStyleLbl="sibTrans1D1" presStyleIdx="0" presStyleCnt="4"/>
      <dgm:spPr/>
    </dgm:pt>
    <dgm:pt modelId="{4518FF61-0788-4E3E-89BF-E3791E955BB4}" type="pres">
      <dgm:prSet presAssocID="{8A64E1F5-F1C4-45FD-951D-92FABC8A7127}" presName="node" presStyleLbl="node1" presStyleIdx="1" presStyleCnt="5" custScaleX="145020" custScaleY="110273">
        <dgm:presLayoutVars>
          <dgm:bulletEnabled val="1"/>
        </dgm:presLayoutVars>
      </dgm:prSet>
      <dgm:spPr/>
    </dgm:pt>
    <dgm:pt modelId="{2FF55ACB-3804-4D53-822B-71BFFEFBFD19}" type="pres">
      <dgm:prSet presAssocID="{1E7C038D-F55D-4F61-8776-C558B48898E6}" presName="sibTrans" presStyleLbl="sibTrans1D1" presStyleIdx="1" presStyleCnt="4"/>
      <dgm:spPr/>
    </dgm:pt>
    <dgm:pt modelId="{9119C3E6-5FB1-4CE6-B32D-209F83E966B9}" type="pres">
      <dgm:prSet presAssocID="{1E7C038D-F55D-4F61-8776-C558B48898E6}" presName="connectorText" presStyleLbl="sibTrans1D1" presStyleIdx="1" presStyleCnt="4"/>
      <dgm:spPr/>
    </dgm:pt>
    <dgm:pt modelId="{98BA4838-B813-47BB-A413-7B2BA24F20A8}" type="pres">
      <dgm:prSet presAssocID="{E8A3627F-4974-48AD-92D4-0BC66235D27E}" presName="node" presStyleLbl="node1" presStyleIdx="2" presStyleCnt="5" custScaleX="144035" custScaleY="123857">
        <dgm:presLayoutVars>
          <dgm:bulletEnabled val="1"/>
        </dgm:presLayoutVars>
      </dgm:prSet>
      <dgm:spPr/>
    </dgm:pt>
    <dgm:pt modelId="{AC1C3CA3-872E-4777-9ED0-E4164C97FD31}" type="pres">
      <dgm:prSet presAssocID="{92B2D0E5-A4C6-4AE3-A545-A3DC33E47E7B}" presName="sibTrans" presStyleLbl="sibTrans1D1" presStyleIdx="2" presStyleCnt="4"/>
      <dgm:spPr/>
    </dgm:pt>
    <dgm:pt modelId="{24CF8C24-140C-4E5B-9A91-9E398C796791}" type="pres">
      <dgm:prSet presAssocID="{92B2D0E5-A4C6-4AE3-A545-A3DC33E47E7B}" presName="connectorText" presStyleLbl="sibTrans1D1" presStyleIdx="2" presStyleCnt="4"/>
      <dgm:spPr/>
    </dgm:pt>
    <dgm:pt modelId="{A41071F8-A264-483E-BE1E-18A822D73923}" type="pres">
      <dgm:prSet presAssocID="{D97CE213-3A3E-48C1-B234-1D6FC870F44E}" presName="node" presStyleLbl="node1" presStyleIdx="3" presStyleCnt="5" custScaleX="105634" custScaleY="131573">
        <dgm:presLayoutVars>
          <dgm:bulletEnabled val="1"/>
        </dgm:presLayoutVars>
      </dgm:prSet>
      <dgm:spPr/>
    </dgm:pt>
    <dgm:pt modelId="{19B95F69-F20D-4B89-AD5C-BF41162D09DC}" type="pres">
      <dgm:prSet presAssocID="{1F0FEF3E-6193-4D7F-97E2-CD3C4BB56CDD}" presName="sibTrans" presStyleLbl="sibTrans1D1" presStyleIdx="3" presStyleCnt="4"/>
      <dgm:spPr/>
    </dgm:pt>
    <dgm:pt modelId="{C958A5C1-68AE-432D-8C1E-069155B461B3}" type="pres">
      <dgm:prSet presAssocID="{1F0FEF3E-6193-4D7F-97E2-CD3C4BB56CDD}" presName="connectorText" presStyleLbl="sibTrans1D1" presStyleIdx="3" presStyleCnt="4"/>
      <dgm:spPr/>
    </dgm:pt>
    <dgm:pt modelId="{21FC1AC5-77D0-4EFF-B870-F589227EC5B3}" type="pres">
      <dgm:prSet presAssocID="{E70A1827-D90A-41A3-9D3F-655839B9211F}" presName="node" presStyleLbl="node1" presStyleIdx="4" presStyleCnt="5" custScaleX="113535" custScaleY="125212">
        <dgm:presLayoutVars>
          <dgm:bulletEnabled val="1"/>
        </dgm:presLayoutVars>
      </dgm:prSet>
      <dgm:spPr/>
    </dgm:pt>
  </dgm:ptLst>
  <dgm:cxnLst>
    <dgm:cxn modelId="{A19B591D-CEDB-46A9-8FCA-804BDC9B0C8B}" type="presOf" srcId="{C9A03406-A732-484C-BC93-42C05C16D24E}" destId="{57C45EA9-FBEF-412B-BC2F-C2038B7F60B1}" srcOrd="0" destOrd="0" presId="urn:microsoft.com/office/officeart/2005/8/layout/bProcess3"/>
    <dgm:cxn modelId="{1B5BB739-FD40-440B-8BF1-22DB2F4F7E0F}" type="presOf" srcId="{E70A1827-D90A-41A3-9D3F-655839B9211F}" destId="{21FC1AC5-77D0-4EFF-B870-F589227EC5B3}" srcOrd="0" destOrd="0" presId="urn:microsoft.com/office/officeart/2005/8/layout/bProcess3"/>
    <dgm:cxn modelId="{36C9353A-55B4-45EB-94C7-4EA0D33B1BB2}" type="presOf" srcId="{E2DE20AF-12A9-4171-94EC-18588F0C73A1}" destId="{9A50636B-852D-478C-87BB-A60E63D177DC}" srcOrd="0" destOrd="0" presId="urn:microsoft.com/office/officeart/2005/8/layout/bProcess3"/>
    <dgm:cxn modelId="{F04CFE3A-FA9A-47CA-9B8A-DD0C70EB0841}" type="presOf" srcId="{D97CE213-3A3E-48C1-B234-1D6FC870F44E}" destId="{A41071F8-A264-483E-BE1E-18A822D73923}" srcOrd="0" destOrd="0" presId="urn:microsoft.com/office/officeart/2005/8/layout/bProcess3"/>
    <dgm:cxn modelId="{08218A5C-2FE6-475C-9144-83EDEC91A975}" srcId="{C9A03406-A732-484C-BC93-42C05C16D24E}" destId="{E8A3627F-4974-48AD-92D4-0BC66235D27E}" srcOrd="2" destOrd="0" parTransId="{1B54C39F-8DB0-453B-A2C1-141635C8AC33}" sibTransId="{92B2D0E5-A4C6-4AE3-A545-A3DC33E47E7B}"/>
    <dgm:cxn modelId="{7439F770-1021-4533-8255-BEB28CA33701}" type="presOf" srcId="{E8A3627F-4974-48AD-92D4-0BC66235D27E}" destId="{98BA4838-B813-47BB-A413-7B2BA24F20A8}" srcOrd="0" destOrd="0" presId="urn:microsoft.com/office/officeart/2005/8/layout/bProcess3"/>
    <dgm:cxn modelId="{8FC7B054-8C21-42D9-A8B3-B1960CE22546}" srcId="{C9A03406-A732-484C-BC93-42C05C16D24E}" destId="{E70A1827-D90A-41A3-9D3F-655839B9211F}" srcOrd="4" destOrd="0" parTransId="{F3D0936A-9A2F-4439-8661-23D1096F9623}" sibTransId="{06083032-DF84-4FC3-A4D6-E9F7A8E5656A}"/>
    <dgm:cxn modelId="{BAA5CE75-DFFA-4400-B81B-13DA0E2F5D78}" type="presOf" srcId="{92B2D0E5-A4C6-4AE3-A545-A3DC33E47E7B}" destId="{24CF8C24-140C-4E5B-9A91-9E398C796791}" srcOrd="1" destOrd="0" presId="urn:microsoft.com/office/officeart/2005/8/layout/bProcess3"/>
    <dgm:cxn modelId="{BF604C56-A673-486E-8D9D-B2E7FD256120}" type="presOf" srcId="{8A64E1F5-F1C4-45FD-951D-92FABC8A7127}" destId="{4518FF61-0788-4E3E-89BF-E3791E955BB4}" srcOrd="0" destOrd="0" presId="urn:microsoft.com/office/officeart/2005/8/layout/bProcess3"/>
    <dgm:cxn modelId="{550D297B-C054-432C-A5C3-575078449851}" type="presOf" srcId="{1F0FEF3E-6193-4D7F-97E2-CD3C4BB56CDD}" destId="{19B95F69-F20D-4B89-AD5C-BF41162D09DC}" srcOrd="0" destOrd="0" presId="urn:microsoft.com/office/officeart/2005/8/layout/bProcess3"/>
    <dgm:cxn modelId="{D3CE6C85-8240-417E-98D1-396B94829A01}" srcId="{C9A03406-A732-484C-BC93-42C05C16D24E}" destId="{D97CE213-3A3E-48C1-B234-1D6FC870F44E}" srcOrd="3" destOrd="0" parTransId="{2ADC1119-B1E2-43BD-995B-09159860DAF2}" sibTransId="{1F0FEF3E-6193-4D7F-97E2-CD3C4BB56CDD}"/>
    <dgm:cxn modelId="{18FAC9A5-E4A7-4CF8-8E18-756E8FFB407D}" srcId="{C9A03406-A732-484C-BC93-42C05C16D24E}" destId="{8A64E1F5-F1C4-45FD-951D-92FABC8A7127}" srcOrd="1" destOrd="0" parTransId="{F2F03A92-582E-4573-8ABA-0F9D29843905}" sibTransId="{1E7C038D-F55D-4F61-8776-C558B48898E6}"/>
    <dgm:cxn modelId="{7AB0F9A5-788B-4C4A-9EB8-A31D69A3C3E5}" srcId="{C9A03406-A732-484C-BC93-42C05C16D24E}" destId="{EE0F3E44-01B2-4598-BE71-F03B25D91927}" srcOrd="0" destOrd="0" parTransId="{F4AA992B-E857-47A8-AFBC-31FE8D7219AD}" sibTransId="{E2DE20AF-12A9-4171-94EC-18588F0C73A1}"/>
    <dgm:cxn modelId="{922703CE-F8B4-4F67-9B6E-5A9A525E151F}" type="presOf" srcId="{E2DE20AF-12A9-4171-94EC-18588F0C73A1}" destId="{089610C5-1957-4992-BAA5-7897B818158B}" srcOrd="1" destOrd="0" presId="urn:microsoft.com/office/officeart/2005/8/layout/bProcess3"/>
    <dgm:cxn modelId="{666F28D0-CC73-4709-B362-FECA0F838906}" type="presOf" srcId="{1E7C038D-F55D-4F61-8776-C558B48898E6}" destId="{2FF55ACB-3804-4D53-822B-71BFFEFBFD19}" srcOrd="0" destOrd="0" presId="urn:microsoft.com/office/officeart/2005/8/layout/bProcess3"/>
    <dgm:cxn modelId="{090B8FD2-6F95-4EBD-B464-618DAF347E4A}" type="presOf" srcId="{1E7C038D-F55D-4F61-8776-C558B48898E6}" destId="{9119C3E6-5FB1-4CE6-B32D-209F83E966B9}" srcOrd="1" destOrd="0" presId="urn:microsoft.com/office/officeart/2005/8/layout/bProcess3"/>
    <dgm:cxn modelId="{029139DD-B3F6-49CA-B4A8-B31AE3AE08C2}" type="presOf" srcId="{92B2D0E5-A4C6-4AE3-A545-A3DC33E47E7B}" destId="{AC1C3CA3-872E-4777-9ED0-E4164C97FD31}" srcOrd="0" destOrd="0" presId="urn:microsoft.com/office/officeart/2005/8/layout/bProcess3"/>
    <dgm:cxn modelId="{28E9BEDE-36FF-47A8-B02C-95F048E06C23}" type="presOf" srcId="{1F0FEF3E-6193-4D7F-97E2-CD3C4BB56CDD}" destId="{C958A5C1-68AE-432D-8C1E-069155B461B3}" srcOrd="1" destOrd="0" presId="urn:microsoft.com/office/officeart/2005/8/layout/bProcess3"/>
    <dgm:cxn modelId="{962386E3-E107-4E82-AEA1-10235B99EF14}" type="presOf" srcId="{EE0F3E44-01B2-4598-BE71-F03B25D91927}" destId="{8942E91E-F0A5-4940-BDDB-3150D8B9375F}" srcOrd="0" destOrd="0" presId="urn:microsoft.com/office/officeart/2005/8/layout/bProcess3"/>
    <dgm:cxn modelId="{005BB4DC-11DF-4DB8-9CC8-0D3766A73DA8}" type="presParOf" srcId="{57C45EA9-FBEF-412B-BC2F-C2038B7F60B1}" destId="{8942E91E-F0A5-4940-BDDB-3150D8B9375F}" srcOrd="0" destOrd="0" presId="urn:microsoft.com/office/officeart/2005/8/layout/bProcess3"/>
    <dgm:cxn modelId="{8AC50945-5D0C-4F75-8236-5BF9819A1E73}" type="presParOf" srcId="{57C45EA9-FBEF-412B-BC2F-C2038B7F60B1}" destId="{9A50636B-852D-478C-87BB-A60E63D177DC}" srcOrd="1" destOrd="0" presId="urn:microsoft.com/office/officeart/2005/8/layout/bProcess3"/>
    <dgm:cxn modelId="{7541AEE2-8576-49A3-A00B-4EA265FA2FDF}" type="presParOf" srcId="{9A50636B-852D-478C-87BB-A60E63D177DC}" destId="{089610C5-1957-4992-BAA5-7897B818158B}" srcOrd="0" destOrd="0" presId="urn:microsoft.com/office/officeart/2005/8/layout/bProcess3"/>
    <dgm:cxn modelId="{31D37EBC-A2ED-45AD-B772-45230EA80D9D}" type="presParOf" srcId="{57C45EA9-FBEF-412B-BC2F-C2038B7F60B1}" destId="{4518FF61-0788-4E3E-89BF-E3791E955BB4}" srcOrd="2" destOrd="0" presId="urn:microsoft.com/office/officeart/2005/8/layout/bProcess3"/>
    <dgm:cxn modelId="{A0954DE0-9592-4943-A649-703A5E6AC1A4}" type="presParOf" srcId="{57C45EA9-FBEF-412B-BC2F-C2038B7F60B1}" destId="{2FF55ACB-3804-4D53-822B-71BFFEFBFD19}" srcOrd="3" destOrd="0" presId="urn:microsoft.com/office/officeart/2005/8/layout/bProcess3"/>
    <dgm:cxn modelId="{EB4231C9-A8DD-4952-89DA-C83DBC94090D}" type="presParOf" srcId="{2FF55ACB-3804-4D53-822B-71BFFEFBFD19}" destId="{9119C3E6-5FB1-4CE6-B32D-209F83E966B9}" srcOrd="0" destOrd="0" presId="urn:microsoft.com/office/officeart/2005/8/layout/bProcess3"/>
    <dgm:cxn modelId="{3385AF8E-C212-4240-A7A2-D99701994480}" type="presParOf" srcId="{57C45EA9-FBEF-412B-BC2F-C2038B7F60B1}" destId="{98BA4838-B813-47BB-A413-7B2BA24F20A8}" srcOrd="4" destOrd="0" presId="urn:microsoft.com/office/officeart/2005/8/layout/bProcess3"/>
    <dgm:cxn modelId="{F3F99EEF-A024-4A1F-B390-4CF543F9662D}" type="presParOf" srcId="{57C45EA9-FBEF-412B-BC2F-C2038B7F60B1}" destId="{AC1C3CA3-872E-4777-9ED0-E4164C97FD31}" srcOrd="5" destOrd="0" presId="urn:microsoft.com/office/officeart/2005/8/layout/bProcess3"/>
    <dgm:cxn modelId="{E59DDD4D-72F1-4975-A351-C7DFACC6ACBE}" type="presParOf" srcId="{AC1C3CA3-872E-4777-9ED0-E4164C97FD31}" destId="{24CF8C24-140C-4E5B-9A91-9E398C796791}" srcOrd="0" destOrd="0" presId="urn:microsoft.com/office/officeart/2005/8/layout/bProcess3"/>
    <dgm:cxn modelId="{32293723-AE11-4ABB-935E-38E58FAD2D70}" type="presParOf" srcId="{57C45EA9-FBEF-412B-BC2F-C2038B7F60B1}" destId="{A41071F8-A264-483E-BE1E-18A822D73923}" srcOrd="6" destOrd="0" presId="urn:microsoft.com/office/officeart/2005/8/layout/bProcess3"/>
    <dgm:cxn modelId="{AA492DB2-0911-4474-9485-1E7A33779E28}" type="presParOf" srcId="{57C45EA9-FBEF-412B-BC2F-C2038B7F60B1}" destId="{19B95F69-F20D-4B89-AD5C-BF41162D09DC}" srcOrd="7" destOrd="0" presId="urn:microsoft.com/office/officeart/2005/8/layout/bProcess3"/>
    <dgm:cxn modelId="{7DD1A349-5539-4A44-9386-A0723F276BF5}" type="presParOf" srcId="{19B95F69-F20D-4B89-AD5C-BF41162D09DC}" destId="{C958A5C1-68AE-432D-8C1E-069155B461B3}" srcOrd="0" destOrd="0" presId="urn:microsoft.com/office/officeart/2005/8/layout/bProcess3"/>
    <dgm:cxn modelId="{4DC8D9E1-D6AF-4634-ACB2-9EE38204E455}" type="presParOf" srcId="{57C45EA9-FBEF-412B-BC2F-C2038B7F60B1}" destId="{21FC1AC5-77D0-4EFF-B870-F589227EC5B3}"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5C6F72-9CD1-485B-8F83-00192DACD3D2}"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ru-RU"/>
        </a:p>
      </dgm:t>
    </dgm:pt>
    <dgm:pt modelId="{0B1CBFE7-D698-4057-AD85-3D9DD57B6452}">
      <dgm:prSet phldrT="[Текст]" phldr="1"/>
      <dgm:spPr/>
      <dgm:t>
        <a:bodyPr/>
        <a:lstStyle/>
        <a:p>
          <a:endParaRPr lang="ru-RU"/>
        </a:p>
      </dgm:t>
    </dgm:pt>
    <dgm:pt modelId="{14D16606-6CDE-4441-A788-56BE7E6757B3}" type="parTrans" cxnId="{9F158F22-4383-4A13-95F4-EF6571782D67}">
      <dgm:prSet/>
      <dgm:spPr/>
      <dgm:t>
        <a:bodyPr/>
        <a:lstStyle/>
        <a:p>
          <a:endParaRPr lang="ru-RU"/>
        </a:p>
      </dgm:t>
    </dgm:pt>
    <dgm:pt modelId="{64CB06C5-B019-4C2A-94BC-B2E50DFC7C19}" type="sibTrans" cxnId="{9F158F22-4383-4A13-95F4-EF6571782D67}">
      <dgm:prSet/>
      <dgm:spPr/>
      <dgm:t>
        <a:bodyPr/>
        <a:lstStyle/>
        <a:p>
          <a:endParaRPr lang="ru-RU"/>
        </a:p>
      </dgm:t>
    </dgm:pt>
    <dgm:pt modelId="{16DAF109-3A57-45EF-9E92-3D836A7DA7A3}">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uz-Latn-UZ" sz="1600" dirty="0">
              <a:latin typeface="Arial" panose="020B0604020202020204" pitchFamily="34" charset="0"/>
              <a:cs typeface="Arial" panose="020B0604020202020204" pitchFamily="34" charset="0"/>
            </a:rPr>
            <a:t>Ohangning shakllanishida nimalar ishtirok etadi?</a:t>
          </a:r>
          <a:endParaRPr lang="ru-RU" sz="1600" dirty="0">
            <a:latin typeface="Arial" panose="020B0604020202020204" pitchFamily="34" charset="0"/>
            <a:cs typeface="Arial" panose="020B0604020202020204" pitchFamily="34" charset="0"/>
          </a:endParaRPr>
        </a:p>
      </dgm:t>
    </dgm:pt>
    <dgm:pt modelId="{06E891DA-96AB-49D1-807F-3381F359940B}" type="parTrans" cxnId="{256D82D4-69F5-48E3-97DE-61CF80A161B1}">
      <dgm:prSet/>
      <dgm:spPr/>
      <dgm:t>
        <a:bodyPr/>
        <a:lstStyle/>
        <a:p>
          <a:endParaRPr lang="ru-RU"/>
        </a:p>
      </dgm:t>
    </dgm:pt>
    <dgm:pt modelId="{A9C4CCC3-2D92-46DE-938D-06063F9833EB}" type="sibTrans" cxnId="{256D82D4-69F5-48E3-97DE-61CF80A161B1}">
      <dgm:prSet/>
      <dgm:spPr/>
      <dgm:t>
        <a:bodyPr/>
        <a:lstStyle/>
        <a:p>
          <a:endParaRPr lang="ru-RU"/>
        </a:p>
      </dgm:t>
    </dgm:pt>
    <dgm:pt modelId="{F48B0FA3-601A-4DBE-ABD4-0D78A24F325B}">
      <dgm:prSet phldrT="[Текст]" phldr="1" custT="1">
        <dgm:style>
          <a:lnRef idx="1">
            <a:schemeClr val="accent5"/>
          </a:lnRef>
          <a:fillRef idx="2">
            <a:schemeClr val="accent5"/>
          </a:fillRef>
          <a:effectRef idx="1">
            <a:schemeClr val="accent5"/>
          </a:effectRef>
          <a:fontRef idx="minor">
            <a:schemeClr val="dk1"/>
          </a:fontRef>
        </dgm:style>
      </dgm:prSet>
      <dgm:spPr/>
      <dgm:t>
        <a:bodyPr/>
        <a:lstStyle/>
        <a:p>
          <a:endParaRPr lang="ru-RU" sz="1600"/>
        </a:p>
      </dgm:t>
    </dgm:pt>
    <dgm:pt modelId="{0DD3009F-8DB3-49FE-931F-FAB6E98F3EE5}" type="parTrans" cxnId="{25423081-CA12-4D18-8693-27C911C2E56D}">
      <dgm:prSet/>
      <dgm:spPr/>
      <dgm:t>
        <a:bodyPr/>
        <a:lstStyle/>
        <a:p>
          <a:endParaRPr lang="ru-RU"/>
        </a:p>
      </dgm:t>
    </dgm:pt>
    <dgm:pt modelId="{11B7D52D-D699-488E-9348-D9DCB6935398}" type="sibTrans" cxnId="{25423081-CA12-4D18-8693-27C911C2E56D}">
      <dgm:prSet/>
      <dgm:spPr/>
      <dgm:t>
        <a:bodyPr/>
        <a:lstStyle/>
        <a:p>
          <a:endParaRPr lang="ru-RU"/>
        </a:p>
      </dgm:t>
    </dgm:pt>
    <dgm:pt modelId="{82402437-2406-4978-B586-168C8859CE40}">
      <dgm:prSet phldrT="[Текст]" phldr="1"/>
      <dgm:spPr/>
      <dgm:t>
        <a:bodyPr/>
        <a:lstStyle/>
        <a:p>
          <a:endParaRPr lang="ru-RU"/>
        </a:p>
      </dgm:t>
    </dgm:pt>
    <dgm:pt modelId="{3887F408-9D91-4944-B6FE-22FD6919886F}" type="parTrans" cxnId="{F4C04EA6-2D87-4F4B-B2EE-8456550FD2C9}">
      <dgm:prSet/>
      <dgm:spPr/>
      <dgm:t>
        <a:bodyPr/>
        <a:lstStyle/>
        <a:p>
          <a:endParaRPr lang="ru-RU"/>
        </a:p>
      </dgm:t>
    </dgm:pt>
    <dgm:pt modelId="{8218A8CE-2BCD-4EB7-BC5C-B9FAC8157E05}" type="sibTrans" cxnId="{F4C04EA6-2D87-4F4B-B2EE-8456550FD2C9}">
      <dgm:prSet/>
      <dgm:spPr/>
      <dgm:t>
        <a:bodyPr/>
        <a:lstStyle/>
        <a:p>
          <a:endParaRPr lang="ru-RU"/>
        </a:p>
      </dgm:t>
    </dgm:pt>
    <dgm:pt modelId="{025876F0-5C24-4384-A91C-E1BDA625361E}">
      <dgm:prSet phldrT="[Текст]" custT="1">
        <dgm:style>
          <a:lnRef idx="1">
            <a:schemeClr val="accent1"/>
          </a:lnRef>
          <a:fillRef idx="2">
            <a:schemeClr val="accent1"/>
          </a:fillRef>
          <a:effectRef idx="1">
            <a:schemeClr val="accent1"/>
          </a:effectRef>
          <a:fontRef idx="minor">
            <a:schemeClr val="dk1"/>
          </a:fontRef>
        </dgm:style>
      </dgm:prSet>
      <dgm:spPr/>
      <dgm:t>
        <a:bodyPr/>
        <a:lstStyle/>
        <a:p>
          <a:r>
            <a:rPr lang="uz-Latn-UZ" sz="1600" dirty="0">
              <a:latin typeface="Arial" panose="020B0604020202020204" pitchFamily="34" charset="0"/>
              <a:cs typeface="Arial" panose="020B0604020202020204" pitchFamily="34" charset="0"/>
            </a:rPr>
            <a:t>So‘z urg‘usi haqida nimalarni bilasiz?</a:t>
          </a:r>
          <a:endParaRPr lang="ru-RU" sz="1600" dirty="0">
            <a:latin typeface="Arial" panose="020B0604020202020204" pitchFamily="34" charset="0"/>
            <a:cs typeface="Arial" panose="020B0604020202020204" pitchFamily="34" charset="0"/>
          </a:endParaRPr>
        </a:p>
      </dgm:t>
    </dgm:pt>
    <dgm:pt modelId="{FE5C639E-4A96-4A16-84C9-7B63D824506C}" type="parTrans" cxnId="{00C89C3F-F43A-462E-8BEB-6E30D535154B}">
      <dgm:prSet/>
      <dgm:spPr/>
      <dgm:t>
        <a:bodyPr/>
        <a:lstStyle/>
        <a:p>
          <a:endParaRPr lang="ru-RU"/>
        </a:p>
      </dgm:t>
    </dgm:pt>
    <dgm:pt modelId="{E6C7753B-B767-4562-8D80-41B0B01911FB}" type="sibTrans" cxnId="{00C89C3F-F43A-462E-8BEB-6E30D535154B}">
      <dgm:prSet/>
      <dgm:spPr/>
      <dgm:t>
        <a:bodyPr/>
        <a:lstStyle/>
        <a:p>
          <a:endParaRPr lang="ru-RU"/>
        </a:p>
      </dgm:t>
    </dgm:pt>
    <dgm:pt modelId="{F7380908-4391-4502-8E20-A66F7AC6ADFE}">
      <dgm:prSet phldrT="[Текст]" phldr="1" custT="1">
        <dgm:style>
          <a:lnRef idx="1">
            <a:schemeClr val="accent1"/>
          </a:lnRef>
          <a:fillRef idx="2">
            <a:schemeClr val="accent1"/>
          </a:fillRef>
          <a:effectRef idx="1">
            <a:schemeClr val="accent1"/>
          </a:effectRef>
          <a:fontRef idx="minor">
            <a:schemeClr val="dk1"/>
          </a:fontRef>
        </dgm:style>
      </dgm:prSet>
      <dgm:spPr/>
      <dgm:t>
        <a:bodyPr/>
        <a:lstStyle/>
        <a:p>
          <a:endParaRPr lang="ru-RU" sz="1600"/>
        </a:p>
      </dgm:t>
    </dgm:pt>
    <dgm:pt modelId="{AF1FCA80-659E-45C9-8D7B-36EEA2696114}" type="parTrans" cxnId="{BA53E06D-46C8-4A01-9932-EA88FBBA86EE}">
      <dgm:prSet/>
      <dgm:spPr/>
      <dgm:t>
        <a:bodyPr/>
        <a:lstStyle/>
        <a:p>
          <a:endParaRPr lang="ru-RU"/>
        </a:p>
      </dgm:t>
    </dgm:pt>
    <dgm:pt modelId="{ED12B253-02EC-459B-826C-DAE8EF3AE7BF}" type="sibTrans" cxnId="{BA53E06D-46C8-4A01-9932-EA88FBBA86EE}">
      <dgm:prSet/>
      <dgm:spPr/>
      <dgm:t>
        <a:bodyPr/>
        <a:lstStyle/>
        <a:p>
          <a:endParaRPr lang="ru-RU"/>
        </a:p>
      </dgm:t>
    </dgm:pt>
    <dgm:pt modelId="{30B5D6FF-FD8B-46F6-8294-646C5F5347CA}">
      <dgm:prSet phldrT="[Текст]" phldr="1"/>
      <dgm:spPr/>
      <dgm:t>
        <a:bodyPr/>
        <a:lstStyle/>
        <a:p>
          <a:endParaRPr lang="ru-RU"/>
        </a:p>
      </dgm:t>
    </dgm:pt>
    <dgm:pt modelId="{F0989226-A38B-41DC-91FF-AD996D938C11}" type="parTrans" cxnId="{49480DE3-1C4B-4BF2-82C9-BF436C9B8DE9}">
      <dgm:prSet/>
      <dgm:spPr/>
      <dgm:t>
        <a:bodyPr/>
        <a:lstStyle/>
        <a:p>
          <a:endParaRPr lang="ru-RU"/>
        </a:p>
      </dgm:t>
    </dgm:pt>
    <dgm:pt modelId="{055279BB-2F26-43D8-AE02-E67D27371325}" type="sibTrans" cxnId="{49480DE3-1C4B-4BF2-82C9-BF436C9B8DE9}">
      <dgm:prSet/>
      <dgm:spPr/>
      <dgm:t>
        <a:bodyPr/>
        <a:lstStyle/>
        <a:p>
          <a:endParaRPr lang="ru-RU"/>
        </a:p>
      </dgm:t>
    </dgm:pt>
    <dgm:pt modelId="{98C3F0A8-7B78-4EED-8FAD-FE26CD177B6C}">
      <dgm:prSet phldrT="[Текст]" custT="1">
        <dgm:style>
          <a:lnRef idx="1">
            <a:schemeClr val="accent1"/>
          </a:lnRef>
          <a:fillRef idx="2">
            <a:schemeClr val="accent1"/>
          </a:fillRef>
          <a:effectRef idx="1">
            <a:schemeClr val="accent1"/>
          </a:effectRef>
          <a:fontRef idx="minor">
            <a:schemeClr val="dk1"/>
          </a:fontRef>
        </dgm:style>
      </dgm:prSet>
      <dgm:spPr/>
      <dgm:t>
        <a:bodyPr/>
        <a:lstStyle/>
        <a:p>
          <a:pPr algn="just"/>
          <a:r>
            <a:rPr lang="uz-Latn-UZ" sz="1600" dirty="0">
              <a:latin typeface="Arial" panose="020B0604020202020204" pitchFamily="34" charset="0"/>
              <a:cs typeface="Arial" panose="020B0604020202020204" pitchFamily="34" charset="0"/>
            </a:rPr>
            <a:t>Gap urg‘usi va uning gapdagi o‘rnini tushuntiring.</a:t>
          </a:r>
          <a:endParaRPr lang="ru-RU" sz="1600" dirty="0">
            <a:latin typeface="Arial" panose="020B0604020202020204" pitchFamily="34" charset="0"/>
            <a:cs typeface="Arial" panose="020B0604020202020204" pitchFamily="34" charset="0"/>
          </a:endParaRPr>
        </a:p>
      </dgm:t>
    </dgm:pt>
    <dgm:pt modelId="{990E6455-6734-453D-808E-291548217C48}" type="parTrans" cxnId="{78624614-7F6D-47C5-A23C-96393896ADDE}">
      <dgm:prSet/>
      <dgm:spPr/>
      <dgm:t>
        <a:bodyPr/>
        <a:lstStyle/>
        <a:p>
          <a:endParaRPr lang="ru-RU"/>
        </a:p>
      </dgm:t>
    </dgm:pt>
    <dgm:pt modelId="{A32B0353-9F1B-4804-9E1B-88E8F9829984}" type="sibTrans" cxnId="{78624614-7F6D-47C5-A23C-96393896ADDE}">
      <dgm:prSet/>
      <dgm:spPr/>
      <dgm:t>
        <a:bodyPr/>
        <a:lstStyle/>
        <a:p>
          <a:endParaRPr lang="ru-RU"/>
        </a:p>
      </dgm:t>
    </dgm:pt>
    <dgm:pt modelId="{77C9778C-D002-478D-A1F6-A3DC7DFDB3E4}">
      <dgm:prSet phldrT="[Текст]" phldr="1" custT="1">
        <dgm:style>
          <a:lnRef idx="1">
            <a:schemeClr val="accent1"/>
          </a:lnRef>
          <a:fillRef idx="2">
            <a:schemeClr val="accent1"/>
          </a:fillRef>
          <a:effectRef idx="1">
            <a:schemeClr val="accent1"/>
          </a:effectRef>
          <a:fontRef idx="minor">
            <a:schemeClr val="dk1"/>
          </a:fontRef>
        </dgm:style>
      </dgm:prSet>
      <dgm:spPr/>
      <dgm:t>
        <a:bodyPr/>
        <a:lstStyle/>
        <a:p>
          <a:pPr algn="l"/>
          <a:endParaRPr lang="ru-RU" sz="1600"/>
        </a:p>
      </dgm:t>
    </dgm:pt>
    <dgm:pt modelId="{4D3AC695-C566-4BCE-BA05-DF1B17619C95}" type="parTrans" cxnId="{41AE8A6D-D36C-46C1-8608-49DD566CB5BA}">
      <dgm:prSet/>
      <dgm:spPr/>
      <dgm:t>
        <a:bodyPr/>
        <a:lstStyle/>
        <a:p>
          <a:endParaRPr lang="ru-RU"/>
        </a:p>
      </dgm:t>
    </dgm:pt>
    <dgm:pt modelId="{E4619E58-53AA-411F-99F2-F877922BC081}" type="sibTrans" cxnId="{41AE8A6D-D36C-46C1-8608-49DD566CB5BA}">
      <dgm:prSet/>
      <dgm:spPr/>
      <dgm:t>
        <a:bodyPr/>
        <a:lstStyle/>
        <a:p>
          <a:endParaRPr lang="ru-RU"/>
        </a:p>
      </dgm:t>
    </dgm:pt>
    <dgm:pt modelId="{07015BDA-5003-498D-83B6-08B329C93A53}" type="pres">
      <dgm:prSet presAssocID="{D95C6F72-9CD1-485B-8F83-00192DACD3D2}" presName="linearFlow" presStyleCnt="0">
        <dgm:presLayoutVars>
          <dgm:dir/>
          <dgm:animLvl val="lvl"/>
          <dgm:resizeHandles/>
        </dgm:presLayoutVars>
      </dgm:prSet>
      <dgm:spPr/>
    </dgm:pt>
    <dgm:pt modelId="{49360AA9-B85F-469B-A49E-1E7801F1EA92}" type="pres">
      <dgm:prSet presAssocID="{0B1CBFE7-D698-4057-AD85-3D9DD57B6452}" presName="compositeNode" presStyleCnt="0">
        <dgm:presLayoutVars>
          <dgm:bulletEnabled val="1"/>
        </dgm:presLayoutVars>
      </dgm:prSet>
      <dgm:spPr/>
    </dgm:pt>
    <dgm:pt modelId="{4EA30128-A01E-46E2-B560-1DFDE2541863}" type="pres">
      <dgm:prSet presAssocID="{0B1CBFE7-D698-4057-AD85-3D9DD57B6452}" presName="imag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9000" r="-39000"/>
          </a:stretch>
        </a:blipFill>
      </dgm:spPr>
    </dgm:pt>
    <dgm:pt modelId="{AED65DBA-A06F-4367-A678-23C8B03891B4}" type="pres">
      <dgm:prSet presAssocID="{0B1CBFE7-D698-4057-AD85-3D9DD57B6452}" presName="childNode" presStyleLbl="node1" presStyleIdx="0" presStyleCnt="3" custScaleX="151442">
        <dgm:presLayoutVars>
          <dgm:bulletEnabled val="1"/>
        </dgm:presLayoutVars>
      </dgm:prSet>
      <dgm:spPr/>
    </dgm:pt>
    <dgm:pt modelId="{90EDA31D-8D1E-4BD4-AF31-3A3831C6AC90}" type="pres">
      <dgm:prSet presAssocID="{0B1CBFE7-D698-4057-AD85-3D9DD57B6452}" presName="parentNode" presStyleLbl="revTx" presStyleIdx="0" presStyleCnt="3">
        <dgm:presLayoutVars>
          <dgm:chMax val="0"/>
          <dgm:bulletEnabled val="1"/>
        </dgm:presLayoutVars>
      </dgm:prSet>
      <dgm:spPr/>
    </dgm:pt>
    <dgm:pt modelId="{A5877693-FB28-417E-B484-DC30955EB6DE}" type="pres">
      <dgm:prSet presAssocID="{64CB06C5-B019-4C2A-94BC-B2E50DFC7C19}" presName="sibTrans" presStyleCnt="0"/>
      <dgm:spPr/>
    </dgm:pt>
    <dgm:pt modelId="{E748367B-056B-4B27-9DE7-35D0FE3185D5}" type="pres">
      <dgm:prSet presAssocID="{82402437-2406-4978-B586-168C8859CE40}" presName="compositeNode" presStyleCnt="0">
        <dgm:presLayoutVars>
          <dgm:bulletEnabled val="1"/>
        </dgm:presLayoutVars>
      </dgm:prSet>
      <dgm:spPr/>
    </dgm:pt>
    <dgm:pt modelId="{93E7F7F1-C00D-4C9F-B411-569F8D5DBF3F}" type="pres">
      <dgm:prSet presAssocID="{82402437-2406-4978-B586-168C8859CE40}" presName="image"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39000" r="-39000"/>
          </a:stretch>
        </a:blipFill>
      </dgm:spPr>
    </dgm:pt>
    <dgm:pt modelId="{5B8DB902-B420-40DD-9B2C-5279851C1AE5}" type="pres">
      <dgm:prSet presAssocID="{82402437-2406-4978-B586-168C8859CE40}" presName="childNode" presStyleLbl="node1" presStyleIdx="1" presStyleCnt="3" custScaleX="127799">
        <dgm:presLayoutVars>
          <dgm:bulletEnabled val="1"/>
        </dgm:presLayoutVars>
      </dgm:prSet>
      <dgm:spPr/>
    </dgm:pt>
    <dgm:pt modelId="{FED4FA20-12EC-497E-861B-98207D420AFC}" type="pres">
      <dgm:prSet presAssocID="{82402437-2406-4978-B586-168C8859CE40}" presName="parentNode" presStyleLbl="revTx" presStyleIdx="1" presStyleCnt="3">
        <dgm:presLayoutVars>
          <dgm:chMax val="0"/>
          <dgm:bulletEnabled val="1"/>
        </dgm:presLayoutVars>
      </dgm:prSet>
      <dgm:spPr/>
    </dgm:pt>
    <dgm:pt modelId="{211EA51D-C8D8-4E89-AD3F-B3CCEBE8E74F}" type="pres">
      <dgm:prSet presAssocID="{8218A8CE-2BCD-4EB7-BC5C-B9FAC8157E05}" presName="sibTrans" presStyleCnt="0"/>
      <dgm:spPr/>
    </dgm:pt>
    <dgm:pt modelId="{CB82E647-502C-40E5-B7B2-217F63D4DC62}" type="pres">
      <dgm:prSet presAssocID="{30B5D6FF-FD8B-46F6-8294-646C5F5347CA}" presName="compositeNode" presStyleCnt="0">
        <dgm:presLayoutVars>
          <dgm:bulletEnabled val="1"/>
        </dgm:presLayoutVars>
      </dgm:prSet>
      <dgm:spPr/>
    </dgm:pt>
    <dgm:pt modelId="{985CE560-F2E7-47D1-B3A8-B773C042ABA7}" type="pres">
      <dgm:prSet presAssocID="{30B5D6FF-FD8B-46F6-8294-646C5F5347CA}" presName="imag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39000" r="-39000"/>
          </a:stretch>
        </a:blipFill>
      </dgm:spPr>
    </dgm:pt>
    <dgm:pt modelId="{8220C58A-788E-4119-A571-A82723E6E1F0}" type="pres">
      <dgm:prSet presAssocID="{30B5D6FF-FD8B-46F6-8294-646C5F5347CA}" presName="childNode" presStyleLbl="node1" presStyleIdx="2" presStyleCnt="3" custScaleX="157500" custScaleY="97869">
        <dgm:presLayoutVars>
          <dgm:bulletEnabled val="1"/>
        </dgm:presLayoutVars>
      </dgm:prSet>
      <dgm:spPr/>
    </dgm:pt>
    <dgm:pt modelId="{69DD9DEF-9C5F-418D-9CAB-0CE0F7C321C2}" type="pres">
      <dgm:prSet presAssocID="{30B5D6FF-FD8B-46F6-8294-646C5F5347CA}" presName="parentNode" presStyleLbl="revTx" presStyleIdx="2" presStyleCnt="3">
        <dgm:presLayoutVars>
          <dgm:chMax val="0"/>
          <dgm:bulletEnabled val="1"/>
        </dgm:presLayoutVars>
      </dgm:prSet>
      <dgm:spPr/>
    </dgm:pt>
  </dgm:ptLst>
  <dgm:cxnLst>
    <dgm:cxn modelId="{78624614-7F6D-47C5-A23C-96393896ADDE}" srcId="{30B5D6FF-FD8B-46F6-8294-646C5F5347CA}" destId="{98C3F0A8-7B78-4EED-8FAD-FE26CD177B6C}" srcOrd="0" destOrd="0" parTransId="{990E6455-6734-453D-808E-291548217C48}" sibTransId="{A32B0353-9F1B-4804-9E1B-88E8F9829984}"/>
    <dgm:cxn modelId="{9F158F22-4383-4A13-95F4-EF6571782D67}" srcId="{D95C6F72-9CD1-485B-8F83-00192DACD3D2}" destId="{0B1CBFE7-D698-4057-AD85-3D9DD57B6452}" srcOrd="0" destOrd="0" parTransId="{14D16606-6CDE-4441-A788-56BE7E6757B3}" sibTransId="{64CB06C5-B019-4C2A-94BC-B2E50DFC7C19}"/>
    <dgm:cxn modelId="{56D90B27-D58B-4AEC-9017-772E48AB3B3E}" type="presOf" srcId="{30B5D6FF-FD8B-46F6-8294-646C5F5347CA}" destId="{69DD9DEF-9C5F-418D-9CAB-0CE0F7C321C2}" srcOrd="0" destOrd="0" presId="urn:microsoft.com/office/officeart/2005/8/layout/hList2"/>
    <dgm:cxn modelId="{C33B863C-801B-4089-95BC-90E5DFD97E44}" type="presOf" srcId="{F48B0FA3-601A-4DBE-ABD4-0D78A24F325B}" destId="{AED65DBA-A06F-4367-A678-23C8B03891B4}" srcOrd="0" destOrd="1" presId="urn:microsoft.com/office/officeart/2005/8/layout/hList2"/>
    <dgm:cxn modelId="{00C89C3F-F43A-462E-8BEB-6E30D535154B}" srcId="{82402437-2406-4978-B586-168C8859CE40}" destId="{025876F0-5C24-4384-A91C-E1BDA625361E}" srcOrd="0" destOrd="0" parTransId="{FE5C639E-4A96-4A16-84C9-7B63D824506C}" sibTransId="{E6C7753B-B767-4562-8D80-41B0B01911FB}"/>
    <dgm:cxn modelId="{5E536D5D-93F7-4867-A128-04CD0D7B0ACF}" type="presOf" srcId="{77C9778C-D002-478D-A1F6-A3DC7DFDB3E4}" destId="{8220C58A-788E-4119-A571-A82723E6E1F0}" srcOrd="0" destOrd="1" presId="urn:microsoft.com/office/officeart/2005/8/layout/hList2"/>
    <dgm:cxn modelId="{2A42D745-70F2-4B18-A99F-EF09BBB8B743}" type="presOf" srcId="{16DAF109-3A57-45EF-9E92-3D836A7DA7A3}" destId="{AED65DBA-A06F-4367-A678-23C8B03891B4}" srcOrd="0" destOrd="0" presId="urn:microsoft.com/office/officeart/2005/8/layout/hList2"/>
    <dgm:cxn modelId="{37270547-1C98-48A3-AF9B-6C254484F51D}" type="presOf" srcId="{F7380908-4391-4502-8E20-A66F7AC6ADFE}" destId="{5B8DB902-B420-40DD-9B2C-5279851C1AE5}" srcOrd="0" destOrd="1" presId="urn:microsoft.com/office/officeart/2005/8/layout/hList2"/>
    <dgm:cxn modelId="{41AE8A6D-D36C-46C1-8608-49DD566CB5BA}" srcId="{30B5D6FF-FD8B-46F6-8294-646C5F5347CA}" destId="{77C9778C-D002-478D-A1F6-A3DC7DFDB3E4}" srcOrd="1" destOrd="0" parTransId="{4D3AC695-C566-4BCE-BA05-DF1B17619C95}" sibTransId="{E4619E58-53AA-411F-99F2-F877922BC081}"/>
    <dgm:cxn modelId="{BA53E06D-46C8-4A01-9932-EA88FBBA86EE}" srcId="{82402437-2406-4978-B586-168C8859CE40}" destId="{F7380908-4391-4502-8E20-A66F7AC6ADFE}" srcOrd="1" destOrd="0" parTransId="{AF1FCA80-659E-45C9-8D7B-36EEA2696114}" sibTransId="{ED12B253-02EC-459B-826C-DAE8EF3AE7BF}"/>
    <dgm:cxn modelId="{54ECE77C-DC94-44DE-A178-EEC51A3E2462}" type="presOf" srcId="{D95C6F72-9CD1-485B-8F83-00192DACD3D2}" destId="{07015BDA-5003-498D-83B6-08B329C93A53}" srcOrd="0" destOrd="0" presId="urn:microsoft.com/office/officeart/2005/8/layout/hList2"/>
    <dgm:cxn modelId="{25423081-CA12-4D18-8693-27C911C2E56D}" srcId="{0B1CBFE7-D698-4057-AD85-3D9DD57B6452}" destId="{F48B0FA3-601A-4DBE-ABD4-0D78A24F325B}" srcOrd="1" destOrd="0" parTransId="{0DD3009F-8DB3-49FE-931F-FAB6E98F3EE5}" sibTransId="{11B7D52D-D699-488E-9348-D9DCB6935398}"/>
    <dgm:cxn modelId="{807E5099-C802-4BDF-8800-4FDE1D0189C3}" type="presOf" srcId="{025876F0-5C24-4384-A91C-E1BDA625361E}" destId="{5B8DB902-B420-40DD-9B2C-5279851C1AE5}" srcOrd="0" destOrd="0" presId="urn:microsoft.com/office/officeart/2005/8/layout/hList2"/>
    <dgm:cxn modelId="{F4C04EA6-2D87-4F4B-B2EE-8456550FD2C9}" srcId="{D95C6F72-9CD1-485B-8F83-00192DACD3D2}" destId="{82402437-2406-4978-B586-168C8859CE40}" srcOrd="1" destOrd="0" parTransId="{3887F408-9D91-4944-B6FE-22FD6919886F}" sibTransId="{8218A8CE-2BCD-4EB7-BC5C-B9FAC8157E05}"/>
    <dgm:cxn modelId="{256D82D4-69F5-48E3-97DE-61CF80A161B1}" srcId="{0B1CBFE7-D698-4057-AD85-3D9DD57B6452}" destId="{16DAF109-3A57-45EF-9E92-3D836A7DA7A3}" srcOrd="0" destOrd="0" parTransId="{06E891DA-96AB-49D1-807F-3381F359940B}" sibTransId="{A9C4CCC3-2D92-46DE-938D-06063F9833EB}"/>
    <dgm:cxn modelId="{49480DE3-1C4B-4BF2-82C9-BF436C9B8DE9}" srcId="{D95C6F72-9CD1-485B-8F83-00192DACD3D2}" destId="{30B5D6FF-FD8B-46F6-8294-646C5F5347CA}" srcOrd="2" destOrd="0" parTransId="{F0989226-A38B-41DC-91FF-AD996D938C11}" sibTransId="{055279BB-2F26-43D8-AE02-E67D27371325}"/>
    <dgm:cxn modelId="{23A697EA-0A4A-4B67-912A-D67248FA91EF}" type="presOf" srcId="{82402437-2406-4978-B586-168C8859CE40}" destId="{FED4FA20-12EC-497E-861B-98207D420AFC}" srcOrd="0" destOrd="0" presId="urn:microsoft.com/office/officeart/2005/8/layout/hList2"/>
    <dgm:cxn modelId="{E4713BEC-7E7D-4701-9FC0-4502B1A1ACF8}" type="presOf" srcId="{98C3F0A8-7B78-4EED-8FAD-FE26CD177B6C}" destId="{8220C58A-788E-4119-A571-A82723E6E1F0}" srcOrd="0" destOrd="0" presId="urn:microsoft.com/office/officeart/2005/8/layout/hList2"/>
    <dgm:cxn modelId="{5C8B5FFD-A1B6-4E49-AE77-6D77E7DD4BCE}" type="presOf" srcId="{0B1CBFE7-D698-4057-AD85-3D9DD57B6452}" destId="{90EDA31D-8D1E-4BD4-AF31-3A3831C6AC90}" srcOrd="0" destOrd="0" presId="urn:microsoft.com/office/officeart/2005/8/layout/hList2"/>
    <dgm:cxn modelId="{1C68ACA9-FEA1-4BF1-83F2-C364668225D6}" type="presParOf" srcId="{07015BDA-5003-498D-83B6-08B329C93A53}" destId="{49360AA9-B85F-469B-A49E-1E7801F1EA92}" srcOrd="0" destOrd="0" presId="urn:microsoft.com/office/officeart/2005/8/layout/hList2"/>
    <dgm:cxn modelId="{269E3F4C-BBEF-4C62-855C-E033D3ED68C4}" type="presParOf" srcId="{49360AA9-B85F-469B-A49E-1E7801F1EA92}" destId="{4EA30128-A01E-46E2-B560-1DFDE2541863}" srcOrd="0" destOrd="0" presId="urn:microsoft.com/office/officeart/2005/8/layout/hList2"/>
    <dgm:cxn modelId="{80B3B6AE-F630-49E6-B5E0-891DB74D4BA6}" type="presParOf" srcId="{49360AA9-B85F-469B-A49E-1E7801F1EA92}" destId="{AED65DBA-A06F-4367-A678-23C8B03891B4}" srcOrd="1" destOrd="0" presId="urn:microsoft.com/office/officeart/2005/8/layout/hList2"/>
    <dgm:cxn modelId="{D0497076-78F2-4F51-A1CE-4EEDABC74BA0}" type="presParOf" srcId="{49360AA9-B85F-469B-A49E-1E7801F1EA92}" destId="{90EDA31D-8D1E-4BD4-AF31-3A3831C6AC90}" srcOrd="2" destOrd="0" presId="urn:microsoft.com/office/officeart/2005/8/layout/hList2"/>
    <dgm:cxn modelId="{D6C22CD9-CFCD-459D-8C34-54599810759F}" type="presParOf" srcId="{07015BDA-5003-498D-83B6-08B329C93A53}" destId="{A5877693-FB28-417E-B484-DC30955EB6DE}" srcOrd="1" destOrd="0" presId="urn:microsoft.com/office/officeart/2005/8/layout/hList2"/>
    <dgm:cxn modelId="{C54D6B33-E194-40FB-B35E-46D6C83DBEA2}" type="presParOf" srcId="{07015BDA-5003-498D-83B6-08B329C93A53}" destId="{E748367B-056B-4B27-9DE7-35D0FE3185D5}" srcOrd="2" destOrd="0" presId="urn:microsoft.com/office/officeart/2005/8/layout/hList2"/>
    <dgm:cxn modelId="{EDCB660A-C7A8-4DFF-99C2-6BD7D0BBE029}" type="presParOf" srcId="{E748367B-056B-4B27-9DE7-35D0FE3185D5}" destId="{93E7F7F1-C00D-4C9F-B411-569F8D5DBF3F}" srcOrd="0" destOrd="0" presId="urn:microsoft.com/office/officeart/2005/8/layout/hList2"/>
    <dgm:cxn modelId="{CBE66430-8422-4FBA-B283-2AF3ABBA3DE8}" type="presParOf" srcId="{E748367B-056B-4B27-9DE7-35D0FE3185D5}" destId="{5B8DB902-B420-40DD-9B2C-5279851C1AE5}" srcOrd="1" destOrd="0" presId="urn:microsoft.com/office/officeart/2005/8/layout/hList2"/>
    <dgm:cxn modelId="{78639A81-066B-480F-93C0-991E303D8F28}" type="presParOf" srcId="{E748367B-056B-4B27-9DE7-35D0FE3185D5}" destId="{FED4FA20-12EC-497E-861B-98207D420AFC}" srcOrd="2" destOrd="0" presId="urn:microsoft.com/office/officeart/2005/8/layout/hList2"/>
    <dgm:cxn modelId="{361EB887-6430-4912-82FB-B10340C19B6A}" type="presParOf" srcId="{07015BDA-5003-498D-83B6-08B329C93A53}" destId="{211EA51D-C8D8-4E89-AD3F-B3CCEBE8E74F}" srcOrd="3" destOrd="0" presId="urn:microsoft.com/office/officeart/2005/8/layout/hList2"/>
    <dgm:cxn modelId="{B1FE37D1-6B0C-4E1C-8CAD-4EE4C420A2F6}" type="presParOf" srcId="{07015BDA-5003-498D-83B6-08B329C93A53}" destId="{CB82E647-502C-40E5-B7B2-217F63D4DC62}" srcOrd="4" destOrd="0" presId="urn:microsoft.com/office/officeart/2005/8/layout/hList2"/>
    <dgm:cxn modelId="{32952074-E4E1-4A1E-AA68-CC8B3E3495D6}" type="presParOf" srcId="{CB82E647-502C-40E5-B7B2-217F63D4DC62}" destId="{985CE560-F2E7-47D1-B3A8-B773C042ABA7}" srcOrd="0" destOrd="0" presId="urn:microsoft.com/office/officeart/2005/8/layout/hList2"/>
    <dgm:cxn modelId="{DEEFE614-F50C-426C-BF2E-2F9A6F0B408F}" type="presParOf" srcId="{CB82E647-502C-40E5-B7B2-217F63D4DC62}" destId="{8220C58A-788E-4119-A571-A82723E6E1F0}" srcOrd="1" destOrd="0" presId="urn:microsoft.com/office/officeart/2005/8/layout/hList2"/>
    <dgm:cxn modelId="{EE5D5D72-97CF-4456-A44B-70ED79E470ED}" type="presParOf" srcId="{CB82E647-502C-40E5-B7B2-217F63D4DC62}" destId="{69DD9DEF-9C5F-418D-9CAB-0CE0F7C321C2}"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ABB468-B27F-4A29-84C3-7EA9DFD901F1}" type="doc">
      <dgm:prSet loTypeId="urn:microsoft.com/office/officeart/2005/8/layout/hProcess9" loCatId="process" qsTypeId="urn:microsoft.com/office/officeart/2005/8/quickstyle/simple1" qsCatId="simple" csTypeId="urn:microsoft.com/office/officeart/2005/8/colors/accent1_2" csCatId="accent1" phldr="1"/>
      <dgm:spPr/>
    </dgm:pt>
    <dgm:pt modelId="{5FB6DC99-E341-4DBC-9D79-7CB2A0C5C471}">
      <dgm:prSet phldrT="[Текст]" custT="1">
        <dgm:style>
          <a:lnRef idx="0">
            <a:schemeClr val="accent2"/>
          </a:lnRef>
          <a:fillRef idx="3">
            <a:schemeClr val="accent2"/>
          </a:fillRef>
          <a:effectRef idx="3">
            <a:schemeClr val="accent2"/>
          </a:effectRef>
          <a:fontRef idx="minor">
            <a:schemeClr val="lt1"/>
          </a:fontRef>
        </dgm:style>
      </dgm:prSet>
      <dgm:spPr/>
      <dgm:t>
        <a:bodyPr/>
        <a:lstStyle/>
        <a:p>
          <a:r>
            <a:rPr lang="uz-Latn-UZ" sz="1800" dirty="0">
              <a:latin typeface="Arial" panose="020B0604020202020204" pitchFamily="34" charset="0"/>
              <a:cs typeface="Arial" panose="020B0604020202020204" pitchFamily="34" charset="0"/>
            </a:rPr>
            <a:t>Nutq oqimidagi to‘xtam (pauza) haqida so‘zlang.</a:t>
          </a:r>
          <a:endParaRPr lang="ru-RU" sz="1800" dirty="0">
            <a:latin typeface="Arial" panose="020B0604020202020204" pitchFamily="34" charset="0"/>
            <a:cs typeface="Arial" panose="020B0604020202020204" pitchFamily="34" charset="0"/>
          </a:endParaRPr>
        </a:p>
      </dgm:t>
    </dgm:pt>
    <dgm:pt modelId="{6B9F90A3-21FD-4FFC-9950-091776A1FF86}" type="parTrans" cxnId="{2F926EC6-7C65-434A-820F-0A077B2C0995}">
      <dgm:prSet/>
      <dgm:spPr/>
      <dgm:t>
        <a:bodyPr/>
        <a:lstStyle/>
        <a:p>
          <a:endParaRPr lang="ru-RU"/>
        </a:p>
      </dgm:t>
    </dgm:pt>
    <dgm:pt modelId="{4CD594EA-EBD0-488F-BB86-FF781F87812B}" type="sibTrans" cxnId="{2F926EC6-7C65-434A-820F-0A077B2C0995}">
      <dgm:prSet/>
      <dgm:spPr/>
      <dgm:t>
        <a:bodyPr/>
        <a:lstStyle/>
        <a:p>
          <a:endParaRPr lang="ru-RU"/>
        </a:p>
      </dgm:t>
    </dgm:pt>
    <dgm:pt modelId="{350F690E-D11A-4112-9F65-868347AD2F3F}">
      <dgm:prSet phldrT="[Текст]" custT="1">
        <dgm:style>
          <a:lnRef idx="0">
            <a:schemeClr val="accent2"/>
          </a:lnRef>
          <a:fillRef idx="3">
            <a:schemeClr val="accent2"/>
          </a:fillRef>
          <a:effectRef idx="3">
            <a:schemeClr val="accent2"/>
          </a:effectRef>
          <a:fontRef idx="minor">
            <a:schemeClr val="lt1"/>
          </a:fontRef>
        </dgm:style>
      </dgm:prSet>
      <dgm:spPr/>
      <dgm:t>
        <a:bodyPr/>
        <a:lstStyle/>
        <a:p>
          <a:r>
            <a:rPr lang="uz-Latn-UZ" sz="1800" dirty="0">
              <a:latin typeface="Arial" panose="020B0604020202020204" pitchFamily="34" charset="0"/>
              <a:cs typeface="Arial" panose="020B0604020202020204" pitchFamily="34" charset="0"/>
            </a:rPr>
            <a:t>Gapning mazmuniy-hissiy turlariga xos ohang haqida gapiring.</a:t>
          </a:r>
          <a:endParaRPr lang="ru-RU" sz="1800" dirty="0">
            <a:latin typeface="Arial" panose="020B0604020202020204" pitchFamily="34" charset="0"/>
            <a:cs typeface="Arial" panose="020B0604020202020204" pitchFamily="34" charset="0"/>
          </a:endParaRPr>
        </a:p>
      </dgm:t>
    </dgm:pt>
    <dgm:pt modelId="{399A0D3B-104B-4287-9033-03D882DC3AB1}" type="parTrans" cxnId="{821B2963-FC63-418F-BC9F-326A269D7EEE}">
      <dgm:prSet/>
      <dgm:spPr/>
      <dgm:t>
        <a:bodyPr/>
        <a:lstStyle/>
        <a:p>
          <a:endParaRPr lang="ru-RU"/>
        </a:p>
      </dgm:t>
    </dgm:pt>
    <dgm:pt modelId="{37B19BDB-0E74-4F22-BD49-B25F9B4193E4}" type="sibTrans" cxnId="{821B2963-FC63-418F-BC9F-326A269D7EEE}">
      <dgm:prSet/>
      <dgm:spPr/>
      <dgm:t>
        <a:bodyPr/>
        <a:lstStyle/>
        <a:p>
          <a:endParaRPr lang="ru-RU"/>
        </a:p>
      </dgm:t>
    </dgm:pt>
    <dgm:pt modelId="{1CFC2776-E1C0-4287-AA3F-238D9EE5E6D2}" type="pres">
      <dgm:prSet presAssocID="{20ABB468-B27F-4A29-84C3-7EA9DFD901F1}" presName="CompostProcess" presStyleCnt="0">
        <dgm:presLayoutVars>
          <dgm:dir/>
          <dgm:resizeHandles val="exact"/>
        </dgm:presLayoutVars>
      </dgm:prSet>
      <dgm:spPr/>
    </dgm:pt>
    <dgm:pt modelId="{F0BE8585-E6B5-4649-9D5A-BC5751AB377B}" type="pres">
      <dgm:prSet presAssocID="{20ABB468-B27F-4A29-84C3-7EA9DFD901F1}" presName="arrow" presStyleLbl="bgShp" presStyleIdx="0" presStyleCnt="1"/>
      <dgm:spPr/>
    </dgm:pt>
    <dgm:pt modelId="{15BACAF6-13C3-40EF-9635-617E4B788851}" type="pres">
      <dgm:prSet presAssocID="{20ABB468-B27F-4A29-84C3-7EA9DFD901F1}" presName="linearProcess" presStyleCnt="0"/>
      <dgm:spPr/>
    </dgm:pt>
    <dgm:pt modelId="{758AA68D-C7F6-418D-9CE7-5141E587B8DA}" type="pres">
      <dgm:prSet presAssocID="{5FB6DC99-E341-4DBC-9D79-7CB2A0C5C471}" presName="textNode" presStyleLbl="node1" presStyleIdx="0" presStyleCnt="2" custScaleX="134742" custScaleY="125000">
        <dgm:presLayoutVars>
          <dgm:bulletEnabled val="1"/>
        </dgm:presLayoutVars>
      </dgm:prSet>
      <dgm:spPr/>
    </dgm:pt>
    <dgm:pt modelId="{6D2AE087-F9DC-4A58-A0BC-741583D062D1}" type="pres">
      <dgm:prSet presAssocID="{4CD594EA-EBD0-488F-BB86-FF781F87812B}" presName="sibTrans" presStyleCnt="0"/>
      <dgm:spPr/>
    </dgm:pt>
    <dgm:pt modelId="{08DF3737-E6C6-4BA1-BDDC-C93509DEA98B}" type="pres">
      <dgm:prSet presAssocID="{350F690E-D11A-4112-9F65-868347AD2F3F}" presName="textNode" presStyleLbl="node1" presStyleIdx="1" presStyleCnt="2" custScaleX="134976" custScaleY="125000">
        <dgm:presLayoutVars>
          <dgm:bulletEnabled val="1"/>
        </dgm:presLayoutVars>
      </dgm:prSet>
      <dgm:spPr/>
    </dgm:pt>
  </dgm:ptLst>
  <dgm:cxnLst>
    <dgm:cxn modelId="{C5DDF01C-ED66-400D-8A0E-AD716C91924F}" type="presOf" srcId="{350F690E-D11A-4112-9F65-868347AD2F3F}" destId="{08DF3737-E6C6-4BA1-BDDC-C93509DEA98B}" srcOrd="0" destOrd="0" presId="urn:microsoft.com/office/officeart/2005/8/layout/hProcess9"/>
    <dgm:cxn modelId="{821B2963-FC63-418F-BC9F-326A269D7EEE}" srcId="{20ABB468-B27F-4A29-84C3-7EA9DFD901F1}" destId="{350F690E-D11A-4112-9F65-868347AD2F3F}" srcOrd="1" destOrd="0" parTransId="{399A0D3B-104B-4287-9033-03D882DC3AB1}" sibTransId="{37B19BDB-0E74-4F22-BD49-B25F9B4193E4}"/>
    <dgm:cxn modelId="{C0A85245-43F8-4F3D-A974-C6E8714E49C5}" type="presOf" srcId="{5FB6DC99-E341-4DBC-9D79-7CB2A0C5C471}" destId="{758AA68D-C7F6-418D-9CE7-5141E587B8DA}" srcOrd="0" destOrd="0" presId="urn:microsoft.com/office/officeart/2005/8/layout/hProcess9"/>
    <dgm:cxn modelId="{3394D5BB-A5CA-4CC3-8B21-9174BC545EEA}" type="presOf" srcId="{20ABB468-B27F-4A29-84C3-7EA9DFD901F1}" destId="{1CFC2776-E1C0-4287-AA3F-238D9EE5E6D2}" srcOrd="0" destOrd="0" presId="urn:microsoft.com/office/officeart/2005/8/layout/hProcess9"/>
    <dgm:cxn modelId="{2F926EC6-7C65-434A-820F-0A077B2C0995}" srcId="{20ABB468-B27F-4A29-84C3-7EA9DFD901F1}" destId="{5FB6DC99-E341-4DBC-9D79-7CB2A0C5C471}" srcOrd="0" destOrd="0" parTransId="{6B9F90A3-21FD-4FFC-9950-091776A1FF86}" sibTransId="{4CD594EA-EBD0-488F-BB86-FF781F87812B}"/>
    <dgm:cxn modelId="{C3A92057-2A84-4B52-ADCA-363C177B8137}" type="presParOf" srcId="{1CFC2776-E1C0-4287-AA3F-238D9EE5E6D2}" destId="{F0BE8585-E6B5-4649-9D5A-BC5751AB377B}" srcOrd="0" destOrd="0" presId="urn:microsoft.com/office/officeart/2005/8/layout/hProcess9"/>
    <dgm:cxn modelId="{F2266A03-B866-46E5-861E-3976D05AAF41}" type="presParOf" srcId="{1CFC2776-E1C0-4287-AA3F-238D9EE5E6D2}" destId="{15BACAF6-13C3-40EF-9635-617E4B788851}" srcOrd="1" destOrd="0" presId="urn:microsoft.com/office/officeart/2005/8/layout/hProcess9"/>
    <dgm:cxn modelId="{FB5B786C-643C-4B7C-8821-FF9C6ED4A30E}" type="presParOf" srcId="{15BACAF6-13C3-40EF-9635-617E4B788851}" destId="{758AA68D-C7F6-418D-9CE7-5141E587B8DA}" srcOrd="0" destOrd="0" presId="urn:microsoft.com/office/officeart/2005/8/layout/hProcess9"/>
    <dgm:cxn modelId="{8708D71D-9B05-4633-86CD-B0D157BD3166}" type="presParOf" srcId="{15BACAF6-13C3-40EF-9635-617E4B788851}" destId="{6D2AE087-F9DC-4A58-A0BC-741583D062D1}" srcOrd="1" destOrd="0" presId="urn:microsoft.com/office/officeart/2005/8/layout/hProcess9"/>
    <dgm:cxn modelId="{833F289D-558F-477E-937E-CBF160C1C8A9}" type="presParOf" srcId="{15BACAF6-13C3-40EF-9635-617E4B788851}" destId="{08DF3737-E6C6-4BA1-BDDC-C93509DEA98B}"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0636B-852D-478C-87BB-A60E63D177DC}">
      <dsp:nvSpPr>
        <dsp:cNvPr id="0" name=""/>
        <dsp:cNvSpPr/>
      </dsp:nvSpPr>
      <dsp:spPr>
        <a:xfrm>
          <a:off x="1510707" y="491402"/>
          <a:ext cx="277173" cy="91440"/>
        </a:xfrm>
        <a:custGeom>
          <a:avLst/>
          <a:gdLst/>
          <a:ahLst/>
          <a:cxnLst/>
          <a:rect l="0" t="0" r="0" b="0"/>
          <a:pathLst>
            <a:path>
              <a:moveTo>
                <a:pt x="0" y="45720"/>
              </a:moveTo>
              <a:lnTo>
                <a:pt x="27717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641600" y="535581"/>
        <a:ext cx="15388" cy="3080"/>
      </dsp:txXfrm>
    </dsp:sp>
    <dsp:sp modelId="{8942E91E-F0A5-4940-BDDB-3150D8B9375F}">
      <dsp:nvSpPr>
        <dsp:cNvPr id="0" name=""/>
        <dsp:cNvSpPr/>
      </dsp:nvSpPr>
      <dsp:spPr>
        <a:xfrm>
          <a:off x="5328" y="94438"/>
          <a:ext cx="1507179" cy="885367"/>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uz-Latn-UZ" sz="1400" kern="1200" dirty="0">
              <a:latin typeface="Arial" panose="020B0604020202020204" pitchFamily="34" charset="0"/>
              <a:cs typeface="Arial" panose="020B0604020202020204" pitchFamily="34" charset="0"/>
            </a:rPr>
            <a:t>Diksiya deganda nimani tushunasiz?</a:t>
          </a:r>
          <a:endParaRPr lang="ru-RU" sz="1400" kern="1200" dirty="0">
            <a:latin typeface="Arial" panose="020B0604020202020204" pitchFamily="34" charset="0"/>
            <a:cs typeface="Arial" panose="020B0604020202020204" pitchFamily="34" charset="0"/>
          </a:endParaRPr>
        </a:p>
      </dsp:txBody>
      <dsp:txXfrm>
        <a:off x="5328" y="94438"/>
        <a:ext cx="1507179" cy="885367"/>
      </dsp:txXfrm>
    </dsp:sp>
    <dsp:sp modelId="{2FF55ACB-3804-4D53-822B-71BFFEFBFD19}">
      <dsp:nvSpPr>
        <dsp:cNvPr id="0" name=""/>
        <dsp:cNvSpPr/>
      </dsp:nvSpPr>
      <dsp:spPr>
        <a:xfrm>
          <a:off x="969027" y="978005"/>
          <a:ext cx="1821543" cy="308148"/>
        </a:xfrm>
        <a:custGeom>
          <a:avLst/>
          <a:gdLst/>
          <a:ahLst/>
          <a:cxnLst/>
          <a:rect l="0" t="0" r="0" b="0"/>
          <a:pathLst>
            <a:path>
              <a:moveTo>
                <a:pt x="1821543" y="0"/>
              </a:moveTo>
              <a:lnTo>
                <a:pt x="1821543" y="171174"/>
              </a:lnTo>
              <a:lnTo>
                <a:pt x="0" y="171174"/>
              </a:lnTo>
              <a:lnTo>
                <a:pt x="0" y="308148"/>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833479" y="1130539"/>
        <a:ext cx="92638" cy="3080"/>
      </dsp:txXfrm>
    </dsp:sp>
    <dsp:sp modelId="{4518FF61-0788-4E3E-89BF-E3791E955BB4}">
      <dsp:nvSpPr>
        <dsp:cNvPr id="0" name=""/>
        <dsp:cNvSpPr/>
      </dsp:nvSpPr>
      <dsp:spPr>
        <a:xfrm>
          <a:off x="1820281" y="94438"/>
          <a:ext cx="1940577" cy="885367"/>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uz-Latn-UZ" sz="1400" kern="1200" dirty="0">
              <a:latin typeface="Arial" panose="020B0604020202020204" pitchFamily="34" charset="0"/>
              <a:cs typeface="Arial" panose="020B0604020202020204" pitchFamily="34" charset="0"/>
            </a:rPr>
            <a:t>Nutqni hosil qilishda nafas olish va nafas chiqarishning o‘rni haqida gapiring.</a:t>
          </a:r>
          <a:endParaRPr lang="ru-RU" sz="1400" kern="1200" dirty="0">
            <a:latin typeface="Arial" panose="020B0604020202020204" pitchFamily="34" charset="0"/>
            <a:cs typeface="Arial" panose="020B0604020202020204" pitchFamily="34" charset="0"/>
          </a:endParaRPr>
        </a:p>
      </dsp:txBody>
      <dsp:txXfrm>
        <a:off x="1820281" y="94438"/>
        <a:ext cx="1940577" cy="885367"/>
      </dsp:txXfrm>
    </dsp:sp>
    <dsp:sp modelId="{AC1C3CA3-872E-4777-9ED0-E4164C97FD31}">
      <dsp:nvSpPr>
        <dsp:cNvPr id="0" name=""/>
        <dsp:cNvSpPr/>
      </dsp:nvSpPr>
      <dsp:spPr>
        <a:xfrm>
          <a:off x="1930925" y="1770050"/>
          <a:ext cx="277173" cy="91440"/>
        </a:xfrm>
        <a:custGeom>
          <a:avLst/>
          <a:gdLst/>
          <a:ahLst/>
          <a:cxnLst/>
          <a:rect l="0" t="0" r="0" b="0"/>
          <a:pathLst>
            <a:path>
              <a:moveTo>
                <a:pt x="0" y="45720"/>
              </a:moveTo>
              <a:lnTo>
                <a:pt x="27717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061818" y="1814230"/>
        <a:ext cx="15388" cy="3080"/>
      </dsp:txXfrm>
    </dsp:sp>
    <dsp:sp modelId="{98BA4838-B813-47BB-A413-7B2BA24F20A8}">
      <dsp:nvSpPr>
        <dsp:cNvPr id="0" name=""/>
        <dsp:cNvSpPr/>
      </dsp:nvSpPr>
      <dsp:spPr>
        <a:xfrm>
          <a:off x="5328" y="1318554"/>
          <a:ext cx="1927397" cy="994431"/>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uz-Latn-UZ" sz="1400" kern="1200" dirty="0">
              <a:latin typeface="Arial" panose="020B0604020202020204" pitchFamily="34" charset="0"/>
              <a:cs typeface="Arial" panose="020B0604020202020204" pitchFamily="34" charset="0"/>
            </a:rPr>
            <a:t>Tez va keraksiz shoshilib gapirganda, qanday nuqsonlar yuzaga keladi?</a:t>
          </a:r>
          <a:endParaRPr lang="ru-RU" sz="1400" kern="1200" dirty="0">
            <a:latin typeface="Arial" panose="020B0604020202020204" pitchFamily="34" charset="0"/>
            <a:cs typeface="Arial" panose="020B0604020202020204" pitchFamily="34" charset="0"/>
          </a:endParaRPr>
        </a:p>
      </dsp:txBody>
      <dsp:txXfrm>
        <a:off x="5328" y="1318554"/>
        <a:ext cx="1927397" cy="994431"/>
      </dsp:txXfrm>
    </dsp:sp>
    <dsp:sp modelId="{19B95F69-F20D-4B89-AD5C-BF41162D09DC}">
      <dsp:nvSpPr>
        <dsp:cNvPr id="0" name=""/>
        <dsp:cNvSpPr/>
      </dsp:nvSpPr>
      <dsp:spPr>
        <a:xfrm>
          <a:off x="3652235" y="1770050"/>
          <a:ext cx="277173" cy="91440"/>
        </a:xfrm>
        <a:custGeom>
          <a:avLst/>
          <a:gdLst/>
          <a:ahLst/>
          <a:cxnLst/>
          <a:rect l="0" t="0" r="0" b="0"/>
          <a:pathLst>
            <a:path>
              <a:moveTo>
                <a:pt x="0" y="45720"/>
              </a:moveTo>
              <a:lnTo>
                <a:pt x="27717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3783127" y="1814230"/>
        <a:ext cx="15388" cy="3080"/>
      </dsp:txXfrm>
    </dsp:sp>
    <dsp:sp modelId="{A41071F8-A264-483E-BE1E-18A822D73923}">
      <dsp:nvSpPr>
        <dsp:cNvPr id="0" name=""/>
        <dsp:cNvSpPr/>
      </dsp:nvSpPr>
      <dsp:spPr>
        <a:xfrm>
          <a:off x="2240499" y="1287579"/>
          <a:ext cx="1413536" cy="1056382"/>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uz-Latn-UZ" sz="1400" kern="1200" dirty="0">
              <a:latin typeface="Arial" panose="020B0604020202020204" pitchFamily="34" charset="0"/>
              <a:cs typeface="Arial" panose="020B0604020202020204" pitchFamily="34" charset="0"/>
            </a:rPr>
            <a:t>Ovozning sifati haqida so‘zlang.</a:t>
          </a:r>
          <a:endParaRPr lang="ru-RU" sz="1400" kern="1200" dirty="0">
            <a:latin typeface="Arial" panose="020B0604020202020204" pitchFamily="34" charset="0"/>
            <a:cs typeface="Arial" panose="020B0604020202020204" pitchFamily="34" charset="0"/>
          </a:endParaRPr>
        </a:p>
      </dsp:txBody>
      <dsp:txXfrm>
        <a:off x="2240499" y="1287579"/>
        <a:ext cx="1413536" cy="1056382"/>
      </dsp:txXfrm>
    </dsp:sp>
    <dsp:sp modelId="{21FC1AC5-77D0-4EFF-B870-F589227EC5B3}">
      <dsp:nvSpPr>
        <dsp:cNvPr id="0" name=""/>
        <dsp:cNvSpPr/>
      </dsp:nvSpPr>
      <dsp:spPr>
        <a:xfrm>
          <a:off x="3961808" y="1313115"/>
          <a:ext cx="1519262" cy="1005310"/>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uz-Latn-UZ" sz="1400" kern="1200" dirty="0">
              <a:latin typeface="Arial" panose="020B0604020202020204" pitchFamily="34" charset="0"/>
              <a:cs typeface="Arial" panose="020B0604020202020204" pitchFamily="34" charset="0"/>
            </a:rPr>
            <a:t>O‘zingiz ovozingizning sifati haqida o‘ylab ko‘rganmisiz?</a:t>
          </a:r>
          <a:endParaRPr lang="ru-RU" sz="1400" kern="1200" dirty="0">
            <a:latin typeface="Arial" panose="020B0604020202020204" pitchFamily="34" charset="0"/>
            <a:cs typeface="Arial" panose="020B0604020202020204" pitchFamily="34" charset="0"/>
          </a:endParaRPr>
        </a:p>
      </dsp:txBody>
      <dsp:txXfrm>
        <a:off x="3961808" y="1313115"/>
        <a:ext cx="1519262" cy="100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DA31D-8D1E-4BD4-AF31-3A3831C6AC90}">
      <dsp:nvSpPr>
        <dsp:cNvPr id="0" name=""/>
        <dsp:cNvSpPr/>
      </dsp:nvSpPr>
      <dsp:spPr>
        <a:xfrm rot="16200000">
          <a:off x="-597799" y="1287528"/>
          <a:ext cx="1958268" cy="201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77645" bIns="0" numCol="1" spcCol="1270" anchor="t" anchorCtr="0">
          <a:noAutofit/>
        </a:bodyPr>
        <a:lstStyle/>
        <a:p>
          <a:pPr marL="0" lvl="0" indent="0" algn="r" defTabSz="622300">
            <a:lnSpc>
              <a:spcPct val="90000"/>
            </a:lnSpc>
            <a:spcBef>
              <a:spcPct val="0"/>
            </a:spcBef>
            <a:spcAft>
              <a:spcPct val="35000"/>
            </a:spcAft>
            <a:buNone/>
          </a:pPr>
          <a:endParaRPr lang="ru-RU" sz="1400" kern="1200"/>
        </a:p>
      </dsp:txBody>
      <dsp:txXfrm>
        <a:off x="-597799" y="1287528"/>
        <a:ext cx="1958268" cy="201423"/>
      </dsp:txXfrm>
    </dsp:sp>
    <dsp:sp modelId="{AED65DBA-A06F-4367-A678-23C8B03891B4}">
      <dsp:nvSpPr>
        <dsp:cNvPr id="0" name=""/>
        <dsp:cNvSpPr/>
      </dsp:nvSpPr>
      <dsp:spPr>
        <a:xfrm>
          <a:off x="223987" y="409105"/>
          <a:ext cx="1519423" cy="1958268"/>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13792" tIns="177645" rIns="113792" bIns="113792" numCol="1" spcCol="1270" anchor="t" anchorCtr="0">
          <a:noAutofit/>
        </a:bodyPr>
        <a:lstStyle/>
        <a:p>
          <a:pPr marL="171450" lvl="1" indent="-171450" algn="l" defTabSz="711200">
            <a:lnSpc>
              <a:spcPct val="90000"/>
            </a:lnSpc>
            <a:spcBef>
              <a:spcPct val="0"/>
            </a:spcBef>
            <a:spcAft>
              <a:spcPct val="15000"/>
            </a:spcAft>
            <a:buChar char="•"/>
          </a:pPr>
          <a:r>
            <a:rPr lang="uz-Latn-UZ" sz="1600" kern="1200" dirty="0">
              <a:latin typeface="Arial" panose="020B0604020202020204" pitchFamily="34" charset="0"/>
              <a:cs typeface="Arial" panose="020B0604020202020204" pitchFamily="34" charset="0"/>
            </a:rPr>
            <a:t>Ohangning shakllanishida nimalar ishtirok etadi?</a:t>
          </a:r>
          <a:endParaRPr lang="ru-RU"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endParaRPr lang="ru-RU" sz="1600" kern="1200"/>
        </a:p>
      </dsp:txBody>
      <dsp:txXfrm>
        <a:off x="223987" y="409105"/>
        <a:ext cx="1519423" cy="1958268"/>
      </dsp:txXfrm>
    </dsp:sp>
    <dsp:sp modelId="{4EA30128-A01E-46E2-B560-1DFDE2541863}">
      <dsp:nvSpPr>
        <dsp:cNvPr id="0" name=""/>
        <dsp:cNvSpPr/>
      </dsp:nvSpPr>
      <dsp:spPr>
        <a:xfrm>
          <a:off x="280623" y="143226"/>
          <a:ext cx="402847" cy="40284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D4FA20-12EC-497E-861B-98207D420AFC}">
      <dsp:nvSpPr>
        <dsp:cNvPr id="0" name=""/>
        <dsp:cNvSpPr/>
      </dsp:nvSpPr>
      <dsp:spPr>
        <a:xfrm rot="16200000">
          <a:off x="1128522" y="1287528"/>
          <a:ext cx="1958268" cy="201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77645" bIns="0" numCol="1" spcCol="1270" anchor="t" anchorCtr="0">
          <a:noAutofit/>
        </a:bodyPr>
        <a:lstStyle/>
        <a:p>
          <a:pPr marL="0" lvl="0" indent="0" algn="r" defTabSz="622300">
            <a:lnSpc>
              <a:spcPct val="90000"/>
            </a:lnSpc>
            <a:spcBef>
              <a:spcPct val="0"/>
            </a:spcBef>
            <a:spcAft>
              <a:spcPct val="35000"/>
            </a:spcAft>
            <a:buNone/>
          </a:pPr>
          <a:endParaRPr lang="ru-RU" sz="1400" kern="1200"/>
        </a:p>
      </dsp:txBody>
      <dsp:txXfrm>
        <a:off x="1128522" y="1287528"/>
        <a:ext cx="1958268" cy="201423"/>
      </dsp:txXfrm>
    </dsp:sp>
    <dsp:sp modelId="{5B8DB902-B420-40DD-9B2C-5279851C1AE5}">
      <dsp:nvSpPr>
        <dsp:cNvPr id="0" name=""/>
        <dsp:cNvSpPr/>
      </dsp:nvSpPr>
      <dsp:spPr>
        <a:xfrm>
          <a:off x="2068914" y="409105"/>
          <a:ext cx="1282212" cy="1958268"/>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13792" tIns="177645" rIns="113792" bIns="113792" numCol="1" spcCol="1270" anchor="t" anchorCtr="0">
          <a:noAutofit/>
        </a:bodyPr>
        <a:lstStyle/>
        <a:p>
          <a:pPr marL="171450" lvl="1" indent="-171450" algn="l" defTabSz="711200">
            <a:lnSpc>
              <a:spcPct val="90000"/>
            </a:lnSpc>
            <a:spcBef>
              <a:spcPct val="0"/>
            </a:spcBef>
            <a:spcAft>
              <a:spcPct val="15000"/>
            </a:spcAft>
            <a:buChar char="•"/>
          </a:pPr>
          <a:r>
            <a:rPr lang="uz-Latn-UZ" sz="1600" kern="1200" dirty="0">
              <a:latin typeface="Arial" panose="020B0604020202020204" pitchFamily="34" charset="0"/>
              <a:cs typeface="Arial" panose="020B0604020202020204" pitchFamily="34" charset="0"/>
            </a:rPr>
            <a:t>So‘z urg‘usi haqida nimalarni bilasiz?</a:t>
          </a:r>
          <a:endParaRPr lang="ru-RU"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endParaRPr lang="ru-RU" sz="1600" kern="1200"/>
        </a:p>
      </dsp:txBody>
      <dsp:txXfrm>
        <a:off x="2068914" y="409105"/>
        <a:ext cx="1282212" cy="1958268"/>
      </dsp:txXfrm>
    </dsp:sp>
    <dsp:sp modelId="{93E7F7F1-C00D-4C9F-B411-569F8D5DBF3F}">
      <dsp:nvSpPr>
        <dsp:cNvPr id="0" name=""/>
        <dsp:cNvSpPr/>
      </dsp:nvSpPr>
      <dsp:spPr>
        <a:xfrm>
          <a:off x="2006944" y="143226"/>
          <a:ext cx="402847" cy="402847"/>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D9DEF-9C5F-418D-9CAB-0CE0F7C321C2}">
      <dsp:nvSpPr>
        <dsp:cNvPr id="0" name=""/>
        <dsp:cNvSpPr/>
      </dsp:nvSpPr>
      <dsp:spPr>
        <a:xfrm rot="16200000">
          <a:off x="2823264" y="1287528"/>
          <a:ext cx="1958268" cy="201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77645" bIns="0" numCol="1" spcCol="1270" anchor="t" anchorCtr="0">
          <a:noAutofit/>
        </a:bodyPr>
        <a:lstStyle/>
        <a:p>
          <a:pPr marL="0" lvl="0" indent="0" algn="r" defTabSz="622300">
            <a:lnSpc>
              <a:spcPct val="90000"/>
            </a:lnSpc>
            <a:spcBef>
              <a:spcPct val="0"/>
            </a:spcBef>
            <a:spcAft>
              <a:spcPct val="35000"/>
            </a:spcAft>
            <a:buNone/>
          </a:pPr>
          <a:endParaRPr lang="ru-RU" sz="1400" kern="1200"/>
        </a:p>
      </dsp:txBody>
      <dsp:txXfrm>
        <a:off x="2823264" y="1287528"/>
        <a:ext cx="1958268" cy="201423"/>
      </dsp:txXfrm>
    </dsp:sp>
    <dsp:sp modelId="{8220C58A-788E-4119-A571-A82723E6E1F0}">
      <dsp:nvSpPr>
        <dsp:cNvPr id="0" name=""/>
        <dsp:cNvSpPr/>
      </dsp:nvSpPr>
      <dsp:spPr>
        <a:xfrm>
          <a:off x="3614660" y="429971"/>
          <a:ext cx="1580203" cy="1916538"/>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13792" tIns="177645" rIns="113792" bIns="113792" numCol="1" spcCol="1270" anchor="t" anchorCtr="0">
          <a:noAutofit/>
        </a:bodyPr>
        <a:lstStyle/>
        <a:p>
          <a:pPr marL="171450" lvl="1" indent="-171450" algn="just" defTabSz="711200">
            <a:lnSpc>
              <a:spcPct val="90000"/>
            </a:lnSpc>
            <a:spcBef>
              <a:spcPct val="0"/>
            </a:spcBef>
            <a:spcAft>
              <a:spcPct val="15000"/>
            </a:spcAft>
            <a:buChar char="•"/>
          </a:pPr>
          <a:r>
            <a:rPr lang="uz-Latn-UZ" sz="1600" kern="1200" dirty="0">
              <a:latin typeface="Arial" panose="020B0604020202020204" pitchFamily="34" charset="0"/>
              <a:cs typeface="Arial" panose="020B0604020202020204" pitchFamily="34" charset="0"/>
            </a:rPr>
            <a:t>Gap urg‘usi va uning gapdagi o‘rnini tushuntiring.</a:t>
          </a:r>
          <a:endParaRPr lang="ru-RU"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endParaRPr lang="ru-RU" sz="1600" kern="1200"/>
        </a:p>
      </dsp:txBody>
      <dsp:txXfrm>
        <a:off x="3614660" y="429971"/>
        <a:ext cx="1580203" cy="1916538"/>
      </dsp:txXfrm>
    </dsp:sp>
    <dsp:sp modelId="{985CE560-F2E7-47D1-B3A8-B773C042ABA7}">
      <dsp:nvSpPr>
        <dsp:cNvPr id="0" name=""/>
        <dsp:cNvSpPr/>
      </dsp:nvSpPr>
      <dsp:spPr>
        <a:xfrm>
          <a:off x="3701687" y="143226"/>
          <a:ext cx="402847" cy="40284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BE8585-E6B5-4649-9D5A-BC5751AB377B}">
      <dsp:nvSpPr>
        <dsp:cNvPr id="0" name=""/>
        <dsp:cNvSpPr/>
      </dsp:nvSpPr>
      <dsp:spPr>
        <a:xfrm>
          <a:off x="405764" y="0"/>
          <a:ext cx="4598670" cy="24384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8AA68D-C7F6-418D-9CE7-5141E587B8DA}">
      <dsp:nvSpPr>
        <dsp:cNvPr id="0" name=""/>
        <dsp:cNvSpPr/>
      </dsp:nvSpPr>
      <dsp:spPr>
        <a:xfrm>
          <a:off x="1476" y="609600"/>
          <a:ext cx="2588575" cy="1219200"/>
        </a:xfrm>
        <a:prstGeom prst="round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z-Latn-UZ" sz="1800" kern="1200" dirty="0">
              <a:latin typeface="Arial" panose="020B0604020202020204" pitchFamily="34" charset="0"/>
              <a:cs typeface="Arial" panose="020B0604020202020204" pitchFamily="34" charset="0"/>
            </a:rPr>
            <a:t>Nutq oqimidagi to‘xtam (pauza) haqida so‘zlang.</a:t>
          </a:r>
          <a:endParaRPr lang="ru-RU" sz="1800" kern="1200" dirty="0">
            <a:latin typeface="Arial" panose="020B0604020202020204" pitchFamily="34" charset="0"/>
            <a:cs typeface="Arial" panose="020B0604020202020204" pitchFamily="34" charset="0"/>
          </a:endParaRPr>
        </a:p>
      </dsp:txBody>
      <dsp:txXfrm>
        <a:off x="60992" y="669116"/>
        <a:ext cx="2469543" cy="1100168"/>
      </dsp:txXfrm>
    </dsp:sp>
    <dsp:sp modelId="{08DF3737-E6C6-4BA1-BDDC-C93509DEA98B}">
      <dsp:nvSpPr>
        <dsp:cNvPr id="0" name=""/>
        <dsp:cNvSpPr/>
      </dsp:nvSpPr>
      <dsp:spPr>
        <a:xfrm>
          <a:off x="2815652" y="609600"/>
          <a:ext cx="2593070" cy="1219200"/>
        </a:xfrm>
        <a:prstGeom prst="round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uz-Latn-UZ" sz="1800" kern="1200" dirty="0">
              <a:latin typeface="Arial" panose="020B0604020202020204" pitchFamily="34" charset="0"/>
              <a:cs typeface="Arial" panose="020B0604020202020204" pitchFamily="34" charset="0"/>
            </a:rPr>
            <a:t>Gapning mazmuniy-hissiy turlariga xos ohang haqida gapiring.</a:t>
          </a:r>
          <a:endParaRPr lang="ru-RU" sz="1800" kern="1200" dirty="0">
            <a:latin typeface="Arial" panose="020B0604020202020204" pitchFamily="34" charset="0"/>
            <a:cs typeface="Arial" panose="020B0604020202020204" pitchFamily="34" charset="0"/>
          </a:endParaRPr>
        </a:p>
      </dsp:txBody>
      <dsp:txXfrm>
        <a:off x="2875168" y="669116"/>
        <a:ext cx="2474038" cy="110016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t>18.02.2021</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474D3D-D129-4517-98CF-316D724B133F}" type="slidenum">
              <a:rPr lang="ru-RU" smtClean="0"/>
              <a:t>8</a:t>
            </a:fld>
            <a:endParaRPr lang="ru-RU"/>
          </a:p>
        </p:txBody>
      </p:sp>
    </p:spTree>
    <p:extLst>
      <p:ext uri="{BB962C8B-B14F-4D97-AF65-F5344CB8AC3E}">
        <p14:creationId xmlns:p14="http://schemas.microsoft.com/office/powerpoint/2010/main" val="858725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9474D3D-D129-4517-98CF-316D724B133F}" type="slidenum">
              <a:rPr lang="ru-RU" smtClean="0"/>
              <a:t>24</a:t>
            </a:fld>
            <a:endParaRPr lang="ru-RU"/>
          </a:p>
        </p:txBody>
      </p:sp>
    </p:spTree>
    <p:extLst>
      <p:ext uri="{BB962C8B-B14F-4D97-AF65-F5344CB8AC3E}">
        <p14:creationId xmlns:p14="http://schemas.microsoft.com/office/powerpoint/2010/main" val="176943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700"/>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700"/>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700"/>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700"/>
            </a:lvl1pPr>
            <a:lvl2pPr marL="72078" indent="-72078">
              <a:buFont typeface="Arial" panose="020B0604020202020204" pitchFamily="34" charset="0"/>
              <a:buChar char="•"/>
              <a:defRPr sz="700"/>
            </a:lvl2pPr>
            <a:lvl3pPr marL="144157" indent="-72078">
              <a:defRPr sz="700"/>
            </a:lvl3pPr>
            <a:lvl4pPr marL="252274" indent="-108118">
              <a:defRPr sz="700"/>
            </a:lvl4pPr>
            <a:lvl5pPr marL="360392" indent="-108118">
              <a:defRPr sz="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900" baseline="0"/>
            </a:lvl1pPr>
          </a:lstStyle>
          <a:p>
            <a:pPr lvl="0"/>
            <a:r>
              <a:rPr lang="en-US" dirty="0"/>
              <a:t>Click here to edit subtitle</a:t>
            </a:r>
          </a:p>
        </p:txBody>
      </p:sp>
    </p:spTree>
    <p:extLst>
      <p:ext uri="{BB962C8B-B14F-4D97-AF65-F5344CB8AC3E}">
        <p14:creationId xmlns:p14="http://schemas.microsoft.com/office/powerpoint/2010/main" val="2494136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2/18/2021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content.podarki.ru/goods-images/9d3d3b7f-3205-4171-a40a-08fe505c92ac.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9F96E-E95D-4472-B37A-1F55787D7F60}"/>
              </a:ext>
            </a:extLst>
          </p:cNvPr>
          <p:cNvSpPr>
            <a:spLocks noGrp="1"/>
          </p:cNvSpPr>
          <p:nvPr>
            <p:ph type="title"/>
          </p:nvPr>
        </p:nvSpPr>
        <p:spPr>
          <a:xfrm>
            <a:off x="300752" y="102424"/>
            <a:ext cx="5164295" cy="430887"/>
          </a:xfrm>
        </p:spPr>
        <p:txBody>
          <a:bodyPr/>
          <a:lstStyle/>
          <a:p>
            <a:pPr algn="ctr"/>
            <a:r>
              <a:rPr lang="uz-Latn-UZ" sz="2800" b="0" dirty="0"/>
              <a:t>11-sinf ona tili</a:t>
            </a:r>
            <a:endParaRPr lang="ru-RU" sz="2800" b="0" dirty="0"/>
          </a:p>
        </p:txBody>
      </p:sp>
      <p:sp>
        <p:nvSpPr>
          <p:cNvPr id="3" name="Текст 2">
            <a:extLst>
              <a:ext uri="{FF2B5EF4-FFF2-40B4-BE49-F238E27FC236}">
                <a16:creationId xmlns:a16="http://schemas.microsoft.com/office/drawing/2014/main" id="{6FCD2978-4DED-466D-915F-0A513AE24194}"/>
              </a:ext>
            </a:extLst>
          </p:cNvPr>
          <p:cNvSpPr>
            <a:spLocks noGrp="1"/>
          </p:cNvSpPr>
          <p:nvPr>
            <p:ph type="body" idx="1"/>
          </p:nvPr>
        </p:nvSpPr>
        <p:spPr>
          <a:xfrm>
            <a:off x="415278" y="784226"/>
            <a:ext cx="4935243" cy="1538883"/>
          </a:xfrm>
          <a:solidFill>
            <a:srgbClr val="FFCCFF"/>
          </a:solidFill>
          <a:ln>
            <a:solidFill>
              <a:srgbClr val="002060"/>
            </a:solidFill>
          </a:ln>
        </p:spPr>
        <p:txBody>
          <a:bodyPr/>
          <a:lstStyle/>
          <a:p>
            <a:pPr algn="ctr"/>
            <a:r>
              <a:rPr lang="uz-Latn-UZ" sz="2000" dirty="0"/>
              <a:t>Toshkent viloyati Toshkent tumani </a:t>
            </a:r>
          </a:p>
          <a:p>
            <a:pPr algn="ctr"/>
            <a:r>
              <a:rPr lang="uz-Latn-UZ" sz="2000" dirty="0"/>
              <a:t>16-umumiy o‘rta ta’lim maktabi ona tili va adabiyot fani o‘qituvchisi Baymanova Munojot Daniyarovnaning 11-sinf ona tili fani uchun tayyorlagan taqdimoti</a:t>
            </a:r>
            <a:endParaRPr lang="ru-RU" sz="2000" dirty="0"/>
          </a:p>
        </p:txBody>
      </p:sp>
    </p:spTree>
    <p:extLst>
      <p:ext uri="{BB962C8B-B14F-4D97-AF65-F5344CB8AC3E}">
        <p14:creationId xmlns:p14="http://schemas.microsoft.com/office/powerpoint/2010/main" val="2251922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A651F9-90D8-4F65-B038-1F96C81CE170}"/>
              </a:ext>
            </a:extLst>
          </p:cNvPr>
          <p:cNvSpPr>
            <a:spLocks noGrp="1"/>
          </p:cNvSpPr>
          <p:nvPr>
            <p:ph type="title"/>
          </p:nvPr>
        </p:nvSpPr>
        <p:spPr>
          <a:xfrm>
            <a:off x="300752" y="48538"/>
            <a:ext cx="5164295" cy="430887"/>
          </a:xfrm>
        </p:spPr>
        <p:txBody>
          <a:bodyPr/>
          <a:lstStyle/>
          <a:p>
            <a:pPr algn="ctr"/>
            <a:r>
              <a:rPr lang="uz-Latn-UZ" sz="2800" b="0" dirty="0"/>
              <a:t>Esda saqlang!</a:t>
            </a:r>
            <a:endParaRPr lang="ru-RU" sz="2800" b="0" dirty="0"/>
          </a:p>
        </p:txBody>
      </p:sp>
      <p:sp>
        <p:nvSpPr>
          <p:cNvPr id="3" name="Текст 2">
            <a:extLst>
              <a:ext uri="{FF2B5EF4-FFF2-40B4-BE49-F238E27FC236}">
                <a16:creationId xmlns:a16="http://schemas.microsoft.com/office/drawing/2014/main" id="{1885E418-9834-4DD7-B640-5975E0BA73D5}"/>
              </a:ext>
            </a:extLst>
          </p:cNvPr>
          <p:cNvSpPr>
            <a:spLocks noGrp="1"/>
          </p:cNvSpPr>
          <p:nvPr>
            <p:ph type="body" idx="1"/>
          </p:nvPr>
        </p:nvSpPr>
        <p:spPr>
          <a:xfrm>
            <a:off x="179683" y="652929"/>
            <a:ext cx="3998617" cy="2492990"/>
          </a:xfrm>
          <a:solidFill>
            <a:schemeClr val="accent4">
              <a:lumMod val="40000"/>
              <a:lumOff val="60000"/>
            </a:schemeClr>
          </a:solidFill>
        </p:spPr>
        <p:style>
          <a:lnRef idx="1">
            <a:schemeClr val="dk1"/>
          </a:lnRef>
          <a:fillRef idx="2">
            <a:schemeClr val="dk1"/>
          </a:fillRef>
          <a:effectRef idx="1">
            <a:schemeClr val="dk1"/>
          </a:effectRef>
          <a:fontRef idx="minor">
            <a:schemeClr val="dk1"/>
          </a:fontRef>
        </p:style>
        <p:txBody>
          <a:bodyPr/>
          <a:lstStyle/>
          <a:p>
            <a:pPr indent="361950" algn="just"/>
            <a:r>
              <a:rPr lang="uz-Latn-UZ" sz="1800" dirty="0"/>
              <a:t>Nutqning madaniyligini ta’minlashda undagi ohang ham alohida o‘rin tutadi. Nutqda yaxlit ohangning shakllanishida urg‘u, to‘xtam (pauza), mazmuniy-hissiy intonatsiya kabi unsurlar ishtirok etadi. Og‘zaki madaniy nutq tuzayotgan kishi ana shu unsurlarning aniq va to‘g‘ri namoyon qilishi zarur.</a:t>
            </a:r>
            <a:endParaRPr lang="ru-RU" sz="1800" dirty="0"/>
          </a:p>
        </p:txBody>
      </p:sp>
      <p:pic>
        <p:nvPicPr>
          <p:cNvPr id="4" name="Picture 6">
            <a:extLst>
              <a:ext uri="{FF2B5EF4-FFF2-40B4-BE49-F238E27FC236}">
                <a16:creationId xmlns:a16="http://schemas.microsoft.com/office/drawing/2014/main" id="{47401884-ABAB-4037-B06F-41003D20F5E7}"/>
              </a:ext>
            </a:extLst>
          </p:cNvPr>
          <p:cNvPicPr>
            <a:picLocks noChangeAspect="1" noChangeArrowheads="1"/>
          </p:cNvPicPr>
          <p:nvPr/>
        </p:nvPicPr>
        <p:blipFill>
          <a:blip r:embed="rId2"/>
          <a:srcRect/>
          <a:stretch>
            <a:fillRect/>
          </a:stretch>
        </p:blipFill>
        <p:spPr bwMode="auto">
          <a:xfrm>
            <a:off x="4356692" y="1494793"/>
            <a:ext cx="1210547" cy="1647633"/>
          </a:xfrm>
          <a:prstGeom prst="rect">
            <a:avLst/>
          </a:prstGeom>
          <a:noFill/>
          <a:ln w="9525">
            <a:noFill/>
            <a:miter lim="800000"/>
            <a:headEnd/>
            <a:tailEnd/>
          </a:ln>
        </p:spPr>
      </p:pic>
    </p:spTree>
    <p:extLst>
      <p:ext uri="{BB962C8B-B14F-4D97-AF65-F5344CB8AC3E}">
        <p14:creationId xmlns:p14="http://schemas.microsoft.com/office/powerpoint/2010/main" val="837233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F1F383-5586-45A2-90AC-263FFF0B72B3}"/>
              </a:ext>
            </a:extLst>
          </p:cNvPr>
          <p:cNvSpPr>
            <a:spLocks noGrp="1"/>
          </p:cNvSpPr>
          <p:nvPr>
            <p:ph type="title"/>
          </p:nvPr>
        </p:nvSpPr>
        <p:spPr>
          <a:xfrm>
            <a:off x="300752" y="102424"/>
            <a:ext cx="5164295" cy="430887"/>
          </a:xfrm>
        </p:spPr>
        <p:txBody>
          <a:bodyPr/>
          <a:lstStyle/>
          <a:p>
            <a:pPr algn="ctr"/>
            <a:r>
              <a:rPr lang="uz-Latn-UZ" sz="2800" b="0" dirty="0"/>
              <a:t>Siz buni bilasiz!</a:t>
            </a:r>
            <a:endParaRPr lang="ru-RU" sz="2800" b="0" dirty="0"/>
          </a:p>
        </p:txBody>
      </p:sp>
      <p:sp>
        <p:nvSpPr>
          <p:cNvPr id="3" name="Текст 2">
            <a:extLst>
              <a:ext uri="{FF2B5EF4-FFF2-40B4-BE49-F238E27FC236}">
                <a16:creationId xmlns:a16="http://schemas.microsoft.com/office/drawing/2014/main" id="{395C6A6C-C9DF-43A0-9F62-391938DC5F2B}"/>
              </a:ext>
            </a:extLst>
          </p:cNvPr>
          <p:cNvSpPr>
            <a:spLocks noGrp="1"/>
          </p:cNvSpPr>
          <p:nvPr>
            <p:ph type="body" idx="1"/>
          </p:nvPr>
        </p:nvSpPr>
        <p:spPr>
          <a:xfrm>
            <a:off x="415278" y="784225"/>
            <a:ext cx="4935243" cy="276999"/>
          </a:xfrm>
        </p:spPr>
        <p:style>
          <a:lnRef idx="1">
            <a:schemeClr val="accent5"/>
          </a:lnRef>
          <a:fillRef idx="2">
            <a:schemeClr val="accent5"/>
          </a:fillRef>
          <a:effectRef idx="1">
            <a:schemeClr val="accent5"/>
          </a:effectRef>
          <a:fontRef idx="minor">
            <a:schemeClr val="dk1"/>
          </a:fontRef>
        </p:style>
        <p:txBody>
          <a:bodyPr/>
          <a:lstStyle/>
          <a:p>
            <a:pPr algn="ctr"/>
            <a:r>
              <a:rPr lang="uz-Latn-UZ" sz="1800" dirty="0"/>
              <a:t>Urg‘u ikki xil bo‘ladi:</a:t>
            </a:r>
            <a:endParaRPr lang="ru-RU" sz="1800" dirty="0"/>
          </a:p>
        </p:txBody>
      </p:sp>
      <p:sp>
        <p:nvSpPr>
          <p:cNvPr id="4" name="Прямоугольник: один усеченный угол 3">
            <a:extLst>
              <a:ext uri="{FF2B5EF4-FFF2-40B4-BE49-F238E27FC236}">
                <a16:creationId xmlns:a16="http://schemas.microsoft.com/office/drawing/2014/main" id="{9DC7FADC-5440-4384-9109-8E456E4930B3}"/>
              </a:ext>
            </a:extLst>
          </p:cNvPr>
          <p:cNvSpPr/>
          <p:nvPr/>
        </p:nvSpPr>
        <p:spPr>
          <a:xfrm>
            <a:off x="313038" y="1227438"/>
            <a:ext cx="2145542" cy="1614187"/>
          </a:xfrm>
          <a:prstGeom prst="snip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z-Latn-UZ" sz="2400" dirty="0">
                <a:latin typeface="Arial" panose="020B0604020202020204" pitchFamily="34" charset="0"/>
                <a:cs typeface="Arial" panose="020B0604020202020204" pitchFamily="34" charset="0"/>
              </a:rPr>
              <a:t>So‘z urg‘usi </a:t>
            </a:r>
          </a:p>
          <a:p>
            <a:pPr algn="ctr"/>
            <a:r>
              <a:rPr lang="uz-Latn-UZ" sz="2400" dirty="0">
                <a:latin typeface="Arial" panose="020B0604020202020204" pitchFamily="34" charset="0"/>
                <a:cs typeface="Arial" panose="020B0604020202020204" pitchFamily="34" charset="0"/>
              </a:rPr>
              <a:t>(leksik urg‘u)</a:t>
            </a:r>
            <a:endParaRPr lang="ru-RU" sz="2400" dirty="0">
              <a:latin typeface="Arial" panose="020B0604020202020204" pitchFamily="34" charset="0"/>
              <a:cs typeface="Arial" panose="020B0604020202020204" pitchFamily="34" charset="0"/>
            </a:endParaRPr>
          </a:p>
        </p:txBody>
      </p:sp>
      <p:sp>
        <p:nvSpPr>
          <p:cNvPr id="5" name="Прямоугольник: один усеченный угол 4">
            <a:extLst>
              <a:ext uri="{FF2B5EF4-FFF2-40B4-BE49-F238E27FC236}">
                <a16:creationId xmlns:a16="http://schemas.microsoft.com/office/drawing/2014/main" id="{85776E07-F51D-49A6-869F-C0D41C4753E3}"/>
              </a:ext>
            </a:extLst>
          </p:cNvPr>
          <p:cNvSpPr/>
          <p:nvPr/>
        </p:nvSpPr>
        <p:spPr>
          <a:xfrm>
            <a:off x="3307219" y="1312138"/>
            <a:ext cx="2043301" cy="1453287"/>
          </a:xfrm>
          <a:prstGeom prst="snip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z-Latn-UZ" dirty="0">
                <a:latin typeface="Arial" panose="020B0604020202020204" pitchFamily="34" charset="0"/>
                <a:cs typeface="Arial" panose="020B0604020202020204" pitchFamily="34" charset="0"/>
              </a:rPr>
              <a:t>Gap urg‘usi (logik urg‘u, frazaviy urg‘u, mantiqiy urg‘u, ma’no urg‘usi)</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21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5F5439-2CD2-473A-B1B9-1A9205F59D32}"/>
              </a:ext>
            </a:extLst>
          </p:cNvPr>
          <p:cNvSpPr>
            <a:spLocks noGrp="1"/>
          </p:cNvSpPr>
          <p:nvPr>
            <p:ph type="title"/>
          </p:nvPr>
        </p:nvSpPr>
        <p:spPr>
          <a:xfrm>
            <a:off x="300752" y="48538"/>
            <a:ext cx="5164295" cy="430887"/>
          </a:xfrm>
        </p:spPr>
        <p:txBody>
          <a:bodyPr/>
          <a:lstStyle/>
          <a:p>
            <a:pPr algn="ctr"/>
            <a:r>
              <a:rPr lang="uz-Latn-UZ" sz="2800" b="0" dirty="0"/>
              <a:t>Gap urg‘usi</a:t>
            </a:r>
            <a:endParaRPr lang="ru-RU" sz="2800" b="0" dirty="0"/>
          </a:p>
        </p:txBody>
      </p:sp>
      <p:sp>
        <p:nvSpPr>
          <p:cNvPr id="3" name="Текст 2">
            <a:extLst>
              <a:ext uri="{FF2B5EF4-FFF2-40B4-BE49-F238E27FC236}">
                <a16:creationId xmlns:a16="http://schemas.microsoft.com/office/drawing/2014/main" id="{05A341F3-6186-442F-890C-99BDFECD5B80}"/>
              </a:ext>
            </a:extLst>
          </p:cNvPr>
          <p:cNvSpPr>
            <a:spLocks noGrp="1"/>
          </p:cNvSpPr>
          <p:nvPr>
            <p:ph type="body" idx="1"/>
          </p:nvPr>
        </p:nvSpPr>
        <p:spPr>
          <a:xfrm>
            <a:off x="186226" y="631825"/>
            <a:ext cx="5439874" cy="2046714"/>
          </a:xfrm>
        </p:spPr>
        <p:style>
          <a:lnRef idx="1">
            <a:schemeClr val="dk1"/>
          </a:lnRef>
          <a:fillRef idx="2">
            <a:schemeClr val="dk1"/>
          </a:fillRef>
          <a:effectRef idx="1">
            <a:schemeClr val="dk1"/>
          </a:effectRef>
          <a:fontRef idx="minor">
            <a:schemeClr val="dk1"/>
          </a:fontRef>
        </p:style>
        <p:txBody>
          <a:bodyPr/>
          <a:lstStyle/>
          <a:p>
            <a:pPr algn="ctr">
              <a:spcAft>
                <a:spcPts val="600"/>
              </a:spcAft>
            </a:pPr>
            <a:r>
              <a:rPr lang="uz-Latn-UZ" sz="1600" b="1" dirty="0"/>
              <a:t>Gap tarkibidagi mantiqan muhim bo‘lak gap urg‘usi bilan ta’kidlanadi. Mantiqiy urg‘u olgan bo‘lak, asosan, gapning markaziy bosh bo‘lagi kesimdan oldin keladi.</a:t>
            </a:r>
          </a:p>
          <a:p>
            <a:pPr indent="361950"/>
            <a:r>
              <a:rPr lang="uz-Latn-UZ" sz="1600" dirty="0">
                <a:solidFill>
                  <a:srgbClr val="00B0F0"/>
                </a:solidFill>
              </a:rPr>
              <a:t>Masalan: </a:t>
            </a:r>
            <a:r>
              <a:rPr lang="uz-Latn-UZ" sz="1600" dirty="0"/>
              <a:t>O‘g‘il bekatda bir soatdan beri </a:t>
            </a:r>
            <a:r>
              <a:rPr lang="uz-Latn-UZ" sz="1600" dirty="0">
                <a:solidFill>
                  <a:schemeClr val="accent2"/>
                </a:solidFill>
              </a:rPr>
              <a:t>onasini </a:t>
            </a:r>
            <a:r>
              <a:rPr lang="uz-Latn-UZ" sz="1600" dirty="0"/>
              <a:t>kutardi. </a:t>
            </a:r>
            <a:endParaRPr lang="en-US" sz="1600" dirty="0"/>
          </a:p>
          <a:p>
            <a:pPr indent="361950"/>
            <a:r>
              <a:rPr lang="uz-Latn-UZ" sz="1600" dirty="0"/>
              <a:t>Bekatda o‘g‘il onasini </a:t>
            </a:r>
            <a:r>
              <a:rPr lang="uz-Latn-UZ" sz="1600" dirty="0">
                <a:solidFill>
                  <a:schemeClr val="accent2"/>
                </a:solidFill>
              </a:rPr>
              <a:t>bir soatdan beri </a:t>
            </a:r>
            <a:r>
              <a:rPr lang="uz-Latn-UZ" sz="1600" dirty="0"/>
              <a:t>kutardi. </a:t>
            </a:r>
            <a:endParaRPr lang="en-US" sz="1600" dirty="0"/>
          </a:p>
          <a:p>
            <a:pPr indent="361950"/>
            <a:r>
              <a:rPr lang="uz-Latn-UZ" sz="1600" dirty="0"/>
              <a:t>O‘g‘il onasini bir soatdan beri </a:t>
            </a:r>
            <a:r>
              <a:rPr lang="uz-Latn-UZ" sz="1600" dirty="0">
                <a:solidFill>
                  <a:schemeClr val="accent2"/>
                </a:solidFill>
              </a:rPr>
              <a:t>bekatda</a:t>
            </a:r>
            <a:r>
              <a:rPr lang="uz-Latn-UZ" sz="1600" dirty="0"/>
              <a:t> kutardi. </a:t>
            </a:r>
            <a:endParaRPr lang="en-US" sz="1600" dirty="0"/>
          </a:p>
          <a:p>
            <a:pPr indent="361950"/>
            <a:r>
              <a:rPr lang="uz-Latn-UZ" sz="1600" dirty="0"/>
              <a:t>Bekatda onasini bir soatdan beri </a:t>
            </a:r>
            <a:r>
              <a:rPr lang="uz-Latn-UZ" sz="1600" dirty="0">
                <a:solidFill>
                  <a:schemeClr val="accent2"/>
                </a:solidFill>
              </a:rPr>
              <a:t>o‘g‘il </a:t>
            </a:r>
            <a:r>
              <a:rPr lang="uz-Latn-UZ" sz="1600" dirty="0"/>
              <a:t>kutardi. </a:t>
            </a:r>
            <a:endParaRPr lang="en-US" sz="1600" dirty="0"/>
          </a:p>
          <a:p>
            <a:pPr indent="361950"/>
            <a:r>
              <a:rPr lang="uz-Latn-UZ" sz="1600" dirty="0">
                <a:solidFill>
                  <a:schemeClr val="accent2"/>
                </a:solidFill>
              </a:rPr>
              <a:t>Kutardi</a:t>
            </a:r>
            <a:r>
              <a:rPr lang="uz-Latn-UZ" sz="1600" dirty="0"/>
              <a:t> o‘g‘il bir soatdan beri onasini bekatda.</a:t>
            </a:r>
            <a:endParaRPr lang="ru-RU" sz="1600" dirty="0"/>
          </a:p>
        </p:txBody>
      </p:sp>
    </p:spTree>
    <p:extLst>
      <p:ext uri="{BB962C8B-B14F-4D97-AF65-F5344CB8AC3E}">
        <p14:creationId xmlns:p14="http://schemas.microsoft.com/office/powerpoint/2010/main" val="854481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A508F6-3E85-4D71-827C-14663DD4B355}"/>
              </a:ext>
            </a:extLst>
          </p:cNvPr>
          <p:cNvSpPr>
            <a:spLocks noGrp="1"/>
          </p:cNvSpPr>
          <p:nvPr>
            <p:ph type="title"/>
          </p:nvPr>
        </p:nvSpPr>
        <p:spPr>
          <a:xfrm>
            <a:off x="300752" y="102424"/>
            <a:ext cx="5164295" cy="430887"/>
          </a:xfrm>
        </p:spPr>
        <p:txBody>
          <a:bodyPr/>
          <a:lstStyle/>
          <a:p>
            <a:pPr algn="ctr"/>
            <a:r>
              <a:rPr lang="uz-Latn-UZ" sz="2800" b="0" dirty="0"/>
              <a:t>Nutq oqimida to‘xtam</a:t>
            </a:r>
            <a:endParaRPr lang="ru-RU" sz="2800" b="0" dirty="0"/>
          </a:p>
        </p:txBody>
      </p:sp>
      <p:sp>
        <p:nvSpPr>
          <p:cNvPr id="3" name="Текст 2">
            <a:extLst>
              <a:ext uri="{FF2B5EF4-FFF2-40B4-BE49-F238E27FC236}">
                <a16:creationId xmlns:a16="http://schemas.microsoft.com/office/drawing/2014/main" id="{6883F308-8A60-4DFC-9826-1587E61D90A1}"/>
              </a:ext>
            </a:extLst>
          </p:cNvPr>
          <p:cNvSpPr>
            <a:spLocks noGrp="1"/>
          </p:cNvSpPr>
          <p:nvPr>
            <p:ph type="body" idx="1"/>
          </p:nvPr>
        </p:nvSpPr>
        <p:spPr>
          <a:xfrm>
            <a:off x="205946" y="659027"/>
            <a:ext cx="5420154" cy="2462213"/>
          </a:xfrm>
        </p:spPr>
        <p:style>
          <a:lnRef idx="1">
            <a:schemeClr val="accent5"/>
          </a:lnRef>
          <a:fillRef idx="2">
            <a:schemeClr val="accent5"/>
          </a:fillRef>
          <a:effectRef idx="1">
            <a:schemeClr val="accent5"/>
          </a:effectRef>
          <a:fontRef idx="minor">
            <a:schemeClr val="dk1"/>
          </a:fontRef>
        </p:style>
        <p:txBody>
          <a:bodyPr/>
          <a:lstStyle/>
          <a:p>
            <a:pPr indent="361950" algn="just"/>
            <a:r>
              <a:rPr lang="uz-Latn-UZ" sz="1600" dirty="0"/>
              <a:t>Nutq oqimidagi noto‘g‘ri yoki o‘rinsiz to‘xtam (pauza) hatto fikrning yanglish anglanishiga ham olib kelishi mumkin. Masalan, </a:t>
            </a:r>
            <a:r>
              <a:rPr lang="uz-Latn-UZ" sz="1600" i="1" dirty="0">
                <a:solidFill>
                  <a:srgbClr val="FF0000"/>
                </a:solidFill>
              </a:rPr>
              <a:t>Hovliga ikki bolali ayol kirib keldi </a:t>
            </a:r>
            <a:r>
              <a:rPr lang="uz-Latn-UZ" sz="1600" dirty="0"/>
              <a:t>gapi agar </a:t>
            </a:r>
            <a:r>
              <a:rPr lang="uz-Latn-UZ" sz="1600" i="1" dirty="0">
                <a:solidFill>
                  <a:srgbClr val="FF0000"/>
                </a:solidFill>
              </a:rPr>
              <a:t>Hovliga ikki</a:t>
            </a:r>
            <a:r>
              <a:rPr lang="en-US" sz="1600" i="1" dirty="0">
                <a:solidFill>
                  <a:srgbClr val="FF0000"/>
                </a:solidFill>
              </a:rPr>
              <a:t> </a:t>
            </a:r>
            <a:r>
              <a:rPr lang="uz-Latn-UZ" sz="1600" i="1" dirty="0">
                <a:solidFill>
                  <a:srgbClr val="FF0000"/>
                </a:solidFill>
              </a:rPr>
              <a:t>/ bolali ayol kirib keldi</a:t>
            </a:r>
            <a:r>
              <a:rPr lang="uz-Latn-UZ" sz="1600" dirty="0"/>
              <a:t> tarzidagi to‘xtam bilan aytilsa, “Hovliga bolasi bor ikkita ayol kirib keldi” mazmuni anglashiladi, </a:t>
            </a:r>
            <a:r>
              <a:rPr lang="uz-Latn-UZ" sz="1600" i="1" dirty="0">
                <a:solidFill>
                  <a:srgbClr val="FF0000"/>
                </a:solidFill>
              </a:rPr>
              <a:t>Hovliga ikki bolali / ayol kirib keldi </a:t>
            </a:r>
            <a:r>
              <a:rPr lang="uz-Latn-UZ" sz="1600" dirty="0"/>
              <a:t>tarzidagi to‘xtam bilan aytilganda esa “Hovliga ikkita bolasi bor bitta ayol kirib keldi” mazmuni ifodalanadi.</a:t>
            </a:r>
          </a:p>
          <a:p>
            <a:pPr indent="361950" algn="just"/>
            <a:r>
              <a:rPr lang="uz-Latn-UZ" sz="1600" dirty="0"/>
              <a:t>Intonatsiya gapning mazmuniy-hissiy yo‘nalishini ko‘rsatadi.</a:t>
            </a:r>
            <a:endParaRPr lang="ru-RU" sz="1600" dirty="0"/>
          </a:p>
        </p:txBody>
      </p:sp>
    </p:spTree>
    <p:extLst>
      <p:ext uri="{BB962C8B-B14F-4D97-AF65-F5344CB8AC3E}">
        <p14:creationId xmlns:p14="http://schemas.microsoft.com/office/powerpoint/2010/main" val="245009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480D05-24BA-4F87-890B-D972029A1792}"/>
              </a:ext>
            </a:extLst>
          </p:cNvPr>
          <p:cNvSpPr>
            <a:spLocks noGrp="1"/>
          </p:cNvSpPr>
          <p:nvPr>
            <p:ph type="title"/>
          </p:nvPr>
        </p:nvSpPr>
        <p:spPr>
          <a:xfrm>
            <a:off x="300752" y="102424"/>
            <a:ext cx="5164295" cy="430887"/>
          </a:xfrm>
        </p:spPr>
        <p:txBody>
          <a:bodyPr/>
          <a:lstStyle/>
          <a:p>
            <a:pPr algn="ctr"/>
            <a:r>
              <a:rPr lang="uz-Latn-UZ" sz="2800" b="0" dirty="0"/>
              <a:t>113-mashq</a:t>
            </a:r>
            <a:endParaRPr lang="ru-RU" sz="2800" b="0" dirty="0"/>
          </a:p>
        </p:txBody>
      </p:sp>
      <p:sp>
        <p:nvSpPr>
          <p:cNvPr id="3" name="Текст 2">
            <a:extLst>
              <a:ext uri="{FF2B5EF4-FFF2-40B4-BE49-F238E27FC236}">
                <a16:creationId xmlns:a16="http://schemas.microsoft.com/office/drawing/2014/main" id="{BBFD7E99-3BF8-4DD3-91C5-2FD9D6DCD2DD}"/>
              </a:ext>
            </a:extLst>
          </p:cNvPr>
          <p:cNvSpPr>
            <a:spLocks noGrp="1"/>
          </p:cNvSpPr>
          <p:nvPr>
            <p:ph type="body" idx="1"/>
          </p:nvPr>
        </p:nvSpPr>
        <p:spPr>
          <a:xfrm>
            <a:off x="215900" y="683080"/>
            <a:ext cx="3352801" cy="2154436"/>
          </a:xfrm>
        </p:spPr>
        <p:style>
          <a:lnRef idx="1">
            <a:schemeClr val="accent4"/>
          </a:lnRef>
          <a:fillRef idx="2">
            <a:schemeClr val="accent4"/>
          </a:fillRef>
          <a:effectRef idx="1">
            <a:schemeClr val="accent4"/>
          </a:effectRef>
          <a:fontRef idx="minor">
            <a:schemeClr val="dk1"/>
          </a:fontRef>
        </p:style>
        <p:txBody>
          <a:bodyPr/>
          <a:lstStyle/>
          <a:p>
            <a:pPr indent="361950" algn="just"/>
            <a:r>
              <a:rPr lang="uz-Latn-UZ" sz="2000" dirty="0"/>
              <a:t>So‘z va gap urg‘usi hamda to‘xtam qoidalariga rioya qilgan holda she’rni o‘qing. Unda ifodalangan fikrlarni nasriy bayon qilishga harakat qiling va ularga o‘z munosabatingizni bildiring.</a:t>
            </a:r>
            <a:endParaRPr lang="ru-RU" sz="2000" dirty="0"/>
          </a:p>
        </p:txBody>
      </p:sp>
      <p:pic>
        <p:nvPicPr>
          <p:cNvPr id="4" name="Picture 8">
            <a:extLst>
              <a:ext uri="{FF2B5EF4-FFF2-40B4-BE49-F238E27FC236}">
                <a16:creationId xmlns:a16="http://schemas.microsoft.com/office/drawing/2014/main" id="{28237C8D-91CA-4EA9-B2BE-A695F7036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1100" y="1546225"/>
            <a:ext cx="1623436" cy="1217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7414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9893E4-47DE-43FE-82B6-A1AD214F6175}"/>
              </a:ext>
            </a:extLst>
          </p:cNvPr>
          <p:cNvSpPr>
            <a:spLocks noGrp="1"/>
          </p:cNvSpPr>
          <p:nvPr>
            <p:ph type="title"/>
          </p:nvPr>
        </p:nvSpPr>
        <p:spPr>
          <a:xfrm>
            <a:off x="300752" y="102424"/>
            <a:ext cx="5164295" cy="430887"/>
          </a:xfrm>
        </p:spPr>
        <p:txBody>
          <a:bodyPr/>
          <a:lstStyle/>
          <a:p>
            <a:pPr algn="ctr"/>
            <a:r>
              <a:rPr lang="uz-Latn-UZ" sz="2800" b="0" dirty="0"/>
              <a:t>Maqollar kitobi</a:t>
            </a:r>
            <a:endParaRPr lang="ru-RU" sz="2800" b="0" dirty="0"/>
          </a:p>
        </p:txBody>
      </p:sp>
      <p:sp>
        <p:nvSpPr>
          <p:cNvPr id="3" name="Текст 2">
            <a:extLst>
              <a:ext uri="{FF2B5EF4-FFF2-40B4-BE49-F238E27FC236}">
                <a16:creationId xmlns:a16="http://schemas.microsoft.com/office/drawing/2014/main" id="{9DF3D883-DB44-4470-A3E7-198B1DEF13DD}"/>
              </a:ext>
            </a:extLst>
          </p:cNvPr>
          <p:cNvSpPr>
            <a:spLocks noGrp="1"/>
          </p:cNvSpPr>
          <p:nvPr>
            <p:ph type="body" idx="1"/>
          </p:nvPr>
        </p:nvSpPr>
        <p:spPr>
          <a:xfrm>
            <a:off x="215900" y="624145"/>
            <a:ext cx="2124949" cy="2369880"/>
          </a:xfrm>
        </p:spPr>
        <p:style>
          <a:lnRef idx="1">
            <a:schemeClr val="accent1"/>
          </a:lnRef>
          <a:fillRef idx="2">
            <a:schemeClr val="accent1"/>
          </a:fillRef>
          <a:effectRef idx="1">
            <a:schemeClr val="accent1"/>
          </a:effectRef>
          <a:fontRef idx="minor">
            <a:schemeClr val="dk1"/>
          </a:fontRef>
        </p:style>
        <p:txBody>
          <a:bodyPr/>
          <a:lstStyle/>
          <a:p>
            <a:r>
              <a:rPr lang="uz-Latn-UZ" dirty="0"/>
              <a:t>Eltib sizni g‘aroyib</a:t>
            </a:r>
          </a:p>
          <a:p>
            <a:r>
              <a:rPr lang="uz-Latn-UZ" dirty="0"/>
              <a:t>Yurtga ukajonlarim,</a:t>
            </a:r>
          </a:p>
          <a:p>
            <a:r>
              <a:rPr lang="uz-Latn-UZ" dirty="0"/>
              <a:t>Ko‘rsataman u joyning</a:t>
            </a:r>
          </a:p>
          <a:p>
            <a:pPr>
              <a:spcAft>
                <a:spcPts val="600"/>
              </a:spcAft>
            </a:pPr>
            <a:r>
              <a:rPr lang="uz-Latn-UZ" dirty="0"/>
              <a:t>Qiziq qush, hayvonlarin.</a:t>
            </a:r>
          </a:p>
          <a:p>
            <a:r>
              <a:rPr lang="uz-Latn-UZ" dirty="0"/>
              <a:t>Bunaqasin ko‘rmaysiz</a:t>
            </a:r>
          </a:p>
          <a:p>
            <a:r>
              <a:rPr lang="uz-Latn-UZ" dirty="0"/>
              <a:t>Hech bitta zooparkda.</a:t>
            </a:r>
          </a:p>
          <a:p>
            <a:r>
              <a:rPr lang="uz-Latn-UZ" dirty="0"/>
              <a:t>Bu yerda: hatto shohning</a:t>
            </a:r>
          </a:p>
          <a:p>
            <a:pPr>
              <a:spcAft>
                <a:spcPts val="600"/>
              </a:spcAft>
            </a:pPr>
            <a:r>
              <a:rPr lang="uz-Latn-UZ" dirty="0"/>
              <a:t>Ishqi tushgan qurbaqa;</a:t>
            </a:r>
          </a:p>
          <a:p>
            <a:r>
              <a:rPr lang="uz-Latn-UZ" dirty="0"/>
              <a:t>Yaxshi so‘zga inidan</a:t>
            </a:r>
          </a:p>
          <a:p>
            <a:r>
              <a:rPr lang="uz-Latn-UZ" dirty="0"/>
              <a:t>Chiqadigan ilonlar;</a:t>
            </a:r>
          </a:p>
          <a:p>
            <a:r>
              <a:rPr lang="uz-Latn-UZ" dirty="0"/>
              <a:t>Sira bosgan izidan</a:t>
            </a:r>
          </a:p>
          <a:p>
            <a:r>
              <a:rPr lang="uz-Latn-UZ" dirty="0"/>
              <a:t>Qaytmaydigan arslonlar;</a:t>
            </a:r>
          </a:p>
        </p:txBody>
      </p:sp>
      <p:sp>
        <p:nvSpPr>
          <p:cNvPr id="6" name="TextBox 5">
            <a:extLst>
              <a:ext uri="{FF2B5EF4-FFF2-40B4-BE49-F238E27FC236}">
                <a16:creationId xmlns:a16="http://schemas.microsoft.com/office/drawing/2014/main" id="{50A3492B-83EB-4491-9ADD-4F4DA6E8FEA1}"/>
              </a:ext>
            </a:extLst>
          </p:cNvPr>
          <p:cNvSpPr txBox="1"/>
          <p:nvPr/>
        </p:nvSpPr>
        <p:spPr>
          <a:xfrm>
            <a:off x="2654300" y="608012"/>
            <a:ext cx="2514600" cy="246221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z-Latn-UZ" sz="1200" dirty="0">
                <a:latin typeface="Arial" panose="020B0604020202020204" pitchFamily="34" charset="0"/>
                <a:cs typeface="Arial" panose="020B0604020202020204" pitchFamily="34" charset="0"/>
              </a:rPr>
              <a:t>Inga sig‘mas dumiga</a:t>
            </a:r>
          </a:p>
          <a:p>
            <a:r>
              <a:rPr lang="uz-Latn-UZ" sz="1200" dirty="0">
                <a:latin typeface="Arial" panose="020B0604020202020204" pitchFamily="34" charset="0"/>
                <a:cs typeface="Arial" panose="020B0604020202020204" pitchFamily="34" charset="0"/>
              </a:rPr>
              <a:t>G‘alvir bog‘lagan sichqon;</a:t>
            </a:r>
          </a:p>
          <a:p>
            <a:r>
              <a:rPr lang="uz-Latn-UZ" sz="1200" dirty="0">
                <a:latin typeface="Arial" panose="020B0604020202020204" pitchFamily="34" charset="0"/>
                <a:cs typeface="Arial" panose="020B0604020202020204" pitchFamily="34" charset="0"/>
              </a:rPr>
              <a:t>Bolasin botirim deb,</a:t>
            </a:r>
          </a:p>
          <a:p>
            <a:pPr>
              <a:spcAft>
                <a:spcPts val="600"/>
              </a:spcAft>
            </a:pPr>
            <a:r>
              <a:rPr lang="uz-Latn-UZ" sz="1200" dirty="0">
                <a:latin typeface="Arial" panose="020B0604020202020204" pitchFamily="34" charset="0"/>
                <a:cs typeface="Arial" panose="020B0604020202020204" pitchFamily="34" charset="0"/>
              </a:rPr>
              <a:t>Alqagan qo‘rqoq quyon;</a:t>
            </a:r>
          </a:p>
          <a:p>
            <a:r>
              <a:rPr lang="uz-Latn-UZ" sz="1200" dirty="0">
                <a:latin typeface="Arial" panose="020B0604020202020204" pitchFamily="34" charset="0"/>
                <a:cs typeface="Arial" panose="020B0604020202020204" pitchFamily="34" charset="0"/>
              </a:rPr>
              <a:t>Do‘stlardan ayrilganni</a:t>
            </a:r>
          </a:p>
          <a:p>
            <a:r>
              <a:rPr lang="uz-Latn-UZ" sz="1200" dirty="0">
                <a:latin typeface="Arial" panose="020B0604020202020204" pitchFamily="34" charset="0"/>
                <a:cs typeface="Arial" panose="020B0604020202020204" pitchFamily="34" charset="0"/>
              </a:rPr>
              <a:t>Yeydigan ayiqlar bor;</a:t>
            </a:r>
          </a:p>
          <a:p>
            <a:r>
              <a:rPr lang="uz-Latn-UZ" sz="1200" dirty="0">
                <a:latin typeface="Arial" panose="020B0604020202020204" pitchFamily="34" charset="0"/>
                <a:cs typeface="Arial" panose="020B0604020202020204" pitchFamily="34" charset="0"/>
              </a:rPr>
              <a:t>Changi chiqsa ham, dong‘i</a:t>
            </a:r>
          </a:p>
          <a:p>
            <a:pPr>
              <a:spcAft>
                <a:spcPts val="600"/>
              </a:spcAft>
            </a:pPr>
            <a:r>
              <a:rPr lang="uz-Latn-UZ" sz="1200" dirty="0">
                <a:latin typeface="Arial" panose="020B0604020202020204" pitchFamily="34" charset="0"/>
                <a:cs typeface="Arial" panose="020B0604020202020204" pitchFamily="34" charset="0"/>
              </a:rPr>
              <a:t>Chiqmaydigan yolg‘iz ot...</a:t>
            </a:r>
          </a:p>
          <a:p>
            <a:r>
              <a:rPr lang="uz-Latn-UZ" sz="1200" dirty="0">
                <a:latin typeface="Arial" panose="020B0604020202020204" pitchFamily="34" charset="0"/>
                <a:cs typeface="Arial" panose="020B0604020202020204" pitchFamily="34" charset="0"/>
              </a:rPr>
              <a:t>Yana ko‘p-u, lekin men</a:t>
            </a:r>
          </a:p>
          <a:p>
            <a:r>
              <a:rPr lang="uz-Latn-UZ" sz="1200" dirty="0">
                <a:latin typeface="Arial" panose="020B0604020202020204" pitchFamily="34" charset="0"/>
                <a:cs typeface="Arial" panose="020B0604020202020204" pitchFamily="34" charset="0"/>
              </a:rPr>
              <a:t>Tugataman so‘zimni.</a:t>
            </a:r>
          </a:p>
          <a:p>
            <a:r>
              <a:rPr lang="uz-Latn-UZ" sz="1200" dirty="0">
                <a:latin typeface="Arial" panose="020B0604020202020204" pitchFamily="34" charset="0"/>
                <a:cs typeface="Arial" panose="020B0604020202020204" pitchFamily="34" charset="0"/>
              </a:rPr>
              <a:t>Endi ko‘rib olasiz</a:t>
            </a:r>
          </a:p>
          <a:p>
            <a:r>
              <a:rPr lang="uz-Latn-UZ" sz="1200" dirty="0">
                <a:latin typeface="Arial" panose="020B0604020202020204" pitchFamily="34" charset="0"/>
                <a:cs typeface="Arial" panose="020B0604020202020204" pitchFamily="34" charset="0"/>
              </a:rPr>
              <a:t>Qolganini o‘zingiz. (Dilshod Rajab)</a:t>
            </a:r>
          </a:p>
        </p:txBody>
      </p:sp>
    </p:spTree>
    <p:extLst>
      <p:ext uri="{BB962C8B-B14F-4D97-AF65-F5344CB8AC3E}">
        <p14:creationId xmlns:p14="http://schemas.microsoft.com/office/powerpoint/2010/main" val="3897015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1109DD-A003-4524-A512-29575ABEBB20}"/>
              </a:ext>
            </a:extLst>
          </p:cNvPr>
          <p:cNvSpPr>
            <a:spLocks noGrp="1"/>
          </p:cNvSpPr>
          <p:nvPr>
            <p:ph type="title"/>
          </p:nvPr>
        </p:nvSpPr>
        <p:spPr>
          <a:xfrm>
            <a:off x="300752" y="102424"/>
            <a:ext cx="5164295" cy="430887"/>
          </a:xfrm>
        </p:spPr>
        <p:txBody>
          <a:bodyPr/>
          <a:lstStyle/>
          <a:p>
            <a:pPr algn="ctr"/>
            <a:r>
              <a:rPr lang="uz-Latn-UZ" sz="2800" b="0" dirty="0"/>
              <a:t>114-mashq</a:t>
            </a:r>
            <a:endParaRPr lang="ru-RU" sz="2800" b="0" dirty="0"/>
          </a:p>
        </p:txBody>
      </p:sp>
      <p:sp>
        <p:nvSpPr>
          <p:cNvPr id="3" name="Текст 2">
            <a:extLst>
              <a:ext uri="{FF2B5EF4-FFF2-40B4-BE49-F238E27FC236}">
                <a16:creationId xmlns:a16="http://schemas.microsoft.com/office/drawing/2014/main" id="{06D197B0-5353-475E-B43A-F7C1155E0412}"/>
              </a:ext>
            </a:extLst>
          </p:cNvPr>
          <p:cNvSpPr>
            <a:spLocks noGrp="1"/>
          </p:cNvSpPr>
          <p:nvPr>
            <p:ph type="body" idx="1"/>
          </p:nvPr>
        </p:nvSpPr>
        <p:spPr>
          <a:xfrm>
            <a:off x="215900" y="631826"/>
            <a:ext cx="3124200" cy="2510600"/>
          </a:xfrm>
        </p:spPr>
        <p:style>
          <a:lnRef idx="1">
            <a:schemeClr val="dk1"/>
          </a:lnRef>
          <a:fillRef idx="2">
            <a:schemeClr val="dk1"/>
          </a:fillRef>
          <a:effectRef idx="1">
            <a:schemeClr val="dk1"/>
          </a:effectRef>
          <a:fontRef idx="minor">
            <a:schemeClr val="dk1"/>
          </a:fontRef>
        </p:style>
        <p:txBody>
          <a:bodyPr/>
          <a:lstStyle/>
          <a:p>
            <a:pPr indent="361950" algn="ctr"/>
            <a:r>
              <a:rPr lang="uz-Latn-UZ" sz="2000" dirty="0"/>
              <a:t>Matnni gaplarning turlariga muvofiq intonatsiya bilan o‘qing. Matn mazmunidan kelib chiqadigan ibratli xulosa yuzasidan mulohazalaringizni o‘rtoqlashing.</a:t>
            </a:r>
            <a:endParaRPr lang="ru-RU" sz="2000" dirty="0"/>
          </a:p>
        </p:txBody>
      </p:sp>
      <p:pic>
        <p:nvPicPr>
          <p:cNvPr id="4" name="Picture 7">
            <a:extLst>
              <a:ext uri="{FF2B5EF4-FFF2-40B4-BE49-F238E27FC236}">
                <a16:creationId xmlns:a16="http://schemas.microsoft.com/office/drawing/2014/main" id="{EACB90C5-E79B-4EA5-9045-41E7A5C98B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1100" y="784225"/>
            <a:ext cx="1383065" cy="168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71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8D9714-8364-4C99-B5C2-B29712FB657C}"/>
              </a:ext>
            </a:extLst>
          </p:cNvPr>
          <p:cNvSpPr>
            <a:spLocks noGrp="1"/>
          </p:cNvSpPr>
          <p:nvPr>
            <p:ph type="title"/>
          </p:nvPr>
        </p:nvSpPr>
        <p:spPr>
          <a:xfrm>
            <a:off x="300752" y="102424"/>
            <a:ext cx="5164295" cy="430887"/>
          </a:xfrm>
        </p:spPr>
        <p:txBody>
          <a:bodyPr/>
          <a:lstStyle/>
          <a:p>
            <a:pPr algn="ctr"/>
            <a:r>
              <a:rPr lang="uz-Latn-UZ" sz="2800" b="0" dirty="0"/>
              <a:t>Biri ikki bo‘lmagan</a:t>
            </a:r>
            <a:endParaRPr lang="ru-RU" sz="2800" b="0" dirty="0"/>
          </a:p>
        </p:txBody>
      </p:sp>
      <p:sp>
        <p:nvSpPr>
          <p:cNvPr id="3" name="Текст 2">
            <a:extLst>
              <a:ext uri="{FF2B5EF4-FFF2-40B4-BE49-F238E27FC236}">
                <a16:creationId xmlns:a16="http://schemas.microsoft.com/office/drawing/2014/main" id="{B30B992D-AD5C-454F-88ED-955EC4F794CF}"/>
              </a:ext>
            </a:extLst>
          </p:cNvPr>
          <p:cNvSpPr>
            <a:spLocks noGrp="1"/>
          </p:cNvSpPr>
          <p:nvPr>
            <p:ph type="body" idx="1"/>
          </p:nvPr>
        </p:nvSpPr>
        <p:spPr>
          <a:xfrm>
            <a:off x="186224" y="631826"/>
            <a:ext cx="5439875" cy="2308324"/>
          </a:xfrm>
          <a:solidFill>
            <a:schemeClr val="accent3">
              <a:alpha val="50000"/>
            </a:schemeClr>
          </a:solidFill>
          <a:ln>
            <a:solidFill>
              <a:schemeClr val="accent1">
                <a:lumMod val="75000"/>
              </a:schemeClr>
            </a:solidFill>
          </a:ln>
        </p:spPr>
        <p:style>
          <a:lnRef idx="0">
            <a:scrgbClr r="0" g="0" b="0"/>
          </a:lnRef>
          <a:fillRef idx="0">
            <a:scrgbClr r="0" g="0" b="0"/>
          </a:fillRef>
          <a:effectRef idx="0">
            <a:scrgbClr r="0" g="0" b="0"/>
          </a:effectRef>
          <a:fontRef idx="minor">
            <a:schemeClr val="lt1"/>
          </a:fontRef>
        </p:style>
        <p:txBody>
          <a:bodyPr/>
          <a:lstStyle/>
          <a:p>
            <a:pPr indent="361950" algn="just"/>
            <a:r>
              <a:rPr lang="uz-Latn-UZ" sz="1500" dirty="0"/>
              <a:t>Qadimda ikki aka-uka bo‘lgan ekan. Ikkalasi harchand uringani bilan ishi yurishmas, omadi chopmas ekan. Kunlardan birida aka-ukalar donishmand huzuriga borib, maslahat so‘rabdi:</a:t>
            </a:r>
          </a:p>
          <a:p>
            <a:pPr indent="361950" algn="just"/>
            <a:r>
              <a:rPr lang="uz-Latn-UZ" sz="1500" dirty="0"/>
              <a:t>— Shuncha harakat qilsak ham, birimiz ikki bo‘lmaydi. Nima qilaylik?</a:t>
            </a:r>
          </a:p>
          <a:p>
            <a:pPr indent="361950" algn="just"/>
            <a:r>
              <a:rPr lang="uz-Latn-UZ" sz="1500" dirty="0"/>
              <a:t>Donishmand aytibdi:</a:t>
            </a:r>
          </a:p>
          <a:p>
            <a:pPr indent="361950" algn="just"/>
            <a:r>
              <a:rPr lang="uz-Latn-UZ" sz="1500" dirty="0"/>
              <a:t>— Ikkovlaring inoqmisan? Faqat to‘g‘risini gapir!</a:t>
            </a:r>
          </a:p>
          <a:p>
            <a:pPr indent="361950" algn="just"/>
            <a:r>
              <a:rPr lang="uz-Latn-UZ" sz="1500" dirty="0"/>
              <a:t>Aka-ukalar noahil ekanini tan olibdi.</a:t>
            </a:r>
          </a:p>
          <a:p>
            <a:pPr indent="361950" algn="just"/>
            <a:r>
              <a:rPr lang="uz-Latn-UZ" sz="1500" dirty="0"/>
              <a:t>— Ey nodon! — debdi donishmand. — Ikkisi bir bo‘lmaganning qandoq qilib biri ikki bo‘lsin?! (O‘.Hoshimov)</a:t>
            </a:r>
            <a:endParaRPr lang="ru-RU" sz="1500" dirty="0"/>
          </a:p>
        </p:txBody>
      </p:sp>
    </p:spTree>
    <p:extLst>
      <p:ext uri="{BB962C8B-B14F-4D97-AF65-F5344CB8AC3E}">
        <p14:creationId xmlns:p14="http://schemas.microsoft.com/office/powerpoint/2010/main" val="357508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229C82-FF16-4A72-8076-7B1AAAFCC124}"/>
              </a:ext>
            </a:extLst>
          </p:cNvPr>
          <p:cNvSpPr>
            <a:spLocks noGrp="1"/>
          </p:cNvSpPr>
          <p:nvPr>
            <p:ph type="title"/>
          </p:nvPr>
        </p:nvSpPr>
        <p:spPr>
          <a:xfrm>
            <a:off x="300752" y="102424"/>
            <a:ext cx="5164295" cy="430887"/>
          </a:xfrm>
        </p:spPr>
        <p:txBody>
          <a:bodyPr/>
          <a:lstStyle/>
          <a:p>
            <a:pPr algn="ctr"/>
            <a:r>
              <a:rPr lang="uz-Latn-UZ" sz="2800" b="0" dirty="0"/>
              <a:t>115-mashq</a:t>
            </a:r>
            <a:endParaRPr lang="ru-RU" sz="2800" b="0" dirty="0"/>
          </a:p>
        </p:txBody>
      </p:sp>
      <p:sp>
        <p:nvSpPr>
          <p:cNvPr id="3" name="Текст 2">
            <a:extLst>
              <a:ext uri="{FF2B5EF4-FFF2-40B4-BE49-F238E27FC236}">
                <a16:creationId xmlns:a16="http://schemas.microsoft.com/office/drawing/2014/main" id="{FB90B988-E016-4F91-AD82-AF39FB6F768C}"/>
              </a:ext>
            </a:extLst>
          </p:cNvPr>
          <p:cNvSpPr>
            <a:spLocks noGrp="1"/>
          </p:cNvSpPr>
          <p:nvPr>
            <p:ph type="body" idx="1"/>
          </p:nvPr>
        </p:nvSpPr>
        <p:spPr>
          <a:xfrm>
            <a:off x="215900" y="631825"/>
            <a:ext cx="3733800" cy="2230636"/>
          </a:xfrm>
          <a:solidFill>
            <a:schemeClr val="accent2">
              <a:lumMod val="40000"/>
              <a:lumOff val="60000"/>
            </a:schemeClr>
          </a:solidFill>
        </p:spPr>
        <p:style>
          <a:lnRef idx="1">
            <a:schemeClr val="dk1"/>
          </a:lnRef>
          <a:fillRef idx="2">
            <a:schemeClr val="dk1"/>
          </a:fillRef>
          <a:effectRef idx="1">
            <a:schemeClr val="dk1"/>
          </a:effectRef>
          <a:fontRef idx="minor">
            <a:schemeClr val="dk1"/>
          </a:fontRef>
        </p:style>
        <p:txBody>
          <a:bodyPr/>
          <a:lstStyle/>
          <a:p>
            <a:pPr indent="361950" algn="just"/>
            <a:r>
              <a:rPr lang="uz-Latn-UZ" sz="2000" dirty="0"/>
              <a:t>Matnni undagi gaplarning mazmuniga mos ohang bilan o‘qing, so‘z va gap urg‘ularini to‘g‘ri belgilang. Rivoyatdan kelib chiqadigan ibratli xulosa haqida fikrlaringizni bayon qiling.</a:t>
            </a:r>
            <a:endParaRPr lang="ru-RU" sz="2000" dirty="0"/>
          </a:p>
        </p:txBody>
      </p:sp>
      <p:pic>
        <p:nvPicPr>
          <p:cNvPr id="4" name="Picture 13" descr="D:\Мои рисунки\анимация\78756399111dbcdbfcf00793dbe37981.gif">
            <a:extLst>
              <a:ext uri="{FF2B5EF4-FFF2-40B4-BE49-F238E27FC236}">
                <a16:creationId xmlns:a16="http://schemas.microsoft.com/office/drawing/2014/main" id="{85C0E141-5C9F-440F-94AA-D1E26D8DDFD5}"/>
              </a:ext>
            </a:extLst>
          </p:cNvPr>
          <p:cNvPicPr>
            <a:picLocks noChangeAspect="1" noChangeArrowheads="1" noCrop="1"/>
          </p:cNvPicPr>
          <p:nvPr/>
        </p:nvPicPr>
        <p:blipFill>
          <a:blip r:embed="rId2"/>
          <a:srcRect/>
          <a:stretch>
            <a:fillRect/>
          </a:stretch>
        </p:blipFill>
        <p:spPr bwMode="auto">
          <a:xfrm>
            <a:off x="4178300" y="1043087"/>
            <a:ext cx="1214438" cy="1408112"/>
          </a:xfrm>
          <a:prstGeom prst="rect">
            <a:avLst/>
          </a:prstGeom>
          <a:noFill/>
          <a:ln w="9525">
            <a:noFill/>
            <a:miter lim="800000"/>
            <a:headEnd/>
            <a:tailEnd/>
          </a:ln>
        </p:spPr>
      </p:pic>
    </p:spTree>
    <p:extLst>
      <p:ext uri="{BB962C8B-B14F-4D97-AF65-F5344CB8AC3E}">
        <p14:creationId xmlns:p14="http://schemas.microsoft.com/office/powerpoint/2010/main" val="270413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C5C095-C01A-47E8-9BAC-EB7653FC5DD6}"/>
              </a:ext>
            </a:extLst>
          </p:cNvPr>
          <p:cNvSpPr>
            <a:spLocks noGrp="1"/>
          </p:cNvSpPr>
          <p:nvPr>
            <p:ph type="title"/>
          </p:nvPr>
        </p:nvSpPr>
        <p:spPr>
          <a:xfrm>
            <a:off x="300752" y="102424"/>
            <a:ext cx="5164295" cy="430887"/>
          </a:xfrm>
        </p:spPr>
        <p:txBody>
          <a:bodyPr/>
          <a:lstStyle/>
          <a:p>
            <a:pPr algn="ctr"/>
            <a:r>
              <a:rPr lang="uz-Latn-UZ" sz="2800" b="0" dirty="0"/>
              <a:t>Xazina</a:t>
            </a:r>
            <a:endParaRPr lang="ru-RU" sz="2800" b="0" dirty="0"/>
          </a:p>
        </p:txBody>
      </p:sp>
      <p:sp>
        <p:nvSpPr>
          <p:cNvPr id="3" name="Текст 2">
            <a:extLst>
              <a:ext uri="{FF2B5EF4-FFF2-40B4-BE49-F238E27FC236}">
                <a16:creationId xmlns:a16="http://schemas.microsoft.com/office/drawing/2014/main" id="{AB344CF5-76DF-45BF-8689-D668F7B1C1F7}"/>
              </a:ext>
            </a:extLst>
          </p:cNvPr>
          <p:cNvSpPr>
            <a:spLocks noGrp="1"/>
          </p:cNvSpPr>
          <p:nvPr>
            <p:ph type="body" idx="1"/>
          </p:nvPr>
        </p:nvSpPr>
        <p:spPr>
          <a:xfrm>
            <a:off x="189470" y="601362"/>
            <a:ext cx="5436630" cy="2369880"/>
          </a:xfrm>
        </p:spPr>
        <p:style>
          <a:lnRef idx="1">
            <a:schemeClr val="accent1"/>
          </a:lnRef>
          <a:fillRef idx="2">
            <a:schemeClr val="accent1"/>
          </a:fillRef>
          <a:effectRef idx="1">
            <a:schemeClr val="accent1"/>
          </a:effectRef>
          <a:fontRef idx="minor">
            <a:schemeClr val="dk1"/>
          </a:fontRef>
        </p:style>
        <p:txBody>
          <a:bodyPr/>
          <a:lstStyle/>
          <a:p>
            <a:pPr indent="361950"/>
            <a:r>
              <a:rPr lang="uz-Latn-UZ" sz="1400" dirty="0"/>
              <a:t>Bir bog‘bondan ikki yalqov o‘g‘il qolibdi. “Kambag‘allik qursin, o‘g‘llarimga arzigulik meros qoldirolmay dunyodan o‘tyapman” deb, tashvish tortadigan bo‘libdi ota umr adog‘ida.</a:t>
            </a:r>
          </a:p>
          <a:p>
            <a:pPr indent="361950"/>
            <a:r>
              <a:rPr lang="uz-Latn-UZ" sz="1400" dirty="0"/>
              <a:t>Bog‘bon bisotidagi kichkinagina bog‘ini ikki o‘g‘liga bo‘lib beribdi.</a:t>
            </a:r>
          </a:p>
          <a:p>
            <a:pPr indent="361950"/>
            <a:r>
              <a:rPr lang="uz-Latn-UZ" sz="1400" dirty="0"/>
              <a:t>— Esim qursin, — depti ota jon berish oldidan, — sal bo‘lmasa, unutayozgan ekanman. Qaysidir bir tokning tagiga xazina ko‘mgandim...</a:t>
            </a:r>
          </a:p>
          <a:p>
            <a:pPr indent="361950"/>
            <a:r>
              <a:rPr lang="uz-Latn-UZ" sz="1400" dirty="0"/>
              <a:t>Ota qazo qilgach, ikki noshud o‘g‘il tok tagiga ko‘milgan xazinani axtarishga tushishdi. Tagi ag‘darilmagan birorta tok qolmadi. O‘g‘illardan biri toklarning ildizigacha qo‘porib tashladi. Lekin xazinani topolmadi.</a:t>
            </a:r>
            <a:endParaRPr lang="ru-RU" sz="1400" dirty="0"/>
          </a:p>
        </p:txBody>
      </p:sp>
    </p:spTree>
    <p:extLst>
      <p:ext uri="{BB962C8B-B14F-4D97-AF65-F5344CB8AC3E}">
        <p14:creationId xmlns:p14="http://schemas.microsoft.com/office/powerpoint/2010/main" val="401513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0" y="0"/>
            <a:ext cx="5765800" cy="102107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00"/>
          </a:p>
        </p:txBody>
      </p:sp>
      <p:sp>
        <p:nvSpPr>
          <p:cNvPr id="15" name="object 4">
            <a:extLst>
              <a:ext uri="{FF2B5EF4-FFF2-40B4-BE49-F238E27FC236}">
                <a16:creationId xmlns:a16="http://schemas.microsoft.com/office/drawing/2014/main" id="{96789AA7-9596-4F83-89FD-AEC28EE179F1}"/>
              </a:ext>
            </a:extLst>
          </p:cNvPr>
          <p:cNvSpPr txBox="1"/>
          <p:nvPr/>
        </p:nvSpPr>
        <p:spPr>
          <a:xfrm>
            <a:off x="673100" y="1165225"/>
            <a:ext cx="3048000" cy="1645318"/>
          </a:xfrm>
          <a:prstGeom prst="rect">
            <a:avLst/>
          </a:prstGeom>
        </p:spPr>
        <p:txBody>
          <a:bodyPr vert="horz" wrap="square" lIns="0" tIns="13966" rIns="0" bIns="0" rtlCol="0">
            <a:spAutoFit/>
          </a:bodyPr>
          <a:lstStyle/>
          <a:p>
            <a:pPr marL="18415" algn="ctr">
              <a:spcAft>
                <a:spcPts val="1200"/>
              </a:spcAft>
            </a:pPr>
            <a:r>
              <a:rPr lang="uz-Latn-UZ" sz="2400" b="1" dirty="0">
                <a:solidFill>
                  <a:schemeClr val="tx2"/>
                </a:solidFill>
                <a:latin typeface="Arial" panose="020B0604020202020204" pitchFamily="34" charset="0"/>
                <a:cs typeface="Arial" panose="020B0604020202020204" pitchFamily="34" charset="0"/>
              </a:rPr>
              <a:t>Mavzu: </a:t>
            </a:r>
          </a:p>
          <a:p>
            <a:pPr marL="18415" algn="ctr">
              <a:spcAft>
                <a:spcPts val="1200"/>
              </a:spcAft>
            </a:pPr>
            <a:r>
              <a:rPr lang="uz-Latn-UZ" sz="2400" b="1" dirty="0">
                <a:solidFill>
                  <a:srgbClr val="2365C7"/>
                </a:solidFill>
                <a:latin typeface="Arial" panose="020B0604020202020204" pitchFamily="34" charset="0"/>
                <a:cs typeface="Arial" panose="020B0604020202020204" pitchFamily="34" charset="0"/>
              </a:rPr>
              <a:t>Nutq texnikasida urg‘u va to‘xtam (pauza)</a:t>
            </a:r>
            <a:endParaRPr lang="en-US" sz="2400" b="1" dirty="0">
              <a:latin typeface="Arial" panose="020B0604020202020204" pitchFamily="34" charset="0"/>
              <a:cs typeface="Arial" panose="020B0604020202020204" pitchFamily="34" charset="0"/>
            </a:endParaRPr>
          </a:p>
        </p:txBody>
      </p:sp>
      <p:sp>
        <p:nvSpPr>
          <p:cNvPr id="16" name="object 5">
            <a:extLst>
              <a:ext uri="{FF2B5EF4-FFF2-40B4-BE49-F238E27FC236}">
                <a16:creationId xmlns:a16="http://schemas.microsoft.com/office/drawing/2014/main" id="{A8BAE388-D6D2-40E9-8208-E39C1E0E7029}"/>
              </a:ext>
            </a:extLst>
          </p:cNvPr>
          <p:cNvSpPr/>
          <p:nvPr/>
        </p:nvSpPr>
        <p:spPr>
          <a:xfrm>
            <a:off x="100393" y="1251204"/>
            <a:ext cx="344044" cy="68072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00"/>
          </a:p>
        </p:txBody>
      </p:sp>
      <p:sp>
        <p:nvSpPr>
          <p:cNvPr id="17" name="object 6">
            <a:extLst>
              <a:ext uri="{FF2B5EF4-FFF2-40B4-BE49-F238E27FC236}">
                <a16:creationId xmlns:a16="http://schemas.microsoft.com/office/drawing/2014/main" id="{ACB4B4C4-B96E-4D3D-A3B1-019ECDA735A1}"/>
              </a:ext>
            </a:extLst>
          </p:cNvPr>
          <p:cNvSpPr/>
          <p:nvPr/>
        </p:nvSpPr>
        <p:spPr>
          <a:xfrm>
            <a:off x="94643" y="2099882"/>
            <a:ext cx="344044" cy="68072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00"/>
          </a:p>
        </p:txBody>
      </p:sp>
      <p:sp>
        <p:nvSpPr>
          <p:cNvPr id="20" name="object 9">
            <a:extLst>
              <a:ext uri="{FF2B5EF4-FFF2-40B4-BE49-F238E27FC236}">
                <a16:creationId xmlns:a16="http://schemas.microsoft.com/office/drawing/2014/main" id="{F294EAD7-CAB8-401C-B12D-6064AA1177E0}"/>
              </a:ext>
            </a:extLst>
          </p:cNvPr>
          <p:cNvSpPr/>
          <p:nvPr/>
        </p:nvSpPr>
        <p:spPr>
          <a:xfrm>
            <a:off x="4406900" y="228105"/>
            <a:ext cx="898093" cy="603885"/>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00"/>
          </a:p>
        </p:txBody>
      </p:sp>
      <p:sp>
        <p:nvSpPr>
          <p:cNvPr id="21" name="object 10">
            <a:extLst>
              <a:ext uri="{FF2B5EF4-FFF2-40B4-BE49-F238E27FC236}">
                <a16:creationId xmlns:a16="http://schemas.microsoft.com/office/drawing/2014/main" id="{27824596-7DE1-4136-95E4-49A51856B6D3}"/>
              </a:ext>
            </a:extLst>
          </p:cNvPr>
          <p:cNvSpPr/>
          <p:nvPr/>
        </p:nvSpPr>
        <p:spPr>
          <a:xfrm>
            <a:off x="4406900" y="228105"/>
            <a:ext cx="898093" cy="603885"/>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00"/>
          </a:p>
        </p:txBody>
      </p:sp>
      <p:sp>
        <p:nvSpPr>
          <p:cNvPr id="22" name="object 12">
            <a:extLst>
              <a:ext uri="{FF2B5EF4-FFF2-40B4-BE49-F238E27FC236}">
                <a16:creationId xmlns:a16="http://schemas.microsoft.com/office/drawing/2014/main" id="{CAFE6579-511C-4CCB-9A5C-300ACC2F553A}"/>
              </a:ext>
            </a:extLst>
          </p:cNvPr>
          <p:cNvSpPr txBox="1"/>
          <p:nvPr/>
        </p:nvSpPr>
        <p:spPr>
          <a:xfrm>
            <a:off x="4423207" y="327025"/>
            <a:ext cx="898093" cy="323803"/>
          </a:xfrm>
          <a:prstGeom prst="rect">
            <a:avLst/>
          </a:prstGeom>
        </p:spPr>
        <p:txBody>
          <a:bodyPr vert="horz" wrap="square" lIns="0" tIns="15871" rIns="0" bIns="0" rtlCol="0">
            <a:spAutoFit/>
          </a:bodyPr>
          <a:lstStyle/>
          <a:p>
            <a:pPr>
              <a:spcBef>
                <a:spcPts val="125"/>
              </a:spcBef>
            </a:pPr>
            <a:r>
              <a:rPr lang="ru-RU" sz="2000" b="1" spc="10" dirty="0">
                <a:solidFill>
                  <a:srgbClr val="FEFEFE"/>
                </a:solidFill>
                <a:latin typeface="Arial"/>
                <a:cs typeface="Arial"/>
              </a:rPr>
              <a:t>11-</a:t>
            </a:r>
            <a:r>
              <a:rPr lang="en-US" sz="2000" b="1" spc="-5" dirty="0" err="1">
                <a:solidFill>
                  <a:srgbClr val="FEFEFE"/>
                </a:solidFill>
                <a:latin typeface="Arial"/>
                <a:cs typeface="Arial"/>
              </a:rPr>
              <a:t>sinf</a:t>
            </a:r>
            <a:endParaRPr lang="en-US" sz="2000" b="1" dirty="0">
              <a:latin typeface="Arial"/>
              <a:cs typeface="Arial"/>
            </a:endParaRPr>
          </a:p>
        </p:txBody>
      </p:sp>
      <p:sp>
        <p:nvSpPr>
          <p:cNvPr id="40" name="object 12">
            <a:extLst>
              <a:ext uri="{FF2B5EF4-FFF2-40B4-BE49-F238E27FC236}">
                <a16:creationId xmlns:a16="http://schemas.microsoft.com/office/drawing/2014/main" id="{CBB755C7-D145-4CBF-A0CA-DCC15AF34619}"/>
              </a:ext>
            </a:extLst>
          </p:cNvPr>
          <p:cNvSpPr/>
          <p:nvPr/>
        </p:nvSpPr>
        <p:spPr>
          <a:xfrm>
            <a:off x="348287" y="290810"/>
            <a:ext cx="325478" cy="464866"/>
          </a:xfrm>
          <a:custGeom>
            <a:avLst/>
            <a:gdLst/>
            <a:ahLst/>
            <a:cxnLst/>
            <a:rect l="l" t="t" r="r" b="b"/>
            <a:pathLst>
              <a:path w="325120" h="464184">
                <a:moveTo>
                  <a:pt x="301975" y="0"/>
                </a:move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lnTo>
                  <a:pt x="301457" y="463777"/>
                </a:lnTo>
                <a:lnTo>
                  <a:pt x="310484" y="461954"/>
                </a:lnTo>
                <a:lnTo>
                  <a:pt x="317856" y="456985"/>
                </a:lnTo>
                <a:lnTo>
                  <a:pt x="322826" y="449613"/>
                </a:lnTo>
                <a:lnTo>
                  <a:pt x="323087" y="448318"/>
                </a:lnTo>
                <a:lnTo>
                  <a:pt x="18921" y="448318"/>
                </a:lnTo>
                <a:lnTo>
                  <a:pt x="15458" y="444855"/>
                </a:lnTo>
                <a:lnTo>
                  <a:pt x="15458" y="18914"/>
                </a:lnTo>
                <a:lnTo>
                  <a:pt x="18921" y="15454"/>
                </a:lnTo>
                <a:lnTo>
                  <a:pt x="323109" y="15454"/>
                </a:lnTo>
                <a:lnTo>
                  <a:pt x="322873" y="14269"/>
                </a:lnTo>
                <a:lnTo>
                  <a:pt x="318025" y="6956"/>
                </a:lnTo>
                <a:lnTo>
                  <a:pt x="310820" y="1961"/>
                </a:lnTo>
                <a:lnTo>
                  <a:pt x="301975" y="0"/>
                </a:lnTo>
                <a:close/>
              </a:path>
              <a:path w="325120" h="464184">
                <a:moveTo>
                  <a:pt x="321185" y="247345"/>
                </a:moveTo>
                <a:lnTo>
                  <a:pt x="312649" y="247345"/>
                </a:lnTo>
                <a:lnTo>
                  <a:pt x="309190" y="250804"/>
                </a:lnTo>
                <a:lnTo>
                  <a:pt x="309190" y="444855"/>
                </a:lnTo>
                <a:lnTo>
                  <a:pt x="305727" y="448318"/>
                </a:lnTo>
                <a:lnTo>
                  <a:pt x="323087" y="448318"/>
                </a:lnTo>
                <a:lnTo>
                  <a:pt x="324648" y="440585"/>
                </a:lnTo>
                <a:lnTo>
                  <a:pt x="324648" y="250804"/>
                </a:lnTo>
                <a:lnTo>
                  <a:pt x="321185" y="247345"/>
                </a:lnTo>
                <a:close/>
              </a:path>
              <a:path w="325120" h="464184">
                <a:moveTo>
                  <a:pt x="323109" y="15454"/>
                </a:moveTo>
                <a:lnTo>
                  <a:pt x="305727" y="15454"/>
                </a:lnTo>
                <a:lnTo>
                  <a:pt x="309190" y="18914"/>
                </a:lnTo>
                <a:lnTo>
                  <a:pt x="309190" y="73832"/>
                </a:lnTo>
                <a:lnTo>
                  <a:pt x="312649" y="77292"/>
                </a:lnTo>
                <a:lnTo>
                  <a:pt x="321185" y="77292"/>
                </a:lnTo>
                <a:lnTo>
                  <a:pt x="324648" y="73832"/>
                </a:lnTo>
                <a:lnTo>
                  <a:pt x="324648" y="23183"/>
                </a:lnTo>
                <a:lnTo>
                  <a:pt x="323109" y="15454"/>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1" name="object 13">
            <a:extLst>
              <a:ext uri="{FF2B5EF4-FFF2-40B4-BE49-F238E27FC236}">
                <a16:creationId xmlns:a16="http://schemas.microsoft.com/office/drawing/2014/main" id="{A320EC73-1DA7-41B7-A48C-0FE802E7001D}"/>
              </a:ext>
            </a:extLst>
          </p:cNvPr>
          <p:cNvSpPr/>
          <p:nvPr/>
        </p:nvSpPr>
        <p:spPr>
          <a:xfrm>
            <a:off x="348287" y="290810"/>
            <a:ext cx="325478" cy="464866"/>
          </a:xfrm>
          <a:custGeom>
            <a:avLst/>
            <a:gdLst/>
            <a:ahLst/>
            <a:cxnLst/>
            <a:rect l="l" t="t" r="r" b="b"/>
            <a:pathLst>
              <a:path w="325120" h="464184">
                <a:moveTo>
                  <a:pt x="23187" y="463777"/>
                </a:moveTo>
                <a:lnTo>
                  <a:pt x="301457" y="463777"/>
                </a:lnTo>
                <a:lnTo>
                  <a:pt x="310484" y="461954"/>
                </a:lnTo>
                <a:lnTo>
                  <a:pt x="317856" y="456985"/>
                </a:lnTo>
                <a:lnTo>
                  <a:pt x="322826" y="449613"/>
                </a:lnTo>
                <a:lnTo>
                  <a:pt x="324648" y="440585"/>
                </a:lnTo>
                <a:lnTo>
                  <a:pt x="324648" y="255074"/>
                </a:lnTo>
                <a:lnTo>
                  <a:pt x="324648" y="250804"/>
                </a:lnTo>
                <a:lnTo>
                  <a:pt x="321185" y="247345"/>
                </a:lnTo>
                <a:lnTo>
                  <a:pt x="316919" y="247345"/>
                </a:lnTo>
                <a:lnTo>
                  <a:pt x="312649" y="247345"/>
                </a:lnTo>
                <a:lnTo>
                  <a:pt x="309190" y="250804"/>
                </a:lnTo>
                <a:lnTo>
                  <a:pt x="309190" y="255074"/>
                </a:lnTo>
                <a:lnTo>
                  <a:pt x="309190" y="440585"/>
                </a:lnTo>
                <a:lnTo>
                  <a:pt x="309190" y="444855"/>
                </a:lnTo>
                <a:lnTo>
                  <a:pt x="305727" y="448318"/>
                </a:lnTo>
                <a:lnTo>
                  <a:pt x="301457" y="448318"/>
                </a:lnTo>
                <a:lnTo>
                  <a:pt x="23187" y="448318"/>
                </a:lnTo>
                <a:lnTo>
                  <a:pt x="18921" y="448318"/>
                </a:lnTo>
                <a:lnTo>
                  <a:pt x="15458" y="444855"/>
                </a:lnTo>
                <a:lnTo>
                  <a:pt x="15458" y="440585"/>
                </a:lnTo>
                <a:lnTo>
                  <a:pt x="15458" y="23183"/>
                </a:lnTo>
                <a:lnTo>
                  <a:pt x="15458" y="18914"/>
                </a:lnTo>
                <a:lnTo>
                  <a:pt x="18921" y="15454"/>
                </a:lnTo>
                <a:lnTo>
                  <a:pt x="23187" y="15454"/>
                </a:lnTo>
                <a:lnTo>
                  <a:pt x="301457" y="15454"/>
                </a:lnTo>
                <a:lnTo>
                  <a:pt x="305727" y="15454"/>
                </a:lnTo>
                <a:lnTo>
                  <a:pt x="309190" y="18914"/>
                </a:lnTo>
                <a:lnTo>
                  <a:pt x="309190" y="23183"/>
                </a:lnTo>
                <a:lnTo>
                  <a:pt x="309190" y="69562"/>
                </a:lnTo>
                <a:lnTo>
                  <a:pt x="309190" y="73832"/>
                </a:lnTo>
                <a:lnTo>
                  <a:pt x="312649" y="77292"/>
                </a:lnTo>
                <a:lnTo>
                  <a:pt x="316919" y="77292"/>
                </a:lnTo>
                <a:lnTo>
                  <a:pt x="321185" y="77292"/>
                </a:lnTo>
                <a:lnTo>
                  <a:pt x="324648" y="73832"/>
                </a:lnTo>
                <a:lnTo>
                  <a:pt x="324648" y="69562"/>
                </a:lnTo>
                <a:lnTo>
                  <a:pt x="324648" y="23183"/>
                </a:lnTo>
                <a:lnTo>
                  <a:pt x="322873" y="14269"/>
                </a:lnTo>
                <a:lnTo>
                  <a:pt x="318025" y="6956"/>
                </a:lnTo>
                <a:lnTo>
                  <a:pt x="310820" y="1961"/>
                </a:lnTo>
                <a:lnTo>
                  <a:pt x="301975" y="0"/>
                </a:lnTo>
                <a:lnTo>
                  <a:pt x="22673" y="0"/>
                </a:lnTo>
                <a:lnTo>
                  <a:pt x="13828" y="1961"/>
                </a:lnTo>
                <a:lnTo>
                  <a:pt x="6623" y="6956"/>
                </a:lnTo>
                <a:lnTo>
                  <a:pt x="1775" y="14269"/>
                </a:lnTo>
                <a:lnTo>
                  <a:pt x="0" y="23183"/>
                </a:lnTo>
                <a:lnTo>
                  <a:pt x="0" y="440585"/>
                </a:lnTo>
                <a:lnTo>
                  <a:pt x="1822" y="449613"/>
                </a:lnTo>
                <a:lnTo>
                  <a:pt x="6791" y="456985"/>
                </a:lnTo>
                <a:lnTo>
                  <a:pt x="14162" y="461954"/>
                </a:lnTo>
                <a:lnTo>
                  <a:pt x="23187" y="463777"/>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2" name="object 14">
            <a:extLst>
              <a:ext uri="{FF2B5EF4-FFF2-40B4-BE49-F238E27FC236}">
                <a16:creationId xmlns:a16="http://schemas.microsoft.com/office/drawing/2014/main" id="{6F5E0EA3-D2C1-4987-9881-745CA41B84A5}"/>
              </a:ext>
            </a:extLst>
          </p:cNvPr>
          <p:cNvSpPr/>
          <p:nvPr/>
        </p:nvSpPr>
        <p:spPr>
          <a:xfrm>
            <a:off x="394317" y="305768"/>
            <a:ext cx="418926" cy="419080"/>
          </a:xfrm>
          <a:custGeom>
            <a:avLst/>
            <a:gdLst/>
            <a:ahLst/>
            <a:cxnLst/>
            <a:rect l="l" t="t" r="r" b="b"/>
            <a:pathLst>
              <a:path w="418465" h="418465">
                <a:moveTo>
                  <a:pt x="406805" y="11192"/>
                </a:moveTo>
                <a:lnTo>
                  <a:pt x="352473" y="11192"/>
                </a:lnTo>
                <a:lnTo>
                  <a:pt x="35384" y="328280"/>
                </a:lnTo>
                <a:lnTo>
                  <a:pt x="34678" y="329086"/>
                </a:lnTo>
                <a:lnTo>
                  <a:pt x="34182" y="329825"/>
                </a:lnTo>
                <a:lnTo>
                  <a:pt x="33761" y="330761"/>
                </a:lnTo>
                <a:lnTo>
                  <a:pt x="0" y="409531"/>
                </a:lnTo>
                <a:lnTo>
                  <a:pt x="245" y="412274"/>
                </a:lnTo>
                <a:lnTo>
                  <a:pt x="3107" y="416613"/>
                </a:lnTo>
                <a:lnTo>
                  <a:pt x="5529" y="417920"/>
                </a:lnTo>
                <a:lnTo>
                  <a:pt x="9195" y="417920"/>
                </a:lnTo>
                <a:lnTo>
                  <a:pt x="10213" y="417711"/>
                </a:lnTo>
                <a:lnTo>
                  <a:pt x="61990" y="395507"/>
                </a:lnTo>
                <a:lnTo>
                  <a:pt x="22816" y="395507"/>
                </a:lnTo>
                <a:lnTo>
                  <a:pt x="43498" y="347241"/>
                </a:lnTo>
                <a:lnTo>
                  <a:pt x="65430" y="347241"/>
                </a:lnTo>
                <a:lnTo>
                  <a:pt x="51854" y="333665"/>
                </a:lnTo>
                <a:lnTo>
                  <a:pt x="307051" y="78479"/>
                </a:lnTo>
                <a:lnTo>
                  <a:pt x="328910" y="78479"/>
                </a:lnTo>
                <a:lnTo>
                  <a:pt x="317981" y="67549"/>
                </a:lnTo>
                <a:lnTo>
                  <a:pt x="330602" y="54918"/>
                </a:lnTo>
                <a:lnTo>
                  <a:pt x="352438" y="54918"/>
                </a:lnTo>
                <a:lnTo>
                  <a:pt x="341532" y="43988"/>
                </a:lnTo>
                <a:lnTo>
                  <a:pt x="369260" y="16300"/>
                </a:lnTo>
                <a:lnTo>
                  <a:pt x="377798" y="14014"/>
                </a:lnTo>
                <a:lnTo>
                  <a:pt x="408786" y="14014"/>
                </a:lnTo>
                <a:lnTo>
                  <a:pt x="406994" y="11318"/>
                </a:lnTo>
                <a:lnTo>
                  <a:pt x="406805" y="11192"/>
                </a:lnTo>
                <a:close/>
              </a:path>
              <a:path w="418465" h="418465">
                <a:moveTo>
                  <a:pt x="65430" y="347241"/>
                </a:moveTo>
                <a:lnTo>
                  <a:pt x="43498" y="347241"/>
                </a:lnTo>
                <a:lnTo>
                  <a:pt x="71078" y="374821"/>
                </a:lnTo>
                <a:lnTo>
                  <a:pt x="22816" y="395507"/>
                </a:lnTo>
                <a:lnTo>
                  <a:pt x="61990" y="395507"/>
                </a:lnTo>
                <a:lnTo>
                  <a:pt x="88492" y="384141"/>
                </a:lnTo>
                <a:lnTo>
                  <a:pt x="89226" y="383641"/>
                </a:lnTo>
                <a:lnTo>
                  <a:pt x="89932" y="382960"/>
                </a:lnTo>
                <a:lnTo>
                  <a:pt x="106502" y="366465"/>
                </a:lnTo>
                <a:lnTo>
                  <a:pt x="84654" y="366465"/>
                </a:lnTo>
                <a:lnTo>
                  <a:pt x="65430" y="347241"/>
                </a:lnTo>
                <a:close/>
              </a:path>
              <a:path w="418465" h="418465">
                <a:moveTo>
                  <a:pt x="328910" y="78479"/>
                </a:moveTo>
                <a:lnTo>
                  <a:pt x="307051" y="78479"/>
                </a:lnTo>
                <a:lnTo>
                  <a:pt x="339840" y="111268"/>
                </a:lnTo>
                <a:lnTo>
                  <a:pt x="84654" y="366465"/>
                </a:lnTo>
                <a:lnTo>
                  <a:pt x="106502" y="366465"/>
                </a:lnTo>
                <a:lnTo>
                  <a:pt x="372632" y="100338"/>
                </a:lnTo>
                <a:lnTo>
                  <a:pt x="350770" y="100338"/>
                </a:lnTo>
                <a:lnTo>
                  <a:pt x="328910" y="78479"/>
                </a:lnTo>
                <a:close/>
              </a:path>
              <a:path w="418465" h="418465">
                <a:moveTo>
                  <a:pt x="352438" y="54918"/>
                </a:moveTo>
                <a:lnTo>
                  <a:pt x="330602" y="54918"/>
                </a:lnTo>
                <a:lnTo>
                  <a:pt x="363402" y="87713"/>
                </a:lnTo>
                <a:lnTo>
                  <a:pt x="350770" y="100338"/>
                </a:lnTo>
                <a:lnTo>
                  <a:pt x="372632" y="100338"/>
                </a:lnTo>
                <a:lnTo>
                  <a:pt x="396154" y="76817"/>
                </a:lnTo>
                <a:lnTo>
                  <a:pt x="374291" y="76817"/>
                </a:lnTo>
                <a:lnTo>
                  <a:pt x="352438" y="54918"/>
                </a:lnTo>
                <a:close/>
              </a:path>
              <a:path w="418465" h="418465">
                <a:moveTo>
                  <a:pt x="408786" y="14014"/>
                </a:moveTo>
                <a:lnTo>
                  <a:pt x="377798" y="14014"/>
                </a:lnTo>
                <a:lnTo>
                  <a:pt x="393804" y="18301"/>
                </a:lnTo>
                <a:lnTo>
                  <a:pt x="400057" y="24551"/>
                </a:lnTo>
                <a:lnTo>
                  <a:pt x="404345" y="40561"/>
                </a:lnTo>
                <a:lnTo>
                  <a:pt x="402059" y="49100"/>
                </a:lnTo>
                <a:lnTo>
                  <a:pt x="396198" y="54957"/>
                </a:lnTo>
                <a:lnTo>
                  <a:pt x="374291" y="76817"/>
                </a:lnTo>
                <a:lnTo>
                  <a:pt x="396154" y="76817"/>
                </a:lnTo>
                <a:lnTo>
                  <a:pt x="407113" y="65858"/>
                </a:lnTo>
                <a:lnTo>
                  <a:pt x="415530" y="53076"/>
                </a:lnTo>
                <a:lnTo>
                  <a:pt x="418313" y="38563"/>
                </a:lnTo>
                <a:lnTo>
                  <a:pt x="415466" y="24063"/>
                </a:lnTo>
                <a:lnTo>
                  <a:pt x="408786" y="14014"/>
                </a:lnTo>
                <a:close/>
              </a:path>
              <a:path w="418465" h="418465">
                <a:moveTo>
                  <a:pt x="396158" y="54950"/>
                </a:moveTo>
                <a:close/>
              </a:path>
              <a:path w="418465" h="418465">
                <a:moveTo>
                  <a:pt x="379748" y="0"/>
                </a:moveTo>
                <a:lnTo>
                  <a:pt x="365235" y="2783"/>
                </a:lnTo>
                <a:lnTo>
                  <a:pt x="352454" y="11199"/>
                </a:lnTo>
                <a:lnTo>
                  <a:pt x="406805" y="11192"/>
                </a:lnTo>
                <a:lnTo>
                  <a:pt x="394249" y="2846"/>
                </a:lnTo>
                <a:lnTo>
                  <a:pt x="379748" y="0"/>
                </a:lnTo>
                <a:close/>
              </a:path>
            </a:pathLst>
          </a:custGeom>
          <a:solidFill>
            <a:srgbClr val="00AEEF"/>
          </a:solidFill>
        </p:spPr>
        <p:txBody>
          <a:bodyPr wrap="square" lIns="0" tIns="0" rIns="0" bIns="0" rtlCol="0"/>
          <a:lstStyle/>
          <a:p>
            <a:pPr defTabSz="915497"/>
            <a:endParaRPr>
              <a:solidFill>
                <a:prstClr val="black"/>
              </a:solidFill>
              <a:latin typeface="Calibri"/>
            </a:endParaRPr>
          </a:p>
        </p:txBody>
      </p:sp>
      <p:sp>
        <p:nvSpPr>
          <p:cNvPr id="43" name="object 15">
            <a:extLst>
              <a:ext uri="{FF2B5EF4-FFF2-40B4-BE49-F238E27FC236}">
                <a16:creationId xmlns:a16="http://schemas.microsoft.com/office/drawing/2014/main" id="{0ABB8709-86F6-46CA-8C30-4777699EAB4C}"/>
              </a:ext>
            </a:extLst>
          </p:cNvPr>
          <p:cNvSpPr/>
          <p:nvPr/>
        </p:nvSpPr>
        <p:spPr>
          <a:xfrm>
            <a:off x="734852" y="318430"/>
            <a:ext cx="65628" cy="65641"/>
          </a:xfrm>
          <a:prstGeom prst="rect">
            <a:avLst/>
          </a:prstGeom>
          <a:blipFill>
            <a:blip r:embed="rId2" cstate="print"/>
            <a:stretch>
              <a:fillRect/>
            </a:stretch>
          </a:blipFill>
        </p:spPr>
        <p:txBody>
          <a:bodyPr wrap="square" lIns="0" tIns="0" rIns="0" bIns="0" rtlCol="0"/>
          <a:lstStyle/>
          <a:p>
            <a:pPr defTabSz="915497"/>
            <a:endParaRPr>
              <a:solidFill>
                <a:prstClr val="black"/>
              </a:solidFill>
              <a:latin typeface="Calibri"/>
            </a:endParaRPr>
          </a:p>
        </p:txBody>
      </p:sp>
      <p:sp>
        <p:nvSpPr>
          <p:cNvPr id="44" name="object 16">
            <a:extLst>
              <a:ext uri="{FF2B5EF4-FFF2-40B4-BE49-F238E27FC236}">
                <a16:creationId xmlns:a16="http://schemas.microsoft.com/office/drawing/2014/main" id="{06354F10-528C-411E-AECE-792AA79C15FD}"/>
              </a:ext>
            </a:extLst>
          </p:cNvPr>
          <p:cNvSpPr/>
          <p:nvPr/>
        </p:nvSpPr>
        <p:spPr>
          <a:xfrm>
            <a:off x="417159" y="653520"/>
            <a:ext cx="48313" cy="48331"/>
          </a:xfrm>
          <a:custGeom>
            <a:avLst/>
            <a:gdLst/>
            <a:ahLst/>
            <a:cxnLst/>
            <a:rect l="l" t="t" r="r" b="b"/>
            <a:pathLst>
              <a:path w="48259" h="48259">
                <a:moveTo>
                  <a:pt x="0" y="48265"/>
                </a:moveTo>
                <a:lnTo>
                  <a:pt x="20681" y="0"/>
                </a:lnTo>
                <a:lnTo>
                  <a:pt x="48261" y="27579"/>
                </a:lnTo>
                <a:lnTo>
                  <a:pt x="0" y="48265"/>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5" name="object 17">
            <a:extLst>
              <a:ext uri="{FF2B5EF4-FFF2-40B4-BE49-F238E27FC236}">
                <a16:creationId xmlns:a16="http://schemas.microsoft.com/office/drawing/2014/main" id="{ABFF23E1-C735-4C78-94D0-05E248A54E8A}"/>
              </a:ext>
            </a:extLst>
          </p:cNvPr>
          <p:cNvSpPr/>
          <p:nvPr/>
        </p:nvSpPr>
        <p:spPr>
          <a:xfrm>
            <a:off x="446227" y="384363"/>
            <a:ext cx="288608" cy="288714"/>
          </a:xfrm>
          <a:custGeom>
            <a:avLst/>
            <a:gdLst/>
            <a:ahLst/>
            <a:cxnLst/>
            <a:rect l="l" t="t" r="r" b="b"/>
            <a:pathLst>
              <a:path w="288290" h="288290">
                <a:moveTo>
                  <a:pt x="255197" y="0"/>
                </a:moveTo>
                <a:lnTo>
                  <a:pt x="287986" y="32788"/>
                </a:lnTo>
                <a:lnTo>
                  <a:pt x="32800" y="287986"/>
                </a:lnTo>
                <a:lnTo>
                  <a:pt x="0" y="255186"/>
                </a:lnTo>
                <a:lnTo>
                  <a:pt x="255197"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6" name="object 18">
            <a:extLst>
              <a:ext uri="{FF2B5EF4-FFF2-40B4-BE49-F238E27FC236}">
                <a16:creationId xmlns:a16="http://schemas.microsoft.com/office/drawing/2014/main" id="{349ECD76-B28B-45A9-AA8C-8C168BF29136}"/>
              </a:ext>
            </a:extLst>
          </p:cNvPr>
          <p:cNvSpPr/>
          <p:nvPr/>
        </p:nvSpPr>
        <p:spPr>
          <a:xfrm>
            <a:off x="712649" y="360768"/>
            <a:ext cx="45770" cy="45787"/>
          </a:xfrm>
          <a:custGeom>
            <a:avLst/>
            <a:gdLst/>
            <a:ahLst/>
            <a:cxnLst/>
            <a:rect l="l" t="t" r="r" b="b"/>
            <a:pathLst>
              <a:path w="45720" h="45720">
                <a:moveTo>
                  <a:pt x="32788" y="45420"/>
                </a:moveTo>
                <a:lnTo>
                  <a:pt x="0" y="12631"/>
                </a:lnTo>
                <a:lnTo>
                  <a:pt x="12621" y="0"/>
                </a:lnTo>
                <a:lnTo>
                  <a:pt x="45421" y="32795"/>
                </a:lnTo>
                <a:lnTo>
                  <a:pt x="32788" y="4542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7" name="object 19">
            <a:extLst>
              <a:ext uri="{FF2B5EF4-FFF2-40B4-BE49-F238E27FC236}">
                <a16:creationId xmlns:a16="http://schemas.microsoft.com/office/drawing/2014/main" id="{895C7C7C-2970-4E77-BAA2-3030D8DC862C}"/>
              </a:ext>
            </a:extLst>
          </p:cNvPr>
          <p:cNvSpPr/>
          <p:nvPr/>
        </p:nvSpPr>
        <p:spPr>
          <a:xfrm>
            <a:off x="394317" y="305768"/>
            <a:ext cx="418926" cy="419080"/>
          </a:xfrm>
          <a:custGeom>
            <a:avLst/>
            <a:gdLst/>
            <a:ahLst/>
            <a:cxnLst/>
            <a:rect l="l" t="t" r="r" b="b"/>
            <a:pathLst>
              <a:path w="418465" h="418465">
                <a:moveTo>
                  <a:pt x="352473" y="11192"/>
                </a:moveTo>
                <a:lnTo>
                  <a:pt x="301579" y="62078"/>
                </a:lnTo>
                <a:lnTo>
                  <a:pt x="35460" y="328208"/>
                </a:lnTo>
                <a:lnTo>
                  <a:pt x="35359" y="328381"/>
                </a:lnTo>
                <a:lnTo>
                  <a:pt x="34678" y="329086"/>
                </a:lnTo>
                <a:lnTo>
                  <a:pt x="34182" y="329825"/>
                </a:lnTo>
                <a:lnTo>
                  <a:pt x="33822" y="330631"/>
                </a:lnTo>
                <a:lnTo>
                  <a:pt x="33761" y="330761"/>
                </a:lnTo>
                <a:lnTo>
                  <a:pt x="1026" y="407145"/>
                </a:lnTo>
                <a:lnTo>
                  <a:pt x="0" y="409531"/>
                </a:lnTo>
                <a:lnTo>
                  <a:pt x="245" y="412274"/>
                </a:lnTo>
                <a:lnTo>
                  <a:pt x="1677" y="414446"/>
                </a:lnTo>
                <a:lnTo>
                  <a:pt x="3107" y="416613"/>
                </a:lnTo>
                <a:lnTo>
                  <a:pt x="5529" y="417920"/>
                </a:lnTo>
                <a:lnTo>
                  <a:pt x="8129" y="417920"/>
                </a:lnTo>
                <a:lnTo>
                  <a:pt x="9177" y="417923"/>
                </a:lnTo>
                <a:lnTo>
                  <a:pt x="10213" y="417711"/>
                </a:lnTo>
                <a:lnTo>
                  <a:pt x="11174" y="417293"/>
                </a:lnTo>
                <a:lnTo>
                  <a:pt x="87552" y="384559"/>
                </a:lnTo>
                <a:lnTo>
                  <a:pt x="87682" y="384497"/>
                </a:lnTo>
                <a:lnTo>
                  <a:pt x="88492" y="384141"/>
                </a:lnTo>
                <a:lnTo>
                  <a:pt x="89226" y="383641"/>
                </a:lnTo>
                <a:lnTo>
                  <a:pt x="89863" y="383029"/>
                </a:lnTo>
                <a:lnTo>
                  <a:pt x="90032" y="382935"/>
                </a:lnTo>
                <a:lnTo>
                  <a:pt x="356227" y="116748"/>
                </a:lnTo>
                <a:lnTo>
                  <a:pt x="407113" y="65858"/>
                </a:lnTo>
                <a:lnTo>
                  <a:pt x="415530" y="53076"/>
                </a:lnTo>
                <a:lnTo>
                  <a:pt x="418313" y="38563"/>
                </a:lnTo>
                <a:lnTo>
                  <a:pt x="415466" y="24063"/>
                </a:lnTo>
                <a:lnTo>
                  <a:pt x="406994" y="11318"/>
                </a:lnTo>
                <a:lnTo>
                  <a:pt x="394249" y="2846"/>
                </a:lnTo>
                <a:lnTo>
                  <a:pt x="379748" y="0"/>
                </a:lnTo>
                <a:lnTo>
                  <a:pt x="365235" y="2783"/>
                </a:lnTo>
                <a:lnTo>
                  <a:pt x="352454" y="11199"/>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48" name="object 20">
            <a:extLst>
              <a:ext uri="{FF2B5EF4-FFF2-40B4-BE49-F238E27FC236}">
                <a16:creationId xmlns:a16="http://schemas.microsoft.com/office/drawing/2014/main" id="{C131B292-257F-4A7B-A11F-1F0B7801BBD2}"/>
              </a:ext>
            </a:extLst>
          </p:cNvPr>
          <p:cNvSpPr/>
          <p:nvPr/>
        </p:nvSpPr>
        <p:spPr>
          <a:xfrm>
            <a:off x="410173" y="368352"/>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49" name="object 21">
            <a:extLst>
              <a:ext uri="{FF2B5EF4-FFF2-40B4-BE49-F238E27FC236}">
                <a16:creationId xmlns:a16="http://schemas.microsoft.com/office/drawing/2014/main" id="{A3188B50-45BA-4B67-8828-724D3FB814B6}"/>
              </a:ext>
            </a:extLst>
          </p:cNvPr>
          <p:cNvSpPr/>
          <p:nvPr/>
        </p:nvSpPr>
        <p:spPr>
          <a:xfrm>
            <a:off x="410173" y="360612"/>
            <a:ext cx="201517" cy="15898"/>
          </a:xfrm>
          <a:custGeom>
            <a:avLst/>
            <a:gdLst/>
            <a:ahLst/>
            <a:cxnLst/>
            <a:rect l="l" t="t" r="r" b="b"/>
            <a:pathLst>
              <a:path w="201295" h="15875">
                <a:moveTo>
                  <a:pt x="193235" y="0"/>
                </a:move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lnTo>
                  <a:pt x="200964" y="3459"/>
                </a:lnTo>
                <a:lnTo>
                  <a:pt x="197501" y="0"/>
                </a:lnTo>
                <a:lnTo>
                  <a:pt x="193235"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0" name="object 22">
            <a:extLst>
              <a:ext uri="{FF2B5EF4-FFF2-40B4-BE49-F238E27FC236}">
                <a16:creationId xmlns:a16="http://schemas.microsoft.com/office/drawing/2014/main" id="{6A6888D2-7ACE-4E45-8E8F-5C2603158F99}"/>
              </a:ext>
            </a:extLst>
          </p:cNvPr>
          <p:cNvSpPr/>
          <p:nvPr/>
        </p:nvSpPr>
        <p:spPr>
          <a:xfrm>
            <a:off x="410173" y="414796"/>
            <a:ext cx="201517" cy="0"/>
          </a:xfrm>
          <a:custGeom>
            <a:avLst/>
            <a:gdLst/>
            <a:ahLst/>
            <a:cxnLst/>
            <a:rect l="l" t="t" r="r" b="b"/>
            <a:pathLst>
              <a:path w="201295">
                <a:moveTo>
                  <a:pt x="0" y="0"/>
                </a:moveTo>
                <a:lnTo>
                  <a:pt x="200964" y="0"/>
                </a:lnTo>
              </a:path>
            </a:pathLst>
          </a:custGeom>
          <a:ln w="15457">
            <a:solidFill>
              <a:srgbClr val="00AEEF"/>
            </a:solidFill>
          </a:ln>
        </p:spPr>
        <p:txBody>
          <a:bodyPr wrap="square" lIns="0" tIns="0" rIns="0" bIns="0" rtlCol="0"/>
          <a:lstStyle/>
          <a:p>
            <a:pPr defTabSz="915497"/>
            <a:endParaRPr>
              <a:solidFill>
                <a:prstClr val="black"/>
              </a:solidFill>
              <a:latin typeface="Calibri"/>
            </a:endParaRPr>
          </a:p>
        </p:txBody>
      </p:sp>
      <p:sp>
        <p:nvSpPr>
          <p:cNvPr id="51" name="object 23">
            <a:extLst>
              <a:ext uri="{FF2B5EF4-FFF2-40B4-BE49-F238E27FC236}">
                <a16:creationId xmlns:a16="http://schemas.microsoft.com/office/drawing/2014/main" id="{02BA5A4F-953F-4F1E-89AF-C36D044FA8D5}"/>
              </a:ext>
            </a:extLst>
          </p:cNvPr>
          <p:cNvSpPr/>
          <p:nvPr/>
        </p:nvSpPr>
        <p:spPr>
          <a:xfrm>
            <a:off x="410173" y="407056"/>
            <a:ext cx="201517" cy="15898"/>
          </a:xfrm>
          <a:custGeom>
            <a:avLst/>
            <a:gdLst/>
            <a:ahLst/>
            <a:cxnLst/>
            <a:rect l="l" t="t" r="r" b="b"/>
            <a:pathLst>
              <a:path w="201295" h="15875">
                <a:moveTo>
                  <a:pt x="200964" y="7728"/>
                </a:moveTo>
                <a:lnTo>
                  <a:pt x="200964" y="3459"/>
                </a:lnTo>
                <a:lnTo>
                  <a:pt x="197501" y="0"/>
                </a:lnTo>
                <a:lnTo>
                  <a:pt x="193235" y="0"/>
                </a:lnTo>
                <a:lnTo>
                  <a:pt x="7728" y="0"/>
                </a:lnTo>
                <a:lnTo>
                  <a:pt x="3459" y="0"/>
                </a:lnTo>
                <a:lnTo>
                  <a:pt x="0" y="3459"/>
                </a:lnTo>
                <a:lnTo>
                  <a:pt x="0" y="7728"/>
                </a:lnTo>
                <a:lnTo>
                  <a:pt x="0" y="11998"/>
                </a:lnTo>
                <a:lnTo>
                  <a:pt x="3459" y="15457"/>
                </a:lnTo>
                <a:lnTo>
                  <a:pt x="7728" y="15457"/>
                </a:lnTo>
                <a:lnTo>
                  <a:pt x="193235" y="15457"/>
                </a:lnTo>
                <a:lnTo>
                  <a:pt x="197501" y="15457"/>
                </a:lnTo>
                <a:lnTo>
                  <a:pt x="200964" y="11998"/>
                </a:lnTo>
                <a:lnTo>
                  <a:pt x="200964" y="7728"/>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52" name="object 24">
            <a:extLst>
              <a:ext uri="{FF2B5EF4-FFF2-40B4-BE49-F238E27FC236}">
                <a16:creationId xmlns:a16="http://schemas.microsoft.com/office/drawing/2014/main" id="{AB643593-D789-40B0-966A-78146405CC2F}"/>
              </a:ext>
            </a:extLst>
          </p:cNvPr>
          <p:cNvSpPr/>
          <p:nvPr/>
        </p:nvSpPr>
        <p:spPr>
          <a:xfrm>
            <a:off x="410173" y="461239"/>
            <a:ext cx="155111" cy="0"/>
          </a:xfrm>
          <a:custGeom>
            <a:avLst/>
            <a:gdLst/>
            <a:ahLst/>
            <a:cxnLst/>
            <a:rect l="l" t="t" r="r" b="b"/>
            <a:pathLst>
              <a:path w="154940">
                <a:moveTo>
                  <a:pt x="0" y="0"/>
                </a:moveTo>
                <a:lnTo>
                  <a:pt x="154587" y="0"/>
                </a:lnTo>
              </a:path>
            </a:pathLst>
          </a:custGeom>
          <a:ln w="15461">
            <a:solidFill>
              <a:srgbClr val="00AEEF"/>
            </a:solidFill>
          </a:ln>
        </p:spPr>
        <p:txBody>
          <a:bodyPr wrap="square" lIns="0" tIns="0" rIns="0" bIns="0" rtlCol="0"/>
          <a:lstStyle/>
          <a:p>
            <a:pPr defTabSz="915497"/>
            <a:endParaRPr>
              <a:solidFill>
                <a:prstClr val="black"/>
              </a:solidFill>
              <a:latin typeface="Calibri"/>
            </a:endParaRPr>
          </a:p>
        </p:txBody>
      </p:sp>
      <p:sp>
        <p:nvSpPr>
          <p:cNvPr id="53" name="object 25">
            <a:extLst>
              <a:ext uri="{FF2B5EF4-FFF2-40B4-BE49-F238E27FC236}">
                <a16:creationId xmlns:a16="http://schemas.microsoft.com/office/drawing/2014/main" id="{8F53C781-98B4-4F4A-BF71-0E4979E2750B}"/>
              </a:ext>
            </a:extLst>
          </p:cNvPr>
          <p:cNvSpPr/>
          <p:nvPr/>
        </p:nvSpPr>
        <p:spPr>
          <a:xfrm>
            <a:off x="410173" y="453497"/>
            <a:ext cx="155111" cy="15898"/>
          </a:xfrm>
          <a:custGeom>
            <a:avLst/>
            <a:gdLst/>
            <a:ahLst/>
            <a:cxnLst/>
            <a:rect l="l" t="t" r="r" b="b"/>
            <a:pathLst>
              <a:path w="154940" h="15875">
                <a:moveTo>
                  <a:pt x="7728" y="0"/>
                </a:moveTo>
                <a:lnTo>
                  <a:pt x="3459" y="0"/>
                </a:lnTo>
                <a:lnTo>
                  <a:pt x="0" y="3463"/>
                </a:lnTo>
                <a:lnTo>
                  <a:pt x="0" y="7732"/>
                </a:lnTo>
                <a:lnTo>
                  <a:pt x="0" y="11998"/>
                </a:lnTo>
                <a:lnTo>
                  <a:pt x="3459" y="15461"/>
                </a:lnTo>
                <a:lnTo>
                  <a:pt x="7728" y="15461"/>
                </a:lnTo>
                <a:lnTo>
                  <a:pt x="146858" y="15461"/>
                </a:lnTo>
                <a:lnTo>
                  <a:pt x="151124" y="15461"/>
                </a:lnTo>
                <a:lnTo>
                  <a:pt x="154587" y="11998"/>
                </a:lnTo>
                <a:lnTo>
                  <a:pt x="154587" y="7732"/>
                </a:lnTo>
                <a:lnTo>
                  <a:pt x="154587" y="3463"/>
                </a:lnTo>
                <a:lnTo>
                  <a:pt x="151124" y="0"/>
                </a:lnTo>
                <a:lnTo>
                  <a:pt x="146858" y="0"/>
                </a:lnTo>
                <a:lnTo>
                  <a:pt x="7728" y="0"/>
                </a:lnTo>
                <a:close/>
              </a:path>
            </a:pathLst>
          </a:custGeom>
          <a:ln w="3175">
            <a:solidFill>
              <a:srgbClr val="00AEEF"/>
            </a:solidFill>
          </a:ln>
        </p:spPr>
        <p:txBody>
          <a:bodyPr wrap="square" lIns="0" tIns="0" rIns="0" bIns="0" rtlCol="0"/>
          <a:lstStyle/>
          <a:p>
            <a:pPr defTabSz="915497"/>
            <a:endParaRPr>
              <a:solidFill>
                <a:prstClr val="black"/>
              </a:solidFill>
              <a:latin typeface="Calibri"/>
            </a:endParaRPr>
          </a:p>
        </p:txBody>
      </p:sp>
      <p:sp>
        <p:nvSpPr>
          <p:cNvPr id="26" name="object 3"/>
          <p:cNvSpPr txBox="1">
            <a:spLocks noGrp="1"/>
          </p:cNvSpPr>
          <p:nvPr>
            <p:ph type="title"/>
          </p:nvPr>
        </p:nvSpPr>
        <p:spPr>
          <a:xfrm>
            <a:off x="967816" y="222930"/>
            <a:ext cx="3553385" cy="630300"/>
          </a:xfrm>
          <a:prstGeom prst="rect">
            <a:avLst/>
          </a:prstGeom>
        </p:spPr>
        <p:txBody>
          <a:bodyPr vert="horz" wrap="square" lIns="0" tIns="14604" rIns="0" bIns="0" rtlCol="0">
            <a:spAutoFit/>
          </a:bodyPr>
          <a:lstStyle/>
          <a:p>
            <a:pPr marL="12700" algn="ctr">
              <a:lnSpc>
                <a:spcPct val="100000"/>
              </a:lnSpc>
              <a:spcBef>
                <a:spcPts val="114"/>
              </a:spcBef>
            </a:pPr>
            <a:r>
              <a:rPr lang="uz-Latn-UZ" sz="4000" spc="10" dirty="0">
                <a:latin typeface="Arial Black" pitchFamily="34" charset="0"/>
                <a:cs typeface="Times New Roman" pitchFamily="18" charset="0"/>
              </a:rPr>
              <a:t>ONA TILI</a:t>
            </a:r>
            <a:endParaRPr sz="4000" dirty="0">
              <a:latin typeface="Arial Black" pitchFamily="34" charset="0"/>
              <a:cs typeface="Times New Roman" pitchFamily="18" charset="0"/>
            </a:endParaRPr>
          </a:p>
        </p:txBody>
      </p:sp>
      <p:pic>
        <p:nvPicPr>
          <p:cNvPr id="4" name=" 3">
            <a:extLst>
              <a:ext uri="{FF2B5EF4-FFF2-40B4-BE49-F238E27FC236}">
                <a16:creationId xmlns:a16="http://schemas.microsoft.com/office/drawing/2014/main" id="{1E688753-AF40-4DF9-B254-59E0CD93E74F}"/>
              </a:ext>
            </a:extLst>
          </p:cNvPr>
          <p:cNvPicPr>
            <a:picLocks noGrp="1" noChangeAspect="1"/>
          </p:cNvPicPr>
          <p:nvPr>
            <p:ph type="pic" sz="quarter" idx="12"/>
          </p:nvPr>
        </p:nvPicPr>
        <p:blipFill>
          <a:blip r:embed="rId3" cstate="print">
            <a:extLst>
              <a:ext uri="{28A0092B-C50C-407E-A947-70E740481C1C}">
                <a14:useLocalDpi xmlns:a14="http://schemas.microsoft.com/office/drawing/2010/main" val="0"/>
              </a:ext>
            </a:extLst>
          </a:blip>
          <a:srcRect l="7344" r="7344"/>
          <a:stretch>
            <a:fillRect/>
          </a:stretch>
        </p:blipFill>
        <p:spPr>
          <a:xfrm>
            <a:off x="4066339" y="2049146"/>
            <a:ext cx="1407361" cy="1021079"/>
          </a:xfrm>
        </p:spPr>
      </p:pic>
    </p:spTree>
    <p:extLst>
      <p:ext uri="{BB962C8B-B14F-4D97-AF65-F5344CB8AC3E}">
        <p14:creationId xmlns:p14="http://schemas.microsoft.com/office/powerpoint/2010/main" val="2974573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A622283D-A57A-4491-95CE-9CE807C9F089}"/>
              </a:ext>
            </a:extLst>
          </p:cNvPr>
          <p:cNvSpPr>
            <a:spLocks noGrp="1"/>
          </p:cNvSpPr>
          <p:nvPr>
            <p:ph type="body" idx="1"/>
          </p:nvPr>
        </p:nvSpPr>
        <p:spPr>
          <a:xfrm>
            <a:off x="215900" y="608012"/>
            <a:ext cx="5334000" cy="2462213"/>
          </a:xfrm>
          <a:solidFill>
            <a:schemeClr val="accent6">
              <a:lumMod val="40000"/>
              <a:lumOff val="60000"/>
            </a:schemeClr>
          </a:solidFill>
        </p:spPr>
        <p:txBody>
          <a:bodyPr/>
          <a:lstStyle/>
          <a:p>
            <a:pPr indent="361950" algn="just"/>
            <a:r>
              <a:rPr lang="uz-Latn-UZ" sz="1600" dirty="0"/>
              <a:t>Ikkinchi o‘g‘ilning aqli bir qadar butunroq ekan, toklarning ildiziga zara</a:t>
            </a:r>
            <a:r>
              <a:rPr lang="en-US" sz="1600" dirty="0"/>
              <a:t>r</a:t>
            </a:r>
            <a:r>
              <a:rPr lang="uz-Latn-UZ" sz="1600" dirty="0"/>
              <a:t> yetkazmay, tokzorni birma-bir ag‘darib chiqdi. Biroq u ham ota ko‘mgan xazinani topolmadi. Ammo yozga chiqib, tokzor shunday hosil berdiki, bargidan uzumi ko‘p, gu‘j-g‘uj... Yegan va sotgan bilan ado qilib bo‘lmadi.</a:t>
            </a:r>
          </a:p>
          <a:p>
            <a:pPr indent="361950" algn="just"/>
            <a:r>
              <a:rPr lang="uz-Latn-UZ" sz="1600" dirty="0"/>
              <a:t>O‘g‘illardan biri barmoq tishlasa, ikkinchisi bol yedi. Ana shundan so‘nggina ular dono ota “ko‘mib qoldirgan” xazina ma’nosini tushunishdi. “Xazinaning kaliti o‘zimizda ekan” degan xulosaga kelishdi ikki o‘g‘lon.    (Y.Muqimov)</a:t>
            </a:r>
            <a:endParaRPr lang="ru-RU" sz="1600" dirty="0"/>
          </a:p>
        </p:txBody>
      </p:sp>
    </p:spTree>
    <p:extLst>
      <p:ext uri="{BB962C8B-B14F-4D97-AF65-F5344CB8AC3E}">
        <p14:creationId xmlns:p14="http://schemas.microsoft.com/office/powerpoint/2010/main" val="4233680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r>
              <a:rPr lang="uz-Latn-UZ" sz="2400" b="0" dirty="0"/>
              <a:t>O‘zbek tilining izohli frazeologik lug‘ati</a:t>
            </a:r>
            <a:endParaRPr lang="ru-RU" sz="2400" b="0" dirty="0"/>
          </a:p>
        </p:txBody>
      </p:sp>
      <p:sp>
        <p:nvSpPr>
          <p:cNvPr id="3" name="Текст 2"/>
          <p:cNvSpPr>
            <a:spLocks noGrp="1"/>
          </p:cNvSpPr>
          <p:nvPr>
            <p:ph type="body" idx="1"/>
          </p:nvPr>
        </p:nvSpPr>
        <p:spPr>
          <a:xfrm>
            <a:off x="300751" y="631825"/>
            <a:ext cx="5271373" cy="2031325"/>
          </a:xfrm>
        </p:spPr>
        <p:style>
          <a:lnRef idx="1">
            <a:schemeClr val="accent1"/>
          </a:lnRef>
          <a:fillRef idx="2">
            <a:schemeClr val="accent1"/>
          </a:fillRef>
          <a:effectRef idx="1">
            <a:schemeClr val="accent1"/>
          </a:effectRef>
          <a:fontRef idx="minor">
            <a:schemeClr val="dk1"/>
          </a:fontRef>
        </p:style>
        <p:txBody>
          <a:bodyPr/>
          <a:lstStyle/>
          <a:p>
            <a:pPr algn="ctr">
              <a:spcAft>
                <a:spcPts val="600"/>
              </a:spcAft>
            </a:pPr>
            <a:r>
              <a:rPr lang="uz-Latn-UZ" sz="1600" b="1" dirty="0">
                <a:solidFill>
                  <a:schemeClr val="tx1"/>
                </a:solidFill>
              </a:rPr>
              <a:t>Quyidagi iboralarning izohlarini esda tuting. Ular ishtirokida gaplar tuzing.</a:t>
            </a:r>
          </a:p>
          <a:p>
            <a:pPr indent="361950" algn="just">
              <a:spcAft>
                <a:spcPts val="600"/>
              </a:spcAft>
            </a:pPr>
            <a:r>
              <a:rPr lang="uz-Latn-UZ" sz="1600" dirty="0">
                <a:solidFill>
                  <a:schemeClr val="tx1"/>
                </a:solidFill>
              </a:rPr>
              <a:t> </a:t>
            </a:r>
            <a:r>
              <a:rPr lang="uz-Latn-UZ" sz="1800" dirty="0">
                <a:solidFill>
                  <a:schemeClr val="tx2"/>
                </a:solidFill>
              </a:rPr>
              <a:t>Labi labiga tegmaydi </a:t>
            </a:r>
            <a:r>
              <a:rPr lang="uz-Latn-UZ" sz="1800" dirty="0">
                <a:solidFill>
                  <a:schemeClr val="tx1"/>
                </a:solidFill>
              </a:rPr>
              <a:t>Juda tez va ko‘p gapirmoq.</a:t>
            </a:r>
          </a:p>
          <a:p>
            <a:pPr indent="361950" algn="just">
              <a:spcAft>
                <a:spcPts val="600"/>
              </a:spcAft>
            </a:pPr>
            <a:r>
              <a:rPr lang="uz-Latn-UZ" sz="1800" dirty="0">
                <a:solidFill>
                  <a:schemeClr val="tx2"/>
                </a:solidFill>
              </a:rPr>
              <a:t>Labini tishlamoq </a:t>
            </a:r>
            <a:r>
              <a:rPr lang="uz-Latn-UZ" sz="1800" dirty="0">
                <a:solidFill>
                  <a:schemeClr val="tx1"/>
                </a:solidFill>
              </a:rPr>
              <a:t>Kutilmagan hodisaga duch kelib, nima deyishni bilmay qolmoq. O‘xshashi: </a:t>
            </a:r>
            <a:r>
              <a:rPr lang="uz-Latn-UZ" sz="1800" dirty="0">
                <a:solidFill>
                  <a:schemeClr val="tx2"/>
                </a:solidFill>
              </a:rPr>
              <a:t>tilini tishlamoq.</a:t>
            </a:r>
            <a:endParaRPr lang="ru-RU" sz="1800" dirty="0">
              <a:solidFill>
                <a:schemeClr val="tx2"/>
              </a:solidFill>
            </a:endParaRPr>
          </a:p>
        </p:txBody>
      </p:sp>
      <p:pic>
        <p:nvPicPr>
          <p:cNvPr id="4" name="Picture 5" descr="up">
            <a:extLst>
              <a:ext uri="{FF2B5EF4-FFF2-40B4-BE49-F238E27FC236}">
                <a16:creationId xmlns:a16="http://schemas.microsoft.com/office/drawing/2014/main" id="{6F6DF4CD-D244-412B-BE82-B58896FD05C8}"/>
              </a:ext>
            </a:extLst>
          </p:cNvPr>
          <p:cNvPicPr>
            <a:picLocks noChangeAspect="1" noChangeArrowheads="1"/>
          </p:cNvPicPr>
          <p:nvPr/>
        </p:nvPicPr>
        <p:blipFill>
          <a:blip r:embed="rId2"/>
          <a:srcRect/>
          <a:stretch>
            <a:fillRect/>
          </a:stretch>
        </p:blipFill>
        <p:spPr bwMode="auto">
          <a:xfrm>
            <a:off x="4102100" y="2399615"/>
            <a:ext cx="1470024" cy="742812"/>
          </a:xfrm>
          <a:prstGeom prst="rect">
            <a:avLst/>
          </a:prstGeom>
          <a:noFill/>
          <a:ln w="9525">
            <a:noFill/>
            <a:miter lim="800000"/>
            <a:headEnd/>
            <a:tailEnd/>
          </a:ln>
        </p:spPr>
      </p:pic>
    </p:spTree>
    <p:extLst>
      <p:ext uri="{BB962C8B-B14F-4D97-AF65-F5344CB8AC3E}">
        <p14:creationId xmlns:p14="http://schemas.microsoft.com/office/powerpoint/2010/main" val="461100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C22C47-7CB1-4E1B-8AF2-27C7C619E3B3}"/>
              </a:ext>
            </a:extLst>
          </p:cNvPr>
          <p:cNvSpPr>
            <a:spLocks noGrp="1"/>
          </p:cNvSpPr>
          <p:nvPr>
            <p:ph type="title"/>
          </p:nvPr>
        </p:nvSpPr>
        <p:spPr>
          <a:xfrm>
            <a:off x="300752" y="102424"/>
            <a:ext cx="5164295" cy="430887"/>
          </a:xfrm>
        </p:spPr>
        <p:txBody>
          <a:bodyPr/>
          <a:lstStyle/>
          <a:p>
            <a:pPr algn="ctr"/>
            <a:r>
              <a:rPr lang="uz-Latn-UZ" sz="2800" b="0" dirty="0"/>
              <a:t>Savol va topshiriqlar</a:t>
            </a:r>
            <a:endParaRPr lang="ru-RU" sz="2800" b="0" dirty="0"/>
          </a:p>
        </p:txBody>
      </p:sp>
      <p:graphicFrame>
        <p:nvGraphicFramePr>
          <p:cNvPr id="4" name="Схема 3">
            <a:extLst>
              <a:ext uri="{FF2B5EF4-FFF2-40B4-BE49-F238E27FC236}">
                <a16:creationId xmlns:a16="http://schemas.microsoft.com/office/drawing/2014/main" id="{B7DF5448-2A3E-4D44-A448-9AB6673184A1}"/>
              </a:ext>
            </a:extLst>
          </p:cNvPr>
          <p:cNvGraphicFramePr/>
          <p:nvPr>
            <p:extLst>
              <p:ext uri="{D42A27DB-BD31-4B8C-83A1-F6EECF244321}">
                <p14:modId xmlns:p14="http://schemas.microsoft.com/office/powerpoint/2010/main" val="2417670072"/>
              </p:ext>
            </p:extLst>
          </p:nvPr>
        </p:nvGraphicFramePr>
        <p:xfrm>
          <a:off x="215900" y="631825"/>
          <a:ext cx="5418852" cy="251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0705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4AE01D-2AD7-4227-B0EB-9C1413B4AA75}"/>
              </a:ext>
            </a:extLst>
          </p:cNvPr>
          <p:cNvSpPr>
            <a:spLocks noGrp="1"/>
          </p:cNvSpPr>
          <p:nvPr>
            <p:ph type="title"/>
          </p:nvPr>
        </p:nvSpPr>
        <p:spPr>
          <a:xfrm>
            <a:off x="300752" y="102424"/>
            <a:ext cx="5164295" cy="430887"/>
          </a:xfrm>
        </p:spPr>
        <p:txBody>
          <a:bodyPr/>
          <a:lstStyle/>
          <a:p>
            <a:pPr algn="ctr"/>
            <a:r>
              <a:rPr lang="uz-Latn-UZ" sz="2800" b="0" dirty="0"/>
              <a:t>Mustahkamlash</a:t>
            </a:r>
            <a:endParaRPr lang="ru-RU" sz="2800" b="0" dirty="0"/>
          </a:p>
        </p:txBody>
      </p:sp>
      <p:graphicFrame>
        <p:nvGraphicFramePr>
          <p:cNvPr id="5" name="Схема 4">
            <a:extLst>
              <a:ext uri="{FF2B5EF4-FFF2-40B4-BE49-F238E27FC236}">
                <a16:creationId xmlns:a16="http://schemas.microsoft.com/office/drawing/2014/main" id="{537FA136-0467-4E23-BE23-A5223970FCCB}"/>
              </a:ext>
            </a:extLst>
          </p:cNvPr>
          <p:cNvGraphicFramePr/>
          <p:nvPr>
            <p:extLst>
              <p:ext uri="{D42A27DB-BD31-4B8C-83A1-F6EECF244321}">
                <p14:modId xmlns:p14="http://schemas.microsoft.com/office/powerpoint/2010/main" val="3401209401"/>
              </p:ext>
            </p:extLst>
          </p:nvPr>
        </p:nvGraphicFramePr>
        <p:xfrm>
          <a:off x="139700" y="631824"/>
          <a:ext cx="5410200" cy="2438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3070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uz-Latn-UZ" sz="2400" b="0" dirty="0"/>
              <a:t>Mustaqil bajarish uchun topshiriq</a:t>
            </a:r>
            <a:endParaRPr lang="ru-RU" sz="2400" b="0" dirty="0"/>
          </a:p>
        </p:txBody>
      </p:sp>
      <p:sp>
        <p:nvSpPr>
          <p:cNvPr id="3" name="Текст 2"/>
          <p:cNvSpPr>
            <a:spLocks noGrp="1"/>
          </p:cNvSpPr>
          <p:nvPr>
            <p:ph type="body" idx="1"/>
          </p:nvPr>
        </p:nvSpPr>
        <p:spPr>
          <a:xfrm>
            <a:off x="1971040" y="766366"/>
            <a:ext cx="3655060" cy="1846659"/>
          </a:xfrm>
        </p:spPr>
        <p:style>
          <a:lnRef idx="1">
            <a:schemeClr val="accent2"/>
          </a:lnRef>
          <a:fillRef idx="2">
            <a:schemeClr val="accent2"/>
          </a:fillRef>
          <a:effectRef idx="1">
            <a:schemeClr val="accent2"/>
          </a:effectRef>
          <a:fontRef idx="minor">
            <a:schemeClr val="dk1"/>
          </a:fontRef>
        </p:style>
        <p:txBody>
          <a:bodyPr/>
          <a:lstStyle/>
          <a:p>
            <a:pPr algn="ctr"/>
            <a:r>
              <a:rPr lang="uz-Latn-UZ" sz="2400" dirty="0"/>
              <a:t>116-mashq.</a:t>
            </a:r>
          </a:p>
          <a:p>
            <a:pPr algn="ctr"/>
            <a:r>
              <a:rPr lang="uz-Latn-UZ" sz="2400" dirty="0"/>
              <a:t>Urg‘u va uning turlari hamda ularning nutqdagi ahamiyati haqida yozma matn tuzing.</a:t>
            </a:r>
          </a:p>
        </p:txBody>
      </p:sp>
      <p:pic>
        <p:nvPicPr>
          <p:cNvPr id="5" name="Рисунок 4">
            <a:extLst>
              <a:ext uri="{FF2B5EF4-FFF2-40B4-BE49-F238E27FC236}">
                <a16:creationId xmlns:a16="http://schemas.microsoft.com/office/drawing/2014/main" id="{D0D93D43-EAC9-4CE8-8B83-C61335971F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840" y="856060"/>
            <a:ext cx="1622425" cy="1622425"/>
          </a:xfrm>
          <a:prstGeom prst="rect">
            <a:avLst/>
          </a:prstGeom>
        </p:spPr>
      </p:pic>
    </p:spTree>
    <p:extLst>
      <p:ext uri="{BB962C8B-B14F-4D97-AF65-F5344CB8AC3E}">
        <p14:creationId xmlns:p14="http://schemas.microsoft.com/office/powerpoint/2010/main" val="392684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E13F89-54B3-41FE-BDB3-3FC80091B940}"/>
              </a:ext>
            </a:extLst>
          </p:cNvPr>
          <p:cNvSpPr>
            <a:spLocks noGrp="1"/>
          </p:cNvSpPr>
          <p:nvPr>
            <p:ph type="title"/>
          </p:nvPr>
        </p:nvSpPr>
        <p:spPr>
          <a:xfrm>
            <a:off x="300752" y="48538"/>
            <a:ext cx="5164295" cy="430887"/>
          </a:xfrm>
        </p:spPr>
        <p:txBody>
          <a:bodyPr/>
          <a:lstStyle/>
          <a:p>
            <a:pPr algn="ctr"/>
            <a:r>
              <a:rPr lang="uz-Latn-UZ" sz="2800" b="0" dirty="0"/>
              <a:t>O‘tgan darsda</a:t>
            </a:r>
            <a:endParaRPr lang="ru-RU" sz="2800" b="0" dirty="0"/>
          </a:p>
        </p:txBody>
      </p:sp>
      <p:sp>
        <p:nvSpPr>
          <p:cNvPr id="3" name="Текст 2">
            <a:extLst>
              <a:ext uri="{FF2B5EF4-FFF2-40B4-BE49-F238E27FC236}">
                <a16:creationId xmlns:a16="http://schemas.microsoft.com/office/drawing/2014/main" id="{D7A23FDF-E380-480D-BEEA-8DC9BD3F2C5A}"/>
              </a:ext>
            </a:extLst>
          </p:cNvPr>
          <p:cNvSpPr>
            <a:spLocks noGrp="1"/>
          </p:cNvSpPr>
          <p:nvPr>
            <p:ph type="body" idx="1"/>
          </p:nvPr>
        </p:nvSpPr>
        <p:spPr/>
        <p:txBody>
          <a:bodyPr/>
          <a:lstStyle/>
          <a:p>
            <a:endParaRPr lang="ru-RU"/>
          </a:p>
        </p:txBody>
      </p:sp>
      <p:graphicFrame>
        <p:nvGraphicFramePr>
          <p:cNvPr id="4" name="Схема 3">
            <a:extLst>
              <a:ext uri="{FF2B5EF4-FFF2-40B4-BE49-F238E27FC236}">
                <a16:creationId xmlns:a16="http://schemas.microsoft.com/office/drawing/2014/main" id="{64B8DDE6-A5E3-4B84-B0D5-3367453819B8}"/>
              </a:ext>
            </a:extLst>
          </p:cNvPr>
          <p:cNvGraphicFramePr/>
          <p:nvPr>
            <p:extLst>
              <p:ext uri="{D42A27DB-BD31-4B8C-83A1-F6EECF244321}">
                <p14:modId xmlns:p14="http://schemas.microsoft.com/office/powerpoint/2010/main" val="3914381414"/>
              </p:ext>
            </p:extLst>
          </p:nvPr>
        </p:nvGraphicFramePr>
        <p:xfrm>
          <a:off x="139700" y="631825"/>
          <a:ext cx="5486400" cy="243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9554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43B3A1-0CF1-4DD2-9CE6-386BB2EE2420}"/>
              </a:ext>
            </a:extLst>
          </p:cNvPr>
          <p:cNvSpPr>
            <a:spLocks noGrp="1"/>
          </p:cNvSpPr>
          <p:nvPr>
            <p:ph type="title"/>
          </p:nvPr>
        </p:nvSpPr>
        <p:spPr>
          <a:xfrm>
            <a:off x="300752" y="102424"/>
            <a:ext cx="5164295" cy="430887"/>
          </a:xfrm>
        </p:spPr>
        <p:txBody>
          <a:bodyPr/>
          <a:lstStyle/>
          <a:p>
            <a:pPr algn="ctr"/>
            <a:r>
              <a:rPr lang="uz-Latn-UZ" sz="2800" b="0" dirty="0"/>
              <a:t>Bilib olgan edik</a:t>
            </a:r>
            <a:endParaRPr lang="ru-RU" sz="2800" b="0" dirty="0"/>
          </a:p>
        </p:txBody>
      </p:sp>
      <p:sp>
        <p:nvSpPr>
          <p:cNvPr id="3" name="Текст 2">
            <a:extLst>
              <a:ext uri="{FF2B5EF4-FFF2-40B4-BE49-F238E27FC236}">
                <a16:creationId xmlns:a16="http://schemas.microsoft.com/office/drawing/2014/main" id="{E22B2ED6-4AD0-42C7-ABFD-C1F8AA08C341}"/>
              </a:ext>
            </a:extLst>
          </p:cNvPr>
          <p:cNvSpPr>
            <a:spLocks noGrp="1"/>
          </p:cNvSpPr>
          <p:nvPr>
            <p:ph type="body" idx="1"/>
          </p:nvPr>
        </p:nvSpPr>
        <p:spPr>
          <a:xfrm>
            <a:off x="215901" y="708453"/>
            <a:ext cx="3505200" cy="1938563"/>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indent="361950"/>
            <a:r>
              <a:rPr lang="uz-Latn-UZ" sz="1800" dirty="0"/>
              <a:t>Diksiya  (lotincha diction</a:t>
            </a:r>
            <a:r>
              <a:rPr lang="en-US" sz="1800" dirty="0"/>
              <a:t>  – </a:t>
            </a:r>
            <a:r>
              <a:rPr lang="uz-Latn-UZ" sz="1800" dirty="0"/>
              <a:t>talaffuz) </a:t>
            </a:r>
            <a:r>
              <a:rPr lang="en-US" sz="1800" dirty="0"/>
              <a:t>– </a:t>
            </a:r>
            <a:r>
              <a:rPr lang="uz-Latn-UZ" sz="1800" dirty="0"/>
              <a:t>so‘zlarni aniq, ravshan talaffuz etish, so‘zlash usuli. Aktyorlik san’atida, shuningdek, xonanda, jurrnalist, notiq, o‘qituvchilar uchun juda muhim ahamiyatga ega.</a:t>
            </a:r>
            <a:endParaRPr lang="ru-RU" sz="1800" dirty="0"/>
          </a:p>
        </p:txBody>
      </p:sp>
      <p:pic>
        <p:nvPicPr>
          <p:cNvPr id="5" name="Рисунок 4">
            <a:extLst>
              <a:ext uri="{FF2B5EF4-FFF2-40B4-BE49-F238E27FC236}">
                <a16:creationId xmlns:a16="http://schemas.microsoft.com/office/drawing/2014/main" id="{A5227AC9-F0D2-4DEA-8DA0-99DD13F362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3499" y="872191"/>
            <a:ext cx="1676399" cy="1774825"/>
          </a:xfrm>
          <a:prstGeom prst="rect">
            <a:avLst/>
          </a:prstGeom>
        </p:spPr>
      </p:pic>
    </p:spTree>
    <p:extLst>
      <p:ext uri="{BB962C8B-B14F-4D97-AF65-F5344CB8AC3E}">
        <p14:creationId xmlns:p14="http://schemas.microsoft.com/office/powerpoint/2010/main" val="143803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C83E011-AEA5-4272-9F4D-A696F79B5E8E}"/>
              </a:ext>
            </a:extLst>
          </p:cNvPr>
          <p:cNvSpPr>
            <a:spLocks noGrp="1"/>
          </p:cNvSpPr>
          <p:nvPr>
            <p:ph type="title"/>
          </p:nvPr>
        </p:nvSpPr>
        <p:spPr>
          <a:xfrm>
            <a:off x="63500" y="132463"/>
            <a:ext cx="5638799" cy="369332"/>
          </a:xfrm>
        </p:spPr>
        <p:txBody>
          <a:bodyPr/>
          <a:lstStyle/>
          <a:p>
            <a:pPr algn="ctr"/>
            <a:r>
              <a:rPr lang="uz-Latn-UZ" sz="2400" b="0" dirty="0"/>
              <a:t>Nafas olish va nafas chiqarishning o‘rni</a:t>
            </a:r>
            <a:endParaRPr lang="ru-RU" sz="2400" b="0" dirty="0"/>
          </a:p>
        </p:txBody>
      </p:sp>
      <p:sp>
        <p:nvSpPr>
          <p:cNvPr id="5" name="TextBox 4">
            <a:extLst>
              <a:ext uri="{FF2B5EF4-FFF2-40B4-BE49-F238E27FC236}">
                <a16:creationId xmlns:a16="http://schemas.microsoft.com/office/drawing/2014/main" id="{134E9E59-728B-4C9B-B2EB-ABBCBB482D94}"/>
              </a:ext>
            </a:extLst>
          </p:cNvPr>
          <p:cNvSpPr txBox="1"/>
          <p:nvPr/>
        </p:nvSpPr>
        <p:spPr>
          <a:xfrm>
            <a:off x="131805" y="626076"/>
            <a:ext cx="5494295" cy="2314073"/>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indent="361950" algn="just"/>
            <a:r>
              <a:rPr lang="uz-Latn-UZ" sz="1600" dirty="0">
                <a:latin typeface="Arial" panose="020B0604020202020204" pitchFamily="34" charset="0"/>
                <a:cs typeface="Arial" panose="020B0604020202020204" pitchFamily="34" charset="0"/>
              </a:rPr>
              <a:t>Fonatsiya jarayonida, ya’ni  nutqni hosil qilish paytida nafas olish va nafas chiqarish fazalari shunday yo‘lga qo‘yilishi kerakki, nafas olish zo‘riqishsiz, bir qadar jadalroq, nafas chiqarish esa tekis, bir me’yorda va davomliroq kechishi lozim. Nafas chiqarish qanchalik davomli, uzun bo‘lsa, shunchalik yaxshi. Zotan, tovush, nutq ayni shu nafas chiqarish jarayonida hosil bo‘ladi.</a:t>
            </a:r>
          </a:p>
          <a:p>
            <a:pPr indent="361950" algn="just"/>
            <a:r>
              <a:rPr lang="uz-Latn-UZ" sz="1600" dirty="0">
                <a:latin typeface="Arial" panose="020B0604020202020204" pitchFamily="34" charset="0"/>
                <a:cs typeface="Arial" panose="020B0604020202020204" pitchFamily="34" charset="0"/>
              </a:rPr>
              <a:t>Albatta, ovozning sifati ham nutq texnikasidagi muhim jihatlardan biridir.</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91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D2F40-EF2E-43F1-AAF6-CA436EA82E71}"/>
              </a:ext>
            </a:extLst>
          </p:cNvPr>
          <p:cNvSpPr>
            <a:spLocks noGrp="1"/>
          </p:cNvSpPr>
          <p:nvPr>
            <p:ph type="title"/>
          </p:nvPr>
        </p:nvSpPr>
        <p:spPr>
          <a:xfrm>
            <a:off x="300752" y="102424"/>
            <a:ext cx="5164295" cy="377001"/>
          </a:xfrm>
        </p:spPr>
        <p:txBody>
          <a:bodyPr/>
          <a:lstStyle/>
          <a:p>
            <a:endParaRPr lang="ru-RU" dirty="0"/>
          </a:p>
        </p:txBody>
      </p:sp>
      <p:sp>
        <p:nvSpPr>
          <p:cNvPr id="3" name="Текст 2">
            <a:extLst>
              <a:ext uri="{FF2B5EF4-FFF2-40B4-BE49-F238E27FC236}">
                <a16:creationId xmlns:a16="http://schemas.microsoft.com/office/drawing/2014/main" id="{52113D93-6204-4DC3-911C-0480261B3ADF}"/>
              </a:ext>
            </a:extLst>
          </p:cNvPr>
          <p:cNvSpPr>
            <a:spLocks noGrp="1"/>
          </p:cNvSpPr>
          <p:nvPr>
            <p:ph type="body" idx="1"/>
          </p:nvPr>
        </p:nvSpPr>
        <p:spPr>
          <a:xfrm>
            <a:off x="186227" y="784225"/>
            <a:ext cx="4144473" cy="2215991"/>
          </a:xfrm>
          <a:solidFill>
            <a:schemeClr val="accent1">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a:lstStyle/>
          <a:p>
            <a:pPr indent="361950" algn="just"/>
            <a:r>
              <a:rPr lang="uz-Latn-UZ" sz="1800" dirty="0"/>
              <a:t>Tez-tez va keraksiz shoshilib so‘zlash inson nutqidagi kamchiliklarni yuzaga chiqarib qo‘yadi. Qolaversa, ayrim tovushlarning tushib qolishiga va natijada o‘zi istaganiday fikrlarini aniq bayon eta olmaslikka olib keladi.</a:t>
            </a:r>
            <a:endParaRPr lang="ru-RU" sz="1800" dirty="0"/>
          </a:p>
        </p:txBody>
      </p:sp>
      <p:pic>
        <p:nvPicPr>
          <p:cNvPr id="5" name="Рисунок 4">
            <a:extLst>
              <a:ext uri="{FF2B5EF4-FFF2-40B4-BE49-F238E27FC236}">
                <a16:creationId xmlns:a16="http://schemas.microsoft.com/office/drawing/2014/main" id="{6E6C667A-4ABE-4880-B909-7C85C7731F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6900" y="1470025"/>
            <a:ext cx="1219181" cy="1081007"/>
          </a:xfrm>
          <a:prstGeom prst="rect">
            <a:avLst/>
          </a:prstGeom>
        </p:spPr>
      </p:pic>
    </p:spTree>
    <p:extLst>
      <p:ext uri="{BB962C8B-B14F-4D97-AF65-F5344CB8AC3E}">
        <p14:creationId xmlns:p14="http://schemas.microsoft.com/office/powerpoint/2010/main" val="1292802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22225"/>
            <a:ext cx="5164295" cy="430887"/>
          </a:xfrm>
        </p:spPr>
        <p:txBody>
          <a:bodyPr/>
          <a:lstStyle/>
          <a:p>
            <a:pPr algn="ctr"/>
            <a:r>
              <a:rPr lang="uz-Latn-UZ" sz="2800" b="0" dirty="0"/>
              <a:t>Ovoz sifati</a:t>
            </a:r>
            <a:endParaRPr lang="ru-RU" sz="2800" b="0" dirty="0"/>
          </a:p>
        </p:txBody>
      </p:sp>
      <p:sp>
        <p:nvSpPr>
          <p:cNvPr id="5" name="Текст 4">
            <a:extLst>
              <a:ext uri="{FF2B5EF4-FFF2-40B4-BE49-F238E27FC236}">
                <a16:creationId xmlns:a16="http://schemas.microsoft.com/office/drawing/2014/main" id="{25E14E42-E358-4D97-9D88-25240EF2F5E3}"/>
              </a:ext>
            </a:extLst>
          </p:cNvPr>
          <p:cNvSpPr>
            <a:spLocks noGrp="1"/>
          </p:cNvSpPr>
          <p:nvPr>
            <p:ph type="body" idx="1"/>
          </p:nvPr>
        </p:nvSpPr>
        <p:spPr>
          <a:xfrm>
            <a:off x="139700" y="631825"/>
            <a:ext cx="5486400" cy="1969770"/>
          </a:xfrm>
        </p:spPr>
        <p:style>
          <a:lnRef idx="1">
            <a:schemeClr val="accent5"/>
          </a:lnRef>
          <a:fillRef idx="2">
            <a:schemeClr val="accent5"/>
          </a:fillRef>
          <a:effectRef idx="1">
            <a:schemeClr val="accent5"/>
          </a:effectRef>
          <a:fontRef idx="minor">
            <a:schemeClr val="dk1"/>
          </a:fontRef>
        </p:style>
        <p:txBody>
          <a:bodyPr/>
          <a:lstStyle/>
          <a:p>
            <a:pPr indent="361950" algn="just"/>
            <a:r>
              <a:rPr lang="uz-Latn-UZ" sz="1600" dirty="0"/>
              <a:t>Xirqiroq, chiyildoq, shang‘iroq kabi ovozlarning yoqimli bo‘lolmasligi, ya’ni tinglovchi qulog‘ini qiynashi tayin. Bunday yoqimsiz ovozdan “libos kiygan” fikrning kattagina qismi nutq idrokining o‘ta sezgir va nozik darvozasi bo‘lmish quloqdan o‘tolmay tashqarida qoladi. Bu, albatta, nutq ko‘zlagan maqsad-muayyan bir axborotni tinglovchiga tugal va ta’sirli tarzda yetkazish uchun qulay sharoit yaratmaydi, balki unga monelik qiladi .</a:t>
            </a:r>
            <a:endParaRPr lang="ru-RU" sz="1600" dirty="0"/>
          </a:p>
        </p:txBody>
      </p:sp>
      <p:pic>
        <p:nvPicPr>
          <p:cNvPr id="4" name="Picture 11" descr="MC900432665[1]">
            <a:extLst>
              <a:ext uri="{FF2B5EF4-FFF2-40B4-BE49-F238E27FC236}">
                <a16:creationId xmlns:a16="http://schemas.microsoft.com/office/drawing/2014/main" id="{45C98FBA-0C60-4560-A038-3D475A231E7A}"/>
              </a:ext>
            </a:extLst>
          </p:cNvPr>
          <p:cNvPicPr>
            <a:picLocks noChangeAspect="1" noChangeArrowheads="1"/>
          </p:cNvPicPr>
          <p:nvPr/>
        </p:nvPicPr>
        <p:blipFill>
          <a:blip r:embed="rId2"/>
          <a:srcRect/>
          <a:stretch>
            <a:fillRect/>
          </a:stretch>
        </p:blipFill>
        <p:spPr bwMode="auto">
          <a:xfrm>
            <a:off x="2349500" y="2417741"/>
            <a:ext cx="2133600" cy="841096"/>
          </a:xfrm>
          <a:prstGeom prst="rect">
            <a:avLst/>
          </a:prstGeom>
          <a:noFill/>
          <a:ln w="9525">
            <a:noFill/>
            <a:miter lim="800000"/>
            <a:headEnd/>
            <a:tailEnd/>
          </a:ln>
        </p:spPr>
      </p:pic>
    </p:spTree>
    <p:extLst>
      <p:ext uri="{BB962C8B-B14F-4D97-AF65-F5344CB8AC3E}">
        <p14:creationId xmlns:p14="http://schemas.microsoft.com/office/powerpoint/2010/main" val="239404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100" y="59188"/>
            <a:ext cx="5164295" cy="430887"/>
          </a:xfrm>
        </p:spPr>
        <p:txBody>
          <a:bodyPr/>
          <a:lstStyle/>
          <a:p>
            <a:pPr algn="ctr"/>
            <a:r>
              <a:rPr lang="uz-Latn-UZ" sz="2800" dirty="0"/>
              <a:t>1-topshiriq</a:t>
            </a:r>
            <a:endParaRPr lang="ru-RU" sz="2800" dirty="0"/>
          </a:p>
        </p:txBody>
      </p:sp>
      <p:sp>
        <p:nvSpPr>
          <p:cNvPr id="4" name="Текст 3">
            <a:extLst>
              <a:ext uri="{FF2B5EF4-FFF2-40B4-BE49-F238E27FC236}">
                <a16:creationId xmlns:a16="http://schemas.microsoft.com/office/drawing/2014/main" id="{5ABEE361-333F-4102-B9E9-96FC2959DEFF}"/>
              </a:ext>
            </a:extLst>
          </p:cNvPr>
          <p:cNvSpPr>
            <a:spLocks noGrp="1"/>
          </p:cNvSpPr>
          <p:nvPr>
            <p:ph type="body" idx="1"/>
          </p:nvPr>
        </p:nvSpPr>
        <p:spPr>
          <a:xfrm>
            <a:off x="313038" y="675503"/>
            <a:ext cx="5143357" cy="553998"/>
          </a:xfrm>
        </p:spPr>
        <p:style>
          <a:lnRef idx="1">
            <a:schemeClr val="dk1"/>
          </a:lnRef>
          <a:fillRef idx="2">
            <a:schemeClr val="dk1"/>
          </a:fillRef>
          <a:effectRef idx="1">
            <a:schemeClr val="dk1"/>
          </a:effectRef>
          <a:fontRef idx="minor">
            <a:schemeClr val="dk1"/>
          </a:fontRef>
        </p:style>
        <p:txBody>
          <a:bodyPr/>
          <a:lstStyle/>
          <a:p>
            <a:pPr algn="ctr"/>
            <a:r>
              <a:rPr lang="uz-Latn-UZ" sz="1800" dirty="0"/>
              <a:t>Berilgan  juftliklardagi so‘zlarning urg‘u va ma’no jihatdan farqlarini izohlang. </a:t>
            </a:r>
            <a:endParaRPr lang="ru-RU" sz="1800" dirty="0"/>
          </a:p>
        </p:txBody>
      </p:sp>
      <p:sp>
        <p:nvSpPr>
          <p:cNvPr id="6" name="TextBox 5">
            <a:extLst>
              <a:ext uri="{FF2B5EF4-FFF2-40B4-BE49-F238E27FC236}">
                <a16:creationId xmlns:a16="http://schemas.microsoft.com/office/drawing/2014/main" id="{232515DF-465C-4B6D-AD79-C1A46C3BF470}"/>
              </a:ext>
            </a:extLst>
          </p:cNvPr>
          <p:cNvSpPr txBox="1"/>
          <p:nvPr/>
        </p:nvSpPr>
        <p:spPr>
          <a:xfrm>
            <a:off x="292100" y="1317625"/>
            <a:ext cx="5088095" cy="7848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spcAft>
                <a:spcPts val="600"/>
              </a:spcAft>
            </a:pPr>
            <a:r>
              <a:rPr lang="uz-Latn-UZ" sz="2000" dirty="0">
                <a:latin typeface="Arial" panose="020B0604020202020204" pitchFamily="34" charset="0"/>
                <a:cs typeface="Arial" panose="020B0604020202020204" pitchFamily="34" charset="0"/>
              </a:rPr>
              <a:t>Olm</a:t>
            </a:r>
            <a:r>
              <a:rPr lang="uz-Latn-UZ" sz="2000" dirty="0">
                <a:solidFill>
                  <a:srgbClr val="FF0000"/>
                </a:solidFill>
                <a:latin typeface="Arial" panose="020B0604020202020204" pitchFamily="34" charset="0"/>
                <a:cs typeface="Arial" panose="020B0604020202020204" pitchFamily="34" charset="0"/>
              </a:rPr>
              <a:t>a</a:t>
            </a:r>
            <a:r>
              <a:rPr lang="uz-Latn-UZ" sz="2000" dirty="0">
                <a:latin typeface="Arial" panose="020B0604020202020204" pitchFamily="34" charset="0"/>
                <a:cs typeface="Arial" panose="020B0604020202020204" pitchFamily="34" charset="0"/>
              </a:rPr>
              <a:t> (ot) — </a:t>
            </a:r>
            <a:r>
              <a:rPr lang="uz-Latn-UZ" sz="2000" dirty="0">
                <a:solidFill>
                  <a:srgbClr val="FF0000"/>
                </a:solidFill>
                <a:latin typeface="Arial" panose="020B0604020202020204" pitchFamily="34" charset="0"/>
                <a:cs typeface="Arial" panose="020B0604020202020204" pitchFamily="34" charset="0"/>
              </a:rPr>
              <a:t>o</a:t>
            </a:r>
            <a:r>
              <a:rPr lang="uz-Latn-UZ" sz="2000" dirty="0">
                <a:latin typeface="Arial" panose="020B0604020202020204" pitchFamily="34" charset="0"/>
                <a:cs typeface="Arial" panose="020B0604020202020204" pitchFamily="34" charset="0"/>
              </a:rPr>
              <a:t>lma (fe’l)</a:t>
            </a:r>
          </a:p>
          <a:p>
            <a:pPr algn="just">
              <a:spcAft>
                <a:spcPts val="600"/>
              </a:spcAft>
            </a:pPr>
            <a:r>
              <a:rPr lang="uz-Latn-UZ" sz="2000" dirty="0">
                <a:solidFill>
                  <a:srgbClr val="FF0000"/>
                </a:solidFill>
                <a:latin typeface="Arial" panose="020B0604020202020204" pitchFamily="34" charset="0"/>
                <a:cs typeface="Arial" panose="020B0604020202020204" pitchFamily="34" charset="0"/>
              </a:rPr>
              <a:t>A</a:t>
            </a:r>
            <a:r>
              <a:rPr lang="uz-Latn-UZ" sz="2000" dirty="0">
                <a:latin typeface="Arial" panose="020B0604020202020204" pitchFamily="34" charset="0"/>
                <a:cs typeface="Arial" panose="020B0604020202020204" pitchFamily="34" charset="0"/>
              </a:rPr>
              <a:t>kademik (ot) — akad</a:t>
            </a:r>
            <a:r>
              <a:rPr lang="uz-Latn-UZ" sz="2000" dirty="0">
                <a:solidFill>
                  <a:srgbClr val="FF0000"/>
                </a:solidFill>
                <a:latin typeface="Arial" panose="020B0604020202020204" pitchFamily="34" charset="0"/>
                <a:cs typeface="Arial" panose="020B0604020202020204" pitchFamily="34" charset="0"/>
              </a:rPr>
              <a:t>e</a:t>
            </a:r>
            <a:r>
              <a:rPr lang="uz-Latn-UZ" sz="2000" dirty="0">
                <a:latin typeface="Arial" panose="020B0604020202020204" pitchFamily="34" charset="0"/>
                <a:cs typeface="Arial" panose="020B0604020202020204" pitchFamily="34" charset="0"/>
              </a:rPr>
              <a:t>mik (sifat)</a:t>
            </a:r>
            <a:endParaRPr lang="ru-RU" sz="2000" dirty="0">
              <a:latin typeface="Arial" panose="020B0604020202020204" pitchFamily="34" charset="0"/>
              <a:cs typeface="Arial" panose="020B0604020202020204" pitchFamily="34" charset="0"/>
            </a:endParaRPr>
          </a:p>
        </p:txBody>
      </p:sp>
      <p:pic>
        <p:nvPicPr>
          <p:cNvPr id="5" name="Picture 2">
            <a:extLst>
              <a:ext uri="{FF2B5EF4-FFF2-40B4-BE49-F238E27FC236}">
                <a16:creationId xmlns:a16="http://schemas.microsoft.com/office/drawing/2014/main" id="{A3226CA5-EBF1-42F1-9B8C-D391E41C3AC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9700" y="2179853"/>
            <a:ext cx="1206866" cy="90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656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E903EB-1D98-412F-93A9-E0C75CC6D039}"/>
              </a:ext>
            </a:extLst>
          </p:cNvPr>
          <p:cNvSpPr>
            <a:spLocks noGrp="1"/>
          </p:cNvSpPr>
          <p:nvPr>
            <p:ph type="title"/>
          </p:nvPr>
        </p:nvSpPr>
        <p:spPr>
          <a:xfrm>
            <a:off x="300752" y="102424"/>
            <a:ext cx="5164295" cy="430887"/>
          </a:xfrm>
        </p:spPr>
        <p:txBody>
          <a:bodyPr/>
          <a:lstStyle/>
          <a:p>
            <a:pPr algn="ctr"/>
            <a:r>
              <a:rPr lang="uz-Latn-UZ" sz="2800" b="0" dirty="0"/>
              <a:t>2-topshiriq</a:t>
            </a:r>
            <a:endParaRPr lang="ru-RU" sz="2800" b="0" dirty="0"/>
          </a:p>
        </p:txBody>
      </p:sp>
      <p:sp>
        <p:nvSpPr>
          <p:cNvPr id="3" name="Текст 2">
            <a:extLst>
              <a:ext uri="{FF2B5EF4-FFF2-40B4-BE49-F238E27FC236}">
                <a16:creationId xmlns:a16="http://schemas.microsoft.com/office/drawing/2014/main" id="{663EDE57-BC9F-40C1-9BDE-8DBD39686280}"/>
              </a:ext>
            </a:extLst>
          </p:cNvPr>
          <p:cNvSpPr>
            <a:spLocks noGrp="1"/>
          </p:cNvSpPr>
          <p:nvPr>
            <p:ph type="body" idx="1"/>
          </p:nvPr>
        </p:nvSpPr>
        <p:spPr>
          <a:xfrm>
            <a:off x="139700" y="631825"/>
            <a:ext cx="5486400" cy="609600"/>
          </a:xfrm>
        </p:spPr>
        <p:style>
          <a:lnRef idx="1">
            <a:schemeClr val="accent4"/>
          </a:lnRef>
          <a:fillRef idx="2">
            <a:schemeClr val="accent4"/>
          </a:fillRef>
          <a:effectRef idx="1">
            <a:schemeClr val="accent4"/>
          </a:effectRef>
          <a:fontRef idx="minor">
            <a:schemeClr val="dk1"/>
          </a:fontRef>
        </p:style>
        <p:txBody>
          <a:bodyPr/>
          <a:lstStyle/>
          <a:p>
            <a:pPr algn="ctr"/>
            <a:r>
              <a:rPr lang="uz-Latn-UZ" sz="1600" dirty="0"/>
              <a:t>Berilgan gapning intonatsiyasini o‘zgartirganda, gapning boshqa mazmuniy turi yuzaga kelishiga diqqat qiling.</a:t>
            </a:r>
            <a:endParaRPr lang="ru-RU" sz="1600" dirty="0"/>
          </a:p>
        </p:txBody>
      </p:sp>
      <p:sp>
        <p:nvSpPr>
          <p:cNvPr id="4" name="TextBox 3">
            <a:extLst>
              <a:ext uri="{FF2B5EF4-FFF2-40B4-BE49-F238E27FC236}">
                <a16:creationId xmlns:a16="http://schemas.microsoft.com/office/drawing/2014/main" id="{9DE9D475-C298-4523-A079-A5D1538815E9}"/>
              </a:ext>
            </a:extLst>
          </p:cNvPr>
          <p:cNvSpPr txBox="1"/>
          <p:nvPr/>
        </p:nvSpPr>
        <p:spPr>
          <a:xfrm>
            <a:off x="215900" y="1339939"/>
            <a:ext cx="5410200" cy="1754326"/>
          </a:xfrm>
          <a:prstGeom prst="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uz-Latn-UZ" dirty="0">
                <a:solidFill>
                  <a:schemeClr val="bg1"/>
                </a:solidFill>
                <a:latin typeface="Arial" panose="020B0604020202020204" pitchFamily="34" charset="0"/>
                <a:cs typeface="Arial" panose="020B0604020202020204" pitchFamily="34" charset="0"/>
              </a:rPr>
              <a:t>Ona bolalariga ertag-u naqllar aytib berdi. (Y.Muqimov) (darak gap)</a:t>
            </a:r>
          </a:p>
          <a:p>
            <a:r>
              <a:rPr lang="uz-Latn-UZ" dirty="0">
                <a:solidFill>
                  <a:schemeClr val="bg1"/>
                </a:solidFill>
                <a:latin typeface="Arial" panose="020B0604020202020204" pitchFamily="34" charset="0"/>
                <a:cs typeface="Arial" panose="020B0604020202020204" pitchFamily="34" charset="0"/>
              </a:rPr>
              <a:t>Ona bolalariga ertag-u naqllar aytib berdi? </a:t>
            </a:r>
          </a:p>
          <a:p>
            <a:r>
              <a:rPr lang="uz-Latn-UZ" dirty="0">
                <a:solidFill>
                  <a:schemeClr val="bg1"/>
                </a:solidFill>
                <a:latin typeface="Arial" panose="020B0604020202020204" pitchFamily="34" charset="0"/>
                <a:cs typeface="Arial" panose="020B0604020202020204" pitchFamily="34" charset="0"/>
              </a:rPr>
              <a:t>(so‘roq gap)</a:t>
            </a:r>
          </a:p>
          <a:p>
            <a:r>
              <a:rPr lang="uz-Latn-UZ" dirty="0">
                <a:solidFill>
                  <a:schemeClr val="bg1"/>
                </a:solidFill>
                <a:latin typeface="Arial" panose="020B0604020202020204" pitchFamily="34" charset="0"/>
                <a:cs typeface="Arial" panose="020B0604020202020204" pitchFamily="34" charset="0"/>
              </a:rPr>
              <a:t>Ona bolalariga ertag-u naqllar aytib berdi! </a:t>
            </a:r>
          </a:p>
          <a:p>
            <a:r>
              <a:rPr lang="uz-Latn-UZ" dirty="0">
                <a:solidFill>
                  <a:schemeClr val="bg1"/>
                </a:solidFill>
                <a:latin typeface="Arial" panose="020B0604020202020204" pitchFamily="34" charset="0"/>
                <a:cs typeface="Arial" panose="020B0604020202020204" pitchFamily="34" charset="0"/>
              </a:rPr>
              <a:t>(his-hayajon gap)</a:t>
            </a:r>
          </a:p>
        </p:txBody>
      </p:sp>
      <p:pic>
        <p:nvPicPr>
          <p:cNvPr id="5" name="Picture 6" descr="Картинка 1 из 64000">
            <a:hlinkClick r:id="rId2"/>
            <a:extLst>
              <a:ext uri="{FF2B5EF4-FFF2-40B4-BE49-F238E27FC236}">
                <a16:creationId xmlns:a16="http://schemas.microsoft.com/office/drawing/2014/main" id="{4A8E1C42-1D96-4BD7-BC3B-DA23B24316A7}"/>
              </a:ext>
            </a:extLst>
          </p:cNvPr>
          <p:cNvPicPr>
            <a:picLocks noChangeAspect="1" noChangeArrowheads="1"/>
          </p:cNvPicPr>
          <p:nvPr/>
        </p:nvPicPr>
        <p:blipFill>
          <a:blip r:embed="rId3">
            <a:clrChange>
              <a:clrFrom>
                <a:srgbClr val="FFFFFF"/>
              </a:clrFrom>
              <a:clrTo>
                <a:srgbClr val="FFFFFF">
                  <a:alpha val="0"/>
                </a:srgbClr>
              </a:clrTo>
            </a:clrChange>
            <a:duotone>
              <a:prstClr val="black"/>
              <a:schemeClr val="accent2">
                <a:tint val="45000"/>
                <a:satMod val="400000"/>
              </a:schemeClr>
            </a:duotone>
          </a:blip>
          <a:srcRect/>
          <a:stretch>
            <a:fillRect/>
          </a:stretch>
        </p:blipFill>
        <p:spPr bwMode="auto">
          <a:xfrm>
            <a:off x="4804442" y="1774826"/>
            <a:ext cx="838200" cy="838200"/>
          </a:xfrm>
          <a:prstGeom prst="rect">
            <a:avLst/>
          </a:prstGeom>
          <a:noFill/>
        </p:spPr>
      </p:pic>
    </p:spTree>
    <p:extLst>
      <p:ext uri="{BB962C8B-B14F-4D97-AF65-F5344CB8AC3E}">
        <p14:creationId xmlns:p14="http://schemas.microsoft.com/office/powerpoint/2010/main" val="2656600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f831a3c1cdbce13dd7dd4ab442522346322c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7315</TotalTime>
  <Words>1462</Words>
  <Application>Microsoft Office PowerPoint</Application>
  <PresentationFormat>Произвольный</PresentationFormat>
  <Paragraphs>110</Paragraphs>
  <Slides>24</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Arial</vt:lpstr>
      <vt:lpstr>Arial Black</vt:lpstr>
      <vt:lpstr>Calibri</vt:lpstr>
      <vt:lpstr>Office Theme</vt:lpstr>
      <vt:lpstr>11-sinf ona tili</vt:lpstr>
      <vt:lpstr>ONA TILI</vt:lpstr>
      <vt:lpstr>O‘tgan darsda</vt:lpstr>
      <vt:lpstr>Bilib olgan edik</vt:lpstr>
      <vt:lpstr>Nafas olish va nafas chiqarishning o‘rni</vt:lpstr>
      <vt:lpstr>Презентация PowerPoint</vt:lpstr>
      <vt:lpstr>Ovoz sifati</vt:lpstr>
      <vt:lpstr>1-topshiriq</vt:lpstr>
      <vt:lpstr>2-topshiriq</vt:lpstr>
      <vt:lpstr>Esda saqlang!</vt:lpstr>
      <vt:lpstr>Siz buni bilasiz!</vt:lpstr>
      <vt:lpstr>Gap urg‘usi</vt:lpstr>
      <vt:lpstr>Nutq oqimida to‘xtam</vt:lpstr>
      <vt:lpstr>113-mashq</vt:lpstr>
      <vt:lpstr>Maqollar kitobi</vt:lpstr>
      <vt:lpstr>114-mashq</vt:lpstr>
      <vt:lpstr>Biri ikki bo‘lmagan</vt:lpstr>
      <vt:lpstr>115-mashq</vt:lpstr>
      <vt:lpstr>Xazina</vt:lpstr>
      <vt:lpstr>Презентация PowerPoint</vt:lpstr>
      <vt:lpstr>O‘zbek tilining izohli frazeologik lug‘ati</vt:lpstr>
      <vt:lpstr>Savol va topshiriqlar</vt:lpstr>
      <vt:lpstr>Mustahkamlash</vt:lpstr>
      <vt:lpstr>Mustaqil bajarish uchun topshiriq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Пользователь</cp:lastModifiedBy>
  <cp:revision>613</cp:revision>
  <dcterms:created xsi:type="dcterms:W3CDTF">2020-04-13T08:06:06Z</dcterms:created>
  <dcterms:modified xsi:type="dcterms:W3CDTF">2021-02-18T10:38:24Z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