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90" r:id="rId2"/>
    <p:sldId id="282" r:id="rId3"/>
    <p:sldId id="280" r:id="rId4"/>
    <p:sldId id="277" r:id="rId5"/>
    <p:sldId id="257" r:id="rId6"/>
    <p:sldId id="281" r:id="rId7"/>
    <p:sldId id="258" r:id="rId8"/>
    <p:sldId id="259" r:id="rId9"/>
    <p:sldId id="260" r:id="rId10"/>
    <p:sldId id="261" r:id="rId11"/>
    <p:sldId id="268" r:id="rId12"/>
    <p:sldId id="269" r:id="rId13"/>
    <p:sldId id="270" r:id="rId14"/>
  </p:sldIdLst>
  <p:sldSz cx="5765800" cy="3244850"/>
  <p:notesSz cx="5765800" cy="324485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23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8" autoAdjust="0"/>
    <p:restoredTop sz="94150" autoAdjust="0"/>
  </p:normalViewPr>
  <p:slideViewPr>
    <p:cSldViewPr>
      <p:cViewPr varScale="1">
        <p:scale>
          <a:sx n="132" d="100"/>
          <a:sy n="132" d="100"/>
        </p:scale>
        <p:origin x="972" y="11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4F495-DE9E-4D33-B58D-608E2B8B79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0CDBDF29-8F61-47D7-BED7-E841B5C62D4D}">
      <dgm:prSet phldrT="[Текст]" custT="1"/>
      <dgm:spPr/>
      <dgm:t>
        <a:bodyPr/>
        <a:lstStyle/>
        <a:p>
          <a:r>
            <a:rPr lang="uz-Latn-UZ" sz="1600" dirty="0">
              <a:latin typeface="Arial" pitchFamily="34" charset="0"/>
              <a:cs typeface="Arial" pitchFamily="34" charset="0"/>
            </a:rPr>
            <a:t>Nutqning</a:t>
          </a:r>
          <a:r>
            <a:rPr lang="uz-Latn-UZ" sz="1600" baseline="0" dirty="0">
              <a:latin typeface="Arial" pitchFamily="34" charset="0"/>
              <a:cs typeface="Arial" pitchFamily="34" charset="0"/>
            </a:rPr>
            <a:t> og‘zaki va yozma shakllaridagi o‘ziga xosliklar haqida nimalarni bilasiz?</a:t>
          </a:r>
          <a:endParaRPr lang="ru-RU" sz="1600" dirty="0">
            <a:latin typeface="Arial" pitchFamily="34" charset="0"/>
            <a:cs typeface="Arial" pitchFamily="34" charset="0"/>
          </a:endParaRPr>
        </a:p>
      </dgm:t>
    </dgm:pt>
    <dgm:pt modelId="{9ECF010A-F0CD-4F2A-B95E-EC4C9C05A251}" type="parTrans" cxnId="{D882B7D0-DF39-4E07-B1D6-4C2DA2EF1F42}">
      <dgm:prSet/>
      <dgm:spPr/>
      <dgm:t>
        <a:bodyPr/>
        <a:lstStyle/>
        <a:p>
          <a:endParaRPr lang="ru-RU"/>
        </a:p>
      </dgm:t>
    </dgm:pt>
    <dgm:pt modelId="{68F965DC-FDE4-4D4C-B64A-7ACF4134CA3F}" type="sibTrans" cxnId="{D882B7D0-DF39-4E07-B1D6-4C2DA2EF1F42}">
      <dgm:prSet/>
      <dgm:spPr/>
      <dgm:t>
        <a:bodyPr/>
        <a:lstStyle/>
        <a:p>
          <a:endParaRPr lang="ru-RU"/>
        </a:p>
      </dgm:t>
    </dgm:pt>
    <dgm:pt modelId="{FC51E248-17D8-4A4E-9310-8B26603F75D5}">
      <dgm:prSet phldrT="[Текст]" custT="1"/>
      <dgm:spPr/>
      <dgm:t>
        <a:bodyPr/>
        <a:lstStyle/>
        <a:p>
          <a:r>
            <a:rPr lang="uz-Latn-UZ" sz="1600" dirty="0">
              <a:latin typeface="Arial" pitchFamily="34" charset="0"/>
              <a:cs typeface="Arial" pitchFamily="34" charset="0"/>
            </a:rPr>
            <a:t>Nutqiy</a:t>
          </a:r>
          <a:r>
            <a:rPr lang="uz-Latn-UZ" sz="1600" baseline="0" dirty="0">
              <a:latin typeface="Arial" pitchFamily="34" charset="0"/>
              <a:cs typeface="Arial" pitchFamily="34" charset="0"/>
            </a:rPr>
            <a:t> uslublarni tavsiflay olasizmi?</a:t>
          </a:r>
          <a:endParaRPr lang="ru-RU" sz="1600" dirty="0">
            <a:latin typeface="Arial" pitchFamily="34" charset="0"/>
            <a:cs typeface="Arial" pitchFamily="34" charset="0"/>
          </a:endParaRPr>
        </a:p>
      </dgm:t>
    </dgm:pt>
    <dgm:pt modelId="{44904C0A-5E60-495E-9445-6C55D17758EF}" type="parTrans" cxnId="{8A55397B-A32A-4883-9DBB-4AE9F35B8333}">
      <dgm:prSet/>
      <dgm:spPr/>
      <dgm:t>
        <a:bodyPr/>
        <a:lstStyle/>
        <a:p>
          <a:endParaRPr lang="ru-RU"/>
        </a:p>
      </dgm:t>
    </dgm:pt>
    <dgm:pt modelId="{9EA4E42F-BA50-46C1-A247-E378CB589E97}" type="sibTrans" cxnId="{8A55397B-A32A-4883-9DBB-4AE9F35B8333}">
      <dgm:prSet/>
      <dgm:spPr/>
      <dgm:t>
        <a:bodyPr/>
        <a:lstStyle/>
        <a:p>
          <a:endParaRPr lang="ru-RU"/>
        </a:p>
      </dgm:t>
    </dgm:pt>
    <dgm:pt modelId="{2AC195D3-F514-44E6-9E56-9FCEA5F53394}">
      <dgm:prSet phldrT="[Текст]" custT="1"/>
      <dgm:spPr/>
      <dgm:t>
        <a:bodyPr/>
        <a:lstStyle/>
        <a:p>
          <a:r>
            <a:rPr lang="uz-Latn-UZ" sz="1600" dirty="0">
              <a:latin typeface="Arial" pitchFamily="34" charset="0"/>
              <a:cs typeface="Arial" pitchFamily="34" charset="0"/>
            </a:rPr>
            <a:t>Har</a:t>
          </a:r>
          <a:r>
            <a:rPr lang="uz-Latn-UZ" sz="1600" baseline="0" dirty="0">
              <a:latin typeface="Arial" pitchFamily="34" charset="0"/>
              <a:cs typeface="Arial" pitchFamily="34" charset="0"/>
            </a:rPr>
            <a:t> bir uslubning o‘ziga xoslangan birliklari to‘g‘risida nimalarni bilasiz?</a:t>
          </a:r>
          <a:endParaRPr lang="ru-RU" sz="1600" dirty="0">
            <a:latin typeface="Arial" pitchFamily="34" charset="0"/>
            <a:cs typeface="Arial" pitchFamily="34" charset="0"/>
          </a:endParaRPr>
        </a:p>
      </dgm:t>
    </dgm:pt>
    <dgm:pt modelId="{F58C3004-F1F5-4D5F-BFF2-754E079EA216}" type="parTrans" cxnId="{84FC50B7-B0CF-4D77-BAAF-B88482569F27}">
      <dgm:prSet/>
      <dgm:spPr/>
      <dgm:t>
        <a:bodyPr/>
        <a:lstStyle/>
        <a:p>
          <a:endParaRPr lang="ru-RU"/>
        </a:p>
      </dgm:t>
    </dgm:pt>
    <dgm:pt modelId="{EE58A233-81E4-47AA-BF95-ED925AA02C67}" type="sibTrans" cxnId="{84FC50B7-B0CF-4D77-BAAF-B88482569F27}">
      <dgm:prSet/>
      <dgm:spPr/>
      <dgm:t>
        <a:bodyPr/>
        <a:lstStyle/>
        <a:p>
          <a:endParaRPr lang="ru-RU"/>
        </a:p>
      </dgm:t>
    </dgm:pt>
    <dgm:pt modelId="{AE717091-A44E-4282-894C-9EB36A215C56}">
      <dgm:prSet phldrT="[Текст]" custT="1"/>
      <dgm:spPr/>
      <dgm:t>
        <a:bodyPr/>
        <a:lstStyle/>
        <a:p>
          <a:r>
            <a:rPr lang="uz-Latn-UZ" sz="1600" dirty="0">
              <a:latin typeface="Arial" pitchFamily="34" charset="0"/>
              <a:cs typeface="Arial" pitchFamily="34" charset="0"/>
            </a:rPr>
            <a:t>Jo</a:t>
          </a:r>
          <a:r>
            <a:rPr lang="uz-Latn-UZ" sz="1600" baseline="0" dirty="0">
              <a:latin typeface="Arial" pitchFamily="34" charset="0"/>
              <a:cs typeface="Arial" pitchFamily="34" charset="0"/>
            </a:rPr>
            <a:t>‘yalilikning badiiy uslubdagi o‘ziga xosliklarini tushuntiring.</a:t>
          </a:r>
          <a:endParaRPr lang="ru-RU" sz="1600" dirty="0">
            <a:latin typeface="Arial" pitchFamily="34" charset="0"/>
            <a:cs typeface="Arial" pitchFamily="34" charset="0"/>
          </a:endParaRPr>
        </a:p>
      </dgm:t>
    </dgm:pt>
    <dgm:pt modelId="{9A9AC3F9-6B6A-4368-8D01-1222E4CF88B7}" type="parTrans" cxnId="{B26309CD-0BFD-4CD2-AAB8-AE613717A949}">
      <dgm:prSet/>
      <dgm:spPr/>
      <dgm:t>
        <a:bodyPr/>
        <a:lstStyle/>
        <a:p>
          <a:endParaRPr lang="ru-RU"/>
        </a:p>
      </dgm:t>
    </dgm:pt>
    <dgm:pt modelId="{99F8CF25-62F9-4218-935A-D3383D4656D8}" type="sibTrans" cxnId="{B26309CD-0BFD-4CD2-AAB8-AE613717A949}">
      <dgm:prSet/>
      <dgm:spPr/>
      <dgm:t>
        <a:bodyPr/>
        <a:lstStyle/>
        <a:p>
          <a:endParaRPr lang="ru-RU"/>
        </a:p>
      </dgm:t>
    </dgm:pt>
    <dgm:pt modelId="{060ABE54-4F37-4326-8922-F3E017792A48}" type="pres">
      <dgm:prSet presAssocID="{7634F495-DE9E-4D33-B58D-608E2B8B7956}" presName="diagram" presStyleCnt="0">
        <dgm:presLayoutVars>
          <dgm:dir/>
          <dgm:resizeHandles val="exact"/>
        </dgm:presLayoutVars>
      </dgm:prSet>
      <dgm:spPr/>
    </dgm:pt>
    <dgm:pt modelId="{EEEA3B29-74E7-4F0D-9FA6-050C73C35BAE}" type="pres">
      <dgm:prSet presAssocID="{0CDBDF29-8F61-47D7-BED7-E841B5C62D4D}" presName="node" presStyleLbl="node1" presStyleIdx="0" presStyleCnt="4" custScaleX="127945" custScaleY="99805">
        <dgm:presLayoutVars>
          <dgm:bulletEnabled val="1"/>
        </dgm:presLayoutVars>
      </dgm:prSet>
      <dgm:spPr/>
    </dgm:pt>
    <dgm:pt modelId="{185129E8-AC46-4A41-BBD8-428B25F72CC6}" type="pres">
      <dgm:prSet presAssocID="{68F965DC-FDE4-4D4C-B64A-7ACF4134CA3F}" presName="sibTrans" presStyleCnt="0"/>
      <dgm:spPr/>
    </dgm:pt>
    <dgm:pt modelId="{2C2DC6BC-0798-47FA-AEAE-1ECB3308CB4F}" type="pres">
      <dgm:prSet presAssocID="{FC51E248-17D8-4A4E-9310-8B26603F75D5}" presName="node" presStyleLbl="node1" presStyleIdx="1" presStyleCnt="4" custScaleX="120685">
        <dgm:presLayoutVars>
          <dgm:bulletEnabled val="1"/>
        </dgm:presLayoutVars>
      </dgm:prSet>
      <dgm:spPr/>
    </dgm:pt>
    <dgm:pt modelId="{7A7E0217-AA8F-47AA-B4DE-0AFA5ECB59E8}" type="pres">
      <dgm:prSet presAssocID="{9EA4E42F-BA50-46C1-A247-E378CB589E97}" presName="sibTrans" presStyleCnt="0"/>
      <dgm:spPr/>
    </dgm:pt>
    <dgm:pt modelId="{01777485-2CE6-4EB6-A815-C9EFEEACC97A}" type="pres">
      <dgm:prSet presAssocID="{2AC195D3-F514-44E6-9E56-9FCEA5F53394}" presName="node" presStyleLbl="node1" presStyleIdx="2" presStyleCnt="4">
        <dgm:presLayoutVars>
          <dgm:bulletEnabled val="1"/>
        </dgm:presLayoutVars>
      </dgm:prSet>
      <dgm:spPr/>
    </dgm:pt>
    <dgm:pt modelId="{04DF1DC3-ED5C-497E-9C47-DE52C8E3EB3C}" type="pres">
      <dgm:prSet presAssocID="{EE58A233-81E4-47AA-BF95-ED925AA02C67}" presName="sibTrans" presStyleCnt="0"/>
      <dgm:spPr/>
    </dgm:pt>
    <dgm:pt modelId="{1186470C-8005-415C-9675-694A9ABC050E}" type="pres">
      <dgm:prSet presAssocID="{AE717091-A44E-4282-894C-9EB36A215C56}" presName="node" presStyleLbl="node1" presStyleIdx="3" presStyleCnt="4">
        <dgm:presLayoutVars>
          <dgm:bulletEnabled val="1"/>
        </dgm:presLayoutVars>
      </dgm:prSet>
      <dgm:spPr/>
    </dgm:pt>
  </dgm:ptLst>
  <dgm:cxnLst>
    <dgm:cxn modelId="{5EE83E14-85D3-4B40-9AFC-47417C04F75E}" type="presOf" srcId="{0CDBDF29-8F61-47D7-BED7-E841B5C62D4D}" destId="{EEEA3B29-74E7-4F0D-9FA6-050C73C35BAE}" srcOrd="0" destOrd="0" presId="urn:microsoft.com/office/officeart/2005/8/layout/default"/>
    <dgm:cxn modelId="{1A7A0E34-1638-4986-ACB2-44F568EBCDBA}" type="presOf" srcId="{2AC195D3-F514-44E6-9E56-9FCEA5F53394}" destId="{01777485-2CE6-4EB6-A815-C9EFEEACC97A}" srcOrd="0" destOrd="0" presId="urn:microsoft.com/office/officeart/2005/8/layout/default"/>
    <dgm:cxn modelId="{781A514B-F424-43BC-BF77-E774C25FB6DC}" type="presOf" srcId="{AE717091-A44E-4282-894C-9EB36A215C56}" destId="{1186470C-8005-415C-9675-694A9ABC050E}" srcOrd="0" destOrd="0" presId="urn:microsoft.com/office/officeart/2005/8/layout/default"/>
    <dgm:cxn modelId="{8A55397B-A32A-4883-9DBB-4AE9F35B8333}" srcId="{7634F495-DE9E-4D33-B58D-608E2B8B7956}" destId="{FC51E248-17D8-4A4E-9310-8B26603F75D5}" srcOrd="1" destOrd="0" parTransId="{44904C0A-5E60-495E-9445-6C55D17758EF}" sibTransId="{9EA4E42F-BA50-46C1-A247-E378CB589E97}"/>
    <dgm:cxn modelId="{B75DB695-F3DF-4003-B18B-C6C065D6A9B5}" type="presOf" srcId="{FC51E248-17D8-4A4E-9310-8B26603F75D5}" destId="{2C2DC6BC-0798-47FA-AEAE-1ECB3308CB4F}" srcOrd="0" destOrd="0" presId="urn:microsoft.com/office/officeart/2005/8/layout/default"/>
    <dgm:cxn modelId="{84FC50B7-B0CF-4D77-BAAF-B88482569F27}" srcId="{7634F495-DE9E-4D33-B58D-608E2B8B7956}" destId="{2AC195D3-F514-44E6-9E56-9FCEA5F53394}" srcOrd="2" destOrd="0" parTransId="{F58C3004-F1F5-4D5F-BFF2-754E079EA216}" sibTransId="{EE58A233-81E4-47AA-BF95-ED925AA02C67}"/>
    <dgm:cxn modelId="{B26309CD-0BFD-4CD2-AAB8-AE613717A949}" srcId="{7634F495-DE9E-4D33-B58D-608E2B8B7956}" destId="{AE717091-A44E-4282-894C-9EB36A215C56}" srcOrd="3" destOrd="0" parTransId="{9A9AC3F9-6B6A-4368-8D01-1222E4CF88B7}" sibTransId="{99F8CF25-62F9-4218-935A-D3383D4656D8}"/>
    <dgm:cxn modelId="{11F159CD-692A-48A5-9B7F-40A04E46D19B}" type="presOf" srcId="{7634F495-DE9E-4D33-B58D-608E2B8B7956}" destId="{060ABE54-4F37-4326-8922-F3E017792A48}" srcOrd="0" destOrd="0" presId="urn:microsoft.com/office/officeart/2005/8/layout/default"/>
    <dgm:cxn modelId="{D882B7D0-DF39-4E07-B1D6-4C2DA2EF1F42}" srcId="{7634F495-DE9E-4D33-B58D-608E2B8B7956}" destId="{0CDBDF29-8F61-47D7-BED7-E841B5C62D4D}" srcOrd="0" destOrd="0" parTransId="{9ECF010A-F0CD-4F2A-B95E-EC4C9C05A251}" sibTransId="{68F965DC-FDE4-4D4C-B64A-7ACF4134CA3F}"/>
    <dgm:cxn modelId="{47DB962D-C89A-4B67-84E0-1EA88192D24E}" type="presParOf" srcId="{060ABE54-4F37-4326-8922-F3E017792A48}" destId="{EEEA3B29-74E7-4F0D-9FA6-050C73C35BAE}" srcOrd="0" destOrd="0" presId="urn:microsoft.com/office/officeart/2005/8/layout/default"/>
    <dgm:cxn modelId="{0C3434D4-C839-4CC1-ABD8-A2ABEF749DE8}" type="presParOf" srcId="{060ABE54-4F37-4326-8922-F3E017792A48}" destId="{185129E8-AC46-4A41-BBD8-428B25F72CC6}" srcOrd="1" destOrd="0" presId="urn:microsoft.com/office/officeart/2005/8/layout/default"/>
    <dgm:cxn modelId="{C023B2A4-9F8E-450D-895B-D93BD5C3A9C1}" type="presParOf" srcId="{060ABE54-4F37-4326-8922-F3E017792A48}" destId="{2C2DC6BC-0798-47FA-AEAE-1ECB3308CB4F}" srcOrd="2" destOrd="0" presId="urn:microsoft.com/office/officeart/2005/8/layout/default"/>
    <dgm:cxn modelId="{EDACAF97-26C0-4ED7-A796-23BA8EFC211C}" type="presParOf" srcId="{060ABE54-4F37-4326-8922-F3E017792A48}" destId="{7A7E0217-AA8F-47AA-B4DE-0AFA5ECB59E8}" srcOrd="3" destOrd="0" presId="urn:microsoft.com/office/officeart/2005/8/layout/default"/>
    <dgm:cxn modelId="{786B3C35-ECDA-4070-8E7B-C5D54DA3524D}" type="presParOf" srcId="{060ABE54-4F37-4326-8922-F3E017792A48}" destId="{01777485-2CE6-4EB6-A815-C9EFEEACC97A}" srcOrd="4" destOrd="0" presId="urn:microsoft.com/office/officeart/2005/8/layout/default"/>
    <dgm:cxn modelId="{8ABDEDD4-D22F-47A1-9DCA-6D127A8AC958}" type="presParOf" srcId="{060ABE54-4F37-4326-8922-F3E017792A48}" destId="{04DF1DC3-ED5C-497E-9C47-DE52C8E3EB3C}" srcOrd="5" destOrd="0" presId="urn:microsoft.com/office/officeart/2005/8/layout/default"/>
    <dgm:cxn modelId="{7765EDAA-E502-4144-B113-F985EDE40E37}" type="presParOf" srcId="{060ABE54-4F37-4326-8922-F3E017792A48}" destId="{1186470C-8005-415C-9675-694A9ABC050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A3B29-74E7-4F0D-9FA6-050C73C35BAE}">
      <dsp:nvSpPr>
        <dsp:cNvPr id="0" name=""/>
        <dsp:cNvSpPr/>
      </dsp:nvSpPr>
      <dsp:spPr>
        <a:xfrm>
          <a:off x="234852" y="2472"/>
          <a:ext cx="2519470" cy="1179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Nutqning</a:t>
          </a:r>
          <a:r>
            <a:rPr lang="uz-Latn-UZ" sz="1600" kern="1200" baseline="0" dirty="0">
              <a:latin typeface="Arial" pitchFamily="34" charset="0"/>
              <a:cs typeface="Arial" pitchFamily="34" charset="0"/>
            </a:rPr>
            <a:t> og‘zaki va yozma shakllaridagi o‘ziga xosliklar haqida nimalarni bilasiz?</a:t>
          </a:r>
          <a:endParaRPr lang="ru-RU" sz="1600" kern="1200" dirty="0">
            <a:latin typeface="Arial" pitchFamily="34" charset="0"/>
            <a:cs typeface="Arial" pitchFamily="34" charset="0"/>
          </a:endParaRPr>
        </a:p>
      </dsp:txBody>
      <dsp:txXfrm>
        <a:off x="234852" y="2472"/>
        <a:ext cx="2519470" cy="1179205"/>
      </dsp:txXfrm>
    </dsp:sp>
    <dsp:sp modelId="{2C2DC6BC-0798-47FA-AEAE-1ECB3308CB4F}">
      <dsp:nvSpPr>
        <dsp:cNvPr id="0" name=""/>
        <dsp:cNvSpPr/>
      </dsp:nvSpPr>
      <dsp:spPr>
        <a:xfrm>
          <a:off x="2951240" y="1320"/>
          <a:ext cx="2376507" cy="1181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Nutqiy</a:t>
          </a:r>
          <a:r>
            <a:rPr lang="uz-Latn-UZ" sz="1600" kern="1200" baseline="0" dirty="0">
              <a:latin typeface="Arial" pitchFamily="34" charset="0"/>
              <a:cs typeface="Arial" pitchFamily="34" charset="0"/>
            </a:rPr>
            <a:t> uslublarni tavsiflay olasizmi?</a:t>
          </a:r>
          <a:endParaRPr lang="ru-RU" sz="1600" kern="1200" dirty="0">
            <a:latin typeface="Arial" pitchFamily="34" charset="0"/>
            <a:cs typeface="Arial" pitchFamily="34" charset="0"/>
          </a:endParaRPr>
        </a:p>
      </dsp:txBody>
      <dsp:txXfrm>
        <a:off x="2951240" y="1320"/>
        <a:ext cx="2376507" cy="1181509"/>
      </dsp:txXfrm>
    </dsp:sp>
    <dsp:sp modelId="{01777485-2CE6-4EB6-A815-C9EFEEACC97A}">
      <dsp:nvSpPr>
        <dsp:cNvPr id="0" name=""/>
        <dsp:cNvSpPr/>
      </dsp:nvSpPr>
      <dsp:spPr>
        <a:xfrm>
          <a:off x="713658" y="1379748"/>
          <a:ext cx="1969182" cy="1181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Har</a:t>
          </a:r>
          <a:r>
            <a:rPr lang="uz-Latn-UZ" sz="1600" kern="1200" baseline="0" dirty="0">
              <a:latin typeface="Arial" pitchFamily="34" charset="0"/>
              <a:cs typeface="Arial" pitchFamily="34" charset="0"/>
            </a:rPr>
            <a:t> bir uslubning o‘ziga xoslangan birliklari to‘g‘risida nimalarni bilasiz?</a:t>
          </a:r>
          <a:endParaRPr lang="ru-RU" sz="1600" kern="1200" dirty="0">
            <a:latin typeface="Arial" pitchFamily="34" charset="0"/>
            <a:cs typeface="Arial" pitchFamily="34" charset="0"/>
          </a:endParaRPr>
        </a:p>
      </dsp:txBody>
      <dsp:txXfrm>
        <a:off x="713658" y="1379748"/>
        <a:ext cx="1969182" cy="1181509"/>
      </dsp:txXfrm>
    </dsp:sp>
    <dsp:sp modelId="{1186470C-8005-415C-9675-694A9ABC050E}">
      <dsp:nvSpPr>
        <dsp:cNvPr id="0" name=""/>
        <dsp:cNvSpPr/>
      </dsp:nvSpPr>
      <dsp:spPr>
        <a:xfrm>
          <a:off x="2879759" y="1379748"/>
          <a:ext cx="1969182" cy="1181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Jo</a:t>
          </a:r>
          <a:r>
            <a:rPr lang="uz-Latn-UZ" sz="1600" kern="1200" baseline="0" dirty="0">
              <a:latin typeface="Arial" pitchFamily="34" charset="0"/>
              <a:cs typeface="Arial" pitchFamily="34" charset="0"/>
            </a:rPr>
            <a:t>‘yalilikning badiiy uslubdagi o‘ziga xosliklarini tushuntiring.</a:t>
          </a:r>
          <a:endParaRPr lang="ru-RU" sz="1600" kern="1200" dirty="0">
            <a:latin typeface="Arial" pitchFamily="34" charset="0"/>
            <a:cs typeface="Arial" pitchFamily="34" charset="0"/>
          </a:endParaRPr>
        </a:p>
      </dsp:txBody>
      <dsp:txXfrm>
        <a:off x="2879759" y="1379748"/>
        <a:ext cx="1969182" cy="11815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t>18.02.2021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2437" y="132463"/>
            <a:ext cx="4900931" cy="315471"/>
          </a:xfrm>
        </p:spPr>
        <p:txBody>
          <a:bodyPr/>
          <a:lstStyle/>
          <a:p>
            <a:r>
              <a:rPr lang="en-US"/>
              <a:t>Click to edit Master title style</a:t>
            </a:r>
          </a:p>
        </p:txBody>
      </p:sp>
      <p:sp>
        <p:nvSpPr>
          <p:cNvPr id="4" name="Picture Placeholder 3"/>
          <p:cNvSpPr>
            <a:spLocks noGrp="1"/>
          </p:cNvSpPr>
          <p:nvPr>
            <p:ph type="pic" sz="quarter" idx="10"/>
          </p:nvPr>
        </p:nvSpPr>
        <p:spPr>
          <a:xfrm>
            <a:off x="432435" y="660989"/>
            <a:ext cx="1574064" cy="161222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5" name="Picture Placeholder 3"/>
          <p:cNvSpPr>
            <a:spLocks noGrp="1"/>
          </p:cNvSpPr>
          <p:nvPr>
            <p:ph type="pic" sz="quarter" idx="11"/>
          </p:nvPr>
        </p:nvSpPr>
        <p:spPr>
          <a:xfrm>
            <a:off x="2095868" y="660989"/>
            <a:ext cx="1574064" cy="1612223"/>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6" name="Picture Placeholder 3"/>
          <p:cNvSpPr>
            <a:spLocks noGrp="1"/>
          </p:cNvSpPr>
          <p:nvPr>
            <p:ph type="pic" sz="quarter" idx="12"/>
          </p:nvPr>
        </p:nvSpPr>
        <p:spPr>
          <a:xfrm>
            <a:off x="3759301" y="660989"/>
            <a:ext cx="1574064" cy="161222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8" name="Text Placeholder 9"/>
          <p:cNvSpPr>
            <a:spLocks noGrp="1"/>
          </p:cNvSpPr>
          <p:nvPr>
            <p:ph type="body" sz="quarter" idx="14"/>
          </p:nvPr>
        </p:nvSpPr>
        <p:spPr>
          <a:xfrm>
            <a:off x="432435" y="2356547"/>
            <a:ext cx="1574064" cy="453679"/>
          </a:xfrm>
        </p:spPr>
        <p:txBody>
          <a:bodyPr>
            <a:noAutofit/>
          </a:bodyPr>
          <a:lstStyle>
            <a:lvl1pPr marL="0" indent="0">
              <a:buNone/>
              <a:defRPr sz="700"/>
            </a:lvl1pPr>
            <a:lvl2pPr marL="72078" indent="-72078">
              <a:buFont typeface="Arial" panose="020B0604020202020204" pitchFamily="34" charset="0"/>
              <a:buChar char="•"/>
              <a:defRPr sz="700"/>
            </a:lvl2pPr>
            <a:lvl3pPr marL="144157" indent="-72078">
              <a:defRPr sz="700"/>
            </a:lvl3pPr>
            <a:lvl4pPr marL="252274" indent="-108118">
              <a:defRPr sz="700"/>
            </a:lvl4pPr>
            <a:lvl5pPr marL="360392" indent="-108118">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5868" y="2356547"/>
            <a:ext cx="1574064" cy="453679"/>
          </a:xfrm>
        </p:spPr>
        <p:txBody>
          <a:bodyPr>
            <a:noAutofit/>
          </a:bodyPr>
          <a:lstStyle>
            <a:lvl1pPr marL="0" indent="0">
              <a:buNone/>
              <a:defRPr sz="700"/>
            </a:lvl1pPr>
            <a:lvl2pPr marL="72078" indent="-72078">
              <a:buFont typeface="Arial" panose="020B0604020202020204" pitchFamily="34" charset="0"/>
              <a:buChar char="•"/>
              <a:defRPr sz="700"/>
            </a:lvl2pPr>
            <a:lvl3pPr marL="144157" indent="-72078">
              <a:defRPr sz="700"/>
            </a:lvl3pPr>
            <a:lvl4pPr marL="252274" indent="-108118">
              <a:defRPr sz="700"/>
            </a:lvl4pPr>
            <a:lvl5pPr marL="360392" indent="-108118">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9301" y="2356547"/>
            <a:ext cx="1574064" cy="453679"/>
          </a:xfrm>
        </p:spPr>
        <p:txBody>
          <a:bodyPr>
            <a:noAutofit/>
          </a:bodyPr>
          <a:lstStyle>
            <a:lvl1pPr marL="0" indent="0">
              <a:buNone/>
              <a:defRPr sz="700"/>
            </a:lvl1pPr>
            <a:lvl2pPr marL="72078" indent="-72078">
              <a:buFont typeface="Arial" panose="020B0604020202020204" pitchFamily="34" charset="0"/>
              <a:buChar char="•"/>
              <a:defRPr sz="700"/>
            </a:lvl2pPr>
            <a:lvl3pPr marL="144157" indent="-72078">
              <a:defRPr sz="700"/>
            </a:lvl3pPr>
            <a:lvl4pPr marL="252274" indent="-108118">
              <a:defRPr sz="700"/>
            </a:lvl4pPr>
            <a:lvl5pPr marL="360392" indent="-108118">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2437" y="441662"/>
            <a:ext cx="4900931" cy="192287"/>
          </a:xfrm>
        </p:spPr>
        <p:txBody>
          <a:bodyPr>
            <a:normAutofit/>
          </a:bodyPr>
          <a:lstStyle>
            <a:lvl1pPr marL="0" indent="0" algn="ctr">
              <a:lnSpc>
                <a:spcPct val="86000"/>
              </a:lnSpc>
              <a:spcBef>
                <a:spcPts val="0"/>
              </a:spcBef>
              <a:buNone/>
              <a:defRPr sz="900" baseline="0"/>
            </a:lvl1pPr>
          </a:lstStyle>
          <a:p>
            <a:pPr lvl="0"/>
            <a:r>
              <a:rPr lang="en-US" dirty="0"/>
              <a:t>Click here to edit subtitle</a:t>
            </a:r>
          </a:p>
        </p:txBody>
      </p:sp>
    </p:spTree>
    <p:extLst>
      <p:ext uri="{BB962C8B-B14F-4D97-AF65-F5344CB8AC3E}">
        <p14:creationId xmlns:p14="http://schemas.microsoft.com/office/powerpoint/2010/main" val="2932105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9F96E-E95D-4472-B37A-1F55787D7F60}"/>
              </a:ext>
            </a:extLst>
          </p:cNvPr>
          <p:cNvSpPr>
            <a:spLocks noGrp="1"/>
          </p:cNvSpPr>
          <p:nvPr>
            <p:ph type="title"/>
          </p:nvPr>
        </p:nvSpPr>
        <p:spPr>
          <a:xfrm>
            <a:off x="300752" y="102424"/>
            <a:ext cx="5164295" cy="430887"/>
          </a:xfrm>
        </p:spPr>
        <p:txBody>
          <a:bodyPr/>
          <a:lstStyle/>
          <a:p>
            <a:pPr algn="ctr"/>
            <a:r>
              <a:rPr lang="uz-Latn-UZ" sz="2800" b="0" dirty="0"/>
              <a:t>11-sinf ona tili</a:t>
            </a:r>
            <a:endParaRPr lang="ru-RU" sz="2800" b="0" dirty="0"/>
          </a:p>
        </p:txBody>
      </p:sp>
      <p:sp>
        <p:nvSpPr>
          <p:cNvPr id="3" name="Текст 2">
            <a:extLst>
              <a:ext uri="{FF2B5EF4-FFF2-40B4-BE49-F238E27FC236}">
                <a16:creationId xmlns:a16="http://schemas.microsoft.com/office/drawing/2014/main" id="{6FCD2978-4DED-466D-915F-0A513AE24194}"/>
              </a:ext>
            </a:extLst>
          </p:cNvPr>
          <p:cNvSpPr>
            <a:spLocks noGrp="1"/>
          </p:cNvSpPr>
          <p:nvPr>
            <p:ph type="body" idx="1"/>
          </p:nvPr>
        </p:nvSpPr>
        <p:spPr>
          <a:xfrm>
            <a:off x="415278" y="784226"/>
            <a:ext cx="4935243" cy="1538883"/>
          </a:xfrm>
          <a:solidFill>
            <a:srgbClr val="FFCCFF"/>
          </a:solidFill>
          <a:ln>
            <a:solidFill>
              <a:srgbClr val="002060"/>
            </a:solidFill>
          </a:ln>
        </p:spPr>
        <p:txBody>
          <a:bodyPr/>
          <a:lstStyle/>
          <a:p>
            <a:pPr algn="ctr"/>
            <a:r>
              <a:rPr lang="uz-Latn-UZ" sz="2000" dirty="0"/>
              <a:t>Toshkent viloyati Toshkent tumani </a:t>
            </a:r>
          </a:p>
          <a:p>
            <a:pPr algn="ctr"/>
            <a:r>
              <a:rPr lang="uz-Latn-UZ" sz="2000" dirty="0"/>
              <a:t>16-umumiy o‘rta ta’lim maktabi ona tili va adabiyot fani o‘qituvchisi Baymanova Munojot Daniyarovnaning 11-sinf ona tili fani uchun tayyorlagan taqdimoti</a:t>
            </a:r>
            <a:endParaRPr lang="ru-RU" sz="2000" dirty="0"/>
          </a:p>
        </p:txBody>
      </p:sp>
    </p:spTree>
    <p:extLst>
      <p:ext uri="{BB962C8B-B14F-4D97-AF65-F5344CB8AC3E}">
        <p14:creationId xmlns:p14="http://schemas.microsoft.com/office/powerpoint/2010/main" val="225192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t>78-mashq</a:t>
            </a:r>
            <a:endParaRPr lang="ru-RU" sz="2800" b="0" dirty="0"/>
          </a:p>
        </p:txBody>
      </p:sp>
      <p:sp>
        <p:nvSpPr>
          <p:cNvPr id="3" name="Текст 2"/>
          <p:cNvSpPr>
            <a:spLocks noGrp="1"/>
          </p:cNvSpPr>
          <p:nvPr>
            <p:ph type="body" idx="1"/>
          </p:nvPr>
        </p:nvSpPr>
        <p:spPr>
          <a:xfrm>
            <a:off x="272868" y="631825"/>
            <a:ext cx="4572000" cy="2215991"/>
          </a:xfrm>
        </p:spPr>
        <p:txBody>
          <a:bodyPr/>
          <a:lstStyle/>
          <a:p>
            <a:pPr indent="360363" algn="just"/>
            <a:r>
              <a:rPr lang="uz-Latn-UZ" sz="1800" dirty="0"/>
              <a:t>Atoqli yozuvchi Said Ahmadning “Mushtipar” nomli teskari hikoyasidan olingan parchani o‘qing. </a:t>
            </a:r>
            <a:endParaRPr lang="en-US" sz="1800" dirty="0"/>
          </a:p>
          <a:p>
            <a:pPr indent="360363" algn="just"/>
            <a:r>
              <a:rPr lang="uz-Latn-UZ" sz="1800" dirty="0"/>
              <a:t>Er va xotinning maqomini atayin almashtirish natijasida, ya’ni nutqning jo‘yalilik sifatining buzilishi asosida yaratilgan o‘tkir kulgining mohiyatini tushuntiring.</a:t>
            </a:r>
            <a:endParaRPr lang="ru-RU"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2490" y="2308224"/>
            <a:ext cx="768323" cy="8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3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2424"/>
            <a:ext cx="5689600" cy="369332"/>
          </a:xfrm>
        </p:spPr>
        <p:txBody>
          <a:bodyPr/>
          <a:lstStyle/>
          <a:p>
            <a:pPr algn="ctr"/>
            <a:r>
              <a:rPr lang="uz-Latn-UZ" sz="2400" b="0" dirty="0"/>
              <a:t>O‘zbek tilining izohli frazeologik lug‘ati</a:t>
            </a:r>
            <a:endParaRPr lang="ru-RU" sz="2400" b="0" dirty="0"/>
          </a:p>
        </p:txBody>
      </p:sp>
      <p:sp>
        <p:nvSpPr>
          <p:cNvPr id="3" name="Текст 2"/>
          <p:cNvSpPr>
            <a:spLocks noGrp="1"/>
          </p:cNvSpPr>
          <p:nvPr>
            <p:ph type="body" idx="1"/>
          </p:nvPr>
        </p:nvSpPr>
        <p:spPr>
          <a:xfrm>
            <a:off x="353690" y="555625"/>
            <a:ext cx="4982221" cy="553998"/>
          </a:xfrm>
        </p:spPr>
        <p:txBody>
          <a:bodyPr/>
          <a:lstStyle/>
          <a:p>
            <a:pPr algn="ctr"/>
            <a:r>
              <a:rPr lang="uz-Latn-UZ" sz="1800" b="1" dirty="0">
                <a:solidFill>
                  <a:schemeClr val="tx2"/>
                </a:solidFill>
              </a:rPr>
              <a:t>Quyidagi iboralarning izohlarini esda tuting. Ular ishtirokida gaplar tuzing.</a:t>
            </a:r>
            <a:endParaRPr lang="ru-RU" sz="1800" b="1" dirty="0">
              <a:solidFill>
                <a:schemeClr val="tx2"/>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852" t="34483"/>
          <a:stretch/>
        </p:blipFill>
        <p:spPr bwMode="auto">
          <a:xfrm>
            <a:off x="4679890" y="2649274"/>
            <a:ext cx="99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9700" y="1140500"/>
            <a:ext cx="5486400" cy="1554272"/>
          </a:xfrm>
          <a:prstGeom prst="rect">
            <a:avLst/>
          </a:prstGeom>
          <a:noFill/>
        </p:spPr>
        <p:txBody>
          <a:bodyPr wrap="square" rtlCol="0">
            <a:spAutoFit/>
          </a:bodyPr>
          <a:lstStyle/>
          <a:p>
            <a:pPr>
              <a:spcAft>
                <a:spcPts val="600"/>
              </a:spcAft>
            </a:pPr>
            <a:r>
              <a:rPr lang="uz-Latn-UZ" dirty="0">
                <a:solidFill>
                  <a:schemeClr val="tx2"/>
                </a:solidFill>
                <a:latin typeface="Arial" pitchFamily="34" charset="0"/>
                <a:cs typeface="Arial" pitchFamily="34" charset="0"/>
              </a:rPr>
              <a:t>Yuragi orqasiga tortib ketmoq</a:t>
            </a:r>
            <a:r>
              <a:rPr lang="uz-Latn-UZ" dirty="0">
                <a:latin typeface="Arial" pitchFamily="34" charset="0"/>
                <a:cs typeface="Arial" pitchFamily="34" charset="0"/>
              </a:rPr>
              <a:t> Bir lahza ich-ichidan qo‘rquv aralash qattiq hayajonlanmoq. </a:t>
            </a:r>
            <a:endParaRPr lang="en-US" dirty="0">
              <a:latin typeface="Arial" pitchFamily="34" charset="0"/>
              <a:cs typeface="Arial" pitchFamily="34" charset="0"/>
            </a:endParaRPr>
          </a:p>
          <a:p>
            <a:r>
              <a:rPr lang="uz-Latn-UZ" dirty="0">
                <a:latin typeface="Arial" pitchFamily="34" charset="0"/>
                <a:cs typeface="Arial" pitchFamily="34" charset="0"/>
              </a:rPr>
              <a:t>Varianti: </a:t>
            </a:r>
            <a:r>
              <a:rPr lang="uz-Latn-UZ" dirty="0">
                <a:solidFill>
                  <a:schemeClr val="tx2"/>
                </a:solidFill>
                <a:latin typeface="Arial" pitchFamily="34" charset="0"/>
                <a:cs typeface="Arial" pitchFamily="34" charset="0"/>
              </a:rPr>
              <a:t>yuragi orqasiga urib ketmoq</a:t>
            </a:r>
            <a:r>
              <a:rPr lang="uz-Latn-UZ" dirty="0">
                <a:latin typeface="Arial" pitchFamily="34" charset="0"/>
                <a:cs typeface="Arial" pitchFamily="34" charset="0"/>
              </a:rPr>
              <a:t>.</a:t>
            </a:r>
          </a:p>
          <a:p>
            <a:r>
              <a:rPr lang="uz-Latn-UZ" dirty="0">
                <a:solidFill>
                  <a:schemeClr val="tx2"/>
                </a:solidFill>
                <a:latin typeface="Arial" pitchFamily="34" charset="0"/>
                <a:cs typeface="Arial" pitchFamily="34" charset="0"/>
              </a:rPr>
              <a:t>Yuragi toshib ketmoq </a:t>
            </a:r>
            <a:r>
              <a:rPr lang="en-US" dirty="0">
                <a:solidFill>
                  <a:schemeClr val="tx2"/>
                </a:solidFill>
                <a:latin typeface="Arial" pitchFamily="34" charset="0"/>
                <a:cs typeface="Arial" pitchFamily="34" charset="0"/>
              </a:rPr>
              <a:t> </a:t>
            </a:r>
            <a:r>
              <a:rPr lang="uz-Latn-UZ" dirty="0">
                <a:latin typeface="Arial" pitchFamily="34" charset="0"/>
                <a:cs typeface="Arial" pitchFamily="34" charset="0"/>
              </a:rPr>
              <a:t>Kechinmalari ichiga sig‘may, kimgadir aytish ehtiyoji tug‘ilmoq.</a:t>
            </a:r>
            <a:endParaRPr lang="ru-RU" dirty="0">
              <a:latin typeface="Arial" pitchFamily="34" charset="0"/>
              <a:cs typeface="Arial" pitchFamily="34" charset="0"/>
            </a:endParaRPr>
          </a:p>
        </p:txBody>
      </p:sp>
    </p:spTree>
    <p:extLst>
      <p:ext uri="{BB962C8B-B14F-4D97-AF65-F5344CB8AC3E}">
        <p14:creationId xmlns:p14="http://schemas.microsoft.com/office/powerpoint/2010/main" val="227745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18" y="48538"/>
            <a:ext cx="5702300" cy="430887"/>
          </a:xfrm>
        </p:spPr>
        <p:txBody>
          <a:bodyPr/>
          <a:lstStyle/>
          <a:p>
            <a:pPr algn="ctr"/>
            <a:r>
              <a:rPr lang="uz-Latn-UZ" sz="2800" b="0" dirty="0"/>
              <a:t>Savol va topshiriqlar</a:t>
            </a:r>
            <a:endParaRPr lang="ru-RU" sz="2800" b="0" dirty="0"/>
          </a:p>
        </p:txBody>
      </p:sp>
      <p:sp>
        <p:nvSpPr>
          <p:cNvPr id="4" name="Текст 3"/>
          <p:cNvSpPr>
            <a:spLocks noGrp="1"/>
          </p:cNvSpPr>
          <p:nvPr>
            <p:ph type="body" idx="1"/>
          </p:nvPr>
        </p:nvSpPr>
        <p:spPr/>
        <p:txBody>
          <a:bodyPr/>
          <a:lstStyle/>
          <a:p>
            <a:endParaRPr lang="ru-RU"/>
          </a:p>
        </p:txBody>
      </p:sp>
      <p:graphicFrame>
        <p:nvGraphicFramePr>
          <p:cNvPr id="5" name="Схема 4"/>
          <p:cNvGraphicFramePr/>
          <p:nvPr>
            <p:extLst>
              <p:ext uri="{D42A27DB-BD31-4B8C-83A1-F6EECF244321}">
                <p14:modId xmlns:p14="http://schemas.microsoft.com/office/powerpoint/2010/main" val="1212522841"/>
              </p:ext>
            </p:extLst>
          </p:nvPr>
        </p:nvGraphicFramePr>
        <p:xfrm>
          <a:off x="63500" y="555625"/>
          <a:ext cx="5562600" cy="2562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819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69332"/>
          </a:xfrm>
        </p:spPr>
        <p:txBody>
          <a:bodyPr/>
          <a:lstStyle/>
          <a:p>
            <a:pPr algn="ctr"/>
            <a:r>
              <a:rPr lang="uz-Latn-UZ" sz="2400" b="0" dirty="0"/>
              <a:t>Mustaqil bajarish uchun topshiriq</a:t>
            </a:r>
            <a:endParaRPr lang="ru-RU" sz="2400" b="0" dirty="0"/>
          </a:p>
        </p:txBody>
      </p:sp>
      <p:sp>
        <p:nvSpPr>
          <p:cNvPr id="3" name="Текст 2"/>
          <p:cNvSpPr>
            <a:spLocks noGrp="1"/>
          </p:cNvSpPr>
          <p:nvPr>
            <p:ph type="body" idx="1"/>
          </p:nvPr>
        </p:nvSpPr>
        <p:spPr>
          <a:xfrm>
            <a:off x="979512" y="708025"/>
            <a:ext cx="4468396" cy="1384995"/>
          </a:xfrm>
        </p:spPr>
        <p:txBody>
          <a:bodyPr/>
          <a:lstStyle/>
          <a:p>
            <a:r>
              <a:rPr lang="uz-Latn-UZ" sz="1800" dirty="0"/>
              <a:t>       </a:t>
            </a:r>
            <a:r>
              <a:rPr lang="uz-Latn-UZ" sz="1800" dirty="0">
                <a:solidFill>
                  <a:schemeClr val="tx2"/>
                </a:solidFill>
              </a:rPr>
              <a:t>79-mashq.</a:t>
            </a:r>
          </a:p>
          <a:p>
            <a:r>
              <a:rPr lang="uz-Latn-UZ" sz="1800" dirty="0"/>
              <a:t>      Har bir nutqiy uslubning o‘ziga xoslangan til vositalarini tavsiflang, shu asosda yozma matn tuzing.</a:t>
            </a:r>
            <a:endParaRPr lang="ru-RU"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987259"/>
            <a:ext cx="789404" cy="85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17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0" y="0"/>
            <a:ext cx="5765800" cy="102107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00"/>
          </a:p>
        </p:txBody>
      </p:sp>
      <p:sp>
        <p:nvSpPr>
          <p:cNvPr id="15" name="object 4">
            <a:extLst>
              <a:ext uri="{FF2B5EF4-FFF2-40B4-BE49-F238E27FC236}">
                <a16:creationId xmlns:a16="http://schemas.microsoft.com/office/drawing/2014/main" id="{96789AA7-9596-4F83-89FD-AEC28EE179F1}"/>
              </a:ext>
            </a:extLst>
          </p:cNvPr>
          <p:cNvSpPr txBox="1"/>
          <p:nvPr/>
        </p:nvSpPr>
        <p:spPr>
          <a:xfrm>
            <a:off x="837940" y="1206546"/>
            <a:ext cx="3072548" cy="1252903"/>
          </a:xfrm>
          <a:prstGeom prst="rect">
            <a:avLst/>
          </a:prstGeom>
        </p:spPr>
        <p:txBody>
          <a:bodyPr vert="horz" wrap="square" lIns="0" tIns="13966" rIns="0" bIns="0" rtlCol="0">
            <a:spAutoFit/>
          </a:bodyPr>
          <a:lstStyle/>
          <a:p>
            <a:pPr marL="18415">
              <a:spcAft>
                <a:spcPts val="1200"/>
              </a:spcAft>
            </a:pPr>
            <a:r>
              <a:rPr lang="en-US" sz="2400" b="1" dirty="0" err="1">
                <a:solidFill>
                  <a:srgbClr val="2365C7"/>
                </a:solidFill>
                <a:latin typeface="Arial Black" pitchFamily="34" charset="0"/>
                <a:cs typeface="Arial" pitchFamily="34" charset="0"/>
              </a:rPr>
              <a:t>Mavzu</a:t>
            </a:r>
            <a:r>
              <a:rPr lang="en-US" sz="2400" b="1" dirty="0">
                <a:solidFill>
                  <a:srgbClr val="2365C7"/>
                </a:solidFill>
                <a:latin typeface="Arial Black" pitchFamily="34" charset="0"/>
                <a:cs typeface="Arial" pitchFamily="34" charset="0"/>
              </a:rPr>
              <a:t>:</a:t>
            </a:r>
            <a:r>
              <a:rPr lang="ru-RU" sz="2400" b="1" dirty="0">
                <a:solidFill>
                  <a:srgbClr val="2365C7"/>
                </a:solidFill>
                <a:latin typeface="Arial Black" pitchFamily="34" charset="0"/>
                <a:cs typeface="Arial" pitchFamily="34" charset="0"/>
              </a:rPr>
              <a:t> </a:t>
            </a:r>
            <a:br>
              <a:rPr lang="en-US" sz="2400" b="1" dirty="0">
                <a:solidFill>
                  <a:srgbClr val="2365C7"/>
                </a:solidFill>
                <a:latin typeface="Arial Black" pitchFamily="34" charset="0"/>
                <a:cs typeface="Arial" pitchFamily="34" charset="0"/>
              </a:rPr>
            </a:br>
            <a:r>
              <a:rPr lang="en-US" sz="2400" b="1" spc="5" dirty="0" err="1">
                <a:solidFill>
                  <a:srgbClr val="2365C7"/>
                </a:solidFill>
                <a:latin typeface="Arial"/>
                <a:cs typeface="Arial"/>
              </a:rPr>
              <a:t>Jo‘yalilik</a:t>
            </a:r>
            <a:r>
              <a:rPr lang="en-US" sz="2400" b="1" spc="5" dirty="0">
                <a:solidFill>
                  <a:srgbClr val="2365C7"/>
                </a:solidFill>
                <a:latin typeface="Arial"/>
                <a:cs typeface="Arial"/>
              </a:rPr>
              <a:t> </a:t>
            </a:r>
            <a:r>
              <a:rPr lang="en-US" sz="2400" b="1" spc="5" dirty="0" err="1">
                <a:solidFill>
                  <a:srgbClr val="2365C7"/>
                </a:solidFill>
                <a:latin typeface="Arial"/>
                <a:cs typeface="Arial"/>
              </a:rPr>
              <a:t>va</a:t>
            </a:r>
            <a:r>
              <a:rPr lang="en-US" sz="2400" b="1" spc="5" dirty="0">
                <a:solidFill>
                  <a:srgbClr val="2365C7"/>
                </a:solidFill>
                <a:latin typeface="Arial"/>
                <a:cs typeface="Arial"/>
              </a:rPr>
              <a:t> </a:t>
            </a:r>
            <a:r>
              <a:rPr lang="en-US" sz="2400" b="1" spc="5" dirty="0" err="1">
                <a:solidFill>
                  <a:srgbClr val="2365C7"/>
                </a:solidFill>
                <a:latin typeface="Arial"/>
                <a:cs typeface="Arial"/>
              </a:rPr>
              <a:t>uslublar</a:t>
            </a:r>
            <a:endParaRPr lang="en-US" sz="2400" dirty="0">
              <a:latin typeface="Arial"/>
              <a:cs typeface="Arial"/>
            </a:endParaRPr>
          </a:p>
          <a:p>
            <a:pPr marL="12700">
              <a:lnSpc>
                <a:spcPts val="2730"/>
              </a:lnSpc>
            </a:pPr>
            <a:endParaRPr lang="en-US" sz="2000" b="1" dirty="0">
              <a:latin typeface="Arial Black" pitchFamily="34" charset="0"/>
              <a:cs typeface="Arial" pitchFamily="34" charset="0"/>
            </a:endParaRPr>
          </a:p>
        </p:txBody>
      </p:sp>
      <p:sp>
        <p:nvSpPr>
          <p:cNvPr id="16" name="object 5">
            <a:extLst>
              <a:ext uri="{FF2B5EF4-FFF2-40B4-BE49-F238E27FC236}">
                <a16:creationId xmlns:a16="http://schemas.microsoft.com/office/drawing/2014/main" id="{A8BAE388-D6D2-40E9-8208-E39C1E0E7029}"/>
              </a:ext>
            </a:extLst>
          </p:cNvPr>
          <p:cNvSpPr/>
          <p:nvPr/>
        </p:nvSpPr>
        <p:spPr>
          <a:xfrm>
            <a:off x="438687" y="1251204"/>
            <a:ext cx="344044" cy="680720"/>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00"/>
          </a:p>
        </p:txBody>
      </p:sp>
      <p:sp>
        <p:nvSpPr>
          <p:cNvPr id="17" name="object 6">
            <a:extLst>
              <a:ext uri="{FF2B5EF4-FFF2-40B4-BE49-F238E27FC236}">
                <a16:creationId xmlns:a16="http://schemas.microsoft.com/office/drawing/2014/main" id="{ACB4B4C4-B96E-4D3D-A3B1-019ECDA735A1}"/>
              </a:ext>
            </a:extLst>
          </p:cNvPr>
          <p:cNvSpPr/>
          <p:nvPr/>
        </p:nvSpPr>
        <p:spPr>
          <a:xfrm>
            <a:off x="438687" y="2099882"/>
            <a:ext cx="344044" cy="68072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00"/>
          </a:p>
        </p:txBody>
      </p:sp>
      <p:sp>
        <p:nvSpPr>
          <p:cNvPr id="20" name="object 9">
            <a:extLst>
              <a:ext uri="{FF2B5EF4-FFF2-40B4-BE49-F238E27FC236}">
                <a16:creationId xmlns:a16="http://schemas.microsoft.com/office/drawing/2014/main" id="{F294EAD7-CAB8-401C-B12D-6064AA1177E0}"/>
              </a:ext>
            </a:extLst>
          </p:cNvPr>
          <p:cNvSpPr/>
          <p:nvPr/>
        </p:nvSpPr>
        <p:spPr>
          <a:xfrm>
            <a:off x="4406900" y="228105"/>
            <a:ext cx="898093" cy="603885"/>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00"/>
          </a:p>
        </p:txBody>
      </p:sp>
      <p:sp>
        <p:nvSpPr>
          <p:cNvPr id="21" name="object 10">
            <a:extLst>
              <a:ext uri="{FF2B5EF4-FFF2-40B4-BE49-F238E27FC236}">
                <a16:creationId xmlns:a16="http://schemas.microsoft.com/office/drawing/2014/main" id="{27824596-7DE1-4136-95E4-49A51856B6D3}"/>
              </a:ext>
            </a:extLst>
          </p:cNvPr>
          <p:cNvSpPr/>
          <p:nvPr/>
        </p:nvSpPr>
        <p:spPr>
          <a:xfrm>
            <a:off x="4406900" y="228105"/>
            <a:ext cx="898093" cy="603885"/>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00"/>
          </a:p>
        </p:txBody>
      </p:sp>
      <p:sp>
        <p:nvSpPr>
          <p:cNvPr id="22" name="object 12">
            <a:extLst>
              <a:ext uri="{FF2B5EF4-FFF2-40B4-BE49-F238E27FC236}">
                <a16:creationId xmlns:a16="http://schemas.microsoft.com/office/drawing/2014/main" id="{CAFE6579-511C-4CCB-9A5C-300ACC2F553A}"/>
              </a:ext>
            </a:extLst>
          </p:cNvPr>
          <p:cNvSpPr txBox="1"/>
          <p:nvPr/>
        </p:nvSpPr>
        <p:spPr>
          <a:xfrm>
            <a:off x="4423207" y="305543"/>
            <a:ext cx="898093" cy="354580"/>
          </a:xfrm>
          <a:prstGeom prst="rect">
            <a:avLst/>
          </a:prstGeom>
        </p:spPr>
        <p:txBody>
          <a:bodyPr vert="horz" wrap="square" lIns="0" tIns="15871" rIns="0" bIns="0" rtlCol="0">
            <a:spAutoFit/>
          </a:bodyPr>
          <a:lstStyle/>
          <a:p>
            <a:pPr>
              <a:spcBef>
                <a:spcPts val="125"/>
              </a:spcBef>
            </a:pPr>
            <a:r>
              <a:rPr lang="ru-RU" sz="2200" b="1" spc="10" dirty="0">
                <a:solidFill>
                  <a:srgbClr val="FEFEFE"/>
                </a:solidFill>
                <a:latin typeface="Arial"/>
                <a:cs typeface="Arial"/>
              </a:rPr>
              <a:t>11-</a:t>
            </a:r>
            <a:r>
              <a:rPr lang="en-US" sz="2200" spc="-5" dirty="0" err="1">
                <a:solidFill>
                  <a:srgbClr val="FEFEFE"/>
                </a:solidFill>
                <a:latin typeface="Arial"/>
                <a:cs typeface="Arial"/>
              </a:rPr>
              <a:t>sinf</a:t>
            </a:r>
            <a:endParaRPr lang="en-US" sz="2200" dirty="0">
              <a:latin typeface="Arial"/>
              <a:cs typeface="Arial"/>
            </a:endParaRPr>
          </a:p>
        </p:txBody>
      </p:sp>
      <p:sp>
        <p:nvSpPr>
          <p:cNvPr id="40" name="object 12">
            <a:extLst>
              <a:ext uri="{FF2B5EF4-FFF2-40B4-BE49-F238E27FC236}">
                <a16:creationId xmlns:a16="http://schemas.microsoft.com/office/drawing/2014/main" id="{CBB755C7-D145-4CBF-A0CA-DCC15AF34619}"/>
              </a:ext>
            </a:extLst>
          </p:cNvPr>
          <p:cNvSpPr/>
          <p:nvPr/>
        </p:nvSpPr>
        <p:spPr>
          <a:xfrm>
            <a:off x="348287" y="290810"/>
            <a:ext cx="325478" cy="464866"/>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3087" y="448318"/>
                </a:lnTo>
                <a:lnTo>
                  <a:pt x="18921" y="448318"/>
                </a:lnTo>
                <a:lnTo>
                  <a:pt x="15458" y="444855"/>
                </a:lnTo>
                <a:lnTo>
                  <a:pt x="15458" y="18914"/>
                </a:lnTo>
                <a:lnTo>
                  <a:pt x="18921" y="15454"/>
                </a:lnTo>
                <a:lnTo>
                  <a:pt x="323109" y="15454"/>
                </a:lnTo>
                <a:lnTo>
                  <a:pt x="322873" y="14269"/>
                </a:lnTo>
                <a:lnTo>
                  <a:pt x="318025" y="6956"/>
                </a:lnTo>
                <a:lnTo>
                  <a:pt x="310820" y="1961"/>
                </a:lnTo>
                <a:lnTo>
                  <a:pt x="301975" y="0"/>
                </a:lnTo>
                <a:close/>
              </a:path>
              <a:path w="325120" h="464184">
                <a:moveTo>
                  <a:pt x="321185" y="247345"/>
                </a:moveTo>
                <a:lnTo>
                  <a:pt x="312649" y="247345"/>
                </a:lnTo>
                <a:lnTo>
                  <a:pt x="309190" y="250804"/>
                </a:lnTo>
                <a:lnTo>
                  <a:pt x="309190" y="444855"/>
                </a:lnTo>
                <a:lnTo>
                  <a:pt x="305727" y="448318"/>
                </a:lnTo>
                <a:lnTo>
                  <a:pt x="323087" y="448318"/>
                </a:lnTo>
                <a:lnTo>
                  <a:pt x="324648" y="440585"/>
                </a:lnTo>
                <a:lnTo>
                  <a:pt x="324648" y="250804"/>
                </a:lnTo>
                <a:lnTo>
                  <a:pt x="321185" y="247345"/>
                </a:lnTo>
                <a:close/>
              </a:path>
              <a:path w="325120" h="464184">
                <a:moveTo>
                  <a:pt x="323109" y="15454"/>
                </a:moveTo>
                <a:lnTo>
                  <a:pt x="305727" y="15454"/>
                </a:lnTo>
                <a:lnTo>
                  <a:pt x="309190" y="18914"/>
                </a:lnTo>
                <a:lnTo>
                  <a:pt x="309190" y="73832"/>
                </a:lnTo>
                <a:lnTo>
                  <a:pt x="312649" y="77292"/>
                </a:lnTo>
                <a:lnTo>
                  <a:pt x="321185" y="77292"/>
                </a:lnTo>
                <a:lnTo>
                  <a:pt x="324648" y="73832"/>
                </a:lnTo>
                <a:lnTo>
                  <a:pt x="324648" y="23183"/>
                </a:lnTo>
                <a:lnTo>
                  <a:pt x="323109" y="15454"/>
                </a:lnTo>
                <a:close/>
              </a:path>
            </a:pathLst>
          </a:custGeom>
          <a:solidFill>
            <a:srgbClr val="00AEEF"/>
          </a:solidFill>
        </p:spPr>
        <p:txBody>
          <a:bodyPr wrap="square" lIns="0" tIns="0" rIns="0" bIns="0" rtlCol="0"/>
          <a:lstStyle/>
          <a:p>
            <a:pPr defTabSz="915497"/>
            <a:endParaRPr>
              <a:solidFill>
                <a:prstClr val="black"/>
              </a:solidFill>
              <a:latin typeface="Calibri"/>
            </a:endParaRPr>
          </a:p>
        </p:txBody>
      </p:sp>
      <p:sp>
        <p:nvSpPr>
          <p:cNvPr id="41" name="object 13">
            <a:extLst>
              <a:ext uri="{FF2B5EF4-FFF2-40B4-BE49-F238E27FC236}">
                <a16:creationId xmlns:a16="http://schemas.microsoft.com/office/drawing/2014/main" id="{A320EC73-1DA7-41B7-A48C-0FE802E7001D}"/>
              </a:ext>
            </a:extLst>
          </p:cNvPr>
          <p:cNvSpPr/>
          <p:nvPr/>
        </p:nvSpPr>
        <p:spPr>
          <a:xfrm>
            <a:off x="348287" y="290810"/>
            <a:ext cx="325478" cy="464866"/>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2" name="object 14">
            <a:extLst>
              <a:ext uri="{FF2B5EF4-FFF2-40B4-BE49-F238E27FC236}">
                <a16:creationId xmlns:a16="http://schemas.microsoft.com/office/drawing/2014/main" id="{6F5E0EA3-D2C1-4987-9881-745CA41B84A5}"/>
              </a:ext>
            </a:extLst>
          </p:cNvPr>
          <p:cNvSpPr/>
          <p:nvPr/>
        </p:nvSpPr>
        <p:spPr>
          <a:xfrm>
            <a:off x="394317" y="305768"/>
            <a:ext cx="418926" cy="419080"/>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pPr defTabSz="915497"/>
            <a:endParaRPr>
              <a:solidFill>
                <a:prstClr val="black"/>
              </a:solidFill>
              <a:latin typeface="Calibri"/>
            </a:endParaRPr>
          </a:p>
        </p:txBody>
      </p:sp>
      <p:sp>
        <p:nvSpPr>
          <p:cNvPr id="43" name="object 15">
            <a:extLst>
              <a:ext uri="{FF2B5EF4-FFF2-40B4-BE49-F238E27FC236}">
                <a16:creationId xmlns:a16="http://schemas.microsoft.com/office/drawing/2014/main" id="{0ABB8709-86F6-46CA-8C30-4777699EAB4C}"/>
              </a:ext>
            </a:extLst>
          </p:cNvPr>
          <p:cNvSpPr/>
          <p:nvPr/>
        </p:nvSpPr>
        <p:spPr>
          <a:xfrm>
            <a:off x="734852" y="318430"/>
            <a:ext cx="65628" cy="65641"/>
          </a:xfrm>
          <a:prstGeom prst="rect">
            <a:avLst/>
          </a:prstGeom>
          <a:blipFill>
            <a:blip r:embed="rId2" cstate="print"/>
            <a:stretch>
              <a:fillRect/>
            </a:stretch>
          </a:blipFill>
        </p:spPr>
        <p:txBody>
          <a:bodyPr wrap="square" lIns="0" tIns="0" rIns="0" bIns="0" rtlCol="0"/>
          <a:lstStyle/>
          <a:p>
            <a:pPr defTabSz="915497"/>
            <a:endParaRPr>
              <a:solidFill>
                <a:prstClr val="black"/>
              </a:solidFill>
              <a:latin typeface="Calibri"/>
            </a:endParaRPr>
          </a:p>
        </p:txBody>
      </p:sp>
      <p:sp>
        <p:nvSpPr>
          <p:cNvPr id="44" name="object 16">
            <a:extLst>
              <a:ext uri="{FF2B5EF4-FFF2-40B4-BE49-F238E27FC236}">
                <a16:creationId xmlns:a16="http://schemas.microsoft.com/office/drawing/2014/main" id="{06354F10-528C-411E-AECE-792AA79C15FD}"/>
              </a:ext>
            </a:extLst>
          </p:cNvPr>
          <p:cNvSpPr/>
          <p:nvPr/>
        </p:nvSpPr>
        <p:spPr>
          <a:xfrm>
            <a:off x="417159" y="653520"/>
            <a:ext cx="48313" cy="48331"/>
          </a:xfrm>
          <a:custGeom>
            <a:avLst/>
            <a:gdLst/>
            <a:ahLst/>
            <a:cxnLst/>
            <a:rect l="l" t="t" r="r" b="b"/>
            <a:pathLst>
              <a:path w="48259" h="48259">
                <a:moveTo>
                  <a:pt x="0" y="48265"/>
                </a:moveTo>
                <a:lnTo>
                  <a:pt x="20681" y="0"/>
                </a:lnTo>
                <a:lnTo>
                  <a:pt x="48261" y="27579"/>
                </a:lnTo>
                <a:lnTo>
                  <a:pt x="0" y="48265"/>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5" name="object 17">
            <a:extLst>
              <a:ext uri="{FF2B5EF4-FFF2-40B4-BE49-F238E27FC236}">
                <a16:creationId xmlns:a16="http://schemas.microsoft.com/office/drawing/2014/main" id="{ABFF23E1-C735-4C78-94D0-05E248A54E8A}"/>
              </a:ext>
            </a:extLst>
          </p:cNvPr>
          <p:cNvSpPr/>
          <p:nvPr/>
        </p:nvSpPr>
        <p:spPr>
          <a:xfrm>
            <a:off x="446227" y="384363"/>
            <a:ext cx="288608" cy="288714"/>
          </a:xfrm>
          <a:custGeom>
            <a:avLst/>
            <a:gdLst/>
            <a:ahLst/>
            <a:cxnLst/>
            <a:rect l="l" t="t" r="r" b="b"/>
            <a:pathLst>
              <a:path w="288290" h="288290">
                <a:moveTo>
                  <a:pt x="255197" y="0"/>
                </a:moveTo>
                <a:lnTo>
                  <a:pt x="287986" y="32788"/>
                </a:lnTo>
                <a:lnTo>
                  <a:pt x="32800" y="287986"/>
                </a:lnTo>
                <a:lnTo>
                  <a:pt x="0" y="255186"/>
                </a:lnTo>
                <a:lnTo>
                  <a:pt x="255197" y="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6" name="object 18">
            <a:extLst>
              <a:ext uri="{FF2B5EF4-FFF2-40B4-BE49-F238E27FC236}">
                <a16:creationId xmlns:a16="http://schemas.microsoft.com/office/drawing/2014/main" id="{349ECD76-B28B-45A9-AA8C-8C168BF29136}"/>
              </a:ext>
            </a:extLst>
          </p:cNvPr>
          <p:cNvSpPr/>
          <p:nvPr/>
        </p:nvSpPr>
        <p:spPr>
          <a:xfrm>
            <a:off x="712649" y="360768"/>
            <a:ext cx="45770" cy="45787"/>
          </a:xfrm>
          <a:custGeom>
            <a:avLst/>
            <a:gdLst/>
            <a:ahLst/>
            <a:cxnLst/>
            <a:rect l="l" t="t" r="r" b="b"/>
            <a:pathLst>
              <a:path w="45720" h="45720">
                <a:moveTo>
                  <a:pt x="32788" y="45420"/>
                </a:moveTo>
                <a:lnTo>
                  <a:pt x="0" y="12631"/>
                </a:lnTo>
                <a:lnTo>
                  <a:pt x="12621" y="0"/>
                </a:lnTo>
                <a:lnTo>
                  <a:pt x="45421" y="32795"/>
                </a:lnTo>
                <a:lnTo>
                  <a:pt x="32788" y="4542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7" name="object 19">
            <a:extLst>
              <a:ext uri="{FF2B5EF4-FFF2-40B4-BE49-F238E27FC236}">
                <a16:creationId xmlns:a16="http://schemas.microsoft.com/office/drawing/2014/main" id="{895C7C7C-2970-4E77-BAA2-3030D8DC862C}"/>
              </a:ext>
            </a:extLst>
          </p:cNvPr>
          <p:cNvSpPr/>
          <p:nvPr/>
        </p:nvSpPr>
        <p:spPr>
          <a:xfrm>
            <a:off x="394317" y="305768"/>
            <a:ext cx="418926" cy="419080"/>
          </a:xfrm>
          <a:custGeom>
            <a:avLst/>
            <a:gdLst/>
            <a:ahLst/>
            <a:cxnLst/>
            <a:rect l="l" t="t" r="r" b="b"/>
            <a:pathLst>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8" name="object 20">
            <a:extLst>
              <a:ext uri="{FF2B5EF4-FFF2-40B4-BE49-F238E27FC236}">
                <a16:creationId xmlns:a16="http://schemas.microsoft.com/office/drawing/2014/main" id="{C131B292-257F-4A7B-A11F-1F0B7801BBD2}"/>
              </a:ext>
            </a:extLst>
          </p:cNvPr>
          <p:cNvSpPr/>
          <p:nvPr/>
        </p:nvSpPr>
        <p:spPr>
          <a:xfrm>
            <a:off x="410173" y="368352"/>
            <a:ext cx="201517" cy="0"/>
          </a:xfrm>
          <a:custGeom>
            <a:avLst/>
            <a:gdLst/>
            <a:ahLst/>
            <a:cxnLst/>
            <a:rect l="l" t="t" r="r" b="b"/>
            <a:pathLst>
              <a:path w="201295">
                <a:moveTo>
                  <a:pt x="0" y="0"/>
                </a:moveTo>
                <a:lnTo>
                  <a:pt x="200964" y="0"/>
                </a:lnTo>
              </a:path>
            </a:pathLst>
          </a:custGeom>
          <a:ln w="15457">
            <a:solidFill>
              <a:srgbClr val="00AEEF"/>
            </a:solidFill>
          </a:ln>
        </p:spPr>
        <p:txBody>
          <a:bodyPr wrap="square" lIns="0" tIns="0" rIns="0" bIns="0" rtlCol="0"/>
          <a:lstStyle/>
          <a:p>
            <a:pPr defTabSz="915497"/>
            <a:endParaRPr>
              <a:solidFill>
                <a:prstClr val="black"/>
              </a:solidFill>
              <a:latin typeface="Calibri"/>
            </a:endParaRPr>
          </a:p>
        </p:txBody>
      </p:sp>
      <p:sp>
        <p:nvSpPr>
          <p:cNvPr id="49" name="object 21">
            <a:extLst>
              <a:ext uri="{FF2B5EF4-FFF2-40B4-BE49-F238E27FC236}">
                <a16:creationId xmlns:a16="http://schemas.microsoft.com/office/drawing/2014/main" id="{A3188B50-45BA-4B67-8828-724D3FB814B6}"/>
              </a:ext>
            </a:extLst>
          </p:cNvPr>
          <p:cNvSpPr/>
          <p:nvPr/>
        </p:nvSpPr>
        <p:spPr>
          <a:xfrm>
            <a:off x="410173" y="360612"/>
            <a:ext cx="201517" cy="15898"/>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50" name="object 22">
            <a:extLst>
              <a:ext uri="{FF2B5EF4-FFF2-40B4-BE49-F238E27FC236}">
                <a16:creationId xmlns:a16="http://schemas.microsoft.com/office/drawing/2014/main" id="{6A6888D2-7ACE-4E45-8E8F-5C2603158F99}"/>
              </a:ext>
            </a:extLst>
          </p:cNvPr>
          <p:cNvSpPr/>
          <p:nvPr/>
        </p:nvSpPr>
        <p:spPr>
          <a:xfrm>
            <a:off x="410173" y="414796"/>
            <a:ext cx="201517" cy="0"/>
          </a:xfrm>
          <a:custGeom>
            <a:avLst/>
            <a:gdLst/>
            <a:ahLst/>
            <a:cxnLst/>
            <a:rect l="l" t="t" r="r" b="b"/>
            <a:pathLst>
              <a:path w="201295">
                <a:moveTo>
                  <a:pt x="0" y="0"/>
                </a:moveTo>
                <a:lnTo>
                  <a:pt x="200964" y="0"/>
                </a:lnTo>
              </a:path>
            </a:pathLst>
          </a:custGeom>
          <a:ln w="15457">
            <a:solidFill>
              <a:srgbClr val="00AEEF"/>
            </a:solidFill>
          </a:ln>
        </p:spPr>
        <p:txBody>
          <a:bodyPr wrap="square" lIns="0" tIns="0" rIns="0" bIns="0" rtlCol="0"/>
          <a:lstStyle/>
          <a:p>
            <a:pPr defTabSz="915497"/>
            <a:endParaRPr>
              <a:solidFill>
                <a:prstClr val="black"/>
              </a:solidFill>
              <a:latin typeface="Calibri"/>
            </a:endParaRPr>
          </a:p>
        </p:txBody>
      </p:sp>
      <p:sp>
        <p:nvSpPr>
          <p:cNvPr id="51" name="object 23">
            <a:extLst>
              <a:ext uri="{FF2B5EF4-FFF2-40B4-BE49-F238E27FC236}">
                <a16:creationId xmlns:a16="http://schemas.microsoft.com/office/drawing/2014/main" id="{02BA5A4F-953F-4F1E-89AF-C36D044FA8D5}"/>
              </a:ext>
            </a:extLst>
          </p:cNvPr>
          <p:cNvSpPr/>
          <p:nvPr/>
        </p:nvSpPr>
        <p:spPr>
          <a:xfrm>
            <a:off x="410173" y="407056"/>
            <a:ext cx="201517" cy="15898"/>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52" name="object 24">
            <a:extLst>
              <a:ext uri="{FF2B5EF4-FFF2-40B4-BE49-F238E27FC236}">
                <a16:creationId xmlns:a16="http://schemas.microsoft.com/office/drawing/2014/main" id="{AB643593-D789-40B0-966A-78146405CC2F}"/>
              </a:ext>
            </a:extLst>
          </p:cNvPr>
          <p:cNvSpPr/>
          <p:nvPr/>
        </p:nvSpPr>
        <p:spPr>
          <a:xfrm>
            <a:off x="410173" y="461239"/>
            <a:ext cx="155111" cy="0"/>
          </a:xfrm>
          <a:custGeom>
            <a:avLst/>
            <a:gdLst/>
            <a:ahLst/>
            <a:cxnLst/>
            <a:rect l="l" t="t" r="r" b="b"/>
            <a:pathLst>
              <a:path w="154940">
                <a:moveTo>
                  <a:pt x="0" y="0"/>
                </a:moveTo>
                <a:lnTo>
                  <a:pt x="154587" y="0"/>
                </a:lnTo>
              </a:path>
            </a:pathLst>
          </a:custGeom>
          <a:ln w="15461">
            <a:solidFill>
              <a:srgbClr val="00AEEF"/>
            </a:solidFill>
          </a:ln>
        </p:spPr>
        <p:txBody>
          <a:bodyPr wrap="square" lIns="0" tIns="0" rIns="0" bIns="0" rtlCol="0"/>
          <a:lstStyle/>
          <a:p>
            <a:pPr defTabSz="915497"/>
            <a:endParaRPr>
              <a:solidFill>
                <a:prstClr val="black"/>
              </a:solidFill>
              <a:latin typeface="Calibri"/>
            </a:endParaRPr>
          </a:p>
        </p:txBody>
      </p:sp>
      <p:sp>
        <p:nvSpPr>
          <p:cNvPr id="53" name="object 25">
            <a:extLst>
              <a:ext uri="{FF2B5EF4-FFF2-40B4-BE49-F238E27FC236}">
                <a16:creationId xmlns:a16="http://schemas.microsoft.com/office/drawing/2014/main" id="{8F53C781-98B4-4F4A-BF71-0E4979E2750B}"/>
              </a:ext>
            </a:extLst>
          </p:cNvPr>
          <p:cNvSpPr/>
          <p:nvPr/>
        </p:nvSpPr>
        <p:spPr>
          <a:xfrm>
            <a:off x="410173" y="453497"/>
            <a:ext cx="155111" cy="15898"/>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26" name="object 3"/>
          <p:cNvSpPr txBox="1">
            <a:spLocks noGrp="1"/>
          </p:cNvSpPr>
          <p:nvPr>
            <p:ph type="title"/>
          </p:nvPr>
        </p:nvSpPr>
        <p:spPr>
          <a:xfrm>
            <a:off x="967816" y="222930"/>
            <a:ext cx="3553385" cy="630300"/>
          </a:xfrm>
          <a:prstGeom prst="rect">
            <a:avLst/>
          </a:prstGeom>
        </p:spPr>
        <p:txBody>
          <a:bodyPr vert="horz" wrap="square" lIns="0" tIns="14604" rIns="0" bIns="0" rtlCol="0">
            <a:spAutoFit/>
          </a:bodyPr>
          <a:lstStyle/>
          <a:p>
            <a:pPr marL="12700" algn="ctr">
              <a:lnSpc>
                <a:spcPct val="100000"/>
              </a:lnSpc>
              <a:spcBef>
                <a:spcPts val="114"/>
              </a:spcBef>
            </a:pPr>
            <a:r>
              <a:rPr lang="uz-Latn-UZ" sz="4000" spc="10" dirty="0">
                <a:latin typeface="Arial Black" pitchFamily="34" charset="0"/>
                <a:cs typeface="Times New Roman" pitchFamily="18" charset="0"/>
              </a:rPr>
              <a:t>ONA TILI</a:t>
            </a:r>
            <a:endParaRPr sz="4000" dirty="0">
              <a:latin typeface="Arial Black" pitchFamily="34" charset="0"/>
              <a:cs typeface="Times New Roman" pitchFamily="18" charset="0"/>
            </a:endParaRPr>
          </a:p>
        </p:txBody>
      </p:sp>
      <p:pic>
        <p:nvPicPr>
          <p:cNvPr id="27" name="Picture 2" descr="C:\Users\Lenovo\Desktop\IMG_20200916_200121_799.jpg"/>
          <p:cNvPicPr>
            <a:picLocks noGrp="1" noChangeAspect="1" noChangeArrowheads="1"/>
          </p:cNvPicPr>
          <p:nvPr>
            <p:ph type="pic" sz="quarter" idx="12"/>
          </p:nvPr>
        </p:nvPicPr>
        <p:blipFill>
          <a:blip r:embed="rId3" cstate="print">
            <a:extLst>
              <a:ext uri="{28A0092B-C50C-407E-A947-70E740481C1C}">
                <a14:useLocalDpi xmlns:a14="http://schemas.microsoft.com/office/drawing/2010/main" val="0"/>
              </a:ext>
            </a:extLst>
          </a:blip>
          <a:srcRect t="9625" b="9625"/>
          <a:stretch>
            <a:fillRect/>
          </a:stretch>
        </p:blipFill>
        <p:spPr bwMode="auto">
          <a:xfrm>
            <a:off x="4051300" y="1412875"/>
            <a:ext cx="15748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7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0752" y="44717"/>
            <a:ext cx="5164295" cy="430887"/>
          </a:xfrm>
        </p:spPr>
        <p:txBody>
          <a:bodyPr/>
          <a:lstStyle/>
          <a:p>
            <a:pPr algn="ctr"/>
            <a:r>
              <a:rPr lang="uz-Latn-UZ" sz="2800" dirty="0"/>
              <a:t>O‘tgan darsda</a:t>
            </a:r>
            <a:endParaRPr lang="ru-RU" sz="2800" dirty="0"/>
          </a:p>
        </p:txBody>
      </p:sp>
      <p:sp>
        <p:nvSpPr>
          <p:cNvPr id="5" name="TextBox 4"/>
          <p:cNvSpPr txBox="1"/>
          <p:nvPr/>
        </p:nvSpPr>
        <p:spPr>
          <a:xfrm>
            <a:off x="139700" y="551923"/>
            <a:ext cx="5487555" cy="2631490"/>
          </a:xfrm>
          <a:prstGeom prst="rect">
            <a:avLst/>
          </a:prstGeom>
          <a:noFill/>
        </p:spPr>
        <p:txBody>
          <a:bodyPr wrap="square" rtlCol="0">
            <a:spAutoFit/>
          </a:bodyPr>
          <a:lstStyle/>
          <a:p>
            <a:pPr indent="360363"/>
            <a:r>
              <a:rPr lang="uz-Latn-UZ" sz="1600" dirty="0">
                <a:latin typeface="Arial" pitchFamily="34" charset="0"/>
                <a:cs typeface="Arial" pitchFamily="34" charset="0"/>
              </a:rPr>
              <a:t>1.</a:t>
            </a:r>
            <a:r>
              <a:rPr lang="ru-RU" sz="1600" dirty="0">
                <a:latin typeface="Arial" pitchFamily="34" charset="0"/>
                <a:cs typeface="Arial" pitchFamily="34" charset="0"/>
              </a:rPr>
              <a:t> </a:t>
            </a:r>
            <a:r>
              <a:rPr lang="uz-Latn-UZ" sz="1600" dirty="0">
                <a:latin typeface="Arial" pitchFamily="34" charset="0"/>
                <a:cs typeface="Arial" pitchFamily="34" charset="0"/>
              </a:rPr>
              <a:t>Nutqning jo‘yaliligi sifatini ta’minlashda nimalarni hisobga olish lozim?</a:t>
            </a:r>
          </a:p>
          <a:p>
            <a:pPr indent="360363">
              <a:spcAft>
                <a:spcPts val="600"/>
              </a:spcAft>
            </a:pPr>
            <a:r>
              <a:rPr lang="uz-Latn-UZ" sz="1600" dirty="0">
                <a:solidFill>
                  <a:srgbClr val="0070C0"/>
                </a:solidFill>
                <a:latin typeface="Arial" pitchFamily="34" charset="0"/>
                <a:cs typeface="Arial" pitchFamily="34" charset="0"/>
              </a:rPr>
              <a:t>Javob: </a:t>
            </a:r>
            <a:r>
              <a:rPr lang="uz-Latn-UZ" sz="1600" dirty="0">
                <a:latin typeface="Arial" pitchFamily="34" charset="0"/>
                <a:cs typeface="Arial" pitchFamily="34" charset="0"/>
              </a:rPr>
              <a:t>axborotning mazmuni, tinglovchi yoki o‘quvchining yoshi, ijtimoiy maqomi, nutqning yozma yoki og‘zaki ekanligi kabilarni hisobga olish zarur.</a:t>
            </a:r>
          </a:p>
          <a:p>
            <a:pPr indent="360363"/>
            <a:r>
              <a:rPr lang="uz-Latn-UZ" sz="1600" dirty="0">
                <a:latin typeface="Arial" pitchFamily="34" charset="0"/>
                <a:cs typeface="Arial" pitchFamily="34" charset="0"/>
              </a:rPr>
              <a:t>2.</a:t>
            </a:r>
            <a:r>
              <a:rPr lang="ru-RU" sz="1600" dirty="0">
                <a:latin typeface="Arial" pitchFamily="34" charset="0"/>
                <a:cs typeface="Arial" pitchFamily="34" charset="0"/>
              </a:rPr>
              <a:t> </a:t>
            </a:r>
            <a:r>
              <a:rPr lang="uz-Latn-UZ" sz="1600" dirty="0">
                <a:latin typeface="Arial" pitchFamily="34" charset="0"/>
                <a:cs typeface="Arial" pitchFamily="34" charset="0"/>
              </a:rPr>
              <a:t>Jo‘yalilikni ta’minlashda sinonimlardan qanday foydalaniladi?</a:t>
            </a:r>
          </a:p>
          <a:p>
            <a:pPr indent="360363"/>
            <a:r>
              <a:rPr lang="uz-Latn-UZ" sz="1600" dirty="0">
                <a:solidFill>
                  <a:srgbClr val="0070C0"/>
                </a:solidFill>
                <a:latin typeface="Arial" pitchFamily="34" charset="0"/>
                <a:cs typeface="Arial" pitchFamily="34" charset="0"/>
              </a:rPr>
              <a:t>Javob:</a:t>
            </a:r>
            <a:r>
              <a:rPr lang="ru-RU" sz="1600" dirty="0">
                <a:solidFill>
                  <a:srgbClr val="0070C0"/>
                </a:solidFill>
                <a:latin typeface="Arial" pitchFamily="34" charset="0"/>
                <a:cs typeface="Arial" pitchFamily="34" charset="0"/>
              </a:rPr>
              <a:t> </a:t>
            </a:r>
            <a:r>
              <a:rPr lang="uz-Latn-UZ" sz="1600" dirty="0">
                <a:latin typeface="Arial" pitchFamily="34" charset="0"/>
                <a:cs typeface="Arial" pitchFamily="34" charset="0"/>
              </a:rPr>
              <a:t>nutq sharoiti va tinglovchi yoshi va maqomidan kelib chiqib, sinonimik qatordan mosi tanlab nutqqa olib kiriladi.	</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216652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t>Topshiriq</a:t>
            </a:r>
            <a:endParaRPr lang="ru-RU" sz="2800" b="0" dirty="0"/>
          </a:p>
        </p:txBody>
      </p:sp>
      <p:pic>
        <p:nvPicPr>
          <p:cNvPr id="4" name="Picture 11" descr="MC900432665[1]"/>
          <p:cNvPicPr>
            <a:picLocks noChangeAspect="1" noChangeArrowheads="1"/>
          </p:cNvPicPr>
          <p:nvPr/>
        </p:nvPicPr>
        <p:blipFill>
          <a:blip r:embed="rId2"/>
          <a:srcRect/>
          <a:stretch>
            <a:fillRect/>
          </a:stretch>
        </p:blipFill>
        <p:spPr bwMode="auto">
          <a:xfrm rot="10800000" flipV="1">
            <a:off x="3527804" y="2525417"/>
            <a:ext cx="1945896" cy="707022"/>
          </a:xfrm>
          <a:prstGeom prst="rect">
            <a:avLst/>
          </a:prstGeom>
          <a:noFill/>
          <a:ln w="9525">
            <a:noFill/>
            <a:miter lim="800000"/>
            <a:headEnd/>
            <a:tailEnd/>
          </a:ln>
        </p:spPr>
      </p:pic>
      <p:sp>
        <p:nvSpPr>
          <p:cNvPr id="3" name="Текст 2"/>
          <p:cNvSpPr>
            <a:spLocks noGrp="1"/>
          </p:cNvSpPr>
          <p:nvPr>
            <p:ph type="body" idx="1"/>
          </p:nvPr>
        </p:nvSpPr>
        <p:spPr>
          <a:xfrm>
            <a:off x="139700" y="555625"/>
            <a:ext cx="5486400" cy="2339102"/>
          </a:xfrm>
        </p:spPr>
        <p:txBody>
          <a:bodyPr/>
          <a:lstStyle/>
          <a:p>
            <a:pPr algn="ctr"/>
            <a:r>
              <a:rPr lang="uz-Latn-UZ" sz="1600" b="1" dirty="0"/>
              <a:t>Berilgan parchadagi </a:t>
            </a:r>
            <a:r>
              <a:rPr lang="uz-Latn-UZ" sz="1600" b="1" i="1" dirty="0"/>
              <a:t>jamg‘armoq</a:t>
            </a:r>
            <a:r>
              <a:rPr lang="uz-Latn-UZ" sz="1600" b="1" dirty="0"/>
              <a:t> so‘zining ma’nosi va uning ko‘proq rasmiy uslubga xoslanganligi haqida mulohazalaringizni bildiring. Keltirilgan gapda bu so‘zning o‘z o‘rnini topgan-topmaganligini izohlashga harakat qiling.</a:t>
            </a:r>
          </a:p>
          <a:p>
            <a:pPr algn="just"/>
            <a:r>
              <a:rPr lang="uz-Latn-UZ" sz="1800" dirty="0"/>
              <a:t>       Ramazon aytuvchilar ko‘payib ketgan edi... Mabodo ulardan oldinroq biror eshikka borib qolsak, jamg‘argan narsalarimizni zo‘ravonlik bilan tortib olishardi. (S.Ravshanov)</a:t>
            </a:r>
            <a:endParaRPr lang="ru-RU" sz="1800" dirty="0"/>
          </a:p>
        </p:txBody>
      </p:sp>
    </p:spTree>
    <p:extLst>
      <p:ext uri="{BB962C8B-B14F-4D97-AF65-F5344CB8AC3E}">
        <p14:creationId xmlns:p14="http://schemas.microsoft.com/office/powerpoint/2010/main" val="304432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Abror\Asqarov\Logotype\simbol_5.jpg"/>
          <p:cNvPicPr>
            <a:picLocks noChangeAspect="1" noChangeArrowheads="1"/>
          </p:cNvPicPr>
          <p:nvPr/>
        </p:nvPicPr>
        <p:blipFill>
          <a:blip r:embed="rId2" cstate="print"/>
          <a:srcRect t="10294" b="10294"/>
          <a:stretch>
            <a:fillRect/>
          </a:stretch>
        </p:blipFill>
        <p:spPr bwMode="auto">
          <a:xfrm>
            <a:off x="4483100" y="2460625"/>
            <a:ext cx="1003976" cy="674217"/>
          </a:xfrm>
          <a:prstGeom prst="roundRect">
            <a:avLst>
              <a:gd name="adj" fmla="val 8594"/>
            </a:avLst>
          </a:prstGeom>
          <a:solidFill>
            <a:sysClr val="window" lastClr="FFFFFF">
              <a:lumMod val="95000"/>
            </a:sysClr>
          </a:solidFill>
          <a:ln>
            <a:noFill/>
          </a:ln>
          <a:effectLst/>
        </p:spPr>
      </p:pic>
      <p:sp>
        <p:nvSpPr>
          <p:cNvPr id="2" name="Заголовок 1"/>
          <p:cNvSpPr>
            <a:spLocks noGrp="1"/>
          </p:cNvSpPr>
          <p:nvPr>
            <p:ph type="title"/>
          </p:nvPr>
        </p:nvSpPr>
        <p:spPr>
          <a:xfrm>
            <a:off x="292100" y="48538"/>
            <a:ext cx="5164295" cy="430887"/>
          </a:xfrm>
        </p:spPr>
        <p:txBody>
          <a:bodyPr/>
          <a:lstStyle/>
          <a:p>
            <a:pPr algn="ctr"/>
            <a:r>
              <a:rPr lang="uz-Latn-UZ" sz="2800" b="0" dirty="0"/>
              <a:t>Esda saqlang!</a:t>
            </a:r>
            <a:endParaRPr lang="ru-RU" sz="2800" b="0" dirty="0"/>
          </a:p>
        </p:txBody>
      </p:sp>
      <p:sp>
        <p:nvSpPr>
          <p:cNvPr id="3" name="Текст 2"/>
          <p:cNvSpPr>
            <a:spLocks noGrp="1"/>
          </p:cNvSpPr>
          <p:nvPr>
            <p:ph type="body" idx="1"/>
          </p:nvPr>
        </p:nvSpPr>
        <p:spPr>
          <a:xfrm>
            <a:off x="139700" y="555625"/>
            <a:ext cx="5486400" cy="2590799"/>
          </a:xfrm>
        </p:spPr>
        <p:txBody>
          <a:bodyPr/>
          <a:lstStyle/>
          <a:p>
            <a:pPr algn="just"/>
            <a:r>
              <a:rPr lang="uz-Latn-UZ" sz="1800" dirty="0"/>
              <a:t>       Bir uslubga xoslangan so‘z, ibora, sintaktik qurilma yoki shu kabi birlikning boshqasiga o‘tkazilishi nojoiz, o‘rinsiz hisoblanadi. Bunday holatlarda ham nutqning jo‘yaliligi buzilishi mumkin.</a:t>
            </a:r>
          </a:p>
          <a:p>
            <a:pPr algn="just"/>
            <a:r>
              <a:rPr lang="uz-Latn-UZ" sz="1800" dirty="0"/>
              <a:t>         Bu o‘rinda aytish kerakki, jo‘yalilik sifatini o‘rganishda nutqning yozma va og‘zaki shakllarini farqlash lozim, chunki bu nutq shakllarida jo‘yalilik o‘ziga xos  tarzda namoyon bo‘ladi. </a:t>
            </a:r>
          </a:p>
        </p:txBody>
      </p:sp>
    </p:spTree>
    <p:extLst>
      <p:ext uri="{BB962C8B-B14F-4D97-AF65-F5344CB8AC3E}">
        <p14:creationId xmlns:p14="http://schemas.microsoft.com/office/powerpoint/2010/main" val="191359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9152"/>
            <a:ext cx="5164295" cy="430887"/>
          </a:xfrm>
        </p:spPr>
        <p:txBody>
          <a:bodyPr/>
          <a:lstStyle/>
          <a:p>
            <a:pPr algn="ctr"/>
            <a:r>
              <a:rPr lang="uz-Latn-UZ" sz="2800" b="0" dirty="0"/>
              <a:t>Unutmang!</a:t>
            </a:r>
            <a:endParaRPr lang="ru-RU" sz="2800" b="0" dirty="0"/>
          </a:p>
        </p:txBody>
      </p:sp>
      <p:sp>
        <p:nvSpPr>
          <p:cNvPr id="3" name="Текст 2"/>
          <p:cNvSpPr>
            <a:spLocks noGrp="1"/>
          </p:cNvSpPr>
          <p:nvPr>
            <p:ph type="body" idx="1"/>
          </p:nvPr>
        </p:nvSpPr>
        <p:spPr>
          <a:xfrm>
            <a:off x="139701" y="631826"/>
            <a:ext cx="4648200" cy="2769989"/>
          </a:xfrm>
        </p:spPr>
        <p:txBody>
          <a:bodyPr/>
          <a:lstStyle/>
          <a:p>
            <a:pPr lvl="0" indent="360363" algn="just"/>
            <a:r>
              <a:rPr lang="uz-Latn-UZ" sz="1800" dirty="0"/>
              <a:t>Ma’lumki, yozma va og‘zaki nutqning voqe bo‘lish sharoitlari bir xil emas, shunga ko‘ra bu ikki nutq shaklining o‘ziga xoslangan birliklari, grammatik shakllari, sintaktik qoliplari bor. Bu holatni hisobga olmaslik natijasida ham nutqning jo‘yaliligiga putur yetadi.</a:t>
            </a:r>
          </a:p>
          <a:p>
            <a:pPr lvl="0" algn="just"/>
            <a:r>
              <a:rPr lang="uz-Latn-UZ" sz="1800" dirty="0"/>
              <a:t>        Albatta, badiiy nutqda jo‘yalilik o‘ziga xos namoyon bo‘ladi. </a:t>
            </a:r>
          </a:p>
          <a:p>
            <a:endParaRPr lang="ru-RU"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2003425"/>
            <a:ext cx="874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39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dirty="0"/>
              <a:t>76-mashq</a:t>
            </a:r>
            <a:endParaRPr lang="ru-RU" sz="2800" dirty="0"/>
          </a:p>
        </p:txBody>
      </p:sp>
      <p:sp>
        <p:nvSpPr>
          <p:cNvPr id="3" name="Текст 2"/>
          <p:cNvSpPr>
            <a:spLocks noGrp="1"/>
          </p:cNvSpPr>
          <p:nvPr>
            <p:ph type="body" idx="1"/>
          </p:nvPr>
        </p:nvSpPr>
        <p:spPr>
          <a:xfrm>
            <a:off x="139700" y="589885"/>
            <a:ext cx="5486400" cy="2231380"/>
          </a:xfrm>
        </p:spPr>
        <p:txBody>
          <a:bodyPr/>
          <a:lstStyle/>
          <a:p>
            <a:pPr algn="ctr">
              <a:spcAft>
                <a:spcPts val="600"/>
              </a:spcAft>
            </a:pPr>
            <a:r>
              <a:rPr lang="uz-Latn-UZ" sz="1400" b="1" dirty="0"/>
              <a:t>Berilgan badiiy parchani o‘qing. Unda qahramon tilida </a:t>
            </a:r>
            <a:r>
              <a:rPr lang="uz-Latn-UZ" sz="1400" b="1" i="1" dirty="0"/>
              <a:t>o‘lmoq </a:t>
            </a:r>
            <a:r>
              <a:rPr lang="uz-Latn-UZ" sz="1400" b="1" dirty="0"/>
              <a:t>so‘zining jo‘yasiz qo‘llanishi uning madaniy saviyasini ta’kidlashga xizmat qilayotganini izohlang.</a:t>
            </a:r>
          </a:p>
          <a:p>
            <a:pPr indent="360363"/>
            <a:r>
              <a:rPr lang="uz-Latn-UZ" sz="1400" dirty="0"/>
              <a:t>Bashirjon unga qaradi-yu: “Ha, nima bo‘ldi?”</a:t>
            </a:r>
            <a:r>
              <a:rPr lang="en-US" sz="1400" dirty="0"/>
              <a:t> </a:t>
            </a:r>
            <a:r>
              <a:rPr lang="uz-Latn-UZ" sz="1400" dirty="0"/>
              <a:t>–</a:t>
            </a:r>
            <a:r>
              <a:rPr lang="en-US" sz="1400" dirty="0"/>
              <a:t> </a:t>
            </a:r>
            <a:r>
              <a:rPr lang="uz-Latn-UZ" sz="1400" dirty="0"/>
              <a:t>deb so‘radi ayolning boshidagi oq ro‘moliga ishora qilib.</a:t>
            </a:r>
          </a:p>
          <a:p>
            <a:pPr indent="360363"/>
            <a:r>
              <a:rPr lang="uz-Latn-UZ" sz="1400" dirty="0"/>
              <a:t>–</a:t>
            </a:r>
            <a:r>
              <a:rPr lang="en-US" sz="1400" dirty="0"/>
              <a:t> </a:t>
            </a:r>
            <a:r>
              <a:rPr lang="uz-Latn-UZ" sz="1400" dirty="0"/>
              <a:t>Uzoqroq bir qarindoshimiz kecha...</a:t>
            </a:r>
          </a:p>
          <a:p>
            <a:pPr indent="360363"/>
            <a:r>
              <a:rPr lang="uz-Latn-UZ" sz="1400" dirty="0"/>
              <a:t>–</a:t>
            </a:r>
            <a:r>
              <a:rPr lang="en-US" sz="1400" dirty="0"/>
              <a:t> </a:t>
            </a:r>
            <a:r>
              <a:rPr lang="uz-Latn-UZ" sz="1400" dirty="0"/>
              <a:t>Hm-m!</a:t>
            </a:r>
            <a:r>
              <a:rPr lang="en-US" sz="1400" dirty="0"/>
              <a:t> </a:t>
            </a:r>
            <a:r>
              <a:rPr lang="uz-Latn-UZ" sz="1400" dirty="0"/>
              <a:t>–</a:t>
            </a:r>
            <a:r>
              <a:rPr lang="en-US" sz="1400" dirty="0"/>
              <a:t> </a:t>
            </a:r>
            <a:r>
              <a:rPr lang="uz-Latn-UZ" sz="1400" dirty="0"/>
              <a:t>dedi boshliq hissiz.</a:t>
            </a:r>
            <a:r>
              <a:rPr lang="en-US" sz="1400" dirty="0"/>
              <a:t> </a:t>
            </a:r>
            <a:r>
              <a:rPr lang="uz-Latn-UZ" sz="1400" dirty="0"/>
              <a:t>– O‘ldimi?</a:t>
            </a:r>
          </a:p>
          <a:p>
            <a:pPr indent="360363"/>
            <a:r>
              <a:rPr lang="uz-Latn-UZ" sz="1400" dirty="0"/>
              <a:t>–</a:t>
            </a:r>
            <a:r>
              <a:rPr lang="en-US" sz="1400" dirty="0"/>
              <a:t> </a:t>
            </a:r>
            <a:r>
              <a:rPr lang="uz-Latn-UZ" sz="1400" dirty="0"/>
              <a:t>Ha!</a:t>
            </a:r>
          </a:p>
          <a:p>
            <a:pPr indent="360363"/>
            <a:r>
              <a:rPr lang="uz-Latn-UZ" sz="1400" dirty="0"/>
              <a:t>– Hm-m, chatoq bo‘libdi-ku... H</a:t>
            </a:r>
            <a:r>
              <a:rPr lang="en-US" sz="1400" dirty="0"/>
              <a:t>a</a:t>
            </a:r>
            <a:r>
              <a:rPr lang="uz-Latn-UZ" sz="1400" dirty="0"/>
              <a:t>, xudo rahmat qilsin...</a:t>
            </a:r>
            <a:r>
              <a:rPr lang="en-US" sz="1400" dirty="0"/>
              <a:t> </a:t>
            </a:r>
            <a:r>
              <a:rPr lang="uz-Latn-UZ" sz="1400" dirty="0"/>
              <a:t>Xo‘p bo‘lmasa, o‘sha kitoblar bor dedingiz-a</a:t>
            </a:r>
            <a:r>
              <a:rPr lang="en-US" sz="1400" dirty="0"/>
              <a:t>?</a:t>
            </a:r>
            <a:r>
              <a:rPr lang="uz-Latn-UZ" sz="1400" dirty="0"/>
              <a:t>..</a:t>
            </a:r>
            <a:r>
              <a:rPr lang="en-US" sz="1400" dirty="0"/>
              <a:t> </a:t>
            </a:r>
            <a:r>
              <a:rPr lang="uz-Latn-UZ" sz="1400" dirty="0"/>
              <a:t>(N.Aminov)</a:t>
            </a:r>
            <a:endParaRPr lang="ru-RU" sz="1400" dirty="0"/>
          </a:p>
        </p:txBody>
      </p:sp>
      <p:pic>
        <p:nvPicPr>
          <p:cNvPr id="4" name="Picture 6"/>
          <p:cNvPicPr>
            <a:picLocks noChangeAspect="1" noChangeArrowheads="1"/>
          </p:cNvPicPr>
          <p:nvPr/>
        </p:nvPicPr>
        <p:blipFill>
          <a:blip r:embed="rId2"/>
          <a:srcRect/>
          <a:stretch>
            <a:fillRect/>
          </a:stretch>
        </p:blipFill>
        <p:spPr bwMode="auto">
          <a:xfrm>
            <a:off x="5109094" y="2813715"/>
            <a:ext cx="527240" cy="292100"/>
          </a:xfrm>
          <a:prstGeom prst="rect">
            <a:avLst/>
          </a:prstGeom>
          <a:noFill/>
          <a:ln w="9525">
            <a:noFill/>
            <a:miter lim="800000"/>
            <a:headEnd/>
            <a:tailEnd/>
          </a:ln>
        </p:spPr>
      </p:pic>
    </p:spTree>
    <p:extLst>
      <p:ext uri="{BB962C8B-B14F-4D97-AF65-F5344CB8AC3E}">
        <p14:creationId xmlns:p14="http://schemas.microsoft.com/office/powerpoint/2010/main" val="9124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t>77-mashq</a:t>
            </a:r>
            <a:endParaRPr lang="ru-RU" sz="2800" b="0" dirty="0"/>
          </a:p>
        </p:txBody>
      </p:sp>
      <p:sp>
        <p:nvSpPr>
          <p:cNvPr id="3" name="Текст 2"/>
          <p:cNvSpPr>
            <a:spLocks noGrp="1"/>
          </p:cNvSpPr>
          <p:nvPr>
            <p:ph type="body" idx="1"/>
          </p:nvPr>
        </p:nvSpPr>
        <p:spPr>
          <a:xfrm>
            <a:off x="139700" y="631825"/>
            <a:ext cx="5486400" cy="2369880"/>
          </a:xfrm>
        </p:spPr>
        <p:txBody>
          <a:bodyPr/>
          <a:lstStyle/>
          <a:p>
            <a:pPr algn="ctr">
              <a:spcAft>
                <a:spcPts val="1200"/>
              </a:spcAft>
            </a:pPr>
            <a:r>
              <a:rPr lang="uz-Latn-UZ" sz="1600" b="1" dirty="0"/>
              <a:t>Parchani o‘qing. Diniy va’z uslubini so‘zlashuv uslubiga ko‘chirish natijasida yuzaga kelayotgan yumoristik kulgini izohlashga harakat qiling.</a:t>
            </a:r>
          </a:p>
          <a:p>
            <a:pPr indent="360363" algn="just"/>
            <a:r>
              <a:rPr lang="uz-Latn-UZ" sz="1600" dirty="0"/>
              <a:t>Vafo attor qiroat bilan so‘zlashga kirishdi.</a:t>
            </a:r>
          </a:p>
          <a:p>
            <a:pPr indent="360363" algn="just"/>
            <a:r>
              <a:rPr lang="uz-Latn-UZ" sz="1400" dirty="0"/>
              <a:t>–</a:t>
            </a:r>
            <a:r>
              <a:rPr lang="en-US" sz="1400" dirty="0"/>
              <a:t> </a:t>
            </a:r>
            <a:r>
              <a:rPr lang="uz-Latn-UZ" sz="1600" dirty="0"/>
              <a:t>Qadim muftiy-u fuzalolar “Shariatda sharm yo‘q” deganlar, ya’ni “Shariat sharm nadorat”. Bas, shunday erkan, shar’an bir masala ilmli, mullo kishilarning fatvolari birlan hal etilg‘on vaqtlar ham bo‘lg‘ondur. Alhol, ko‘k eshak darkordurmu, Davron uka?</a:t>
            </a:r>
          </a:p>
        </p:txBody>
      </p:sp>
    </p:spTree>
    <p:extLst>
      <p:ext uri="{BB962C8B-B14F-4D97-AF65-F5344CB8AC3E}">
        <p14:creationId xmlns:p14="http://schemas.microsoft.com/office/powerpoint/2010/main" val="124041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t>77-mashq</a:t>
            </a:r>
            <a:endParaRPr lang="ru-RU" sz="2800" b="0" dirty="0"/>
          </a:p>
        </p:txBody>
      </p:sp>
      <p:sp>
        <p:nvSpPr>
          <p:cNvPr id="3" name="Текст 2"/>
          <p:cNvSpPr>
            <a:spLocks noGrp="1"/>
          </p:cNvSpPr>
          <p:nvPr>
            <p:ph type="body" idx="1"/>
          </p:nvPr>
        </p:nvSpPr>
        <p:spPr>
          <a:xfrm>
            <a:off x="139700" y="565568"/>
            <a:ext cx="5486400" cy="2785378"/>
          </a:xfrm>
        </p:spPr>
        <p:txBody>
          <a:bodyPr/>
          <a:lstStyle/>
          <a:p>
            <a:pPr indent="360363" algn="just"/>
            <a:r>
              <a:rPr lang="uz-Latn-UZ" sz="1400" dirty="0"/>
              <a:t>– </a:t>
            </a:r>
            <a:r>
              <a:rPr lang="en-US" sz="1600" dirty="0"/>
              <a:t>Ha, </a:t>
            </a:r>
            <a:r>
              <a:rPr lang="en-US" sz="1600" dirty="0" err="1"/>
              <a:t>ko‘k</a:t>
            </a:r>
            <a:r>
              <a:rPr lang="en-US" sz="1600" dirty="0"/>
              <a:t> </a:t>
            </a:r>
            <a:r>
              <a:rPr lang="en-US" sz="1600" dirty="0" err="1"/>
              <a:t>eshak</a:t>
            </a:r>
            <a:r>
              <a:rPr lang="en-US" sz="1600" dirty="0"/>
              <a:t> </a:t>
            </a:r>
            <a:r>
              <a:rPr lang="en-US" sz="1600" dirty="0" err="1"/>
              <a:t>kerak</a:t>
            </a:r>
            <a:r>
              <a:rPr lang="en-US" sz="1600" dirty="0"/>
              <a:t>!</a:t>
            </a:r>
          </a:p>
          <a:p>
            <a:pPr indent="360363" algn="just"/>
            <a:r>
              <a:rPr lang="uz-Latn-UZ" sz="1400" dirty="0"/>
              <a:t>– </a:t>
            </a:r>
            <a:r>
              <a:rPr lang="en-US" sz="1600" dirty="0" err="1"/>
              <a:t>Undoq</a:t>
            </a:r>
            <a:r>
              <a:rPr lang="en-US" sz="1600" dirty="0"/>
              <a:t> </a:t>
            </a:r>
            <a:r>
              <a:rPr lang="en-US" sz="1600" dirty="0" err="1"/>
              <a:t>bo‘lsa</a:t>
            </a:r>
            <a:r>
              <a:rPr lang="en-US" sz="1600" dirty="0"/>
              <a:t>, </a:t>
            </a:r>
            <a:r>
              <a:rPr lang="en-US" sz="1600" dirty="0" err="1"/>
              <a:t>besh</a:t>
            </a:r>
            <a:r>
              <a:rPr lang="en-US" sz="1600" dirty="0"/>
              <a:t> </a:t>
            </a:r>
            <a:r>
              <a:rPr lang="en-US" sz="1600" dirty="0" err="1"/>
              <a:t>daqiqa</a:t>
            </a:r>
            <a:r>
              <a:rPr lang="en-US" sz="1600" dirty="0"/>
              <a:t> </a:t>
            </a:r>
            <a:r>
              <a:rPr lang="en-US" sz="1600" dirty="0" err="1"/>
              <a:t>ichinda</a:t>
            </a:r>
            <a:r>
              <a:rPr lang="en-US" sz="1600" dirty="0"/>
              <a:t> </a:t>
            </a:r>
            <a:r>
              <a:rPr lang="en-US" sz="1600" dirty="0" err="1"/>
              <a:t>sizga</a:t>
            </a:r>
            <a:r>
              <a:rPr lang="en-US" sz="1600" dirty="0"/>
              <a:t> </a:t>
            </a:r>
            <a:r>
              <a:rPr lang="en-US" sz="1600" dirty="0" err="1"/>
              <a:t>ko‘k</a:t>
            </a:r>
            <a:r>
              <a:rPr lang="en-US" sz="1600" dirty="0"/>
              <a:t> </a:t>
            </a:r>
            <a:r>
              <a:rPr lang="en-US" sz="1600" dirty="0" err="1"/>
              <a:t>eshakni</a:t>
            </a:r>
            <a:r>
              <a:rPr lang="en-US" sz="1600" dirty="0"/>
              <a:t> </a:t>
            </a:r>
            <a:r>
              <a:rPr lang="en-US" sz="1600" dirty="0" err="1"/>
              <a:t>va</a:t>
            </a:r>
            <a:r>
              <a:rPr lang="en-US" sz="1600" dirty="0"/>
              <a:t> </a:t>
            </a:r>
            <a:r>
              <a:rPr lang="en-US" sz="1600" dirty="0" err="1"/>
              <a:t>yana</a:t>
            </a:r>
            <a:r>
              <a:rPr lang="en-US" sz="1600" dirty="0"/>
              <a:t> </a:t>
            </a:r>
            <a:r>
              <a:rPr lang="en-US" sz="1600" dirty="0" err="1"/>
              <a:t>homilali</a:t>
            </a:r>
            <a:r>
              <a:rPr lang="en-US" sz="1600" dirty="0"/>
              <a:t> </a:t>
            </a:r>
            <a:r>
              <a:rPr lang="en-US" sz="1600" dirty="0" err="1"/>
              <a:t>eshakni</a:t>
            </a:r>
            <a:r>
              <a:rPr lang="en-US" sz="1600" dirty="0"/>
              <a:t> </a:t>
            </a:r>
            <a:r>
              <a:rPr lang="en-US" sz="1600" dirty="0" err="1"/>
              <a:t>tayyorlab</a:t>
            </a:r>
            <a:r>
              <a:rPr lang="en-US" sz="1600" dirty="0"/>
              <a:t> </a:t>
            </a:r>
            <a:r>
              <a:rPr lang="en-US" sz="1600" dirty="0" err="1"/>
              <a:t>berurmiz</a:t>
            </a:r>
            <a:r>
              <a:rPr lang="en-US" sz="1600" dirty="0"/>
              <a:t>.</a:t>
            </a:r>
          </a:p>
          <a:p>
            <a:pPr indent="360363" algn="just">
              <a:spcAft>
                <a:spcPts val="600"/>
              </a:spcAft>
            </a:pPr>
            <a:r>
              <a:rPr lang="en-US" sz="1600" dirty="0" err="1"/>
              <a:t>Davron</a:t>
            </a:r>
            <a:r>
              <a:rPr lang="en-US" sz="1600" dirty="0"/>
              <a:t> </a:t>
            </a:r>
            <a:r>
              <a:rPr lang="en-US" sz="1600" dirty="0" err="1"/>
              <a:t>tog‘a</a:t>
            </a:r>
            <a:r>
              <a:rPr lang="en-US" sz="1600" dirty="0"/>
              <a:t> </a:t>
            </a:r>
            <a:r>
              <a:rPr lang="en-US" sz="1600" dirty="0" err="1"/>
              <a:t>bilan</a:t>
            </a:r>
            <a:r>
              <a:rPr lang="en-US" sz="1600" dirty="0"/>
              <a:t> </a:t>
            </a:r>
            <a:r>
              <a:rPr lang="en-US" sz="1600" dirty="0" err="1"/>
              <a:t>Bashirjon</a:t>
            </a:r>
            <a:r>
              <a:rPr lang="en-US" sz="1600" dirty="0"/>
              <a:t> hang-</a:t>
            </a:r>
            <a:r>
              <a:rPr lang="en-US" sz="1600" dirty="0" err="1"/>
              <a:t>mang</a:t>
            </a:r>
            <a:r>
              <a:rPr lang="en-US" sz="1600" dirty="0"/>
              <a:t> </a:t>
            </a:r>
            <a:r>
              <a:rPr lang="en-US" sz="1600" dirty="0" err="1"/>
              <a:t>bo‘lib</a:t>
            </a:r>
            <a:r>
              <a:rPr lang="en-US" sz="1600" dirty="0"/>
              <a:t> </a:t>
            </a:r>
            <a:r>
              <a:rPr lang="en-US" sz="1600" dirty="0" err="1"/>
              <a:t>qoldi</a:t>
            </a:r>
            <a:r>
              <a:rPr lang="en-US" sz="1600" dirty="0"/>
              <a:t>...</a:t>
            </a:r>
          </a:p>
          <a:p>
            <a:pPr indent="360363" algn="just"/>
            <a:r>
              <a:rPr lang="en-US" sz="1600" dirty="0" err="1"/>
              <a:t>Vafo</a:t>
            </a:r>
            <a:r>
              <a:rPr lang="en-US" sz="1600" dirty="0"/>
              <a:t> </a:t>
            </a:r>
            <a:r>
              <a:rPr lang="en-US" sz="1600" dirty="0" err="1"/>
              <a:t>attor</a:t>
            </a:r>
            <a:r>
              <a:rPr lang="en-US" sz="1600" dirty="0"/>
              <a:t> </a:t>
            </a:r>
            <a:r>
              <a:rPr lang="en-US" sz="1600" dirty="0" err="1"/>
              <a:t>unga</a:t>
            </a:r>
            <a:r>
              <a:rPr lang="en-US" sz="1600" dirty="0"/>
              <a:t> </a:t>
            </a:r>
            <a:r>
              <a:rPr lang="en-US" sz="1600" dirty="0" err="1"/>
              <a:t>yaqin</a:t>
            </a:r>
            <a:r>
              <a:rPr lang="en-US" sz="1600" dirty="0"/>
              <a:t> </a:t>
            </a:r>
            <a:r>
              <a:rPr lang="en-US" sz="1600" dirty="0" err="1"/>
              <a:t>kelib</a:t>
            </a:r>
            <a:r>
              <a:rPr lang="en-US" sz="1600" dirty="0"/>
              <a:t>, </a:t>
            </a:r>
            <a:r>
              <a:rPr lang="en-US" sz="1600" dirty="0" err="1"/>
              <a:t>kafti</a:t>
            </a:r>
            <a:r>
              <a:rPr lang="en-US" sz="1600" dirty="0"/>
              <a:t> </a:t>
            </a:r>
            <a:r>
              <a:rPr lang="en-US" sz="1600" dirty="0" err="1"/>
              <a:t>bilan</a:t>
            </a:r>
            <a:r>
              <a:rPr lang="en-US" sz="1600" dirty="0"/>
              <a:t> </a:t>
            </a:r>
            <a:r>
              <a:rPr lang="en-US" sz="1600" dirty="0" err="1"/>
              <a:t>kesib</a:t>
            </a:r>
            <a:r>
              <a:rPr lang="en-US" sz="1600" dirty="0"/>
              <a:t> </a:t>
            </a:r>
            <a:r>
              <a:rPr lang="en-US" sz="1600" dirty="0" err="1"/>
              <a:t>gapirdi</a:t>
            </a:r>
            <a:r>
              <a:rPr lang="en-US" sz="1600" dirty="0"/>
              <a:t>:</a:t>
            </a:r>
          </a:p>
          <a:p>
            <a:pPr indent="360363" algn="just"/>
            <a:r>
              <a:rPr lang="uz-Latn-UZ" sz="1400" dirty="0"/>
              <a:t>– </a:t>
            </a:r>
            <a:r>
              <a:rPr lang="en-US" sz="1600" dirty="0"/>
              <a:t>Mani </a:t>
            </a:r>
            <a:r>
              <a:rPr lang="en-US" sz="1600" dirty="0" err="1"/>
              <a:t>sintim</a:t>
            </a:r>
            <a:r>
              <a:rPr lang="en-US" sz="1600" dirty="0"/>
              <a:t>(</a:t>
            </a:r>
            <a:r>
              <a:rPr lang="en-US" sz="1600" dirty="0" err="1"/>
              <a:t>yoshim</a:t>
            </a:r>
            <a:r>
              <a:rPr lang="en-US" sz="1600" dirty="0"/>
              <a:t>) y</a:t>
            </a:r>
            <a:r>
              <a:rPr lang="uz-Latn-UZ" sz="1600" dirty="0"/>
              <a:t>e</a:t>
            </a:r>
            <a:r>
              <a:rPr lang="en-US" sz="1600" dirty="0" err="1"/>
              <a:t>tmish</a:t>
            </a:r>
            <a:r>
              <a:rPr lang="en-US" sz="1600" dirty="0"/>
              <a:t> </a:t>
            </a:r>
            <a:r>
              <a:rPr lang="en-US" sz="1600" dirty="0" err="1"/>
              <a:t>ikkida</a:t>
            </a:r>
            <a:r>
              <a:rPr lang="en-US" sz="1600" dirty="0"/>
              <a:t>. </a:t>
            </a:r>
            <a:r>
              <a:rPr lang="en-US" sz="1600" dirty="0" err="1"/>
              <a:t>O‘ttiz</a:t>
            </a:r>
            <a:r>
              <a:rPr lang="en-US" sz="1600" dirty="0"/>
              <a:t> </a:t>
            </a:r>
            <a:r>
              <a:rPr lang="en-US" sz="1600" dirty="0" err="1"/>
              <a:t>pora</a:t>
            </a:r>
            <a:r>
              <a:rPr lang="en-US" sz="1600" dirty="0"/>
              <a:t> </a:t>
            </a:r>
            <a:r>
              <a:rPr lang="en-US" sz="1600" dirty="0" err="1"/>
              <a:t>kalomi</a:t>
            </a:r>
            <a:r>
              <a:rPr lang="en-US" sz="1600" dirty="0"/>
              <a:t> </a:t>
            </a:r>
            <a:r>
              <a:rPr lang="en-US" sz="1600" dirty="0" err="1"/>
              <a:t>sharifni</a:t>
            </a:r>
            <a:r>
              <a:rPr lang="en-US" sz="1600" dirty="0"/>
              <a:t> </a:t>
            </a:r>
            <a:r>
              <a:rPr lang="en-US" sz="1600" dirty="0" err="1"/>
              <a:t>xatm</a:t>
            </a:r>
            <a:r>
              <a:rPr lang="en-US" sz="1600" dirty="0"/>
              <a:t> </a:t>
            </a:r>
            <a:r>
              <a:rPr lang="en-US" sz="1600" dirty="0" err="1"/>
              <a:t>qilganman</a:t>
            </a:r>
            <a:r>
              <a:rPr lang="en-US" sz="1600" dirty="0"/>
              <a:t>. </a:t>
            </a:r>
            <a:r>
              <a:rPr lang="en-US" sz="1600" dirty="0" err="1"/>
              <a:t>Mullo</a:t>
            </a:r>
            <a:r>
              <a:rPr lang="en-US" sz="1600" dirty="0"/>
              <a:t> </a:t>
            </a:r>
            <a:r>
              <a:rPr lang="en-US" sz="1600" dirty="0" err="1"/>
              <a:t>sifotinda</a:t>
            </a:r>
            <a:r>
              <a:rPr lang="en-US" sz="1600" dirty="0"/>
              <a:t> </a:t>
            </a:r>
            <a:r>
              <a:rPr lang="en-US" sz="1600" dirty="0" err="1"/>
              <a:t>shariat</a:t>
            </a:r>
            <a:r>
              <a:rPr lang="en-US" sz="1600" dirty="0"/>
              <a:t> </a:t>
            </a:r>
            <a:r>
              <a:rPr lang="en-US" sz="1600" dirty="0" err="1"/>
              <a:t>nomidan</a:t>
            </a:r>
            <a:r>
              <a:rPr lang="en-US" sz="1600" dirty="0"/>
              <a:t> </a:t>
            </a:r>
            <a:r>
              <a:rPr lang="en-US" sz="1600" dirty="0" err="1"/>
              <a:t>fatvo</a:t>
            </a:r>
            <a:r>
              <a:rPr lang="en-US" sz="1600" dirty="0"/>
              <a:t> </a:t>
            </a:r>
            <a:r>
              <a:rPr lang="en-US" sz="1600" dirty="0" err="1"/>
              <a:t>beramankim</a:t>
            </a:r>
            <a:r>
              <a:rPr lang="en-US" sz="1600" dirty="0"/>
              <a:t>, shul </a:t>
            </a:r>
            <a:r>
              <a:rPr lang="en-US" sz="1600" dirty="0" err="1"/>
              <a:t>maxluqi</a:t>
            </a:r>
            <a:r>
              <a:rPr lang="en-US" sz="1600" dirty="0"/>
              <a:t> </a:t>
            </a:r>
            <a:r>
              <a:rPr lang="en-US" sz="1600" dirty="0" err="1"/>
              <a:t>Alloh</a:t>
            </a:r>
            <a:r>
              <a:rPr lang="en-US" sz="1600" dirty="0"/>
              <a:t>, </a:t>
            </a:r>
            <a:r>
              <a:rPr lang="en-US" sz="1600" dirty="0" err="1"/>
              <a:t>ya’ni</a:t>
            </a:r>
            <a:r>
              <a:rPr lang="en-US" sz="1600" dirty="0"/>
              <a:t> </a:t>
            </a:r>
            <a:r>
              <a:rPr lang="en-US" sz="1600" dirty="0" err="1"/>
              <a:t>xari</a:t>
            </a:r>
            <a:r>
              <a:rPr lang="en-US" sz="1600" dirty="0"/>
              <a:t> </a:t>
            </a:r>
            <a:r>
              <a:rPr lang="en-US" sz="1600" dirty="0" err="1"/>
              <a:t>badbaxt</a:t>
            </a:r>
            <a:r>
              <a:rPr lang="en-US" sz="1600" dirty="0"/>
              <a:t> </a:t>
            </a:r>
            <a:r>
              <a:rPr lang="en-US" sz="1600" dirty="0" err="1"/>
              <a:t>eshshakning</a:t>
            </a:r>
            <a:r>
              <a:rPr lang="en-US" sz="1600" dirty="0"/>
              <a:t> </a:t>
            </a:r>
            <a:r>
              <a:rPr lang="en-US" sz="1600" dirty="0" err="1"/>
              <a:t>rangi</a:t>
            </a:r>
            <a:r>
              <a:rPr lang="en-US" sz="1600" dirty="0"/>
              <a:t> </a:t>
            </a:r>
            <a:r>
              <a:rPr lang="en-US" sz="1600" dirty="0" err="1"/>
              <a:t>kabut</a:t>
            </a:r>
            <a:r>
              <a:rPr lang="en-US" sz="1600" dirty="0"/>
              <a:t>, </a:t>
            </a:r>
            <a:r>
              <a:rPr lang="en-US" sz="1600" dirty="0" err="1"/>
              <a:t>ya’ni</a:t>
            </a:r>
            <a:r>
              <a:rPr lang="en-US" sz="1600" dirty="0"/>
              <a:t> </a:t>
            </a:r>
            <a:r>
              <a:rPr lang="en-US" sz="1600" dirty="0" err="1"/>
              <a:t>ko‘kdur</a:t>
            </a:r>
            <a:r>
              <a:rPr lang="en-US" sz="1600" dirty="0"/>
              <a:t> </a:t>
            </a:r>
            <a:r>
              <a:rPr lang="en-US" sz="1600" dirty="0" err="1"/>
              <a:t>va</a:t>
            </a:r>
            <a:r>
              <a:rPr lang="en-US" sz="1600" dirty="0"/>
              <a:t> </a:t>
            </a:r>
            <a:r>
              <a:rPr lang="en-US" sz="1600" dirty="0" err="1"/>
              <a:t>yana</a:t>
            </a:r>
            <a:r>
              <a:rPr lang="en-US" sz="1600" dirty="0"/>
              <a:t> </a:t>
            </a:r>
            <a:r>
              <a:rPr lang="en-US" sz="1600" dirty="0" err="1"/>
              <a:t>qornida</a:t>
            </a:r>
            <a:r>
              <a:rPr lang="en-US" sz="1600" dirty="0"/>
              <a:t> </a:t>
            </a:r>
            <a:r>
              <a:rPr lang="en-US" sz="1600" dirty="0" err="1"/>
              <a:t>homilasi</a:t>
            </a:r>
            <a:r>
              <a:rPr lang="en-US" sz="1600" dirty="0"/>
              <a:t> </a:t>
            </a:r>
            <a:r>
              <a:rPr lang="en-US" sz="1600" dirty="0" err="1"/>
              <a:t>bordur</a:t>
            </a:r>
            <a:r>
              <a:rPr lang="en-US" sz="1600" dirty="0"/>
              <a:t>. (</a:t>
            </a:r>
            <a:r>
              <a:rPr lang="en-US" sz="1600" dirty="0" err="1"/>
              <a:t>N.Aminov</a:t>
            </a:r>
            <a:r>
              <a:rPr lang="en-US" sz="1600" dirty="0"/>
              <a:t>)</a:t>
            </a:r>
          </a:p>
          <a:p>
            <a:pPr algn="just"/>
            <a:endParaRPr lang="ru-RU" sz="1600" dirty="0"/>
          </a:p>
        </p:txBody>
      </p:sp>
    </p:spTree>
    <p:extLst>
      <p:ext uri="{BB962C8B-B14F-4D97-AF65-F5344CB8AC3E}">
        <p14:creationId xmlns:p14="http://schemas.microsoft.com/office/powerpoint/2010/main" val="7635641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831a3c1cdbce13dd7dd4ab442522346322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7881</TotalTime>
  <Words>827</Words>
  <Application>Microsoft Office PowerPoint</Application>
  <PresentationFormat>Произвольный</PresentationFormat>
  <Paragraphs>53</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Arial Black</vt:lpstr>
      <vt:lpstr>Calibri</vt:lpstr>
      <vt:lpstr>Office Theme</vt:lpstr>
      <vt:lpstr>11-sinf ona tili</vt:lpstr>
      <vt:lpstr>ONA TILI</vt:lpstr>
      <vt:lpstr>O‘tgan darsda</vt:lpstr>
      <vt:lpstr>Topshiriq</vt:lpstr>
      <vt:lpstr>Esda saqlang!</vt:lpstr>
      <vt:lpstr>Unutmang!</vt:lpstr>
      <vt:lpstr>76-mashq</vt:lpstr>
      <vt:lpstr>77-mashq</vt:lpstr>
      <vt:lpstr>77-mashq</vt:lpstr>
      <vt:lpstr>78-mashq</vt:lpstr>
      <vt:lpstr>O‘zbek tilining izohli frazeologik lug‘ati</vt:lpstr>
      <vt:lpstr>Savol va topshiriqlar</vt:lpstr>
      <vt:lpstr>Mustaqil bajarish uchun topshiriq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Пользователь</cp:lastModifiedBy>
  <cp:revision>569</cp:revision>
  <dcterms:created xsi:type="dcterms:W3CDTF">2020-04-13T08:06:06Z</dcterms:created>
  <dcterms:modified xsi:type="dcterms:W3CDTF">2021-02-18T10:40:49Z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