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90" r:id="rId2"/>
    <p:sldId id="288" r:id="rId3"/>
    <p:sldId id="282" r:id="rId4"/>
    <p:sldId id="285" r:id="rId5"/>
    <p:sldId id="265" r:id="rId6"/>
    <p:sldId id="280" r:id="rId7"/>
    <p:sldId id="266" r:id="rId8"/>
    <p:sldId id="267" r:id="rId9"/>
    <p:sldId id="268" r:id="rId10"/>
    <p:sldId id="269" r:id="rId11"/>
    <p:sldId id="270" r:id="rId12"/>
    <p:sldId id="271" r:id="rId13"/>
    <p:sldId id="286" r:id="rId14"/>
    <p:sldId id="273" r:id="rId15"/>
    <p:sldId id="274" r:id="rId16"/>
    <p:sldId id="277" r:id="rId17"/>
  </p:sldIdLst>
  <p:sldSz cx="5765800" cy="3244850"/>
  <p:notesSz cx="5765800" cy="324485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8" autoAdjust="0"/>
    <p:restoredTop sz="85481" autoAdjust="0"/>
  </p:normalViewPr>
  <p:slideViewPr>
    <p:cSldViewPr>
      <p:cViewPr varScale="1">
        <p:scale>
          <a:sx n="141" d="100"/>
          <a:sy n="141" d="100"/>
        </p:scale>
        <p:origin x="804" y="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78C4F-0AAF-4CB1-AEC5-76E9C847B6C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3D1B9E-A90F-435B-BC1F-5C670925B1AD}">
      <dgm:prSet phldrT="[Текст]" custT="1"/>
      <dgm:spPr/>
      <dgm:t>
        <a:bodyPr/>
        <a:lstStyle/>
        <a:p>
          <a:r>
            <a:rPr lang="uz-Latn-UZ" sz="1600" dirty="0">
              <a:latin typeface="Arial" pitchFamily="34" charset="0"/>
              <a:cs typeface="Arial" pitchFamily="34" charset="0"/>
            </a:rPr>
            <a:t>Leksik,</a:t>
          </a:r>
          <a:r>
            <a:rPr lang="uz-Latn-UZ" sz="1600" baseline="0" dirty="0">
              <a:latin typeface="Arial" pitchFamily="34" charset="0"/>
              <a:cs typeface="Arial" pitchFamily="34" charset="0"/>
            </a:rPr>
            <a:t> grammatik va intonatsion vositalarning nutq boyligini ta’minlashdagi o‘rnini tavsiflang.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285D02A5-591B-4CBA-B9F1-ED2D4654C060}" type="parTrans" cxnId="{ABB0441D-48C4-4F55-9214-FE1C65E04A10}">
      <dgm:prSet/>
      <dgm:spPr/>
      <dgm:t>
        <a:bodyPr/>
        <a:lstStyle/>
        <a:p>
          <a:endParaRPr lang="ru-RU" sz="1600"/>
        </a:p>
      </dgm:t>
    </dgm:pt>
    <dgm:pt modelId="{41AB622E-DF90-476F-803F-F2360845D783}" type="sibTrans" cxnId="{ABB0441D-48C4-4F55-9214-FE1C65E04A10}">
      <dgm:prSet/>
      <dgm:spPr/>
      <dgm:t>
        <a:bodyPr/>
        <a:lstStyle/>
        <a:p>
          <a:endParaRPr lang="ru-RU" sz="1600"/>
        </a:p>
      </dgm:t>
    </dgm:pt>
    <dgm:pt modelId="{826627FA-3EEE-4A11-ADE8-0BED95BE05A2}">
      <dgm:prSet phldrT="[Текст]" custT="1"/>
      <dgm:spPr/>
      <dgm:t>
        <a:bodyPr/>
        <a:lstStyle/>
        <a:p>
          <a:r>
            <a:rPr lang="uz-Latn-UZ" sz="1600" dirty="0">
              <a:latin typeface="Arial" pitchFamily="34" charset="0"/>
              <a:cs typeface="Arial" pitchFamily="34" charset="0"/>
            </a:rPr>
            <a:t>Ma’nodoshlikning qanday turlarini bilasiz?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A42A8A78-CD1A-47C4-B1B7-4ACB7EB47822}" type="parTrans" cxnId="{2A74FF34-F2A8-4D6D-8303-74DA432455A3}">
      <dgm:prSet/>
      <dgm:spPr/>
      <dgm:t>
        <a:bodyPr/>
        <a:lstStyle/>
        <a:p>
          <a:endParaRPr lang="ru-RU" sz="1600"/>
        </a:p>
      </dgm:t>
    </dgm:pt>
    <dgm:pt modelId="{A7B19C00-F34D-41D3-A4CF-2407BFACB4B2}" type="sibTrans" cxnId="{2A74FF34-F2A8-4D6D-8303-74DA432455A3}">
      <dgm:prSet/>
      <dgm:spPr/>
      <dgm:t>
        <a:bodyPr/>
        <a:lstStyle/>
        <a:p>
          <a:endParaRPr lang="ru-RU" sz="1600"/>
        </a:p>
      </dgm:t>
    </dgm:pt>
    <dgm:pt modelId="{453D30BB-1E94-412F-A917-E91FA3E50E0B}">
      <dgm:prSet phldrT="[Текст]" custT="1"/>
      <dgm:spPr/>
      <dgm:t>
        <a:bodyPr/>
        <a:lstStyle/>
        <a:p>
          <a:r>
            <a:rPr lang="uz-Latn-UZ" sz="1600" dirty="0">
              <a:latin typeface="Arial" pitchFamily="34" charset="0"/>
              <a:cs typeface="Arial" pitchFamily="34" charset="0"/>
            </a:rPr>
            <a:t>Nutqning</a:t>
          </a:r>
          <a:r>
            <a:rPr lang="uz-Latn-UZ" sz="1600" baseline="0" dirty="0">
              <a:latin typeface="Arial" pitchFamily="34" charset="0"/>
              <a:cs typeface="Arial" pitchFamily="34" charset="0"/>
            </a:rPr>
            <a:t> boylik darajasini pasaytiruvchi jihatlarni tushuntiring.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DF774D9C-83AC-4799-A12A-29F92C628E62}" type="parTrans" cxnId="{26CD5CED-8EA3-4FE9-A2BA-94B781505BAF}">
      <dgm:prSet/>
      <dgm:spPr/>
      <dgm:t>
        <a:bodyPr/>
        <a:lstStyle/>
        <a:p>
          <a:endParaRPr lang="ru-RU" sz="1600"/>
        </a:p>
      </dgm:t>
    </dgm:pt>
    <dgm:pt modelId="{DB45D7CC-0930-4BDD-A182-8C14EF3341FB}" type="sibTrans" cxnId="{26CD5CED-8EA3-4FE9-A2BA-94B781505BAF}">
      <dgm:prSet/>
      <dgm:spPr/>
      <dgm:t>
        <a:bodyPr/>
        <a:lstStyle/>
        <a:p>
          <a:endParaRPr lang="ru-RU" sz="1600"/>
        </a:p>
      </dgm:t>
    </dgm:pt>
    <dgm:pt modelId="{B8F13126-8BD9-4D41-9349-6C27FF23A819}" type="pres">
      <dgm:prSet presAssocID="{9D578C4F-0AAF-4CB1-AEC5-76E9C847B6C1}" presName="Name0" presStyleCnt="0">
        <dgm:presLayoutVars>
          <dgm:dir/>
          <dgm:resizeHandles val="exact"/>
        </dgm:presLayoutVars>
      </dgm:prSet>
      <dgm:spPr/>
    </dgm:pt>
    <dgm:pt modelId="{8D18CD21-6982-4A52-9584-7EC7E9C5152D}" type="pres">
      <dgm:prSet presAssocID="{B73D1B9E-A90F-435B-BC1F-5C670925B1AD}" presName="node" presStyleLbl="node1" presStyleIdx="0" presStyleCnt="3">
        <dgm:presLayoutVars>
          <dgm:bulletEnabled val="1"/>
        </dgm:presLayoutVars>
      </dgm:prSet>
      <dgm:spPr/>
    </dgm:pt>
    <dgm:pt modelId="{EF8A2691-94E3-4F3A-8F4A-1D9BDC0A07D4}" type="pres">
      <dgm:prSet presAssocID="{41AB622E-DF90-476F-803F-F2360845D783}" presName="sibTrans" presStyleCnt="0"/>
      <dgm:spPr/>
    </dgm:pt>
    <dgm:pt modelId="{6CDF12B1-76E5-4183-8884-B7E37CE34E87}" type="pres">
      <dgm:prSet presAssocID="{826627FA-3EEE-4A11-ADE8-0BED95BE05A2}" presName="node" presStyleLbl="node1" presStyleIdx="1" presStyleCnt="3" custScaleX="113117" custLinFactNeighborX="45388" custLinFactNeighborY="2974">
        <dgm:presLayoutVars>
          <dgm:bulletEnabled val="1"/>
        </dgm:presLayoutVars>
      </dgm:prSet>
      <dgm:spPr/>
    </dgm:pt>
    <dgm:pt modelId="{2D42458E-1F86-43BB-9A30-3296814D127B}" type="pres">
      <dgm:prSet presAssocID="{A7B19C00-F34D-41D3-A4CF-2407BFACB4B2}" presName="sibTrans" presStyleCnt="0"/>
      <dgm:spPr/>
    </dgm:pt>
    <dgm:pt modelId="{F16D30A4-8AA9-49C9-B109-F7FDADB62F2F}" type="pres">
      <dgm:prSet presAssocID="{453D30BB-1E94-412F-A917-E91FA3E50E0B}" presName="node" presStyleLbl="node1" presStyleIdx="2" presStyleCnt="3">
        <dgm:presLayoutVars>
          <dgm:bulletEnabled val="1"/>
        </dgm:presLayoutVars>
      </dgm:prSet>
      <dgm:spPr/>
    </dgm:pt>
  </dgm:ptLst>
  <dgm:cxnLst>
    <dgm:cxn modelId="{ABB0441D-48C4-4F55-9214-FE1C65E04A10}" srcId="{9D578C4F-0AAF-4CB1-AEC5-76E9C847B6C1}" destId="{B73D1B9E-A90F-435B-BC1F-5C670925B1AD}" srcOrd="0" destOrd="0" parTransId="{285D02A5-591B-4CBA-B9F1-ED2D4654C060}" sibTransId="{41AB622E-DF90-476F-803F-F2360845D783}"/>
    <dgm:cxn modelId="{2A74FF34-F2A8-4D6D-8303-74DA432455A3}" srcId="{9D578C4F-0AAF-4CB1-AEC5-76E9C847B6C1}" destId="{826627FA-3EEE-4A11-ADE8-0BED95BE05A2}" srcOrd="1" destOrd="0" parTransId="{A42A8A78-CD1A-47C4-B1B7-4ACB7EB47822}" sibTransId="{A7B19C00-F34D-41D3-A4CF-2407BFACB4B2}"/>
    <dgm:cxn modelId="{69D3725D-9BCD-4734-9989-F5C721935394}" type="presOf" srcId="{9D578C4F-0AAF-4CB1-AEC5-76E9C847B6C1}" destId="{B8F13126-8BD9-4D41-9349-6C27FF23A819}" srcOrd="0" destOrd="0" presId="urn:microsoft.com/office/officeart/2005/8/layout/hList6"/>
    <dgm:cxn modelId="{0AC5CB64-C9C7-4202-A2D5-DDCFEF2D43B3}" type="presOf" srcId="{826627FA-3EEE-4A11-ADE8-0BED95BE05A2}" destId="{6CDF12B1-76E5-4183-8884-B7E37CE34E87}" srcOrd="0" destOrd="0" presId="urn:microsoft.com/office/officeart/2005/8/layout/hList6"/>
    <dgm:cxn modelId="{E7815253-3E36-4857-A078-F328C68A813E}" type="presOf" srcId="{453D30BB-1E94-412F-A917-E91FA3E50E0B}" destId="{F16D30A4-8AA9-49C9-B109-F7FDADB62F2F}" srcOrd="0" destOrd="0" presId="urn:microsoft.com/office/officeart/2005/8/layout/hList6"/>
    <dgm:cxn modelId="{A3E592C5-23CA-4DEE-A0AA-C421A859BB95}" type="presOf" srcId="{B73D1B9E-A90F-435B-BC1F-5C670925B1AD}" destId="{8D18CD21-6982-4A52-9584-7EC7E9C5152D}" srcOrd="0" destOrd="0" presId="urn:microsoft.com/office/officeart/2005/8/layout/hList6"/>
    <dgm:cxn modelId="{26CD5CED-8EA3-4FE9-A2BA-94B781505BAF}" srcId="{9D578C4F-0AAF-4CB1-AEC5-76E9C847B6C1}" destId="{453D30BB-1E94-412F-A917-E91FA3E50E0B}" srcOrd="2" destOrd="0" parTransId="{DF774D9C-83AC-4799-A12A-29F92C628E62}" sibTransId="{DB45D7CC-0930-4BDD-A182-8C14EF3341FB}"/>
    <dgm:cxn modelId="{AAE6563D-CE9B-4B9D-BC47-7D59738FA23E}" type="presParOf" srcId="{B8F13126-8BD9-4D41-9349-6C27FF23A819}" destId="{8D18CD21-6982-4A52-9584-7EC7E9C5152D}" srcOrd="0" destOrd="0" presId="urn:microsoft.com/office/officeart/2005/8/layout/hList6"/>
    <dgm:cxn modelId="{79ABA61F-6736-458A-A9E0-5AF075CE1537}" type="presParOf" srcId="{B8F13126-8BD9-4D41-9349-6C27FF23A819}" destId="{EF8A2691-94E3-4F3A-8F4A-1D9BDC0A07D4}" srcOrd="1" destOrd="0" presId="urn:microsoft.com/office/officeart/2005/8/layout/hList6"/>
    <dgm:cxn modelId="{F15498C3-7E48-4255-A2C0-BE03CDF2FD89}" type="presParOf" srcId="{B8F13126-8BD9-4D41-9349-6C27FF23A819}" destId="{6CDF12B1-76E5-4183-8884-B7E37CE34E87}" srcOrd="2" destOrd="0" presId="urn:microsoft.com/office/officeart/2005/8/layout/hList6"/>
    <dgm:cxn modelId="{FDC02B93-04AA-4B4D-9B3A-40425370D36E}" type="presParOf" srcId="{B8F13126-8BD9-4D41-9349-6C27FF23A819}" destId="{2D42458E-1F86-43BB-9A30-3296814D127B}" srcOrd="3" destOrd="0" presId="urn:microsoft.com/office/officeart/2005/8/layout/hList6"/>
    <dgm:cxn modelId="{E33AF197-4DA2-423E-8DB7-0881E757E1DF}" type="presParOf" srcId="{B8F13126-8BD9-4D41-9349-6C27FF23A819}" destId="{F16D30A4-8AA9-49C9-B109-F7FDADB62F2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8CD21-6982-4A52-9584-7EC7E9C5152D}">
      <dsp:nvSpPr>
        <dsp:cNvPr id="0" name=""/>
        <dsp:cNvSpPr/>
      </dsp:nvSpPr>
      <dsp:spPr>
        <a:xfrm rot="16200000">
          <a:off x="-456352" y="457078"/>
          <a:ext cx="2562578" cy="164842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1600" kern="1200" dirty="0">
              <a:latin typeface="Arial" pitchFamily="34" charset="0"/>
              <a:cs typeface="Arial" pitchFamily="34" charset="0"/>
            </a:rPr>
            <a:t>Leksik,</a:t>
          </a:r>
          <a:r>
            <a:rPr lang="uz-Latn-UZ" sz="1600" kern="1200" baseline="0" dirty="0">
              <a:latin typeface="Arial" pitchFamily="34" charset="0"/>
              <a:cs typeface="Arial" pitchFamily="34" charset="0"/>
            </a:rPr>
            <a:t> grammatik va intonatsion vositalarning nutq boyligini ta’minlashdagi o‘rnini tavsiflang.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 rot="5400000">
        <a:off x="727" y="512515"/>
        <a:ext cx="1648420" cy="1537546"/>
      </dsp:txXfrm>
    </dsp:sp>
    <dsp:sp modelId="{6CDF12B1-76E5-4183-8884-B7E37CE34E87}">
      <dsp:nvSpPr>
        <dsp:cNvPr id="0" name=""/>
        <dsp:cNvSpPr/>
      </dsp:nvSpPr>
      <dsp:spPr>
        <a:xfrm rot="16200000">
          <a:off x="1479924" y="348967"/>
          <a:ext cx="2562578" cy="186464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1600" kern="1200" dirty="0">
              <a:latin typeface="Arial" pitchFamily="34" charset="0"/>
              <a:cs typeface="Arial" pitchFamily="34" charset="0"/>
            </a:rPr>
            <a:t>Ma’nodoshlikning qanday turlarini bilasiz?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 rot="5400000">
        <a:off x="1828892" y="512515"/>
        <a:ext cx="1864643" cy="1537546"/>
      </dsp:txXfrm>
    </dsp:sp>
    <dsp:sp modelId="{F16D30A4-8AA9-49C9-B109-F7FDADB62F2F}">
      <dsp:nvSpPr>
        <dsp:cNvPr id="0" name=""/>
        <dsp:cNvSpPr/>
      </dsp:nvSpPr>
      <dsp:spPr>
        <a:xfrm rot="16200000">
          <a:off x="3303974" y="457078"/>
          <a:ext cx="2562578" cy="164842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1600" kern="1200" dirty="0">
              <a:latin typeface="Arial" pitchFamily="34" charset="0"/>
              <a:cs typeface="Arial" pitchFamily="34" charset="0"/>
            </a:rPr>
            <a:t>Nutqning</a:t>
          </a:r>
          <a:r>
            <a:rPr lang="uz-Latn-UZ" sz="1600" kern="1200" baseline="0" dirty="0">
              <a:latin typeface="Arial" pitchFamily="34" charset="0"/>
              <a:cs typeface="Arial" pitchFamily="34" charset="0"/>
            </a:rPr>
            <a:t> boylik darajasini pasaytiruvchi jihatlarni tushuntiring.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 rot="5400000">
        <a:off x="3761053" y="512515"/>
        <a:ext cx="1648420" cy="1537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765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1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8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296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9F96E-E95D-4472-B37A-1F55787D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11-sinf ona tili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CD2978-4DED-466D-915F-0A513AE24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278" y="784226"/>
            <a:ext cx="4935243" cy="1538883"/>
          </a:xfrm>
          <a:solidFill>
            <a:srgbClr val="FFCCFF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uz-Latn-UZ" sz="2000" dirty="0"/>
              <a:t>Toshkent viloyati Toshkent tumani </a:t>
            </a:r>
          </a:p>
          <a:p>
            <a:pPr algn="ctr"/>
            <a:r>
              <a:rPr lang="uz-Latn-UZ" sz="2000" dirty="0"/>
              <a:t>16-umumiy o‘rta ta’lim maktabi ona tili va adabiyot fani o‘qituvchisi Baymanova Munojot Daniyarovnaning 11-sinf ona tili fani uchun tayyorlagan taqdimoti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5192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48538"/>
            <a:ext cx="5164295" cy="430887"/>
          </a:xfrm>
        </p:spPr>
        <p:txBody>
          <a:bodyPr/>
          <a:lstStyle/>
          <a:p>
            <a:pPr algn="ctr"/>
            <a:r>
              <a:rPr lang="uz-Latn-UZ" sz="2800" dirty="0"/>
              <a:t>65-mashq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400" cy="2600712"/>
          </a:xfrm>
        </p:spPr>
        <p:txBody>
          <a:bodyPr/>
          <a:lstStyle/>
          <a:p>
            <a:pPr algn="ctr"/>
            <a:r>
              <a:rPr lang="uz-Latn-UZ" sz="1300" b="1" dirty="0"/>
              <a:t>Matnlarni o‘qing. Leksik, sintaktik va intonatsion takrorning matn mazmunini ta’kidlashdagi o‘rnini izohlang. Takrorning nutq boyligiga ta’sirini baholang.</a:t>
            </a:r>
          </a:p>
          <a:p>
            <a:pPr algn="just"/>
            <a:r>
              <a:rPr lang="en-US" sz="1300" dirty="0"/>
              <a:t>    1. </a:t>
            </a:r>
            <a:r>
              <a:rPr lang="uz-Latn-UZ" sz="1300" dirty="0"/>
              <a:t>Bir mahal tungi osmondagi bulutlar supurilib, </a:t>
            </a:r>
            <a:r>
              <a:rPr lang="uz-Latn-UZ" sz="1300" i="1" dirty="0">
                <a:solidFill>
                  <a:schemeClr val="tx2"/>
                </a:solidFill>
              </a:rPr>
              <a:t>ozod-ozod</a:t>
            </a:r>
            <a:r>
              <a:rPr lang="uz-Latn-UZ" sz="1300" dirty="0"/>
              <a:t> to‘lin oy samoda nur sochdi. Bir malak </a:t>
            </a:r>
            <a:r>
              <a:rPr lang="uz-Latn-UZ" sz="1300" i="1" dirty="0">
                <a:solidFill>
                  <a:schemeClr val="tx2"/>
                </a:solidFill>
              </a:rPr>
              <a:t>bor edi</a:t>
            </a:r>
            <a:r>
              <a:rPr lang="uz-Latn-UZ" sz="1300" dirty="0"/>
              <a:t>, kelin </a:t>
            </a:r>
            <a:r>
              <a:rPr lang="uz-Latn-UZ" sz="1300" dirty="0">
                <a:solidFill>
                  <a:schemeClr val="tx1"/>
                </a:solidFill>
              </a:rPr>
              <a:t>bo‘ldi</a:t>
            </a:r>
            <a:r>
              <a:rPr lang="uz-Latn-UZ" sz="1300" dirty="0"/>
              <a:t>, bir jayron </a:t>
            </a:r>
            <a:r>
              <a:rPr lang="uz-Latn-UZ" sz="1300" i="1" dirty="0">
                <a:solidFill>
                  <a:schemeClr val="tx2"/>
                </a:solidFill>
              </a:rPr>
              <a:t>bor edi</a:t>
            </a:r>
            <a:r>
              <a:rPr lang="uz-Latn-UZ" sz="1300" dirty="0"/>
              <a:t>, qafasga tushdi, bir qiz </a:t>
            </a:r>
            <a:r>
              <a:rPr lang="uz-Latn-UZ" sz="1300" i="1" dirty="0">
                <a:solidFill>
                  <a:schemeClr val="tx2"/>
                </a:solidFill>
              </a:rPr>
              <a:t>bor edi</a:t>
            </a:r>
            <a:r>
              <a:rPr lang="uz-Latn-UZ" sz="1300" dirty="0"/>
              <a:t>, turmush ostonasiga shu tariqa qadam qo‘ydi. (Isajon Sulton) </a:t>
            </a:r>
            <a:endParaRPr lang="en-US" sz="1300" dirty="0"/>
          </a:p>
          <a:p>
            <a:pPr algn="just"/>
            <a:r>
              <a:rPr lang="en-US" sz="1300" dirty="0"/>
              <a:t>    2. </a:t>
            </a:r>
            <a:r>
              <a:rPr lang="uz-Latn-UZ" sz="1300" dirty="0"/>
              <a:t>Farzand ko‘rgach, Ra’no, haqiqatan ham, </a:t>
            </a:r>
            <a:r>
              <a:rPr lang="uz-Latn-UZ" sz="1300" i="1" dirty="0">
                <a:solidFill>
                  <a:schemeClr val="tx2"/>
                </a:solidFill>
              </a:rPr>
              <a:t>gul-gul </a:t>
            </a:r>
            <a:r>
              <a:rPr lang="uz-Latn-UZ" sz="1300" dirty="0"/>
              <a:t>ochildi. Qizlik go‘zalligi bu tarovat oldida hech nima bo‘lmay qoldi. Gul </a:t>
            </a:r>
            <a:r>
              <a:rPr lang="uz-Latn-UZ" sz="1300" i="1" dirty="0">
                <a:solidFill>
                  <a:schemeClr val="tx2"/>
                </a:solidFill>
              </a:rPr>
              <a:t>edi</a:t>
            </a:r>
            <a:r>
              <a:rPr lang="uz-Latn-UZ" sz="1300" dirty="0"/>
              <a:t>, xudoning qudrati bilan oqi oqqa, qizili qizilga ajraldi. Chechak </a:t>
            </a:r>
            <a:r>
              <a:rPr lang="uz-Latn-UZ" sz="1300" i="1" dirty="0">
                <a:solidFill>
                  <a:schemeClr val="tx2"/>
                </a:solidFill>
              </a:rPr>
              <a:t>edi</a:t>
            </a:r>
            <a:r>
              <a:rPr lang="uz-Latn-UZ" sz="1300" dirty="0"/>
              <a:t>, barq urib ochildi. Bulut </a:t>
            </a:r>
            <a:r>
              <a:rPr lang="uz-Latn-UZ" sz="1300" i="1" dirty="0">
                <a:solidFill>
                  <a:schemeClr val="tx2"/>
                </a:solidFill>
              </a:rPr>
              <a:t>edi</a:t>
            </a:r>
            <a:r>
              <a:rPr lang="uz-Latn-UZ" sz="1300" dirty="0"/>
              <a:t>, yomg‘irni ayamay to‘kdi. Quyosh </a:t>
            </a:r>
            <a:r>
              <a:rPr lang="uz-Latn-UZ" sz="1300" i="1" dirty="0">
                <a:solidFill>
                  <a:schemeClr val="tx2"/>
                </a:solidFill>
              </a:rPr>
              <a:t>edi</a:t>
            </a:r>
            <a:r>
              <a:rPr lang="uz-Latn-UZ" sz="1300" dirty="0"/>
              <a:t>, harorat-la porladi. Oy </a:t>
            </a:r>
            <a:r>
              <a:rPr lang="uz-Latn-UZ" sz="1300" i="1" dirty="0">
                <a:solidFill>
                  <a:schemeClr val="tx2"/>
                </a:solidFill>
              </a:rPr>
              <a:t>edi</a:t>
            </a:r>
            <a:r>
              <a:rPr lang="uz-Latn-UZ" sz="1300" dirty="0"/>
              <a:t>, to‘lishdi. Kecha </a:t>
            </a:r>
            <a:r>
              <a:rPr lang="uz-Latn-UZ" sz="1300" i="1" dirty="0">
                <a:solidFill>
                  <a:schemeClr val="tx2"/>
                </a:solidFill>
              </a:rPr>
              <a:t>edi</a:t>
            </a:r>
            <a:r>
              <a:rPr lang="uz-Latn-UZ" sz="1300" dirty="0"/>
              <a:t>, bag‘ri yulduzga to‘ldi. Qush </a:t>
            </a:r>
            <a:r>
              <a:rPr lang="uz-Latn-UZ" sz="1300" i="1" dirty="0">
                <a:solidFill>
                  <a:schemeClr val="tx2"/>
                </a:solidFill>
              </a:rPr>
              <a:t>edi</a:t>
            </a:r>
            <a:r>
              <a:rPr lang="uz-Latn-UZ" sz="1300" dirty="0"/>
              <a:t>, </a:t>
            </a:r>
            <a:r>
              <a:rPr lang="uz-Latn-UZ" sz="1300" i="1" dirty="0">
                <a:solidFill>
                  <a:schemeClr val="tx2"/>
                </a:solidFill>
              </a:rPr>
              <a:t>jo‘shib-jo‘shib </a:t>
            </a:r>
            <a:r>
              <a:rPr lang="uz-Latn-UZ" sz="1300" dirty="0"/>
              <a:t>sayradi. Zilol </a:t>
            </a:r>
            <a:r>
              <a:rPr lang="uz-Latn-UZ" sz="1300" i="1" dirty="0">
                <a:solidFill>
                  <a:schemeClr val="tx2"/>
                </a:solidFill>
              </a:rPr>
              <a:t>edi</a:t>
            </a:r>
            <a:r>
              <a:rPr lang="uz-Latn-UZ" sz="1300" dirty="0"/>
              <a:t>, sharqirab oqdi. (Isajon Sulton)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681819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48538"/>
            <a:ext cx="5164295" cy="430887"/>
          </a:xfrm>
        </p:spPr>
        <p:txBody>
          <a:bodyPr/>
          <a:lstStyle/>
          <a:p>
            <a:pPr algn="ctr"/>
            <a:r>
              <a:rPr lang="uz-Latn-UZ" sz="2800" dirty="0"/>
              <a:t>66</a:t>
            </a:r>
            <a:r>
              <a:rPr lang="ru-RU" sz="2800" dirty="0"/>
              <a:t>-</a:t>
            </a:r>
            <a:r>
              <a:rPr lang="uz-Latn-UZ" sz="2800" dirty="0"/>
              <a:t>mashq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77235"/>
            <a:ext cx="5410200" cy="2492990"/>
          </a:xfrm>
        </p:spPr>
        <p:txBody>
          <a:bodyPr/>
          <a:lstStyle/>
          <a:p>
            <a:pPr indent="360363" algn="ctr"/>
            <a:r>
              <a:rPr lang="uz-Latn-UZ" sz="1300" b="1" dirty="0"/>
              <a:t>Matnni o‘qing. Hozirgi zamon ma’nosining ifodalanishiga diqqat qiling. Grammatik ma’nodoshlikning boy nutq tuzishdagi ishtirokini izohlang. </a:t>
            </a:r>
            <a:endParaRPr lang="ru-RU" sz="1300" b="1" dirty="0"/>
          </a:p>
          <a:p>
            <a:pPr indent="360363" algn="just"/>
            <a:r>
              <a:rPr lang="uz-Latn-UZ" sz="1300" dirty="0"/>
              <a:t>Tekis dalada Tohir yalangoyoq bo‘lib, ho‘kiz bilan </a:t>
            </a:r>
            <a:r>
              <a:rPr lang="uz-Latn-UZ" sz="1300" i="1" dirty="0">
                <a:solidFill>
                  <a:schemeClr val="tx2"/>
                </a:solidFill>
              </a:rPr>
              <a:t>yer haydamoqda</a:t>
            </a:r>
            <a:r>
              <a:rPr lang="uz-Latn-UZ" sz="1300" dirty="0"/>
              <a:t>. Samarqandda Tohirga qo‘shilib navkar bo‘lib kelgan bir qulog‘i kesik Mamat esa hali haydalmagan yerga qulochkashlab </a:t>
            </a:r>
            <a:r>
              <a:rPr lang="uz-Latn-UZ" sz="1300" i="1" dirty="0">
                <a:solidFill>
                  <a:schemeClr val="tx2"/>
                </a:solidFill>
              </a:rPr>
              <a:t>urug‘ sochyapti</a:t>
            </a:r>
            <a:r>
              <a:rPr lang="uz-Latn-UZ" sz="1300" dirty="0"/>
              <a:t>. U ham yalang oyoq bo‘lib ishton pochasini shimarib olgan. Ulardan narida uch-to‘rtta dahkatlik tojik dehqonlar ham </a:t>
            </a:r>
            <a:r>
              <a:rPr lang="uz-Latn-UZ" sz="1300" i="1" dirty="0">
                <a:solidFill>
                  <a:schemeClr val="tx2"/>
                </a:solidFill>
              </a:rPr>
              <a:t>yer haydab, ekin ekayotir</a:t>
            </a:r>
            <a:r>
              <a:rPr lang="uz-Latn-UZ" sz="1300" dirty="0"/>
              <a:t>. Yer yumshoq, havo yoqimli, ishning unumi yaxshi. Shuning uchun hammalarining ruhlari ko‘tarinki. Shuncha vaqt jang-u jadalda yurib, dehqonchilik kasbini sog‘ingan Tohir endi yayrab </a:t>
            </a:r>
            <a:r>
              <a:rPr lang="uz-Latn-UZ" sz="1300" i="1" dirty="0">
                <a:solidFill>
                  <a:schemeClr val="tx2"/>
                </a:solidFill>
              </a:rPr>
              <a:t>yer haydaydi</a:t>
            </a:r>
            <a:r>
              <a:rPr lang="uz-Latn-UZ" sz="1300" dirty="0"/>
              <a:t> va birda-yarim ashula </a:t>
            </a:r>
            <a:r>
              <a:rPr lang="uz-Latn-UZ" sz="1300" i="1" dirty="0">
                <a:solidFill>
                  <a:schemeClr val="tx2"/>
                </a:solidFill>
              </a:rPr>
              <a:t>xirgoyi qilib qo‘yadi</a:t>
            </a:r>
            <a:r>
              <a:rPr lang="uz-Latn-UZ" sz="1300" dirty="0"/>
              <a:t>. (P.Qodirov)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032175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48538"/>
            <a:ext cx="5164295" cy="430887"/>
          </a:xfrm>
        </p:spPr>
        <p:txBody>
          <a:bodyPr/>
          <a:lstStyle/>
          <a:p>
            <a:pPr algn="ctr"/>
            <a:r>
              <a:rPr lang="uz-Latn-UZ" sz="2800" dirty="0"/>
              <a:t>68-mashq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400" cy="236988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uz-Latn-UZ" sz="1800" dirty="0"/>
              <a:t> </a:t>
            </a:r>
            <a:r>
              <a:rPr lang="uz-Latn-UZ" sz="1800" b="1" dirty="0"/>
              <a:t>Gaplarni o‘qing. Nutqning boyligini ta’minlayotgan birliklarni izohlang.</a:t>
            </a:r>
          </a:p>
          <a:p>
            <a:pPr algn="just">
              <a:spcAft>
                <a:spcPts val="600"/>
              </a:spcAft>
            </a:pPr>
            <a:r>
              <a:rPr lang="en-US" sz="1800" dirty="0"/>
              <a:t>    1. </a:t>
            </a:r>
            <a:r>
              <a:rPr lang="uz-Latn-UZ" sz="1800" dirty="0"/>
              <a:t>Juda ishni ko‘ngling tusagan ekan, ana, ko‘cha-ko‘yda nechta gazet sotadigan kioska bo‘sh yotibdi, o‘shanga ishga kir, </a:t>
            </a:r>
            <a:r>
              <a:rPr lang="uz-Latn-UZ" sz="1800" i="1" dirty="0">
                <a:solidFill>
                  <a:schemeClr val="tx2"/>
                </a:solidFill>
              </a:rPr>
              <a:t>ma’rifat</a:t>
            </a:r>
            <a:r>
              <a:rPr lang="uz-Latn-UZ" sz="1800" dirty="0"/>
              <a:t> tarqat, </a:t>
            </a:r>
            <a:r>
              <a:rPr lang="uz-Latn-UZ" sz="1800" i="1" dirty="0">
                <a:solidFill>
                  <a:schemeClr val="tx2"/>
                </a:solidFill>
              </a:rPr>
              <a:t>ziyo</a:t>
            </a:r>
            <a:r>
              <a:rPr lang="uz-Latn-UZ" sz="1800" dirty="0"/>
              <a:t> soch</a:t>
            </a:r>
            <a:r>
              <a:rPr lang="en-US" sz="1800" dirty="0"/>
              <a:t>.</a:t>
            </a:r>
          </a:p>
          <a:p>
            <a:pPr algn="just">
              <a:spcAft>
                <a:spcPts val="600"/>
              </a:spcAft>
            </a:pPr>
            <a:r>
              <a:rPr lang="en-US" sz="1800" dirty="0"/>
              <a:t>    2. </a:t>
            </a:r>
            <a:r>
              <a:rPr lang="uz-Latn-UZ" sz="1800" dirty="0"/>
              <a:t>Uchrashuv </a:t>
            </a:r>
            <a:r>
              <a:rPr lang="uz-Latn-UZ" sz="1800" i="1" dirty="0">
                <a:solidFill>
                  <a:schemeClr val="tx2"/>
                </a:solidFill>
              </a:rPr>
              <a:t>tugab</a:t>
            </a:r>
            <a:r>
              <a:rPr lang="uz-Latn-UZ" sz="1800" dirty="0"/>
              <a:t>, mehmonlik izzatimiz </a:t>
            </a:r>
            <a:r>
              <a:rPr lang="uz-Latn-UZ" sz="1800" i="1" dirty="0">
                <a:solidFill>
                  <a:schemeClr val="tx2"/>
                </a:solidFill>
              </a:rPr>
              <a:t>bitib</a:t>
            </a:r>
            <a:r>
              <a:rPr lang="uz-Latn-UZ" sz="1800" dirty="0"/>
              <a:t>, u yerdagi o‘rtoqlar biror o‘n chaqirimcha kuzatib qo‘ygach, yana ikkimiz yolg‘iz qoldik.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54" y="2635803"/>
            <a:ext cx="990600" cy="52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861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48538"/>
            <a:ext cx="5164295" cy="430887"/>
          </a:xfrm>
        </p:spPr>
        <p:txBody>
          <a:bodyPr/>
          <a:lstStyle/>
          <a:p>
            <a:pPr algn="ctr"/>
            <a:r>
              <a:rPr lang="uz-Latn-UZ" sz="2800" dirty="0"/>
              <a:t>69-mashq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4935243" cy="2323713"/>
          </a:xfrm>
        </p:spPr>
        <p:txBody>
          <a:bodyPr/>
          <a:lstStyle/>
          <a:p>
            <a:pPr algn="ctr"/>
            <a:r>
              <a:rPr lang="uz-Latn-UZ" sz="2000" b="1" dirty="0"/>
              <a:t>She’rni o‘qing va leksik takrorning qanday maqsad bilan qo‘llanganini aniqlang.</a:t>
            </a:r>
            <a:endParaRPr lang="ru-RU" sz="2000" b="1" dirty="0"/>
          </a:p>
          <a:p>
            <a:pPr algn="ctr"/>
            <a:endParaRPr lang="uz-Latn-UZ" sz="1100" b="1" dirty="0"/>
          </a:p>
          <a:p>
            <a:pPr marL="180975" algn="l"/>
            <a:r>
              <a:rPr lang="uz-Latn-UZ" sz="2000" i="1" dirty="0">
                <a:solidFill>
                  <a:schemeClr val="tx2"/>
                </a:solidFill>
              </a:rPr>
              <a:t>Shag‘irlaydi</a:t>
            </a:r>
            <a:r>
              <a:rPr lang="uz-Latn-UZ" sz="2000" dirty="0"/>
              <a:t> betinim daryo,</a:t>
            </a:r>
          </a:p>
          <a:p>
            <a:pPr marL="180975" algn="l"/>
            <a:r>
              <a:rPr lang="uz-Latn-UZ" sz="2000" i="1" dirty="0">
                <a:solidFill>
                  <a:schemeClr val="tx2"/>
                </a:solidFill>
              </a:rPr>
              <a:t>Shag‘irlaydi </a:t>
            </a:r>
            <a:r>
              <a:rPr lang="uz-Latn-UZ" sz="2000" dirty="0"/>
              <a:t>vahm to‘lgan jar,</a:t>
            </a:r>
          </a:p>
          <a:p>
            <a:pPr marL="180975" algn="l"/>
            <a:r>
              <a:rPr lang="uz-Latn-UZ" sz="2000" i="1" dirty="0">
                <a:solidFill>
                  <a:schemeClr val="tx2"/>
                </a:solidFill>
              </a:rPr>
              <a:t>Shag‘irlaydi</a:t>
            </a:r>
            <a:r>
              <a:rPr lang="uz-Latn-UZ" sz="2000" dirty="0"/>
              <a:t> qorong‘i dunyo,</a:t>
            </a:r>
          </a:p>
          <a:p>
            <a:pPr marL="180975" algn="l"/>
            <a:r>
              <a:rPr lang="uz-Latn-UZ" sz="2000" i="1" dirty="0">
                <a:solidFill>
                  <a:schemeClr val="tx2"/>
                </a:solidFill>
              </a:rPr>
              <a:t>Shag‘irlaydi</a:t>
            </a:r>
            <a:r>
              <a:rPr lang="uz-Latn-UZ" sz="2000" dirty="0"/>
              <a:t> vodiy, daralar.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52" y="1308533"/>
            <a:ext cx="1358006" cy="18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985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073" y="102424"/>
            <a:ext cx="5164295" cy="315471"/>
          </a:xfrm>
        </p:spPr>
        <p:txBody>
          <a:bodyPr/>
          <a:lstStyle/>
          <a:p>
            <a:r>
              <a:rPr lang="uz-Latn-UZ" sz="2000" dirty="0"/>
              <a:t>O‘zbek tilining izohli frazeologik lug‘ati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5900" y="708025"/>
            <a:ext cx="5257800" cy="1938992"/>
          </a:xfrm>
        </p:spPr>
        <p:txBody>
          <a:bodyPr/>
          <a:lstStyle/>
          <a:p>
            <a:r>
              <a:rPr lang="uz-Latn-UZ" sz="1800" i="1" dirty="0">
                <a:solidFill>
                  <a:schemeClr val="tx2"/>
                </a:solidFill>
              </a:rPr>
              <a:t>Esi chiqib ketmoq </a:t>
            </a:r>
            <a:r>
              <a:rPr lang="uz-Latn-UZ" sz="1800" dirty="0"/>
              <a:t>Nihoyatda qattiq qo‘rqmoq. Varianti: </a:t>
            </a:r>
            <a:r>
              <a:rPr lang="uz-Latn-UZ" sz="1800" i="1" dirty="0">
                <a:solidFill>
                  <a:schemeClr val="tx2"/>
                </a:solidFill>
              </a:rPr>
              <a:t>esxonasi chiqib ketmoq</a:t>
            </a:r>
            <a:r>
              <a:rPr lang="uz-Latn-UZ" sz="1800" dirty="0"/>
              <a:t>. </a:t>
            </a:r>
            <a:endParaRPr lang="en-US" sz="1800" dirty="0"/>
          </a:p>
          <a:p>
            <a:r>
              <a:rPr lang="uz-Latn-UZ" sz="1800" dirty="0"/>
              <a:t>Ma’nodoshi: </a:t>
            </a:r>
            <a:r>
              <a:rPr lang="uz-Latn-UZ" sz="1800" i="1" dirty="0">
                <a:solidFill>
                  <a:schemeClr val="tx2"/>
                </a:solidFill>
              </a:rPr>
              <a:t>jon-poni chiqib ketmoq; joni xalqumiga kelmoq.</a:t>
            </a:r>
            <a:r>
              <a:rPr lang="uz-Latn-UZ" sz="1800" dirty="0"/>
              <a:t> </a:t>
            </a:r>
            <a:endParaRPr lang="en-US" sz="1800" dirty="0"/>
          </a:p>
          <a:p>
            <a:r>
              <a:rPr lang="uz-Latn-UZ" sz="1800" dirty="0"/>
              <a:t>O‘xshashi: </a:t>
            </a:r>
            <a:r>
              <a:rPr lang="uz-Latn-UZ" sz="1800" i="1" dirty="0">
                <a:solidFill>
                  <a:schemeClr val="tx2"/>
                </a:solidFill>
              </a:rPr>
              <a:t>kayfi uchmoq; yuragi chiqib ketmoq.</a:t>
            </a:r>
            <a:endParaRPr lang="en-US" sz="1800" i="1" dirty="0">
              <a:solidFill>
                <a:schemeClr val="tx2"/>
              </a:solidFill>
            </a:endParaRPr>
          </a:p>
          <a:p>
            <a:r>
              <a:rPr lang="uz-Latn-UZ" sz="1800" i="1" dirty="0">
                <a:solidFill>
                  <a:schemeClr val="tx2"/>
                </a:solidFill>
              </a:rPr>
              <a:t>Yuzidan o‘ta olmaslik </a:t>
            </a:r>
            <a:r>
              <a:rPr lang="uz-Latn-UZ" sz="1800" dirty="0"/>
              <a:t>Biror ishni qilishda kimningdir ra’yi, xohishi bilan hisoblashmoq.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89" y="2534713"/>
            <a:ext cx="744222" cy="55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797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69511"/>
            <a:ext cx="5638800" cy="369332"/>
          </a:xfrm>
        </p:spPr>
        <p:txBody>
          <a:bodyPr/>
          <a:lstStyle/>
          <a:p>
            <a:pPr algn="ctr"/>
            <a:r>
              <a:rPr lang="en-US" sz="2400" dirty="0" err="1"/>
              <a:t>Mavzuni</a:t>
            </a:r>
            <a:r>
              <a:rPr lang="en-US" sz="2400" dirty="0"/>
              <a:t> </a:t>
            </a:r>
            <a:r>
              <a:rPr lang="uz-Latn-UZ" sz="2400" dirty="0"/>
              <a:t>mustahkamlash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06943728"/>
              </p:ext>
            </p:extLst>
          </p:nvPr>
        </p:nvGraphicFramePr>
        <p:xfrm>
          <a:off x="215900" y="555625"/>
          <a:ext cx="5410200" cy="256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294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562600" cy="369332"/>
          </a:xfrm>
        </p:spPr>
        <p:txBody>
          <a:bodyPr/>
          <a:lstStyle/>
          <a:p>
            <a:pPr algn="ctr"/>
            <a:r>
              <a:rPr lang="uz-Latn-UZ" sz="2400" dirty="0"/>
              <a:t>Mustaqil bajarish uchun topshiriq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0900" y="784225"/>
            <a:ext cx="3429000" cy="1538883"/>
          </a:xfrm>
        </p:spPr>
        <p:txBody>
          <a:bodyPr/>
          <a:lstStyle/>
          <a:p>
            <a:r>
              <a:rPr lang="uz-Latn-UZ" sz="2000" b="1" dirty="0"/>
              <a:t>      70-mashq.</a:t>
            </a:r>
          </a:p>
          <a:p>
            <a:pPr algn="just"/>
            <a:r>
              <a:rPr lang="uz-Latn-UZ" sz="2000" dirty="0"/>
              <a:t>     Matnni ko‘chiring. Nutqning boyligini ta’minlayotgan </a:t>
            </a:r>
          </a:p>
          <a:p>
            <a:pPr algn="just"/>
            <a:r>
              <a:rPr lang="uz-Latn-UZ" sz="2000" dirty="0"/>
              <a:t>ma’nodosh so‘z va iboralarni aniqlang.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3" y="860425"/>
            <a:ext cx="1756466" cy="16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53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687" y="1251204"/>
            <a:ext cx="344044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687" y="2099882"/>
            <a:ext cx="344044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06900" y="240004"/>
            <a:ext cx="914703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06900" y="228105"/>
            <a:ext cx="898093" cy="6251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06900" y="322667"/>
            <a:ext cx="1120283" cy="385358"/>
          </a:xfrm>
          <a:prstGeom prst="rect">
            <a:avLst/>
          </a:prstGeom>
        </p:spPr>
        <p:txBody>
          <a:bodyPr vert="horz" wrap="square" lIns="0" tIns="15871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00" b="1" spc="10" dirty="0">
                <a:solidFill>
                  <a:srgbClr val="FEFEFE"/>
                </a:solidFill>
                <a:latin typeface="Arial"/>
                <a:cs typeface="Arial"/>
              </a:rPr>
              <a:t>11-</a:t>
            </a:r>
            <a:r>
              <a:rPr lang="en-US" sz="2400" spc="-5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712649" y="360768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410173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410173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410173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410173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410173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410173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uz-Latn-UZ" sz="4000" spc="10" dirty="0">
                <a:latin typeface="Arial" pitchFamily="34" charset="0"/>
                <a:cs typeface="Arial" pitchFamily="34" charset="0"/>
              </a:rPr>
              <a:t>ONA TILI</a:t>
            </a:r>
            <a:endParaRPr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" descr="C:\Users\Lenovo\Desktop\IMG_20200916_200121_799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b="9528"/>
          <a:stretch>
            <a:fillRect/>
          </a:stretch>
        </p:blipFill>
        <p:spPr bwMode="auto">
          <a:xfrm>
            <a:off x="4333892" y="1851024"/>
            <a:ext cx="1193291" cy="114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8512" y="1176552"/>
            <a:ext cx="330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Nutqning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boyligini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ta’minlovchi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vositalar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8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69729"/>
            <a:ext cx="5562600" cy="246221"/>
          </a:xfrm>
        </p:spPr>
        <p:txBody>
          <a:bodyPr/>
          <a:lstStyle/>
          <a:p>
            <a:pPr algn="ctr"/>
            <a:r>
              <a:rPr lang="uz-Latn-UZ" sz="1600" dirty="0"/>
              <a:t>Mustaqil bajarish uchun berilgan topshiriqni tekshirish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400" cy="2446824"/>
          </a:xfrm>
        </p:spPr>
        <p:txBody>
          <a:bodyPr/>
          <a:lstStyle/>
          <a:p>
            <a:pPr indent="360363" algn="l">
              <a:spcAft>
                <a:spcPts val="1200"/>
              </a:spcAft>
            </a:pPr>
            <a:r>
              <a:rPr lang="uz-Latn-UZ" sz="1600" b="1" dirty="0"/>
              <a:t>  64-mashq.</a:t>
            </a:r>
          </a:p>
          <a:p>
            <a:pPr algn="just">
              <a:spcAft>
                <a:spcPts val="600"/>
              </a:spcAft>
            </a:pPr>
            <a:r>
              <a:rPr lang="uz-Latn-UZ" sz="1600" dirty="0"/>
              <a:t>       1. Shu bois u sayhonlikda “uloq-uloq” o‘ynayotgan bolalardek </a:t>
            </a:r>
            <a:r>
              <a:rPr lang="uz-Latn-UZ" sz="1600" b="1" dirty="0"/>
              <a:t>shovqinlab</a:t>
            </a:r>
            <a:r>
              <a:rPr lang="uz-Latn-UZ" sz="1600" dirty="0"/>
              <a:t>, ovulni </a:t>
            </a:r>
            <a:r>
              <a:rPr lang="uz-Latn-UZ" sz="1600" b="1" dirty="0"/>
              <a:t>boshiga ko‘tarayotgan </a:t>
            </a:r>
            <a:r>
              <a:rPr lang="uz-Latn-UZ" sz="1600" dirty="0"/>
              <a:t>yigitlarning qilig‘ini ko‘pda </a:t>
            </a:r>
            <a:r>
              <a:rPr lang="uz-Latn-UZ" sz="1600" b="1" dirty="0"/>
              <a:t>yoqtirmay</a:t>
            </a:r>
            <a:r>
              <a:rPr lang="uz-Latn-UZ" sz="1600" dirty="0"/>
              <a:t>, </a:t>
            </a:r>
            <a:r>
              <a:rPr lang="uz-Latn-UZ" sz="1600" b="1" dirty="0"/>
              <a:t>jini qurishibroq </a:t>
            </a:r>
            <a:r>
              <a:rPr lang="uz-Latn-UZ" sz="1600" dirty="0"/>
              <a:t>turardi. (N.Norqobilov) </a:t>
            </a:r>
            <a:endParaRPr lang="en-US" sz="1600" dirty="0"/>
          </a:p>
          <a:p>
            <a:pPr algn="just"/>
            <a:r>
              <a:rPr lang="en-US" sz="1600" dirty="0"/>
              <a:t>      </a:t>
            </a:r>
            <a:r>
              <a:rPr lang="uz-Latn-UZ" sz="1600" dirty="0"/>
              <a:t>2. Amir Temur </a:t>
            </a:r>
            <a:r>
              <a:rPr lang="uz-Latn-UZ" sz="1600" b="1" dirty="0"/>
              <a:t>halim tabiat</a:t>
            </a:r>
            <a:r>
              <a:rPr lang="uz-Latn-UZ" sz="1600" dirty="0"/>
              <a:t>, </a:t>
            </a:r>
            <a:r>
              <a:rPr lang="uz-Latn-UZ" sz="1600" b="1" dirty="0"/>
              <a:t>yumshoq ko‘ngil</a:t>
            </a:r>
            <a:r>
              <a:rPr lang="uz-Latn-UZ" sz="1600" dirty="0"/>
              <a:t>, tortinchoq, qora ko‘zlari hamisha mungli boqadigan qizini juda ham ardoqlar, har kuni holidan xabar olardi. (Muhammad Ali)</a:t>
            </a:r>
            <a:endParaRPr lang="ru-RU" sz="1600" dirty="0"/>
          </a:p>
        </p:txBody>
      </p:sp>
      <p:pic>
        <p:nvPicPr>
          <p:cNvPr id="5" name="Picture 14" descr="gbook0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40" y="2591668"/>
            <a:ext cx="1143000" cy="56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58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22225"/>
            <a:ext cx="5164295" cy="430887"/>
          </a:xfrm>
        </p:spPr>
        <p:txBody>
          <a:bodyPr/>
          <a:lstStyle/>
          <a:p>
            <a:pPr algn="ctr"/>
            <a:r>
              <a:rPr lang="uz-Latn-UZ" sz="2800" dirty="0"/>
              <a:t>Topshiriq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8" b="12889"/>
          <a:stretch>
            <a:fillRect/>
          </a:stretch>
        </p:blipFill>
        <p:spPr bwMode="auto">
          <a:xfrm>
            <a:off x="3755357" y="1089025"/>
            <a:ext cx="1905000" cy="12116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92100" y="708025"/>
            <a:ext cx="3429000" cy="1538883"/>
          </a:xfrm>
        </p:spPr>
        <p:txBody>
          <a:bodyPr/>
          <a:lstStyle/>
          <a:p>
            <a:pPr algn="l"/>
            <a:r>
              <a:rPr lang="uz-Latn-UZ" sz="2000" dirty="0"/>
              <a:t>       Matnni o‘qing. Unda </a:t>
            </a:r>
            <a:r>
              <a:rPr lang="uz-Latn-UZ" sz="2000" i="1" dirty="0">
                <a:solidFill>
                  <a:schemeClr val="tx2"/>
                </a:solidFill>
              </a:rPr>
              <a:t>kapalak</a:t>
            </a:r>
            <a:r>
              <a:rPr lang="uz-Latn-UZ" sz="2000" dirty="0"/>
              <a:t> so‘zining 7 marta takrorlanishi natijasida nutqning leksik boyligi zarar ko‘rganligi haqida fikrlashing.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8897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48538"/>
            <a:ext cx="5164295" cy="430887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uz-Latn-UZ" sz="2800" b="0" dirty="0">
                <a:ea typeface="+mn-ea"/>
              </a:rPr>
              <a:t>Tog‘da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550" y="631825"/>
            <a:ext cx="4344750" cy="2369880"/>
          </a:xfrm>
        </p:spPr>
        <p:txBody>
          <a:bodyPr/>
          <a:lstStyle/>
          <a:p>
            <a:r>
              <a:rPr lang="uz-Latn-UZ" sz="1400" dirty="0"/>
              <a:t>      </a:t>
            </a:r>
            <a:r>
              <a:rPr lang="uz-Latn-UZ" sz="1400" dirty="0">
                <a:solidFill>
                  <a:schemeClr val="tx2"/>
                </a:solidFill>
              </a:rPr>
              <a:t>Kapalaklar</a:t>
            </a:r>
            <a:r>
              <a:rPr lang="uz-Latn-UZ" sz="1400" dirty="0"/>
              <a:t>ni aytmaysizmi? Bir-birini quvlab guldan gulga qo‘nayotgan </a:t>
            </a:r>
            <a:r>
              <a:rPr lang="uz-Latn-UZ" sz="1400" dirty="0">
                <a:solidFill>
                  <a:schemeClr val="tx2"/>
                </a:solidFill>
              </a:rPr>
              <a:t>kapalak</a:t>
            </a:r>
            <a:r>
              <a:rPr lang="uz-Latn-UZ" sz="1400" dirty="0"/>
              <a:t>larga mahliyo bo‘lmay ilojing yo‘q. Bularning hammasi O‘tkirni butunlay sehrlab qo‘ydi. O‘tkir o‘rtoqlari bilan gul terib yurib, chiroyli </a:t>
            </a:r>
            <a:r>
              <a:rPr lang="uz-Latn-UZ" sz="1400" dirty="0">
                <a:solidFill>
                  <a:schemeClr val="tx2"/>
                </a:solidFill>
              </a:rPr>
              <a:t>kapalak</a:t>
            </a:r>
            <a:r>
              <a:rPr lang="uz-Latn-UZ" sz="1400" dirty="0"/>
              <a:t>ka ko‘zi tushib qoldi. Buncha chiroyli uchmasa. O‘tkir </a:t>
            </a:r>
            <a:r>
              <a:rPr lang="uz-Latn-UZ" sz="1400" dirty="0">
                <a:solidFill>
                  <a:schemeClr val="tx2"/>
                </a:solidFill>
              </a:rPr>
              <a:t>kapalak</a:t>
            </a:r>
            <a:r>
              <a:rPr lang="uz-Latn-UZ" sz="1400" dirty="0"/>
              <a:t>ni ushlamoqchi bo‘ldi. Biroq kaftlari orasiga qisib ushladim deganda, </a:t>
            </a:r>
            <a:r>
              <a:rPr lang="uz-Latn-UZ" sz="1400" dirty="0">
                <a:solidFill>
                  <a:schemeClr val="tx2"/>
                </a:solidFill>
              </a:rPr>
              <a:t>kapalak</a:t>
            </a:r>
            <a:r>
              <a:rPr lang="uz-Latn-UZ" sz="1400" dirty="0"/>
              <a:t> ko‘z ochib yumguncha boshqa gul ustida paydo bo‘lardi. O‘tkir </a:t>
            </a:r>
            <a:r>
              <a:rPr lang="uz-Latn-UZ" sz="1400" dirty="0">
                <a:solidFill>
                  <a:schemeClr val="tx2"/>
                </a:solidFill>
              </a:rPr>
              <a:t>kapalak</a:t>
            </a:r>
            <a:r>
              <a:rPr lang="uz-Latn-UZ" sz="1400" dirty="0"/>
              <a:t>ning orqasidan quvlab  charchadi, ko‘p ovora bo‘ldi. Axiyri, </a:t>
            </a:r>
            <a:r>
              <a:rPr lang="uz-Latn-UZ" sz="1400" dirty="0">
                <a:solidFill>
                  <a:schemeClr val="tx2"/>
                </a:solidFill>
              </a:rPr>
              <a:t>kapalak</a:t>
            </a:r>
            <a:r>
              <a:rPr lang="uz-Latn-UZ" sz="1400" dirty="0"/>
              <a:t>ni ko‘zdan yo‘qotib qo‘ydi. (A.Sodiqov, “Tog‘da” hikoyasi)</a:t>
            </a:r>
            <a:endParaRPr lang="ru-RU" sz="1400" dirty="0"/>
          </a:p>
        </p:txBody>
      </p:sp>
      <p:pic>
        <p:nvPicPr>
          <p:cNvPr id="5" name="Picture 9" descr="DSC036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173" y="1851025"/>
            <a:ext cx="1295400" cy="127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962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405" y="48538"/>
            <a:ext cx="5164295" cy="430887"/>
          </a:xfrm>
        </p:spPr>
        <p:txBody>
          <a:bodyPr/>
          <a:lstStyle/>
          <a:p>
            <a:pPr algn="ctr"/>
            <a:r>
              <a:rPr lang="uz-Latn-UZ" sz="2800" dirty="0"/>
              <a:t>Esda saqlang!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10200" cy="2369880"/>
          </a:xfrm>
        </p:spPr>
        <p:txBody>
          <a:bodyPr/>
          <a:lstStyle/>
          <a:p>
            <a:pPr indent="360363" algn="just"/>
            <a:r>
              <a:rPr lang="uz-Latn-UZ" sz="1400" dirty="0"/>
              <a:t>Nutqning boyligini ta’minlashda bir qancha til vositalari ishtirok etadi. Ular orasida leksik, semantik, grammatik, intonatsion vositalar alohida o‘rin tutadi.</a:t>
            </a:r>
          </a:p>
          <a:p>
            <a:pPr indent="360363" algn="just"/>
            <a:r>
              <a:rPr lang="uz-Latn-UZ" sz="1400" dirty="0"/>
              <a:t>Boy, shirali nutq tuza bilishi uchun so‘zlovchining, eng avvalo, so‘z zaxirasi boy bo‘lmog‘i  kerak. Atoqli so‘z san’atkorlarida, masalan, ulug‘ shoir Alisher Navoiyda </a:t>
            </a:r>
            <a:r>
              <a:rPr lang="ru-RU" sz="1400" dirty="0"/>
              <a:t>26</a:t>
            </a:r>
            <a:r>
              <a:rPr lang="uz-Latn-UZ" sz="1400" dirty="0"/>
              <a:t> mingdan ortiq, rus shoiri A.S.Pushkinda </a:t>
            </a:r>
            <a:r>
              <a:rPr lang="ru-RU" sz="1400" dirty="0"/>
              <a:t>21</a:t>
            </a:r>
            <a:r>
              <a:rPr lang="uz-Latn-UZ" sz="1400" dirty="0"/>
              <a:t> mingdan ortiq so‘z boyligi</a:t>
            </a:r>
            <a:r>
              <a:rPr lang="ru-RU" sz="1400" dirty="0"/>
              <a:t> </a:t>
            </a:r>
            <a:r>
              <a:rPr lang="uz-Latn-UZ" sz="1400" dirty="0"/>
              <a:t>mavjudligini mutaxassislar ta’kidlaydilar. Albatta, bunday ulkan so‘z boyligiga ega bo‘lish har kimga ham nasib etavermaydi.</a:t>
            </a:r>
            <a:r>
              <a:rPr lang="ru-RU" sz="1400" dirty="0"/>
              <a:t> </a:t>
            </a:r>
            <a:r>
              <a:rPr lang="uz-Latn-UZ" sz="1400" dirty="0"/>
              <a:t>Ammo o‘z nutqining boy va ta’sirchan bo‘lishini istaydigan har bir kishi o‘z lug‘at boyligini kengaytirib borish haqida qayg‘urishi lozim.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2987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48662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Ma’nodoshlik</a:t>
            </a:r>
            <a:endParaRPr lang="ru-RU" sz="28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10199" cy="2369880"/>
          </a:xfrm>
        </p:spPr>
        <p:txBody>
          <a:bodyPr/>
          <a:lstStyle/>
          <a:p>
            <a:pPr indent="360363" algn="just"/>
            <a:r>
              <a:rPr lang="uz-Latn-UZ" sz="1400" dirty="0"/>
              <a:t>Nutqning boyligini ta’minlashda,</a:t>
            </a:r>
            <a:r>
              <a:rPr lang="en-US" sz="1400" dirty="0"/>
              <a:t> </a:t>
            </a:r>
            <a:r>
              <a:rPr lang="uz-Latn-UZ" sz="1400" dirty="0"/>
              <a:t>ayniqsa, ma’nodoshlik katta imkoniyatga ega. Ma’nodoshlik, ma’lumki, faqat so‘zlar doirasidagina emas, balki morfologik va sintaktik birliklar doirasida ham keng tarqalgan.</a:t>
            </a:r>
          </a:p>
          <a:p>
            <a:pPr indent="360363" algn="just"/>
            <a:r>
              <a:rPr lang="uz-Latn-UZ" sz="1400" dirty="0"/>
              <a:t>Matnda so‘z, so‘z birikmasi va gap takroridan qochishning eng qulay yo‘llaridan biri ayni shu ma’nodoshlik asosida bir xil birliklarni almashtirishdir.</a:t>
            </a:r>
          </a:p>
          <a:p>
            <a:pPr indent="360363" algn="just"/>
            <a:r>
              <a:rPr lang="uz-Latn-UZ" sz="1400" dirty="0"/>
              <a:t>Tilimizdagi sodda va qo‘shma gaplar, murakkablashgan gaplar, ularning xilma-xil qoliplari, bu qoliplar asosida yaratilishi mumkin bo‘lgan millionlab jumlalar boy nutq tuzish uchun cheksiz imkoniyatdir.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8656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29152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Unutmang!</a:t>
            </a:r>
            <a:endParaRPr lang="ru-RU" sz="2800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269" y="1851025"/>
            <a:ext cx="914400" cy="126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058" y="631825"/>
            <a:ext cx="4495800" cy="2462213"/>
          </a:xfrm>
        </p:spPr>
        <p:txBody>
          <a:bodyPr/>
          <a:lstStyle/>
          <a:p>
            <a:pPr indent="360363" algn="just"/>
            <a:r>
              <a:rPr lang="uz-Latn-UZ" sz="1600" dirty="0"/>
              <a:t>Nutqning boylik darajasini pasaytiruvchi leksik, semantik, morfologik, sintaktik va intonatsion takrorlarni badiiy nutqda alohida badiiy maqsad bilan atayin qo‘llanadigan takrorlardan farqlash lozim. </a:t>
            </a:r>
            <a:endParaRPr lang="en-US" sz="1600" dirty="0"/>
          </a:p>
          <a:p>
            <a:pPr indent="360363" algn="just"/>
            <a:r>
              <a:rPr lang="uz-Latn-UZ" sz="1600" dirty="0"/>
              <a:t>Ko‘proq badiiy va publitsistik nutqda muayyan tushuncha yoki mazmunni alohida ta’kidlash, ohangdorlik kabi niyatlar bilan bog‘lovchi, so‘z, so‘z birikmasi, gaplar takrorlanadi.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7096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48538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Masalan</a:t>
            </a:r>
            <a:endParaRPr lang="ru-RU" sz="28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4724399" cy="1538883"/>
          </a:xfrm>
        </p:spPr>
        <p:txBody>
          <a:bodyPr/>
          <a:lstStyle/>
          <a:p>
            <a:r>
              <a:rPr lang="uz-Latn-UZ" sz="2000" b="1" dirty="0"/>
              <a:t>Yurt bu kun </a:t>
            </a:r>
            <a:r>
              <a:rPr lang="uz-Latn-UZ" sz="2000" dirty="0"/>
              <a:t>karvonlar boshida nordir,</a:t>
            </a:r>
          </a:p>
          <a:p>
            <a:r>
              <a:rPr lang="uz-Latn-UZ" sz="2000" b="1" dirty="0"/>
              <a:t>Yurt bu kun </a:t>
            </a:r>
            <a:r>
              <a:rPr lang="uz-Latn-UZ" sz="2000" dirty="0"/>
              <a:t>Sharq ichra tengsiz bir diyor.</a:t>
            </a:r>
          </a:p>
          <a:p>
            <a:r>
              <a:rPr lang="uz-Latn-UZ" sz="2000" b="1" dirty="0"/>
              <a:t>Yurt bu kun </a:t>
            </a:r>
            <a:r>
              <a:rPr lang="uz-Latn-UZ" sz="2000" dirty="0"/>
              <a:t>ohuday xo‘p ishvakordir,</a:t>
            </a:r>
          </a:p>
          <a:p>
            <a:r>
              <a:rPr lang="uz-Latn-UZ" sz="2000" dirty="0"/>
              <a:t>Sir kabi seravjdir, Pomirday poydor.</a:t>
            </a:r>
          </a:p>
          <a:p>
            <a:r>
              <a:rPr lang="uz-Latn-UZ" sz="2000" dirty="0"/>
              <a:t>                         (A.Oripov)</a:t>
            </a:r>
            <a:endParaRPr lang="ru-RU" sz="20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r="6659"/>
          <a:stretch>
            <a:fillRect/>
          </a:stretch>
        </p:blipFill>
        <p:spPr bwMode="auto">
          <a:xfrm>
            <a:off x="3670064" y="1918837"/>
            <a:ext cx="2000697" cy="122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74553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f831a3c1cdbce13dd7dd4ab442522346322c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7658</TotalTime>
  <Words>1184</Words>
  <Application>Microsoft Office PowerPoint</Application>
  <PresentationFormat>Произвольный</PresentationFormat>
  <Paragraphs>65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11-sinf ona tili</vt:lpstr>
      <vt:lpstr>ONA TILI</vt:lpstr>
      <vt:lpstr>Mustaqil bajarish uchun berilgan topshiriqni tekshirish</vt:lpstr>
      <vt:lpstr>Topshiriq</vt:lpstr>
      <vt:lpstr>Tog‘da</vt:lpstr>
      <vt:lpstr>Esda saqlang!</vt:lpstr>
      <vt:lpstr>Ma’nodoshlik</vt:lpstr>
      <vt:lpstr>Unutmang!</vt:lpstr>
      <vt:lpstr>Masalan</vt:lpstr>
      <vt:lpstr>65-mashq</vt:lpstr>
      <vt:lpstr>66-mashq</vt:lpstr>
      <vt:lpstr>68-mashq</vt:lpstr>
      <vt:lpstr>69-mashq</vt:lpstr>
      <vt:lpstr>O‘zbek tilining izohli frazeologik lug‘ati</vt:lpstr>
      <vt:lpstr>Mavzuni mustahkamlash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Пользователь</cp:lastModifiedBy>
  <cp:revision>570</cp:revision>
  <dcterms:created xsi:type="dcterms:W3CDTF">2020-04-13T08:06:06Z</dcterms:created>
  <dcterms:modified xsi:type="dcterms:W3CDTF">2021-02-18T10:40:35Z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