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90" r:id="rId2"/>
    <p:sldId id="256" r:id="rId3"/>
    <p:sldId id="280" r:id="rId4"/>
    <p:sldId id="282" r:id="rId5"/>
    <p:sldId id="277" r:id="rId6"/>
    <p:sldId id="257" r:id="rId7"/>
    <p:sldId id="258" r:id="rId8"/>
    <p:sldId id="259" r:id="rId9"/>
    <p:sldId id="260" r:id="rId10"/>
    <p:sldId id="261" r:id="rId11"/>
    <p:sldId id="262" r:id="rId12"/>
    <p:sldId id="263" r:id="rId13"/>
    <p:sldId id="278" r:id="rId14"/>
    <p:sldId id="264" r:id="rId15"/>
    <p:sldId id="265" r:id="rId16"/>
    <p:sldId id="266" r:id="rId17"/>
    <p:sldId id="267" r:id="rId18"/>
    <p:sldId id="268" r:id="rId19"/>
    <p:sldId id="269" r:id="rId20"/>
    <p:sldId id="270" r:id="rId21"/>
  </p:sldIdLst>
  <p:sldSz cx="5765800" cy="3244850"/>
  <p:notesSz cx="5765800" cy="324485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94150" autoAdjust="0"/>
  </p:normalViewPr>
  <p:slideViewPr>
    <p:cSldViewPr>
      <p:cViewPr varScale="1">
        <p:scale>
          <a:sx n="132" d="100"/>
          <a:sy n="132" d="100"/>
        </p:scale>
        <p:origin x="972" y="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t>18.02.2021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9F96E-E95D-4472-B37A-1F55787D7F60}"/>
              </a:ext>
            </a:extLst>
          </p:cNvPr>
          <p:cNvSpPr>
            <a:spLocks noGrp="1"/>
          </p:cNvSpPr>
          <p:nvPr>
            <p:ph type="title"/>
          </p:nvPr>
        </p:nvSpPr>
        <p:spPr>
          <a:xfrm>
            <a:off x="300752" y="102424"/>
            <a:ext cx="5164295" cy="430887"/>
          </a:xfrm>
        </p:spPr>
        <p:txBody>
          <a:bodyPr/>
          <a:lstStyle/>
          <a:p>
            <a:pPr algn="ctr"/>
            <a:r>
              <a:rPr lang="uz-Latn-UZ" sz="2800" b="0" dirty="0"/>
              <a:t>11-sinf ona tili</a:t>
            </a:r>
            <a:endParaRPr lang="ru-RU" sz="2800" b="0" dirty="0"/>
          </a:p>
        </p:txBody>
      </p:sp>
      <p:sp>
        <p:nvSpPr>
          <p:cNvPr id="3" name="Текст 2">
            <a:extLst>
              <a:ext uri="{FF2B5EF4-FFF2-40B4-BE49-F238E27FC236}">
                <a16:creationId xmlns:a16="http://schemas.microsoft.com/office/drawing/2014/main" id="{6FCD2978-4DED-466D-915F-0A513AE24194}"/>
              </a:ext>
            </a:extLst>
          </p:cNvPr>
          <p:cNvSpPr>
            <a:spLocks noGrp="1"/>
          </p:cNvSpPr>
          <p:nvPr>
            <p:ph type="body" idx="1"/>
          </p:nvPr>
        </p:nvSpPr>
        <p:spPr>
          <a:xfrm>
            <a:off x="415278" y="784226"/>
            <a:ext cx="4935243" cy="1538883"/>
          </a:xfrm>
          <a:solidFill>
            <a:srgbClr val="FFCCFF"/>
          </a:solidFill>
          <a:ln>
            <a:solidFill>
              <a:srgbClr val="002060"/>
            </a:solidFill>
          </a:ln>
        </p:spPr>
        <p:txBody>
          <a:bodyPr/>
          <a:lstStyle/>
          <a:p>
            <a:pPr algn="ctr"/>
            <a:r>
              <a:rPr lang="uz-Latn-UZ" sz="2000" dirty="0"/>
              <a:t>Toshkent viloyati Toshkent tumani </a:t>
            </a:r>
          </a:p>
          <a:p>
            <a:pPr algn="ctr"/>
            <a:r>
              <a:rPr lang="uz-Latn-UZ" sz="2000" dirty="0"/>
              <a:t>16-umumiy o‘rta ta’lim maktabi ona tili va adabiyot fani o‘qituvchisi Baymanova Munojot Daniyarovnaning 11-sinf ona tili fani uchun tayyorlagan taqdimoti</a:t>
            </a:r>
            <a:endParaRPr lang="ru-RU" sz="2000" dirty="0"/>
          </a:p>
        </p:txBody>
      </p:sp>
    </p:spTree>
    <p:extLst>
      <p:ext uri="{BB962C8B-B14F-4D97-AF65-F5344CB8AC3E}">
        <p14:creationId xmlns:p14="http://schemas.microsoft.com/office/powerpoint/2010/main" val="225192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92443"/>
          </a:xfrm>
        </p:spPr>
        <p:txBody>
          <a:bodyPr/>
          <a:lstStyle/>
          <a:p>
            <a:pPr algn="ctr"/>
            <a:r>
              <a:rPr lang="uz-Latn-UZ" sz="3200" dirty="0"/>
              <a:t>35-mashq</a:t>
            </a:r>
            <a:endParaRPr lang="ru-RU" sz="3200" dirty="0"/>
          </a:p>
        </p:txBody>
      </p:sp>
      <p:sp>
        <p:nvSpPr>
          <p:cNvPr id="3" name="Текст 2"/>
          <p:cNvSpPr>
            <a:spLocks noGrp="1"/>
          </p:cNvSpPr>
          <p:nvPr>
            <p:ph type="body" idx="1"/>
          </p:nvPr>
        </p:nvSpPr>
        <p:spPr>
          <a:xfrm>
            <a:off x="2501900" y="631825"/>
            <a:ext cx="3124199" cy="2438400"/>
          </a:xfrm>
        </p:spPr>
        <p:txBody>
          <a:bodyPr/>
          <a:lstStyle/>
          <a:p>
            <a:pPr algn="just"/>
            <a:r>
              <a:rPr lang="uz-Latn-UZ" dirty="0"/>
              <a:t>      </a:t>
            </a:r>
            <a:r>
              <a:rPr lang="uz-Latn-UZ" sz="2000" dirty="0"/>
              <a:t>Ajratib ko‘rsatilgan </a:t>
            </a:r>
          </a:p>
          <a:p>
            <a:pPr algn="just"/>
            <a:r>
              <a:rPr lang="uz-Latn-UZ" sz="2000" dirty="0"/>
              <a:t>so‘zlarning yangi ma’no </a:t>
            </a:r>
          </a:p>
          <a:p>
            <a:pPr algn="just"/>
            <a:r>
              <a:rPr lang="uz-Latn-UZ" sz="2000" dirty="0"/>
              <a:t>nozikliklarini kasb </a:t>
            </a:r>
          </a:p>
          <a:p>
            <a:pPr algn="just"/>
            <a:r>
              <a:rPr lang="uz-Latn-UZ" sz="2000" dirty="0"/>
              <a:t>etishiga diqqat qiling. </a:t>
            </a:r>
          </a:p>
          <a:p>
            <a:pPr algn="just"/>
            <a:r>
              <a:rPr lang="uz-Latn-UZ" sz="2000" dirty="0"/>
              <a:t>Ularni ma’nodoshlari </a:t>
            </a:r>
          </a:p>
          <a:p>
            <a:pPr algn="just"/>
            <a:r>
              <a:rPr lang="uz-Latn-UZ" sz="2000" dirty="0"/>
              <a:t>bilan taqqoslab, uslubiy </a:t>
            </a:r>
          </a:p>
          <a:p>
            <a:pPr algn="just"/>
            <a:r>
              <a:rPr lang="uz-Latn-UZ" sz="2000" dirty="0"/>
              <a:t>va mazmuniy farqlarini </a:t>
            </a:r>
          </a:p>
          <a:p>
            <a:pPr algn="just"/>
            <a:r>
              <a:rPr lang="uz-Latn-UZ" sz="2000" dirty="0"/>
              <a:t>tushutiring.</a:t>
            </a:r>
            <a:endParaRPr lang="ru-RU" sz="2000" dirty="0"/>
          </a:p>
        </p:txBody>
      </p:sp>
      <p:pic>
        <p:nvPicPr>
          <p:cNvPr id="4098" name="Picture 2" descr="C:\Users\Lenovo\Desktop\Новая папка\вопрос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6" y="936625"/>
            <a:ext cx="2098205" cy="176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2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29152"/>
            <a:ext cx="5164295" cy="492443"/>
          </a:xfrm>
        </p:spPr>
        <p:txBody>
          <a:bodyPr/>
          <a:lstStyle/>
          <a:p>
            <a:pPr algn="ctr"/>
            <a:r>
              <a:rPr lang="uz-Latn-UZ" sz="3200" dirty="0"/>
              <a:t>Yechim</a:t>
            </a:r>
            <a:endParaRPr lang="ru-RU" sz="3200" dirty="0"/>
          </a:p>
        </p:txBody>
      </p:sp>
      <p:sp>
        <p:nvSpPr>
          <p:cNvPr id="3" name="Текст 2"/>
          <p:cNvSpPr>
            <a:spLocks noGrp="1"/>
          </p:cNvSpPr>
          <p:nvPr>
            <p:ph type="body" idx="1"/>
          </p:nvPr>
        </p:nvSpPr>
        <p:spPr>
          <a:xfrm>
            <a:off x="139700" y="555625"/>
            <a:ext cx="4114799" cy="2514600"/>
          </a:xfrm>
        </p:spPr>
        <p:txBody>
          <a:bodyPr/>
          <a:lstStyle/>
          <a:p>
            <a:pPr lvl="0" algn="just"/>
            <a:r>
              <a:rPr lang="uz-Latn-UZ" sz="1800" dirty="0"/>
              <a:t>       Ma’lumki, badiiy nutqda so‘z va u ifodalagan predmet o‘rtasidagi </a:t>
            </a:r>
          </a:p>
          <a:p>
            <a:pPr lvl="0" algn="just"/>
            <a:r>
              <a:rPr lang="uz-Latn-UZ" sz="1800" dirty="0"/>
              <a:t>mutanosiblik har doim mos </a:t>
            </a:r>
          </a:p>
          <a:p>
            <a:pPr lvl="0" algn="just"/>
            <a:r>
              <a:rPr lang="uz-Latn-UZ" sz="1800" dirty="0"/>
              <a:t>bo‘lavermaydi. Jumladan, 35-mashqda </a:t>
            </a:r>
          </a:p>
          <a:p>
            <a:pPr lvl="0" algn="just"/>
            <a:r>
              <a:rPr lang="uz-Latn-UZ" sz="1800" dirty="0"/>
              <a:t>berilgan matndagi ajratib </a:t>
            </a:r>
          </a:p>
          <a:p>
            <a:pPr lvl="0" algn="just"/>
            <a:r>
              <a:rPr lang="uz-Latn-UZ" sz="1800" dirty="0"/>
              <a:t>ko‘rsatilgan chekindi, yopirildi, yurishini </a:t>
            </a:r>
          </a:p>
          <a:p>
            <a:pPr lvl="0" algn="just"/>
            <a:r>
              <a:rPr lang="uz-Latn-UZ" sz="1800" dirty="0"/>
              <a:t>so‘zlari ham o‘zi birikib kelgan so‘z </a:t>
            </a:r>
          </a:p>
          <a:p>
            <a:pPr lvl="0" algn="just"/>
            <a:r>
              <a:rPr lang="uz-Latn-UZ" sz="1800" dirty="0"/>
              <a:t>ma’nosiga yangi ifoda qo‘shishga xizmat </a:t>
            </a:r>
          </a:p>
          <a:p>
            <a:pPr lvl="0" algn="just"/>
            <a:r>
              <a:rPr lang="uz-Latn-UZ" sz="1800" dirty="0"/>
              <a:t>qilmoqda.</a:t>
            </a:r>
          </a:p>
          <a:p>
            <a:pPr lvl="0" algn="just"/>
            <a:endParaRPr lang="uz-Latn-UZ" sz="1800" dirty="0"/>
          </a:p>
          <a:p>
            <a:endParaRPr lang="ru-RU"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555626"/>
            <a:ext cx="128950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7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92443"/>
          </a:xfrm>
        </p:spPr>
        <p:txBody>
          <a:bodyPr/>
          <a:lstStyle/>
          <a:p>
            <a:pPr algn="ctr"/>
            <a:r>
              <a:rPr lang="uz-Latn-UZ" sz="3200" dirty="0"/>
              <a:t>Jumladan</a:t>
            </a:r>
            <a:r>
              <a:rPr lang="en-US" sz="3200" dirty="0"/>
              <a:t>,</a:t>
            </a:r>
            <a:endParaRPr lang="ru-RU" sz="3200" dirty="0"/>
          </a:p>
        </p:txBody>
      </p:sp>
      <p:sp>
        <p:nvSpPr>
          <p:cNvPr id="3" name="Текст 2"/>
          <p:cNvSpPr>
            <a:spLocks noGrp="1"/>
          </p:cNvSpPr>
          <p:nvPr>
            <p:ph type="body" idx="1"/>
          </p:nvPr>
        </p:nvSpPr>
        <p:spPr>
          <a:xfrm>
            <a:off x="139700" y="536416"/>
            <a:ext cx="2971800" cy="2533809"/>
          </a:xfrm>
        </p:spPr>
        <p:txBody>
          <a:bodyPr/>
          <a:lstStyle/>
          <a:p>
            <a:pPr algn="just"/>
            <a:r>
              <a:rPr lang="uz-Latn-UZ" sz="1800" dirty="0"/>
              <a:t>    Chekindi so‘zi o‘zi </a:t>
            </a:r>
          </a:p>
          <a:p>
            <a:pPr algn="just"/>
            <a:r>
              <a:rPr lang="uz-Latn-UZ" sz="1800" dirty="0"/>
              <a:t>ma’nodosh bo‘lgan ortga </a:t>
            </a:r>
          </a:p>
          <a:p>
            <a:pPr algn="just"/>
            <a:r>
              <a:rPr lang="uz-Latn-UZ" sz="1800" dirty="0"/>
              <a:t>tisarilmoq, orqaga ketishga </a:t>
            </a:r>
          </a:p>
          <a:p>
            <a:pPr algn="just"/>
            <a:r>
              <a:rPr lang="uz-Latn-UZ" sz="1800" dirty="0"/>
              <a:t>majbur bo‘lmoq birikmalariga </a:t>
            </a:r>
          </a:p>
          <a:p>
            <a:pPr algn="just"/>
            <a:r>
              <a:rPr lang="uz-Latn-UZ" sz="1800" dirty="0"/>
              <a:t>nisbatan obrazli, badiiy nutqqa oid ekanligi hamda tun so‘ziga jonlantirish </a:t>
            </a:r>
          </a:p>
          <a:p>
            <a:pPr algn="just"/>
            <a:r>
              <a:rPr lang="uz-Latn-UZ" sz="1800" dirty="0"/>
              <a:t>ifodasini qo‘shishi bilan </a:t>
            </a:r>
          </a:p>
          <a:p>
            <a:pPr algn="just"/>
            <a:r>
              <a:rPr lang="uz-Latn-UZ" sz="1800" dirty="0"/>
              <a:t>ajralib turadi.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1089025"/>
            <a:ext cx="1905635" cy="20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4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0"/>
            <a:ext cx="5164295" cy="492443"/>
          </a:xfrm>
        </p:spPr>
        <p:txBody>
          <a:bodyPr/>
          <a:lstStyle/>
          <a:p>
            <a:pPr algn="ctr"/>
            <a:r>
              <a:rPr lang="uz-Latn-UZ" sz="3200" b="0" dirty="0">
                <a:ea typeface="+mn-ea"/>
              </a:rPr>
              <a:t>Shuningdek</a:t>
            </a:r>
            <a:r>
              <a:rPr lang="en-US" sz="3200" b="0" dirty="0">
                <a:ea typeface="+mn-ea"/>
              </a:rPr>
              <a:t>,</a:t>
            </a:r>
            <a:endParaRPr lang="ru-RU" sz="3200" dirty="0"/>
          </a:p>
        </p:txBody>
      </p:sp>
      <p:sp>
        <p:nvSpPr>
          <p:cNvPr id="3" name="Текст 2"/>
          <p:cNvSpPr>
            <a:spLocks noGrp="1"/>
          </p:cNvSpPr>
          <p:nvPr>
            <p:ph type="body" idx="1"/>
          </p:nvPr>
        </p:nvSpPr>
        <p:spPr>
          <a:xfrm>
            <a:off x="215900" y="631825"/>
            <a:ext cx="4495800" cy="2215991"/>
          </a:xfrm>
        </p:spPr>
        <p:txBody>
          <a:bodyPr/>
          <a:lstStyle/>
          <a:p>
            <a:pPr lvl="0" algn="just"/>
            <a:r>
              <a:rPr lang="uz-Latn-UZ" sz="1600" dirty="0"/>
              <a:t>     Shuningdek, matndagi yopirildi so‘zi ham o‘zi </a:t>
            </a:r>
          </a:p>
          <a:p>
            <a:pPr lvl="0" algn="just"/>
            <a:r>
              <a:rPr lang="uz-Latn-UZ" sz="1600" dirty="0"/>
              <a:t>ma’nodosh bo‘lgan ko‘plashib, gala bo‘lib kelib </a:t>
            </a:r>
          </a:p>
          <a:p>
            <a:pPr lvl="0" algn="just"/>
            <a:r>
              <a:rPr lang="uz-Latn-UZ" sz="1600" dirty="0"/>
              <a:t>bosmoq; yoyilib tarqalmoq birikmalariga nisbatan yog‘du so‘ziga obrazli ifoda hamda shaxslantirish ma’nosini yuklayotganligi bilan farqlanadi. </a:t>
            </a:r>
          </a:p>
          <a:p>
            <a:pPr lvl="0" algn="just"/>
            <a:r>
              <a:rPr lang="en-US" sz="1600" dirty="0"/>
              <a:t>    </a:t>
            </a:r>
            <a:r>
              <a:rPr lang="uz-Latn-UZ" sz="1600" dirty="0"/>
              <a:t>Quyoshning yurishi birikmasida esa yurish so‘zi </a:t>
            </a:r>
          </a:p>
          <a:p>
            <a:pPr lvl="0" algn="just"/>
            <a:r>
              <a:rPr lang="uz-Latn-UZ" sz="1600" dirty="0"/>
              <a:t>o‘zi birikib kelgan so‘z ma’nosiga tantanavorlik, </a:t>
            </a:r>
          </a:p>
          <a:p>
            <a:pPr lvl="0" algn="just"/>
            <a:r>
              <a:rPr lang="uz-Latn-UZ" sz="1600" dirty="0"/>
              <a:t>jonlantirish, obrazlilik kabi ma’nolarni </a:t>
            </a:r>
          </a:p>
          <a:p>
            <a:pPr lvl="0" algn="just"/>
            <a:r>
              <a:rPr lang="uz-Latn-UZ" sz="1600" dirty="0"/>
              <a:t>yuklamoqda. </a:t>
            </a:r>
            <a:endParaRPr lang="ru-RU" sz="1600"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t="7468" b="12889"/>
          <a:stretch>
            <a:fillRect/>
          </a:stretch>
        </p:blipFill>
        <p:spPr bwMode="auto">
          <a:xfrm>
            <a:off x="4254501" y="2049600"/>
            <a:ext cx="1371600" cy="1059283"/>
          </a:xfrm>
          <a:prstGeom prst="rect">
            <a:avLst/>
          </a:prstGeom>
          <a:noFill/>
          <a:ln>
            <a:noFill/>
          </a:ln>
        </p:spPr>
      </p:pic>
    </p:spTree>
    <p:extLst>
      <p:ext uri="{BB962C8B-B14F-4D97-AF65-F5344CB8AC3E}">
        <p14:creationId xmlns:p14="http://schemas.microsoft.com/office/powerpoint/2010/main" val="124761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2225"/>
            <a:ext cx="5164295" cy="492443"/>
          </a:xfrm>
        </p:spPr>
        <p:txBody>
          <a:bodyPr/>
          <a:lstStyle/>
          <a:p>
            <a:pPr algn="ctr"/>
            <a:r>
              <a:rPr lang="uz-Latn-UZ" sz="3200" dirty="0"/>
              <a:t>36-mashq</a:t>
            </a:r>
            <a:endParaRPr lang="ru-RU" sz="3200" dirty="0"/>
          </a:p>
        </p:txBody>
      </p:sp>
      <p:sp>
        <p:nvSpPr>
          <p:cNvPr id="3" name="Текст 2"/>
          <p:cNvSpPr>
            <a:spLocks noGrp="1"/>
          </p:cNvSpPr>
          <p:nvPr>
            <p:ph type="body" idx="1"/>
          </p:nvPr>
        </p:nvSpPr>
        <p:spPr>
          <a:xfrm>
            <a:off x="415278" y="1083504"/>
            <a:ext cx="4935243" cy="184666"/>
          </a:xfrm>
        </p:spPr>
        <p:txBody>
          <a:bodyPr/>
          <a:lstStyle/>
          <a:p>
            <a:r>
              <a:rPr lang="uz-Latn-UZ" dirty="0"/>
              <a:t> </a:t>
            </a:r>
            <a:endParaRPr lang="ru-RU" dirty="0"/>
          </a:p>
        </p:txBody>
      </p:sp>
      <p:sp>
        <p:nvSpPr>
          <p:cNvPr id="4" name="TextBox 3"/>
          <p:cNvSpPr txBox="1"/>
          <p:nvPr/>
        </p:nvSpPr>
        <p:spPr>
          <a:xfrm>
            <a:off x="139700" y="708024"/>
            <a:ext cx="3962400" cy="2031325"/>
          </a:xfrm>
          <a:prstGeom prst="rect">
            <a:avLst/>
          </a:prstGeom>
          <a:noFill/>
        </p:spPr>
        <p:txBody>
          <a:bodyPr wrap="square" rtlCol="0">
            <a:spAutoFit/>
          </a:bodyPr>
          <a:lstStyle/>
          <a:p>
            <a:pPr algn="just"/>
            <a:r>
              <a:rPr lang="uz-Latn-UZ" dirty="0">
                <a:latin typeface="Arial" pitchFamily="34" charset="0"/>
                <a:cs typeface="Arial" pitchFamily="34" charset="0"/>
              </a:rPr>
              <a:t>     1.</a:t>
            </a:r>
            <a:r>
              <a:rPr lang="en-US" dirty="0">
                <a:latin typeface="Arial" pitchFamily="34" charset="0"/>
                <a:cs typeface="Arial" pitchFamily="34" charset="0"/>
              </a:rPr>
              <a:t> </a:t>
            </a:r>
            <a:r>
              <a:rPr lang="uz-Latn-UZ" dirty="0">
                <a:latin typeface="Arial" pitchFamily="34" charset="0"/>
                <a:cs typeface="Arial" pitchFamily="34" charset="0"/>
              </a:rPr>
              <a:t>Hay Oynisa, buvingni chaqir!- bolalarga aralashmay bir chekada turgan rangpar, </a:t>
            </a:r>
            <a:r>
              <a:rPr lang="uz-Latn-UZ" dirty="0">
                <a:solidFill>
                  <a:schemeClr val="tx2"/>
                </a:solidFill>
                <a:latin typeface="Arial" pitchFamily="34" charset="0"/>
                <a:cs typeface="Arial" pitchFamily="34" charset="0"/>
              </a:rPr>
              <a:t>bezgaknamo</a:t>
            </a:r>
            <a:r>
              <a:rPr lang="uz-Latn-UZ" dirty="0">
                <a:latin typeface="Arial" pitchFamily="34" charset="0"/>
                <a:cs typeface="Arial" pitchFamily="34" charset="0"/>
              </a:rPr>
              <a:t> qizga buyurdi boy. (Oybek) </a:t>
            </a:r>
            <a:endParaRPr lang="en-US" dirty="0">
              <a:latin typeface="Arial" pitchFamily="34" charset="0"/>
              <a:cs typeface="Arial" pitchFamily="34" charset="0"/>
            </a:endParaRPr>
          </a:p>
          <a:p>
            <a:pPr algn="just"/>
            <a:r>
              <a:rPr lang="en-US" dirty="0">
                <a:latin typeface="Arial" pitchFamily="34" charset="0"/>
                <a:cs typeface="Arial" pitchFamily="34" charset="0"/>
              </a:rPr>
              <a:t>     </a:t>
            </a:r>
            <a:r>
              <a:rPr lang="uz-Latn-UZ" dirty="0">
                <a:latin typeface="Arial" pitchFamily="34" charset="0"/>
                <a:cs typeface="Arial" pitchFamily="34" charset="0"/>
              </a:rPr>
              <a:t>2. Kim ekan o‘sha... </a:t>
            </a:r>
            <a:r>
              <a:rPr lang="uz-Latn-UZ" dirty="0">
                <a:solidFill>
                  <a:schemeClr val="tx2"/>
                </a:solidFill>
                <a:latin typeface="Arial" pitchFamily="34" charset="0"/>
                <a:cs typeface="Arial" pitchFamily="34" charset="0"/>
              </a:rPr>
              <a:t>xabargir</a:t>
            </a:r>
            <a:r>
              <a:rPr lang="uz-Latn-UZ" dirty="0">
                <a:latin typeface="Arial" pitchFamily="34" charset="0"/>
                <a:cs typeface="Arial" pitchFamily="34" charset="0"/>
              </a:rPr>
              <a:t>? Qaniy?..-deb u kishi qo‘l cho‘zdilar. (Murod Mansur)</a:t>
            </a:r>
            <a:endParaRPr lang="ru-RU" dirty="0">
              <a:latin typeface="Arial" pitchFamily="34" charset="0"/>
              <a:cs typeface="Arial" pitchFamily="34" charset="0"/>
            </a:endParaRPr>
          </a:p>
        </p:txBody>
      </p:sp>
      <p:pic>
        <p:nvPicPr>
          <p:cNvPr id="5" name="Picture 5" descr="E:\Abror\Asqarov\Logotype\simbol_5.jpg"/>
          <p:cNvPicPr>
            <a:picLocks noChangeAspect="1" noChangeArrowheads="1"/>
          </p:cNvPicPr>
          <p:nvPr/>
        </p:nvPicPr>
        <p:blipFill>
          <a:blip r:embed="rId2" cstate="print"/>
          <a:srcRect t="10294" b="10294"/>
          <a:stretch>
            <a:fillRect/>
          </a:stretch>
        </p:blipFill>
        <p:spPr bwMode="auto">
          <a:xfrm>
            <a:off x="4102100" y="1622426"/>
            <a:ext cx="1524000" cy="1359966"/>
          </a:xfrm>
          <a:prstGeom prst="roundRect">
            <a:avLst>
              <a:gd name="adj" fmla="val 8594"/>
            </a:avLst>
          </a:prstGeom>
          <a:solidFill>
            <a:sysClr val="window" lastClr="FFFFFF">
              <a:lumMod val="95000"/>
            </a:sysClr>
          </a:solidFill>
          <a:ln>
            <a:noFill/>
          </a:ln>
          <a:effectLst/>
        </p:spPr>
      </p:pic>
    </p:spTree>
    <p:extLst>
      <p:ext uri="{BB962C8B-B14F-4D97-AF65-F5344CB8AC3E}">
        <p14:creationId xmlns:p14="http://schemas.microsoft.com/office/powerpoint/2010/main" val="285327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92443"/>
          </a:xfrm>
        </p:spPr>
        <p:txBody>
          <a:bodyPr/>
          <a:lstStyle/>
          <a:p>
            <a:pPr algn="ctr"/>
            <a:r>
              <a:rPr lang="uz-Latn-UZ" sz="3200" dirty="0"/>
              <a:t>37-mashq</a:t>
            </a:r>
            <a:endParaRPr lang="ru-RU" sz="3200" dirty="0"/>
          </a:p>
        </p:txBody>
      </p:sp>
      <p:sp>
        <p:nvSpPr>
          <p:cNvPr id="3" name="Текст 2"/>
          <p:cNvSpPr>
            <a:spLocks noGrp="1"/>
          </p:cNvSpPr>
          <p:nvPr>
            <p:ph type="body" idx="1"/>
          </p:nvPr>
        </p:nvSpPr>
        <p:spPr>
          <a:xfrm>
            <a:off x="215900" y="693142"/>
            <a:ext cx="3200400" cy="1538883"/>
          </a:xfrm>
        </p:spPr>
        <p:txBody>
          <a:bodyPr/>
          <a:lstStyle/>
          <a:p>
            <a:pPr algn="just"/>
            <a:r>
              <a:rPr lang="uz-Latn-UZ" sz="2000" dirty="0"/>
              <a:t>Parchani o‘qing, undagi </a:t>
            </a:r>
          </a:p>
          <a:p>
            <a:pPr algn="just"/>
            <a:r>
              <a:rPr lang="uz-Latn-UZ" sz="2000" dirty="0"/>
              <a:t>badiiy tasvirga xizmat qilgan ma’nolarni aniqlang. </a:t>
            </a:r>
          </a:p>
          <a:p>
            <a:pPr algn="just"/>
            <a:r>
              <a:rPr lang="uz-Latn-UZ" sz="2000" dirty="0"/>
              <a:t>Ifodalangan g‘oya atrofida </a:t>
            </a:r>
          </a:p>
          <a:p>
            <a:pPr algn="just"/>
            <a:r>
              <a:rPr lang="uz-Latn-UZ" sz="2000" dirty="0"/>
              <a:t>fikrlashing</a:t>
            </a:r>
            <a:endParaRPr lang="ru-RU" sz="2000" dirty="0"/>
          </a:p>
        </p:txBody>
      </p:sp>
      <p:pic>
        <p:nvPicPr>
          <p:cNvPr id="4" name="Picture 7"/>
          <p:cNvPicPr>
            <a:picLocks noChangeAspect="1" noChangeArrowheads="1"/>
          </p:cNvPicPr>
          <p:nvPr/>
        </p:nvPicPr>
        <p:blipFill>
          <a:blip r:embed="rId2"/>
          <a:srcRect/>
          <a:stretch>
            <a:fillRect/>
          </a:stretch>
        </p:blipFill>
        <p:spPr bwMode="auto">
          <a:xfrm>
            <a:off x="3595510" y="1546225"/>
            <a:ext cx="1954390" cy="1397000"/>
          </a:xfrm>
          <a:prstGeom prst="rect">
            <a:avLst/>
          </a:prstGeom>
          <a:noFill/>
          <a:ln w="9525">
            <a:noFill/>
            <a:miter lim="800000"/>
            <a:headEnd/>
            <a:tailEnd/>
          </a:ln>
        </p:spPr>
      </p:pic>
    </p:spTree>
    <p:extLst>
      <p:ext uri="{BB962C8B-B14F-4D97-AF65-F5344CB8AC3E}">
        <p14:creationId xmlns:p14="http://schemas.microsoft.com/office/powerpoint/2010/main" val="54962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0"/>
            <a:ext cx="5249147" cy="492443"/>
          </a:xfrm>
        </p:spPr>
        <p:txBody>
          <a:bodyPr/>
          <a:lstStyle/>
          <a:p>
            <a:pPr algn="ctr"/>
            <a:r>
              <a:rPr lang="uz-Latn-UZ" sz="3200" dirty="0"/>
              <a:t>Yechim</a:t>
            </a:r>
            <a:endParaRPr lang="ru-RU" sz="3200" dirty="0"/>
          </a:p>
        </p:txBody>
      </p:sp>
      <p:sp>
        <p:nvSpPr>
          <p:cNvPr id="3" name="Текст 2"/>
          <p:cNvSpPr>
            <a:spLocks noGrp="1"/>
          </p:cNvSpPr>
          <p:nvPr>
            <p:ph type="body" idx="1"/>
          </p:nvPr>
        </p:nvSpPr>
        <p:spPr>
          <a:xfrm>
            <a:off x="215900" y="631825"/>
            <a:ext cx="3581400" cy="2209800"/>
          </a:xfrm>
        </p:spPr>
        <p:txBody>
          <a:bodyPr/>
          <a:lstStyle/>
          <a:p>
            <a:pPr algn="just"/>
            <a:r>
              <a:rPr lang="uz-Latn-UZ" sz="2000" dirty="0"/>
              <a:t>           Ushbu mashqda badiiy tasvirga xizmat qilgan so‘zlar sifatida </a:t>
            </a:r>
            <a:r>
              <a:rPr lang="uz-Latn-UZ" sz="2000" dirty="0">
                <a:solidFill>
                  <a:schemeClr val="accent1"/>
                </a:solidFill>
              </a:rPr>
              <a:t>chiroqlarim,insonlik yo‘li, nozik dil, egizak so‘z, yetti olamning kaliti, mehri-yu sehri </a:t>
            </a:r>
            <a:r>
              <a:rPr lang="uz-Latn-UZ" sz="2000" dirty="0">
                <a:solidFill>
                  <a:schemeClr val="tx1"/>
                </a:solidFill>
              </a:rPr>
              <a:t>kabi birliklarni keltirish mumkin. </a:t>
            </a:r>
            <a:endParaRPr lang="ru-RU" sz="2000" dirty="0">
              <a:solidFill>
                <a:schemeClr val="tx1"/>
              </a:solidFill>
            </a:endParaRPr>
          </a:p>
        </p:txBody>
      </p:sp>
      <p:pic>
        <p:nvPicPr>
          <p:cNvPr id="4" name="Picture 8"/>
          <p:cNvPicPr>
            <a:picLocks noChangeAspect="1" noChangeArrowheads="1"/>
          </p:cNvPicPr>
          <p:nvPr/>
        </p:nvPicPr>
        <p:blipFill>
          <a:blip r:embed="rId2"/>
          <a:srcRect/>
          <a:stretch>
            <a:fillRect/>
          </a:stretch>
        </p:blipFill>
        <p:spPr bwMode="auto">
          <a:xfrm>
            <a:off x="4178300" y="708025"/>
            <a:ext cx="1433513" cy="2294064"/>
          </a:xfrm>
          <a:prstGeom prst="rect">
            <a:avLst/>
          </a:prstGeom>
          <a:noFill/>
          <a:ln w="9525">
            <a:noFill/>
            <a:miter lim="800000"/>
            <a:headEnd/>
            <a:tailEnd/>
          </a:ln>
        </p:spPr>
      </p:pic>
    </p:spTree>
    <p:extLst>
      <p:ext uri="{BB962C8B-B14F-4D97-AF65-F5344CB8AC3E}">
        <p14:creationId xmlns:p14="http://schemas.microsoft.com/office/powerpoint/2010/main" val="98656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92443"/>
          </a:xfrm>
        </p:spPr>
        <p:txBody>
          <a:bodyPr/>
          <a:lstStyle/>
          <a:p>
            <a:pPr algn="ctr"/>
            <a:r>
              <a:rPr lang="uz-Latn-UZ" sz="3200" dirty="0"/>
              <a:t>Badiiy tasvir</a:t>
            </a:r>
            <a:endParaRPr lang="ru-RU" sz="3200" dirty="0"/>
          </a:p>
        </p:txBody>
      </p:sp>
      <p:sp>
        <p:nvSpPr>
          <p:cNvPr id="3" name="Текст 2"/>
          <p:cNvSpPr>
            <a:spLocks noGrp="1"/>
          </p:cNvSpPr>
          <p:nvPr>
            <p:ph type="body" idx="1"/>
          </p:nvPr>
        </p:nvSpPr>
        <p:spPr>
          <a:xfrm>
            <a:off x="215900" y="631825"/>
            <a:ext cx="3657600" cy="2400657"/>
          </a:xfrm>
        </p:spPr>
        <p:txBody>
          <a:bodyPr/>
          <a:lstStyle/>
          <a:p>
            <a:pPr lvl="0" algn="just"/>
            <a:r>
              <a:rPr lang="uz-Latn-UZ" sz="1800" dirty="0">
                <a:solidFill>
                  <a:prstClr val="black"/>
                </a:solidFill>
              </a:rPr>
              <a:t>        Mazkur birliklar (so‘z va so‘z birikmalari) ko‘chma ma’nolarda qo‘llanilib, o‘zi birikib kelgan so‘z ma’nosini to‘g‘ridan to‘g‘ri emas, balki obrazli ma’noda ifodalashga xizmat qilmoqda va badiiy mantiq bilan tasavvur hosil qilinadigan badiiy tasvir yaratmoqda. </a:t>
            </a:r>
            <a:endParaRPr lang="ru-RU" sz="1800" dirty="0">
              <a:solidFill>
                <a:prstClr val="black"/>
              </a:solidFill>
            </a:endParaRPr>
          </a:p>
          <a:p>
            <a:endParaRPr lang="ru-RU" dirty="0"/>
          </a:p>
        </p:txBody>
      </p:sp>
      <p:pic>
        <p:nvPicPr>
          <p:cNvPr id="4" name="Picture 6"/>
          <p:cNvPicPr>
            <a:picLocks noChangeAspect="1" noChangeArrowheads="1"/>
          </p:cNvPicPr>
          <p:nvPr/>
        </p:nvPicPr>
        <p:blipFill>
          <a:blip r:embed="rId2">
            <a:clrChange>
              <a:clrFrom>
                <a:srgbClr val="FFFFFF"/>
              </a:clrFrom>
              <a:clrTo>
                <a:srgbClr val="FFFFFF">
                  <a:alpha val="0"/>
                </a:srgbClr>
              </a:clrTo>
            </a:clrChange>
          </a:blip>
          <a:srcRect l="63333" t="3398" r="1666" b="48544"/>
          <a:stretch>
            <a:fillRect/>
          </a:stretch>
        </p:blipFill>
        <p:spPr bwMode="auto">
          <a:xfrm>
            <a:off x="3873500" y="936625"/>
            <a:ext cx="1773238" cy="1936189"/>
          </a:xfrm>
          <a:prstGeom prst="rect">
            <a:avLst/>
          </a:prstGeom>
          <a:noFill/>
          <a:ln w="9525">
            <a:noFill/>
            <a:miter lim="800000"/>
            <a:headEnd/>
            <a:tailEnd/>
          </a:ln>
        </p:spPr>
      </p:pic>
    </p:spTree>
    <p:extLst>
      <p:ext uri="{BB962C8B-B14F-4D97-AF65-F5344CB8AC3E}">
        <p14:creationId xmlns:p14="http://schemas.microsoft.com/office/powerpoint/2010/main" val="387096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uz-Latn-UZ" sz="2000" dirty="0"/>
              <a:t>“O‘zbek tilining izohli frazeologik lug‘ati”</a:t>
            </a:r>
            <a:endParaRPr lang="ru-RU" sz="2000" dirty="0"/>
          </a:p>
        </p:txBody>
      </p:sp>
      <p:sp>
        <p:nvSpPr>
          <p:cNvPr id="3" name="Текст 2"/>
          <p:cNvSpPr>
            <a:spLocks noGrp="1"/>
          </p:cNvSpPr>
          <p:nvPr>
            <p:ph type="body" idx="1"/>
          </p:nvPr>
        </p:nvSpPr>
        <p:spPr>
          <a:xfrm>
            <a:off x="353690" y="555625"/>
            <a:ext cx="4982221" cy="553998"/>
          </a:xfrm>
        </p:spPr>
        <p:txBody>
          <a:bodyPr/>
          <a:lstStyle/>
          <a:p>
            <a:pPr algn="ctr"/>
            <a:r>
              <a:rPr lang="uz-Latn-UZ" sz="1800" dirty="0">
                <a:solidFill>
                  <a:schemeClr val="tx2"/>
                </a:solidFill>
              </a:rPr>
              <a:t>Quyidagi iboralarning izohlarini esda tuting. Ular ishtirokida gaplar tuzing.</a:t>
            </a:r>
            <a:endParaRPr lang="ru-RU" sz="1800" dirty="0">
              <a:solidFill>
                <a:schemeClr val="tx2"/>
              </a:solidFill>
            </a:endParaRPr>
          </a:p>
        </p:txBody>
      </p:sp>
      <p:sp>
        <p:nvSpPr>
          <p:cNvPr id="4" name="TextBox 3"/>
          <p:cNvSpPr txBox="1"/>
          <p:nvPr/>
        </p:nvSpPr>
        <p:spPr>
          <a:xfrm>
            <a:off x="215901" y="1089025"/>
            <a:ext cx="5257800" cy="2062103"/>
          </a:xfrm>
          <a:prstGeom prst="rect">
            <a:avLst/>
          </a:prstGeom>
          <a:noFill/>
        </p:spPr>
        <p:txBody>
          <a:bodyPr wrap="square" rtlCol="0">
            <a:spAutoFit/>
          </a:bodyPr>
          <a:lstStyle/>
          <a:p>
            <a:r>
              <a:rPr lang="uz-Latn-UZ" sz="1600" dirty="0">
                <a:solidFill>
                  <a:schemeClr val="tx2"/>
                </a:solidFill>
                <a:latin typeface="Arial" pitchFamily="34" charset="0"/>
                <a:cs typeface="Arial" pitchFamily="34" charset="0"/>
              </a:rPr>
              <a:t>      Mazasi qochdi </a:t>
            </a:r>
            <a:r>
              <a:rPr lang="uz-Latn-UZ" sz="1600" dirty="0">
                <a:latin typeface="Arial" pitchFamily="34" charset="0"/>
                <a:cs typeface="Arial" pitchFamily="34" charset="0"/>
              </a:rPr>
              <a:t>1. sog‘lig‘i yomonlashdi. Varianti: </a:t>
            </a:r>
            <a:r>
              <a:rPr lang="uz-Latn-UZ" sz="1600" dirty="0">
                <a:solidFill>
                  <a:schemeClr val="tx2"/>
                </a:solidFill>
                <a:latin typeface="Arial" pitchFamily="34" charset="0"/>
                <a:cs typeface="Arial" pitchFamily="34" charset="0"/>
              </a:rPr>
              <a:t>mazasini qochirmoq</a:t>
            </a:r>
            <a:r>
              <a:rPr lang="uz-Latn-UZ" sz="1600" dirty="0">
                <a:latin typeface="Arial" pitchFamily="34" charset="0"/>
                <a:cs typeface="Arial" pitchFamily="34" charset="0"/>
              </a:rPr>
              <a:t>. O‘xshashi: </a:t>
            </a:r>
            <a:r>
              <a:rPr lang="uz-Latn-UZ" sz="1600" dirty="0">
                <a:solidFill>
                  <a:schemeClr val="tx2"/>
                </a:solidFill>
                <a:latin typeface="Arial" pitchFamily="34" charset="0"/>
                <a:cs typeface="Arial" pitchFamily="34" charset="0"/>
              </a:rPr>
              <a:t>tobi qochdi. </a:t>
            </a:r>
            <a:r>
              <a:rPr lang="uz-Latn-UZ" sz="1600" dirty="0">
                <a:latin typeface="Arial" pitchFamily="34" charset="0"/>
                <a:cs typeface="Arial" pitchFamily="34" charset="0"/>
              </a:rPr>
              <a:t>2. Biror ish yomonlashdi, inqirozga yuz tutdi. Ma’nodoshi: </a:t>
            </a:r>
            <a:r>
              <a:rPr lang="uz-Latn-UZ" sz="1600" dirty="0">
                <a:solidFill>
                  <a:schemeClr val="tx2"/>
                </a:solidFill>
                <a:latin typeface="Arial" pitchFamily="34" charset="0"/>
                <a:cs typeface="Arial" pitchFamily="34" charset="0"/>
              </a:rPr>
              <a:t>mazasi ketdi.</a:t>
            </a:r>
          </a:p>
          <a:p>
            <a:r>
              <a:rPr lang="uz-Latn-UZ" sz="1600" dirty="0">
                <a:solidFill>
                  <a:schemeClr val="tx2"/>
                </a:solidFill>
                <a:latin typeface="Arial" pitchFamily="34" charset="0"/>
                <a:cs typeface="Arial" pitchFamily="34" charset="0"/>
              </a:rPr>
              <a:t>     Mum tishlamoq </a:t>
            </a:r>
            <a:r>
              <a:rPr lang="uz-Latn-UZ" sz="1600" dirty="0">
                <a:latin typeface="Arial" pitchFamily="34" charset="0"/>
                <a:cs typeface="Arial" pitchFamily="34" charset="0"/>
              </a:rPr>
              <a:t>mutlaqo gapirmaslik, suhbatga mutlaqo qatnashmaslik. Ma’nodoshi: </a:t>
            </a:r>
            <a:r>
              <a:rPr lang="uz-Latn-UZ" sz="1600" dirty="0">
                <a:solidFill>
                  <a:schemeClr val="tx2"/>
                </a:solidFill>
                <a:latin typeface="Arial" pitchFamily="34" charset="0"/>
                <a:cs typeface="Arial" pitchFamily="34" charset="0"/>
              </a:rPr>
              <a:t>og‘ziga talqon solmoq</a:t>
            </a:r>
            <a:r>
              <a:rPr lang="uz-Latn-UZ" sz="1600" dirty="0">
                <a:latin typeface="Arial" pitchFamily="34" charset="0"/>
                <a:cs typeface="Arial" pitchFamily="34" charset="0"/>
              </a:rPr>
              <a:t>; </a:t>
            </a:r>
            <a:r>
              <a:rPr lang="uz-Latn-UZ" sz="1600" dirty="0">
                <a:solidFill>
                  <a:schemeClr val="tx2"/>
                </a:solidFill>
                <a:latin typeface="Arial" pitchFamily="34" charset="0"/>
                <a:cs typeface="Arial" pitchFamily="34" charset="0"/>
              </a:rPr>
              <a:t>og‘ziga qatiq ivitmoq</a:t>
            </a:r>
            <a:r>
              <a:rPr lang="uz-Latn-UZ" sz="1600" dirty="0">
                <a:latin typeface="Arial" pitchFamily="34" charset="0"/>
                <a:cs typeface="Arial" pitchFamily="34" charset="0"/>
              </a:rPr>
              <a:t>. O‘xshashi: </a:t>
            </a:r>
            <a:r>
              <a:rPr lang="uz-Latn-UZ" sz="1600" dirty="0">
                <a:solidFill>
                  <a:schemeClr val="tx2"/>
                </a:solidFill>
                <a:latin typeface="Arial" pitchFamily="34" charset="0"/>
                <a:cs typeface="Arial" pitchFamily="34" charset="0"/>
              </a:rPr>
              <a:t>“lom-mim” demadi</a:t>
            </a:r>
            <a:r>
              <a:rPr lang="uz-Latn-UZ" sz="1600" dirty="0">
                <a:latin typeface="Arial" pitchFamily="34" charset="0"/>
                <a:cs typeface="Arial" pitchFamily="34" charset="0"/>
              </a:rPr>
              <a:t>; </a:t>
            </a:r>
            <a:r>
              <a:rPr lang="uz-Latn-UZ" sz="1600" dirty="0">
                <a:solidFill>
                  <a:schemeClr val="tx2"/>
                </a:solidFill>
                <a:latin typeface="Arial" pitchFamily="34" charset="0"/>
                <a:cs typeface="Arial" pitchFamily="34" charset="0"/>
              </a:rPr>
              <a:t>dami chiqmadi</a:t>
            </a:r>
            <a:r>
              <a:rPr lang="uz-Latn-UZ" sz="1600" dirty="0">
                <a:latin typeface="Arial" pitchFamily="34" charset="0"/>
                <a:cs typeface="Arial" pitchFamily="34" charset="0"/>
              </a:rPr>
              <a:t>; </a:t>
            </a:r>
            <a:r>
              <a:rPr lang="uz-Latn-UZ" sz="1600" dirty="0">
                <a:solidFill>
                  <a:schemeClr val="tx2"/>
                </a:solidFill>
                <a:latin typeface="Arial" pitchFamily="34" charset="0"/>
                <a:cs typeface="Arial" pitchFamily="34" charset="0"/>
              </a:rPr>
              <a:t>og‘zini ochmadi</a:t>
            </a:r>
            <a:r>
              <a:rPr lang="uz-Latn-UZ" sz="1600" dirty="0">
                <a:latin typeface="Arial" pitchFamily="34" charset="0"/>
                <a:cs typeface="Arial" pitchFamily="34" charset="0"/>
              </a:rPr>
              <a:t>.</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227745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18" y="0"/>
            <a:ext cx="5702300" cy="492443"/>
          </a:xfrm>
        </p:spPr>
        <p:txBody>
          <a:bodyPr/>
          <a:lstStyle/>
          <a:p>
            <a:pPr algn="ctr"/>
            <a:r>
              <a:rPr lang="uz-Latn-UZ" sz="3200" dirty="0"/>
              <a:t>Savol va topshiriqlar</a:t>
            </a:r>
            <a:endParaRPr lang="ru-RU" sz="3200" dirty="0"/>
          </a:p>
        </p:txBody>
      </p:sp>
      <p:sp>
        <p:nvSpPr>
          <p:cNvPr id="3" name="Текст 2"/>
          <p:cNvSpPr>
            <a:spLocks noGrp="1"/>
          </p:cNvSpPr>
          <p:nvPr>
            <p:ph type="body" idx="1"/>
          </p:nvPr>
        </p:nvSpPr>
        <p:spPr>
          <a:xfrm>
            <a:off x="139701" y="555626"/>
            <a:ext cx="4648199" cy="2462213"/>
          </a:xfrm>
        </p:spPr>
        <p:txBody>
          <a:bodyPr/>
          <a:lstStyle/>
          <a:p>
            <a:pPr algn="just"/>
            <a:r>
              <a:rPr lang="ru-RU" sz="1600" dirty="0"/>
              <a:t>1</a:t>
            </a:r>
            <a:r>
              <a:rPr lang="uz-Latn-UZ" sz="1600" dirty="0"/>
              <a:t>. Qanday nutqda so‘z ma’nolarining ko‘chishi ko‘p kuzatiladi?</a:t>
            </a:r>
          </a:p>
          <a:p>
            <a:pPr algn="just"/>
            <a:r>
              <a:rPr lang="uz-Latn-UZ" sz="1600" dirty="0">
                <a:solidFill>
                  <a:schemeClr val="tx2"/>
                </a:solidFill>
              </a:rPr>
              <a:t>Badiiy nutqda</a:t>
            </a:r>
            <a:r>
              <a:rPr lang="uz-Latn-UZ" sz="1600" dirty="0">
                <a:solidFill>
                  <a:schemeClr val="tx1"/>
                </a:solidFill>
              </a:rPr>
              <a:t>.</a:t>
            </a:r>
          </a:p>
          <a:p>
            <a:pPr algn="just"/>
            <a:r>
              <a:rPr lang="uz-Latn-UZ" sz="1600" dirty="0">
                <a:solidFill>
                  <a:schemeClr val="tx1"/>
                </a:solidFill>
              </a:rPr>
              <a:t>2. Badiiy nutqning asosiy vazifasi nimadan iborat?</a:t>
            </a:r>
          </a:p>
          <a:p>
            <a:pPr algn="just"/>
            <a:r>
              <a:rPr lang="uz-Latn-UZ" sz="1600" dirty="0">
                <a:solidFill>
                  <a:schemeClr val="tx2"/>
                </a:solidFill>
              </a:rPr>
              <a:t>Estetik ta’sir etish</a:t>
            </a:r>
            <a:r>
              <a:rPr lang="uz-Latn-UZ" sz="1600" dirty="0">
                <a:solidFill>
                  <a:schemeClr val="tx1"/>
                </a:solidFill>
              </a:rPr>
              <a:t>.</a:t>
            </a:r>
          </a:p>
          <a:p>
            <a:pPr algn="just"/>
            <a:r>
              <a:rPr lang="uz-Latn-UZ" sz="1600" dirty="0">
                <a:solidFill>
                  <a:schemeClr val="tx1"/>
                </a:solidFill>
              </a:rPr>
              <a:t>3. Ijodkorlar badiiy tasvirning yanada aniqligini ta’minlash maqsadida qanday lisoniy vositalardan foydalanadi?</a:t>
            </a:r>
          </a:p>
          <a:p>
            <a:pPr algn="just"/>
            <a:r>
              <a:rPr lang="uz-Latn-UZ" sz="1600" dirty="0">
                <a:solidFill>
                  <a:schemeClr val="tx2"/>
                </a:solidFill>
              </a:rPr>
              <a:t>So‘zning o‘z va ko‘chma ma’nolaridan, obrazli ifodalardan, badiiy tasviriy vositalardan foydalanadi.</a:t>
            </a:r>
          </a:p>
          <a:p>
            <a:pPr algn="just"/>
            <a:endParaRPr lang="ru-RU" sz="1600" dirty="0">
              <a:solidFill>
                <a:schemeClr val="tx1"/>
              </a:solidFill>
            </a:endParaRPr>
          </a:p>
        </p:txBody>
      </p:sp>
    </p:spTree>
    <p:extLst>
      <p:ext uri="{BB962C8B-B14F-4D97-AF65-F5344CB8AC3E}">
        <p14:creationId xmlns:p14="http://schemas.microsoft.com/office/powerpoint/2010/main" val="168181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630300"/>
          </a:xfrm>
          <a:prstGeom prst="rect">
            <a:avLst/>
          </a:prstGeom>
        </p:spPr>
        <p:txBody>
          <a:bodyPr vert="horz" wrap="square" lIns="0" tIns="14604" rIns="0" bIns="0" rtlCol="0">
            <a:spAutoFit/>
          </a:bodyPr>
          <a:lstStyle/>
          <a:p>
            <a:pPr marL="12700" algn="ctr">
              <a:lnSpc>
                <a:spcPct val="100000"/>
              </a:lnSpc>
              <a:spcBef>
                <a:spcPts val="114"/>
              </a:spcBef>
            </a:pPr>
            <a:r>
              <a:rPr lang="uz-Latn-UZ" sz="4000" spc="10" dirty="0">
                <a:latin typeface="Arial Black" pitchFamily="34" charset="0"/>
                <a:cs typeface="Times New Roman" pitchFamily="18" charset="0"/>
              </a:rPr>
              <a:t>ONA  TILI</a:t>
            </a:r>
            <a:endParaRPr sz="4000" dirty="0">
              <a:latin typeface="Arial Black" pitchFamily="34" charset="0"/>
              <a:cs typeface="Times New Roman" pitchFamily="18" charset="0"/>
            </a:endParaRPr>
          </a:p>
        </p:txBody>
      </p:sp>
      <p:sp>
        <p:nvSpPr>
          <p:cNvPr id="4" name="object 4"/>
          <p:cNvSpPr txBox="1"/>
          <p:nvPr/>
        </p:nvSpPr>
        <p:spPr>
          <a:xfrm>
            <a:off x="875145" y="1165225"/>
            <a:ext cx="2998355" cy="1873590"/>
          </a:xfrm>
          <a:prstGeom prst="rect">
            <a:avLst/>
          </a:prstGeom>
        </p:spPr>
        <p:txBody>
          <a:bodyPr vert="horz" wrap="square" lIns="0" tIns="13970" rIns="0" bIns="0" rtlCol="0">
            <a:spAutoFit/>
          </a:bodyPr>
          <a:lstStyle/>
          <a:p>
            <a:pPr marL="18415">
              <a:lnSpc>
                <a:spcPts val="1950"/>
              </a:lnSpc>
              <a:spcBef>
                <a:spcPts val="110"/>
              </a:spcBef>
            </a:pPr>
            <a:endParaRPr lang="uz-Latn-UZ" sz="2800" b="1" dirty="0">
              <a:solidFill>
                <a:srgbClr val="2365C7"/>
              </a:solidFill>
              <a:latin typeface="Arial Black" pitchFamily="34" charset="0"/>
              <a:cs typeface="Arial" pitchFamily="34" charset="0"/>
            </a:endParaRPr>
          </a:p>
          <a:p>
            <a:pPr marL="18415">
              <a:lnSpc>
                <a:spcPts val="1950"/>
              </a:lnSpc>
              <a:spcBef>
                <a:spcPts val="110"/>
              </a:spcBef>
            </a:pPr>
            <a:r>
              <a:rPr sz="2800" b="1" dirty="0" err="1">
                <a:solidFill>
                  <a:srgbClr val="2365C7"/>
                </a:solidFill>
                <a:latin typeface="Arial Black" pitchFamily="34" charset="0"/>
                <a:cs typeface="Arial" pitchFamily="34" charset="0"/>
              </a:rPr>
              <a:t>Mavzu</a:t>
            </a:r>
            <a:r>
              <a:rPr sz="2800" b="1" dirty="0">
                <a:solidFill>
                  <a:srgbClr val="2365C7"/>
                </a:solidFill>
                <a:latin typeface="Arial Black" pitchFamily="34" charset="0"/>
                <a:cs typeface="Arial" pitchFamily="34" charset="0"/>
              </a:rPr>
              <a:t>:</a:t>
            </a:r>
            <a:endParaRPr lang="uz-Latn-UZ" sz="2800" b="1" dirty="0">
              <a:solidFill>
                <a:srgbClr val="2365C7"/>
              </a:solidFill>
              <a:latin typeface="Arial Black" pitchFamily="34" charset="0"/>
              <a:cs typeface="Arial" pitchFamily="34" charset="0"/>
            </a:endParaRPr>
          </a:p>
          <a:p>
            <a:pPr marL="18415">
              <a:lnSpc>
                <a:spcPts val="1950"/>
              </a:lnSpc>
              <a:spcBef>
                <a:spcPts val="110"/>
              </a:spcBef>
            </a:pPr>
            <a:endParaRPr lang="en-US" sz="2800" b="1" dirty="0">
              <a:solidFill>
                <a:srgbClr val="2365C7"/>
              </a:solidFill>
              <a:latin typeface="Arial Black" pitchFamily="34" charset="0"/>
              <a:cs typeface="Arial" pitchFamily="34" charset="0"/>
            </a:endParaRPr>
          </a:p>
          <a:p>
            <a:pPr marL="12681" algn="just">
              <a:lnSpc>
                <a:spcPts val="2791"/>
              </a:lnSpc>
            </a:pPr>
            <a:r>
              <a:rPr lang="uz-Latn-UZ" sz="2400" b="1" spc="5" dirty="0">
                <a:solidFill>
                  <a:srgbClr val="2365C7"/>
                </a:solidFill>
                <a:latin typeface="Arial"/>
                <a:cs typeface="Arial"/>
              </a:rPr>
              <a:t>Nutqning aniqligi va badiiy nutq</a:t>
            </a:r>
            <a:endParaRPr lang="en-US" sz="2400" dirty="0">
              <a:latin typeface="Arial"/>
              <a:cs typeface="Arial"/>
            </a:endParaRPr>
          </a:p>
          <a:p>
            <a:pPr marL="12700">
              <a:lnSpc>
                <a:spcPts val="2730"/>
              </a:lnSpc>
            </a:pPr>
            <a:endParaRPr sz="2800" b="1" dirty="0">
              <a:latin typeface="Arial Black" pitchFamily="34" charset="0"/>
              <a:cs typeface="Arial" pitchFamily="34" charset="0"/>
            </a:endParaRPr>
          </a:p>
        </p:txBody>
      </p:sp>
      <p:sp>
        <p:nvSpPr>
          <p:cNvPr id="6" name="object 6"/>
          <p:cNvSpPr/>
          <p:nvPr/>
        </p:nvSpPr>
        <p:spPr>
          <a:xfrm>
            <a:off x="440953" y="1470025"/>
            <a:ext cx="385012" cy="129540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grpSp>
        <p:nvGrpSpPr>
          <p:cNvPr id="27" name="object 27"/>
          <p:cNvGrpSpPr/>
          <p:nvPr/>
        </p:nvGrpSpPr>
        <p:grpSpPr>
          <a:xfrm>
            <a:off x="4686759" y="212868"/>
            <a:ext cx="634365" cy="634365"/>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70296" y="249024"/>
            <a:ext cx="374804" cy="362279"/>
          </a:xfrm>
          <a:prstGeom prst="rect">
            <a:avLst/>
          </a:prstGeom>
        </p:spPr>
        <p:txBody>
          <a:bodyPr vert="horz" wrap="square" lIns="0" tIns="15875" rIns="0" bIns="0" rtlCol="0">
            <a:spAutoFit/>
          </a:bodyPr>
          <a:lstStyle/>
          <a:p>
            <a:pPr>
              <a:lnSpc>
                <a:spcPct val="100000"/>
              </a:lnSpc>
              <a:spcBef>
                <a:spcPts val="125"/>
              </a:spcBef>
            </a:pPr>
            <a:r>
              <a:rPr lang="uz-Latn-UZ" sz="2250" b="1" spc="10" dirty="0">
                <a:solidFill>
                  <a:srgbClr val="FFFFFF"/>
                </a:solidFill>
                <a:latin typeface="Arial"/>
                <a:cs typeface="Arial"/>
              </a:rPr>
              <a:t>11</a:t>
            </a:r>
            <a:endParaRPr sz="2250" dirty="0">
              <a:latin typeface="Arial"/>
              <a:cs typeface="Arial"/>
            </a:endParaRPr>
          </a:p>
        </p:txBody>
      </p:sp>
      <p:sp>
        <p:nvSpPr>
          <p:cNvPr id="31" name="object 31"/>
          <p:cNvSpPr txBox="1"/>
          <p:nvPr/>
        </p:nvSpPr>
        <p:spPr>
          <a:xfrm>
            <a:off x="4870296" y="541953"/>
            <a:ext cx="269240" cy="212238"/>
          </a:xfrm>
          <a:prstGeom prst="rect">
            <a:avLst/>
          </a:prstGeom>
        </p:spPr>
        <p:txBody>
          <a:bodyPr vert="horz" wrap="square" lIns="0" tIns="12065" rIns="0" bIns="0" rtlCol="0">
            <a:spAutoFit/>
          </a:bodyPr>
          <a:lstStyle/>
          <a:p>
            <a:pPr>
              <a:lnSpc>
                <a:spcPct val="100000"/>
              </a:lnSpc>
              <a:spcBef>
                <a:spcPts val="95"/>
              </a:spcBef>
            </a:pPr>
            <a:r>
              <a:rPr sz="1300" spc="-5" dirty="0">
                <a:solidFill>
                  <a:srgbClr val="FFFFFF"/>
                </a:solidFill>
                <a:latin typeface="Times New Roman" pitchFamily="18" charset="0"/>
                <a:cs typeface="Times New Roman" pitchFamily="18" charset="0"/>
              </a:rPr>
              <a:t>sinf</a:t>
            </a:r>
            <a:endParaRPr sz="1300">
              <a:latin typeface="Times New Roman" pitchFamily="18" charset="0"/>
              <a:cs typeface="Times New Roman" pitchFamily="18" charset="0"/>
            </a:endParaRPr>
          </a:p>
        </p:txBody>
      </p:sp>
      <p:grpSp>
        <p:nvGrpSpPr>
          <p:cNvPr id="32" name="object 32"/>
          <p:cNvGrpSpPr/>
          <p:nvPr/>
        </p:nvGrpSpPr>
        <p:grpSpPr>
          <a:xfrm>
            <a:off x="351125" y="318378"/>
            <a:ext cx="437515" cy="419100"/>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pic>
        <p:nvPicPr>
          <p:cNvPr id="1026" name="Picture 2" descr="C:\Users\Lenovo\Desktop\IMG_20200916_200121_7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9701" y="1089025"/>
            <a:ext cx="1676399"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uz-Latn-UZ" sz="2400" dirty="0"/>
              <a:t>Mustaqil bajarish uchun topsh</a:t>
            </a:r>
            <a:r>
              <a:rPr lang="uz-Latn-UZ" dirty="0"/>
              <a:t>iriq</a:t>
            </a:r>
            <a:endParaRPr lang="ru-RU" dirty="0"/>
          </a:p>
        </p:txBody>
      </p:sp>
      <p:sp>
        <p:nvSpPr>
          <p:cNvPr id="3" name="Текст 2"/>
          <p:cNvSpPr>
            <a:spLocks noGrp="1"/>
          </p:cNvSpPr>
          <p:nvPr>
            <p:ph type="body" idx="1"/>
          </p:nvPr>
        </p:nvSpPr>
        <p:spPr>
          <a:xfrm>
            <a:off x="2349500" y="631825"/>
            <a:ext cx="3200400" cy="2215991"/>
          </a:xfrm>
        </p:spPr>
        <p:txBody>
          <a:bodyPr/>
          <a:lstStyle/>
          <a:p>
            <a:r>
              <a:rPr lang="uz-Latn-UZ" sz="1800" dirty="0"/>
              <a:t>       </a:t>
            </a:r>
            <a:r>
              <a:rPr lang="uz-Latn-UZ" sz="1800" dirty="0">
                <a:solidFill>
                  <a:schemeClr val="tx2"/>
                </a:solidFill>
              </a:rPr>
              <a:t>38-mashq.</a:t>
            </a:r>
          </a:p>
          <a:p>
            <a:r>
              <a:rPr lang="uz-Latn-UZ" sz="1800" dirty="0"/>
              <a:t>      Adabiyot darsligidagi asarlardan yangi, farqli ma’noda namoyon bo‘lgan so‘zlarni aniqlang. Ularning nutqiy aniqlikka ko‘rsatayotgan ta’sirini baholang.</a:t>
            </a:r>
          </a:p>
          <a:p>
            <a:endParaRPr lang="ru-RU" sz="1800" dirty="0"/>
          </a:p>
        </p:txBody>
      </p:sp>
      <p:pic>
        <p:nvPicPr>
          <p:cNvPr id="5" name="Picture 9"/>
          <p:cNvPicPr>
            <a:picLocks noChangeAspect="1" noChangeArrowheads="1"/>
          </p:cNvPicPr>
          <p:nvPr/>
        </p:nvPicPr>
        <p:blipFill>
          <a:blip r:embed="rId2"/>
          <a:srcRect/>
          <a:stretch>
            <a:fillRect/>
          </a:stretch>
        </p:blipFill>
        <p:spPr bwMode="auto">
          <a:xfrm>
            <a:off x="292100" y="708025"/>
            <a:ext cx="1905000" cy="1761527"/>
          </a:xfrm>
          <a:prstGeom prst="rect">
            <a:avLst/>
          </a:prstGeom>
          <a:noFill/>
          <a:ln w="9525">
            <a:noFill/>
            <a:miter lim="800000"/>
            <a:headEnd/>
            <a:tailEnd/>
          </a:ln>
        </p:spPr>
      </p:pic>
    </p:spTree>
    <p:extLst>
      <p:ext uri="{BB962C8B-B14F-4D97-AF65-F5344CB8AC3E}">
        <p14:creationId xmlns:p14="http://schemas.microsoft.com/office/powerpoint/2010/main" val="303217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2225"/>
            <a:ext cx="5164295" cy="492443"/>
          </a:xfrm>
        </p:spPr>
        <p:txBody>
          <a:bodyPr/>
          <a:lstStyle/>
          <a:p>
            <a:pPr algn="ctr"/>
            <a:r>
              <a:rPr lang="en-US" sz="3200" dirty="0"/>
              <a:t>O</a:t>
            </a:r>
            <a:r>
              <a:rPr lang="uz-Latn-UZ" sz="3200" dirty="0"/>
              <a:t>‘tgan darsda</a:t>
            </a:r>
            <a:endParaRPr lang="ru-RU" sz="3200" dirty="0"/>
          </a:p>
        </p:txBody>
      </p:sp>
      <p:sp>
        <p:nvSpPr>
          <p:cNvPr id="3" name="TextBox 2"/>
          <p:cNvSpPr txBox="1"/>
          <p:nvPr/>
        </p:nvSpPr>
        <p:spPr>
          <a:xfrm>
            <a:off x="215900" y="685701"/>
            <a:ext cx="3886200" cy="2308324"/>
          </a:xfrm>
          <a:prstGeom prst="rect">
            <a:avLst/>
          </a:prstGeom>
          <a:noFill/>
        </p:spPr>
        <p:txBody>
          <a:bodyPr wrap="square" rtlCol="0">
            <a:spAutoFit/>
          </a:bodyPr>
          <a:lstStyle/>
          <a:p>
            <a:pPr>
              <a:buFontTx/>
              <a:buAutoNum type="arabicPeriod"/>
            </a:pPr>
            <a:r>
              <a:rPr lang="uz-Latn-UZ" b="1" dirty="0">
                <a:solidFill>
                  <a:prstClr val="black"/>
                </a:solidFill>
                <a:latin typeface="Arial" pitchFamily="34" charset="0"/>
                <a:cs typeface="Arial" pitchFamily="34" charset="0"/>
              </a:rPr>
              <a:t>Nutqning aniqlik sifatini tavsiflang.</a:t>
            </a:r>
          </a:p>
          <a:p>
            <a:r>
              <a:rPr lang="uz-Latn-UZ" dirty="0">
                <a:solidFill>
                  <a:prstClr val="black"/>
                </a:solidFill>
                <a:latin typeface="Arial" pitchFamily="34" charset="0"/>
                <a:cs typeface="Arial" pitchFamily="34" charset="0"/>
              </a:rPr>
              <a:t>So‘zning tildagi ma’nosiga tamomila muvofiq tarzda qo‘llanishi, so‘zning voqelikdagi o‘zi ifodalayotgan narsa-hodisa bilan qat’iy mosligi asosida yuzaga keladigan kommunikativ sifatdir.</a:t>
            </a:r>
            <a:endParaRPr lang="ru-RU" dirty="0">
              <a:solidFill>
                <a:prstClr val="black"/>
              </a:solidFill>
              <a:latin typeface="Arial" pitchFamily="34" charset="0"/>
              <a:cs typeface="Arial"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1546226"/>
            <a:ext cx="13716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52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uz-Latn-UZ" sz="2400" dirty="0"/>
              <a:t>Nutqning aniqligi va uslubiy bo‘yoq</a:t>
            </a:r>
            <a:endParaRPr lang="ru-RU" sz="2400" dirty="0"/>
          </a:p>
        </p:txBody>
      </p:sp>
      <p:sp>
        <p:nvSpPr>
          <p:cNvPr id="3" name="TextBox 2"/>
          <p:cNvSpPr txBox="1"/>
          <p:nvPr/>
        </p:nvSpPr>
        <p:spPr>
          <a:xfrm>
            <a:off x="215900" y="734100"/>
            <a:ext cx="3124200" cy="2031325"/>
          </a:xfrm>
          <a:prstGeom prst="rect">
            <a:avLst/>
          </a:prstGeom>
          <a:noFill/>
        </p:spPr>
        <p:txBody>
          <a:bodyPr wrap="square" rtlCol="0">
            <a:spAutoFit/>
          </a:bodyPr>
          <a:lstStyle/>
          <a:p>
            <a:r>
              <a:rPr lang="uz-Latn-UZ" dirty="0">
                <a:solidFill>
                  <a:prstClr val="black"/>
                </a:solidFill>
                <a:latin typeface="Arial" pitchFamily="34" charset="0"/>
                <a:cs typeface="Arial" pitchFamily="34" charset="0"/>
              </a:rPr>
              <a:t> Aniq nutq tuzishda shakldosh, ma’nodosh, ko‘p ma’noli so‘zlar, paronimlar, so‘zlarning uslubiy bo‘yog‘i kabilardagi ma’no o‘ziga xosliklarini yaxshi tasavvur qilmoq zarur.</a:t>
            </a:r>
            <a:endParaRPr lang="ru-RU" dirty="0">
              <a:solidFill>
                <a:prstClr val="black"/>
              </a:solidFill>
              <a:latin typeface="Arial" pitchFamily="34" charset="0"/>
              <a:cs typeface="Arial" pitchFamily="34"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1089025"/>
            <a:ext cx="1934219" cy="146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39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0"/>
            <a:ext cx="5164295" cy="492443"/>
          </a:xfrm>
        </p:spPr>
        <p:txBody>
          <a:bodyPr/>
          <a:lstStyle/>
          <a:p>
            <a:pPr algn="ctr"/>
            <a:r>
              <a:rPr lang="uz-Latn-UZ" sz="3200" dirty="0"/>
              <a:t>Topshiriq</a:t>
            </a:r>
            <a:endParaRPr lang="ru-RU" sz="3200" dirty="0"/>
          </a:p>
        </p:txBody>
      </p:sp>
      <p:sp>
        <p:nvSpPr>
          <p:cNvPr id="3" name="Текст 2"/>
          <p:cNvSpPr>
            <a:spLocks noGrp="1"/>
          </p:cNvSpPr>
          <p:nvPr>
            <p:ph type="body" idx="1"/>
          </p:nvPr>
        </p:nvSpPr>
        <p:spPr>
          <a:xfrm>
            <a:off x="215900" y="631825"/>
            <a:ext cx="5410200" cy="2492990"/>
          </a:xfrm>
        </p:spPr>
        <p:txBody>
          <a:bodyPr/>
          <a:lstStyle/>
          <a:p>
            <a:pPr algn="ctr"/>
            <a:r>
              <a:rPr lang="uz-Latn-UZ" sz="1800" dirty="0">
                <a:solidFill>
                  <a:schemeClr val="tx2"/>
                </a:solidFill>
              </a:rPr>
              <a:t>                     Ajratib ko‘rsatilgan so‘zlarning qanday          maqsad bilan nutqqa olib kirilganiga  </a:t>
            </a:r>
          </a:p>
          <a:p>
            <a:pPr algn="ctr"/>
            <a:r>
              <a:rPr lang="uz-Latn-UZ" sz="1800" dirty="0">
                <a:solidFill>
                  <a:schemeClr val="tx2"/>
                </a:solidFill>
              </a:rPr>
              <a:t>diqqat qiling.</a:t>
            </a:r>
          </a:p>
          <a:p>
            <a:r>
              <a:rPr lang="uz-Latn-UZ" sz="1800" dirty="0"/>
              <a:t>     1.Agar bu </a:t>
            </a:r>
            <a:r>
              <a:rPr lang="uz-Latn-UZ" sz="1800" dirty="0">
                <a:solidFill>
                  <a:schemeClr val="tx2"/>
                </a:solidFill>
              </a:rPr>
              <a:t>sovuq</a:t>
            </a:r>
            <a:r>
              <a:rPr lang="uz-Latn-UZ" sz="1800" dirty="0"/>
              <a:t> so‘fi kirib kelgan bo‘lmasa, ikki yosh qizning qish bo‘yi to‘plangan ko‘ngil g‘ashliklari biroz sho‘xlik bilan ancha yozilgan bo‘lardi. 2. Siz, axir, men bilan bir </a:t>
            </a:r>
            <a:r>
              <a:rPr lang="uz-Latn-UZ" sz="1800" dirty="0">
                <a:solidFill>
                  <a:schemeClr val="tx2"/>
                </a:solidFill>
              </a:rPr>
              <a:t>shapaloq</a:t>
            </a:r>
            <a:r>
              <a:rPr lang="uz-Latn-UZ" sz="1800" dirty="0"/>
              <a:t> yerni talashib, shu to‘g‘rida </a:t>
            </a:r>
            <a:r>
              <a:rPr lang="uz-Latn-UZ" sz="1800" dirty="0">
                <a:solidFill>
                  <a:schemeClr val="tx2"/>
                </a:solidFill>
              </a:rPr>
              <a:t>nari-beri bo‘lishib</a:t>
            </a:r>
            <a:r>
              <a:rPr lang="uz-Latn-UZ" sz="1800" dirty="0"/>
              <a:t>, shu tufayli shaharga kelib qolgan edingiz...(Cho‘lpon)</a:t>
            </a:r>
            <a:endParaRPr lang="ru-RU" sz="1800" dirty="0"/>
          </a:p>
        </p:txBody>
      </p:sp>
      <p:pic>
        <p:nvPicPr>
          <p:cNvPr id="4" name="Picture 11" descr="MC900432665[1]"/>
          <p:cNvPicPr>
            <a:picLocks noChangeAspect="1" noChangeArrowheads="1"/>
          </p:cNvPicPr>
          <p:nvPr/>
        </p:nvPicPr>
        <p:blipFill>
          <a:blip r:embed="rId2"/>
          <a:srcRect/>
          <a:stretch>
            <a:fillRect/>
          </a:stretch>
        </p:blipFill>
        <p:spPr bwMode="auto">
          <a:xfrm rot="10800000" flipV="1">
            <a:off x="0" y="660978"/>
            <a:ext cx="1371600" cy="540705"/>
          </a:xfrm>
          <a:prstGeom prst="rect">
            <a:avLst/>
          </a:prstGeom>
          <a:noFill/>
          <a:ln w="9525">
            <a:noFill/>
            <a:miter lim="800000"/>
            <a:headEnd/>
            <a:tailEnd/>
          </a:ln>
        </p:spPr>
      </p:pic>
    </p:spTree>
    <p:extLst>
      <p:ext uri="{BB962C8B-B14F-4D97-AF65-F5344CB8AC3E}">
        <p14:creationId xmlns:p14="http://schemas.microsoft.com/office/powerpoint/2010/main" val="30443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15298"/>
            <a:ext cx="5164295" cy="492443"/>
          </a:xfrm>
        </p:spPr>
        <p:txBody>
          <a:bodyPr/>
          <a:lstStyle/>
          <a:p>
            <a:pPr algn="ctr"/>
            <a:r>
              <a:rPr lang="uz-Latn-UZ" sz="3200" dirty="0"/>
              <a:t>Esda saqlang!</a:t>
            </a:r>
            <a:endParaRPr lang="ru-RU" sz="3200" dirty="0"/>
          </a:p>
        </p:txBody>
      </p:sp>
      <p:sp>
        <p:nvSpPr>
          <p:cNvPr id="3" name="Текст 2"/>
          <p:cNvSpPr>
            <a:spLocks noGrp="1"/>
          </p:cNvSpPr>
          <p:nvPr>
            <p:ph type="body" idx="1"/>
          </p:nvPr>
        </p:nvSpPr>
        <p:spPr>
          <a:xfrm>
            <a:off x="215900" y="631825"/>
            <a:ext cx="4419600" cy="2492990"/>
          </a:xfrm>
        </p:spPr>
        <p:txBody>
          <a:bodyPr/>
          <a:lstStyle/>
          <a:p>
            <a:pPr algn="just"/>
            <a:r>
              <a:rPr lang="uz-Latn-UZ" sz="1800" dirty="0"/>
              <a:t>       Aniqlik sifati badiiy nutqda o‘ziga xos </a:t>
            </a:r>
          </a:p>
          <a:p>
            <a:pPr algn="just"/>
            <a:r>
              <a:rPr lang="uz-Latn-UZ" sz="1800" dirty="0"/>
              <a:t>tarzda namoyon bo‘ladi, chunki badiiy asar, </a:t>
            </a:r>
          </a:p>
          <a:p>
            <a:pPr algn="just"/>
            <a:r>
              <a:rPr lang="uz-Latn-UZ" sz="1800" dirty="0"/>
              <a:t>ma’lumki, badiiy tafakkur mahsulidir. Badiiy </a:t>
            </a:r>
          </a:p>
          <a:p>
            <a:pPr algn="just"/>
            <a:r>
              <a:rPr lang="uz-Latn-UZ" sz="1800" dirty="0"/>
              <a:t>nutqda obrazlilik asosiy bo‘lganligi uchun </a:t>
            </a:r>
          </a:p>
          <a:p>
            <a:pPr algn="just"/>
            <a:r>
              <a:rPr lang="uz-Latn-UZ" sz="1800" dirty="0"/>
              <a:t>so‘z ma’nosidagi siljishlar, ko‘chishlar ko‘p </a:t>
            </a:r>
          </a:p>
          <a:p>
            <a:pPr algn="just"/>
            <a:r>
              <a:rPr lang="uz-Latn-UZ" sz="1800" dirty="0"/>
              <a:t>kuzatiladi. So‘z va u ifodalagan predmet </a:t>
            </a:r>
          </a:p>
          <a:p>
            <a:pPr algn="just"/>
            <a:r>
              <a:rPr lang="uz-Latn-UZ" sz="1800" dirty="0"/>
              <a:t>o‘rtasidagi mutanosiblik badiiy nutqda </a:t>
            </a:r>
          </a:p>
          <a:p>
            <a:pPr algn="just"/>
            <a:r>
              <a:rPr lang="uz-Latn-UZ" sz="1800" dirty="0"/>
              <a:t>ko‘pincha ochiq va to‘g‘ridan to‘g‘ri </a:t>
            </a:r>
          </a:p>
          <a:p>
            <a:pPr algn="just"/>
            <a:r>
              <a:rPr lang="uz-Latn-UZ" sz="1800" dirty="0"/>
              <a:t>bo‘lmaydi.</a:t>
            </a:r>
          </a:p>
        </p:txBody>
      </p:sp>
      <p:pic>
        <p:nvPicPr>
          <p:cNvPr id="1026" name="Picture 2" descr="C:\Users\Lenovo\Desktop\Новая папка\внимание-сту-ент-выпускник-указывает-па-ец-вверх-351318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829" y="1720850"/>
            <a:ext cx="1105271"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59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8370"/>
            <a:ext cx="5164295" cy="492443"/>
          </a:xfrm>
        </p:spPr>
        <p:txBody>
          <a:bodyPr/>
          <a:lstStyle/>
          <a:p>
            <a:pPr algn="ctr"/>
            <a:r>
              <a:rPr lang="uz-Latn-UZ" sz="3200" dirty="0"/>
              <a:t>Badiiy nutq</a:t>
            </a:r>
            <a:endParaRPr lang="ru-RU" sz="3200" dirty="0"/>
          </a:p>
        </p:txBody>
      </p:sp>
      <p:sp>
        <p:nvSpPr>
          <p:cNvPr id="3" name="Текст 2"/>
          <p:cNvSpPr>
            <a:spLocks noGrp="1"/>
          </p:cNvSpPr>
          <p:nvPr>
            <p:ph type="body" idx="1"/>
          </p:nvPr>
        </p:nvSpPr>
        <p:spPr>
          <a:xfrm>
            <a:off x="139701" y="631825"/>
            <a:ext cx="4419600" cy="2514600"/>
          </a:xfrm>
        </p:spPr>
        <p:txBody>
          <a:bodyPr/>
          <a:lstStyle/>
          <a:p>
            <a:pPr algn="just"/>
            <a:r>
              <a:rPr lang="uz-Latn-UZ" sz="1600" dirty="0"/>
              <a:t>     Badiiy nutqning asosiy vazifasi estetik ta’sir </a:t>
            </a:r>
          </a:p>
          <a:p>
            <a:pPr algn="just"/>
            <a:r>
              <a:rPr lang="uz-Latn-UZ" sz="1600" dirty="0"/>
              <a:t>etishdan iborat bo‘lganligi uchun so‘zning turlicha </a:t>
            </a:r>
          </a:p>
          <a:p>
            <a:pPr algn="just"/>
            <a:r>
              <a:rPr lang="uz-Latn-UZ" sz="1600" dirty="0"/>
              <a:t>qo‘llanishi, tovlanishi, turlanishi, xilma-xil </a:t>
            </a:r>
          </a:p>
          <a:p>
            <a:pPr algn="just"/>
            <a:r>
              <a:rPr lang="uz-Latn-UZ" sz="1600" dirty="0"/>
              <a:t>ma’nolarni ustiga olishiga keng imkoniyat </a:t>
            </a:r>
          </a:p>
          <a:p>
            <a:pPr algn="just"/>
            <a:r>
              <a:rPr lang="uz-Latn-UZ" sz="1600" dirty="0"/>
              <a:t>yaratadi. </a:t>
            </a:r>
          </a:p>
          <a:p>
            <a:pPr algn="just"/>
            <a:r>
              <a:rPr lang="uz-Latn-UZ" sz="1600" dirty="0"/>
              <a:t>     Badiiy nutqda so‘zlar o‘z va hatto ko‘chma </a:t>
            </a:r>
          </a:p>
          <a:p>
            <a:pPr algn="just"/>
            <a:r>
              <a:rPr lang="uz-Latn-UZ" sz="1600" dirty="0"/>
              <a:t>ma’nolaridan tashqari ham o‘ziga xos yangidan </a:t>
            </a:r>
          </a:p>
          <a:p>
            <a:pPr algn="just"/>
            <a:r>
              <a:rPr lang="uz-Latn-UZ" sz="1600" dirty="0"/>
              <a:t>yangi ma’no qirralarini kasb etishi va shu tarzda badiiy tasvirning yanada aniqligini ta’minlashi mumkin. </a:t>
            </a:r>
            <a:endParaRPr lang="ru-RU" sz="1600" dirty="0"/>
          </a:p>
        </p:txBody>
      </p:sp>
      <p:pic>
        <p:nvPicPr>
          <p:cNvPr id="4" name="Picture 14" descr="gbook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1089025"/>
            <a:ext cx="1275637" cy="119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0"/>
            <a:ext cx="5164295" cy="492443"/>
          </a:xfrm>
        </p:spPr>
        <p:txBody>
          <a:bodyPr/>
          <a:lstStyle/>
          <a:p>
            <a:pPr algn="ctr"/>
            <a:r>
              <a:rPr lang="uz-Latn-UZ" sz="3200" dirty="0"/>
              <a:t>Masalan:</a:t>
            </a:r>
            <a:endParaRPr lang="ru-RU" sz="3200" dirty="0"/>
          </a:p>
        </p:txBody>
      </p:sp>
      <p:sp>
        <p:nvSpPr>
          <p:cNvPr id="3" name="Текст 2"/>
          <p:cNvSpPr>
            <a:spLocks noGrp="1"/>
          </p:cNvSpPr>
          <p:nvPr>
            <p:ph type="body" idx="1"/>
          </p:nvPr>
        </p:nvSpPr>
        <p:spPr>
          <a:xfrm>
            <a:off x="139700" y="626304"/>
            <a:ext cx="4450080" cy="2462213"/>
          </a:xfrm>
        </p:spPr>
        <p:txBody>
          <a:bodyPr/>
          <a:lstStyle/>
          <a:p>
            <a:pPr algn="just"/>
            <a:r>
              <a:rPr lang="uz-Latn-UZ" sz="1600" dirty="0"/>
              <a:t>      Miryoqub g‘ururining kaltaklanishidan kelgan bir zaharxanda bilan kuldi, injener esa burungi kular yuzini ham no‘qtalab oldi (Cho‘lpon, “Kecha va kunduz”) gapidagi g‘ururning kaltaklanishi va kular yuzini no‘qtalamoq birikmalarida kaltaklanishi va no‘qtalamoq so‘zlari kasb etgan ma’no nozikliklari (“g‘uruni azobli darajada poymol qilish”, “keskin va tamoman to‘xtamoq”) bilan matnga ham aniqlik, ham ta’sirchanlik baxsh etgan.</a:t>
            </a:r>
            <a:endParaRPr lang="ru-RU" sz="1600" dirty="0"/>
          </a:p>
        </p:txBody>
      </p:sp>
      <p:pic>
        <p:nvPicPr>
          <p:cNvPr id="2050" name="Picture 2" descr="C:\Users\Lenovo\Desktop\IMG_20200925_220042_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582" y="1317625"/>
            <a:ext cx="982518" cy="144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41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2225"/>
            <a:ext cx="5164295" cy="492443"/>
          </a:xfrm>
        </p:spPr>
        <p:txBody>
          <a:bodyPr/>
          <a:lstStyle/>
          <a:p>
            <a:pPr algn="ctr"/>
            <a:r>
              <a:rPr lang="uz-Latn-UZ" sz="3200" dirty="0"/>
              <a:t>Unutmang!</a:t>
            </a:r>
            <a:endParaRPr lang="ru-RU" sz="3200" dirty="0"/>
          </a:p>
        </p:txBody>
      </p:sp>
      <p:sp>
        <p:nvSpPr>
          <p:cNvPr id="3" name="Текст 2"/>
          <p:cNvSpPr>
            <a:spLocks noGrp="1"/>
          </p:cNvSpPr>
          <p:nvPr>
            <p:ph type="body" idx="1"/>
          </p:nvPr>
        </p:nvSpPr>
        <p:spPr>
          <a:xfrm>
            <a:off x="215900" y="631825"/>
            <a:ext cx="4114800" cy="2492990"/>
          </a:xfrm>
        </p:spPr>
        <p:txBody>
          <a:bodyPr/>
          <a:lstStyle/>
          <a:p>
            <a:pPr algn="just"/>
            <a:r>
              <a:rPr lang="uz-Latn-UZ" sz="1800" dirty="0"/>
              <a:t>   Oddiy nutqda </a:t>
            </a:r>
            <a:r>
              <a:rPr lang="uz-Latn-UZ" sz="1800" i="1" dirty="0"/>
              <a:t>Qor yonadi </a:t>
            </a:r>
            <a:r>
              <a:rPr lang="uz-Latn-UZ" sz="1800" dirty="0"/>
              <a:t>deyilsa, </a:t>
            </a:r>
          </a:p>
          <a:p>
            <a:pPr algn="just"/>
            <a:r>
              <a:rPr lang="uz-Latn-UZ" sz="1800" dirty="0"/>
              <a:t>nutqning aniqligi buzilgan bo‘ladi. </a:t>
            </a:r>
          </a:p>
          <a:p>
            <a:pPr algn="just"/>
            <a:r>
              <a:rPr lang="uz-Latn-UZ" sz="1800" dirty="0"/>
              <a:t>Chunki qor - yonmaydigan narsa. </a:t>
            </a:r>
          </a:p>
          <a:p>
            <a:pPr algn="just"/>
            <a:r>
              <a:rPr lang="uz-Latn-UZ" sz="1800" dirty="0"/>
              <a:t>Ammo </a:t>
            </a:r>
            <a:r>
              <a:rPr lang="uz-Latn-UZ" sz="1800" i="1" dirty="0"/>
              <a:t>Qalovini topsang, qor yonar </a:t>
            </a:r>
          </a:p>
          <a:p>
            <a:pPr algn="just"/>
            <a:r>
              <a:rPr lang="uz-Latn-UZ" sz="1800" dirty="0"/>
              <a:t>degan maqolda, ya’ni badiiy nutqda fikr </a:t>
            </a:r>
          </a:p>
          <a:p>
            <a:pPr algn="just"/>
            <a:r>
              <a:rPr lang="uz-Latn-UZ" sz="1800" dirty="0"/>
              <a:t>go‘zal, obrazli va mubolag‘ali </a:t>
            </a:r>
          </a:p>
          <a:p>
            <a:pPr algn="just"/>
            <a:r>
              <a:rPr lang="uz-Latn-UZ" sz="1800" dirty="0"/>
              <a:t>ifodalangan. Bunday holatda nutq </a:t>
            </a:r>
          </a:p>
          <a:p>
            <a:pPr algn="just"/>
            <a:r>
              <a:rPr lang="uz-Latn-UZ" sz="1800" dirty="0"/>
              <a:t>aniqligining buzilishi haqida gap ham </a:t>
            </a:r>
          </a:p>
          <a:p>
            <a:pPr algn="just"/>
            <a:r>
              <a:rPr lang="uz-Latn-UZ" sz="1800" dirty="0"/>
              <a:t>bo‘lishi mumkin emas. </a:t>
            </a:r>
            <a:endParaRPr lang="ru-RU" sz="1800" dirty="0"/>
          </a:p>
        </p:txBody>
      </p:sp>
      <p:pic>
        <p:nvPicPr>
          <p:cNvPr id="3074" name="Picture 2" descr="C:\Users\Lenovo\Desktop\Новая папка\внимание-сту-ент-выпускник-указывает-па-ец-вверх-351318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8300" y="1165225"/>
            <a:ext cx="1459904" cy="147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64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6529</TotalTime>
  <Words>1103</Words>
  <Application>Microsoft Office PowerPoint</Application>
  <PresentationFormat>Произвольный</PresentationFormat>
  <Paragraphs>111</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Arial Black</vt:lpstr>
      <vt:lpstr>Calibri</vt:lpstr>
      <vt:lpstr>Times New Roman</vt:lpstr>
      <vt:lpstr>Office Theme</vt:lpstr>
      <vt:lpstr>11-sinf ona tili</vt:lpstr>
      <vt:lpstr>ONA  TILI</vt:lpstr>
      <vt:lpstr>O‘tgan darsda</vt:lpstr>
      <vt:lpstr>Nutqning aniqligi va uslubiy bo‘yoq</vt:lpstr>
      <vt:lpstr>Topshiriq</vt:lpstr>
      <vt:lpstr>Esda saqlang!</vt:lpstr>
      <vt:lpstr>Badiiy nutq</vt:lpstr>
      <vt:lpstr>Masalan:</vt:lpstr>
      <vt:lpstr>Unutmang!</vt:lpstr>
      <vt:lpstr>35-mashq</vt:lpstr>
      <vt:lpstr>Yechim</vt:lpstr>
      <vt:lpstr>Jumladan,</vt:lpstr>
      <vt:lpstr>Shuningdek,</vt:lpstr>
      <vt:lpstr>36-mashq</vt:lpstr>
      <vt:lpstr>37-mashq</vt:lpstr>
      <vt:lpstr>Yechim</vt:lpstr>
      <vt:lpstr>Badiiy tasvir</vt:lpstr>
      <vt:lpstr>“O‘zbek tilining izohli frazeologik lug‘ati”</vt:lpstr>
      <vt:lpstr>Savol va topshiriqlar</vt:lpstr>
      <vt:lpstr>Mustaqil bajarish uchun topshiriq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Пользователь</cp:lastModifiedBy>
  <cp:revision>483</cp:revision>
  <dcterms:created xsi:type="dcterms:W3CDTF">2020-04-13T08:06:06Z</dcterms:created>
  <dcterms:modified xsi:type="dcterms:W3CDTF">2021-02-18T10:41:33Z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