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90" r:id="rId2"/>
    <p:sldId id="256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5765800" cy="3244850"/>
  <p:notesSz cx="5765800" cy="324485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4150" autoAdjust="0"/>
  </p:normalViewPr>
  <p:slideViewPr>
    <p:cSldViewPr>
      <p:cViewPr varScale="1">
        <p:scale>
          <a:sx n="127" d="100"/>
          <a:sy n="127" d="100"/>
        </p:scale>
        <p:origin x="186" y="12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69F96E-E95D-4472-B37A-1F55787D7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11-sinf ona tili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FCD2978-4DED-466D-915F-0A513AE24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278" y="784226"/>
            <a:ext cx="4935243" cy="1538883"/>
          </a:xfrm>
          <a:solidFill>
            <a:srgbClr val="FFCCFF"/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uz-Latn-UZ" sz="2000" dirty="0"/>
              <a:t>Toshkent viloyati Toshkent tumani </a:t>
            </a:r>
          </a:p>
          <a:p>
            <a:pPr algn="ctr"/>
            <a:r>
              <a:rPr lang="uz-Latn-UZ" sz="2000" dirty="0"/>
              <a:t>16-umumiy o‘rta ta’lim maktabi ona tili va adabiyot fani o‘qituvchisi Baymanova Munojot Daniyarovnaning 11-sinf ona tili fani uchun tayyorlagan taqdimoti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1922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dirty="0"/>
              <a:t>Mustaqil bajarish uchun topshiriq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3153422" cy="1384995"/>
          </a:xfrm>
        </p:spPr>
        <p:txBody>
          <a:bodyPr/>
          <a:lstStyle/>
          <a:p>
            <a:r>
              <a:rPr lang="uz-Latn-UZ" sz="1800" dirty="0">
                <a:solidFill>
                  <a:schemeClr val="tx2"/>
                </a:solidFill>
              </a:rPr>
              <a:t>    X </a:t>
            </a:r>
            <a:r>
              <a:rPr lang="uz-Latn-UZ" sz="1800" dirty="0"/>
              <a:t>va </a:t>
            </a:r>
            <a:r>
              <a:rPr lang="uz-Latn-UZ" sz="1800" dirty="0">
                <a:solidFill>
                  <a:schemeClr val="tx2"/>
                </a:solidFill>
              </a:rPr>
              <a:t>h</a:t>
            </a:r>
            <a:r>
              <a:rPr lang="uz-Latn-UZ" sz="1800" dirty="0"/>
              <a:t> harflari bilan boshlanuvchi so‘zlar ishtirok etgan 5-10 ta gapdan iborat matn tuzing. Matnda imlo me’yorlariga qat’iy amal qiling.</a:t>
            </a:r>
            <a:endParaRPr lang="ru-RU" sz="1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00" y="631825"/>
            <a:ext cx="2107485" cy="197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605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 Black" pitchFamily="34" charset="0"/>
                <a:cs typeface="Times New Roman" pitchFamily="18" charset="0"/>
              </a:rPr>
              <a:t>ONA  TILI</a:t>
            </a:r>
            <a:endParaRPr sz="40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5145" y="1165225"/>
            <a:ext cx="2998355" cy="1604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800" b="1" dirty="0" err="1">
                <a:solidFill>
                  <a:srgbClr val="2365C7"/>
                </a:solidFill>
                <a:latin typeface="Arial Black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 Black" pitchFamily="34" charset="0"/>
                <a:cs typeface="Arial" pitchFamily="34" charset="0"/>
              </a:rPr>
              <a:t>:</a:t>
            </a:r>
            <a:endParaRPr lang="uz-Latn-UZ" sz="2800" b="1" dirty="0">
              <a:solidFill>
                <a:srgbClr val="2365C7"/>
              </a:solidFill>
              <a:latin typeface="Arial Black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800" b="1" dirty="0">
              <a:solidFill>
                <a:srgbClr val="2365C7"/>
              </a:solidFill>
              <a:latin typeface="Arial Black" pitchFamily="34" charset="0"/>
              <a:cs typeface="Arial" pitchFamily="34" charset="0"/>
            </a:endParaRPr>
          </a:p>
          <a:p>
            <a:pPr marL="12681" algn="just">
              <a:lnSpc>
                <a:spcPts val="2791"/>
              </a:lnSpc>
            </a:pPr>
            <a:r>
              <a:rPr lang="uz-Latn-UZ" sz="2800" b="1" spc="5" dirty="0">
                <a:solidFill>
                  <a:srgbClr val="2365C7"/>
                </a:solidFill>
                <a:latin typeface="Arial"/>
                <a:cs typeface="Arial"/>
              </a:rPr>
              <a:t>Nazorat ishi: </a:t>
            </a:r>
          </a:p>
          <a:p>
            <a:pPr marL="12681" algn="just">
              <a:lnSpc>
                <a:spcPts val="2791"/>
              </a:lnSpc>
            </a:pPr>
            <a:r>
              <a:rPr lang="uz-Latn-UZ" sz="2800" b="1" spc="5" dirty="0">
                <a:solidFill>
                  <a:srgbClr val="2365C7"/>
                </a:solidFill>
                <a:latin typeface="Arial"/>
                <a:cs typeface="Arial"/>
              </a:rPr>
              <a:t>Ijodiy bayon</a:t>
            </a:r>
            <a:endParaRPr lang="en-US" sz="2800" dirty="0">
              <a:latin typeface="Arial"/>
              <a:cs typeface="Arial"/>
            </a:endParaRPr>
          </a:p>
          <a:p>
            <a:pPr marL="12700">
              <a:lnSpc>
                <a:spcPts val="2730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0953" y="1470025"/>
            <a:ext cx="385012" cy="129540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26924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endParaRPr sz="13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1" y="1089025"/>
            <a:ext cx="167639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100" y="22225"/>
            <a:ext cx="5164295" cy="492443"/>
          </a:xfrm>
        </p:spPr>
        <p:txBody>
          <a:bodyPr/>
          <a:lstStyle/>
          <a:p>
            <a:pPr algn="ctr"/>
            <a:r>
              <a:rPr lang="uz-Latn-UZ" sz="3200" dirty="0"/>
              <a:t>Eslatmalar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529360"/>
            <a:ext cx="5105400" cy="2693265"/>
          </a:xfrm>
        </p:spPr>
        <p:txBody>
          <a:bodyPr/>
          <a:lstStyle/>
          <a:p>
            <a:pPr algn="ctr"/>
            <a:r>
              <a:rPr lang="uz-Latn-UZ" sz="1800" dirty="0">
                <a:solidFill>
                  <a:schemeClr val="tx2"/>
                </a:solidFill>
              </a:rPr>
              <a:t>       Bayon yozishga qanday tayyorgarlik ko‘rish kerak?</a:t>
            </a:r>
          </a:p>
          <a:p>
            <a:pPr algn="just"/>
            <a:r>
              <a:rPr lang="uz-Latn-UZ" sz="1500" dirty="0"/>
              <a:t>1. Matnni diqqat bilan tinglang.</a:t>
            </a:r>
          </a:p>
          <a:p>
            <a:pPr algn="just"/>
            <a:r>
              <a:rPr lang="uz-Latn-UZ" sz="1500" dirty="0"/>
              <a:t>2. Siz uchun tushunarsiz bo‘lgan so‘zlar ma’nosini </a:t>
            </a:r>
          </a:p>
          <a:p>
            <a:pPr algn="just"/>
            <a:r>
              <a:rPr lang="uz-Latn-UZ" sz="1500" dirty="0"/>
              <a:t>aniqlang.</a:t>
            </a:r>
          </a:p>
          <a:p>
            <a:pPr algn="just"/>
            <a:r>
              <a:rPr lang="uz-Latn-UZ" sz="1500" dirty="0"/>
              <a:t>3. Matnning asosiy mazmunini anglab oling. </a:t>
            </a:r>
          </a:p>
          <a:p>
            <a:pPr algn="just"/>
            <a:r>
              <a:rPr lang="uz-Latn-UZ" sz="1500" dirty="0"/>
              <a:t>Mazmunni yoritish uchun muhim bo‘lgan so‘z, so‘z </a:t>
            </a:r>
          </a:p>
          <a:p>
            <a:pPr algn="just"/>
            <a:r>
              <a:rPr lang="uz-Latn-UZ" sz="1500" dirty="0"/>
              <a:t>birikmasi va gap (jumla)ni toping.</a:t>
            </a:r>
          </a:p>
          <a:p>
            <a:pPr algn="just"/>
            <a:r>
              <a:rPr lang="uz-Latn-UZ" sz="1500" dirty="0"/>
              <a:t>4. Matnni qismlarga bo‘ling va ularga sarlavha qo‘ying.</a:t>
            </a:r>
          </a:p>
          <a:p>
            <a:pPr algn="just"/>
            <a:r>
              <a:rPr lang="uz-Latn-UZ" sz="1500" dirty="0"/>
              <a:t>5. Tinish belgilarining o‘rni va vazifalarini belgilab oling.</a:t>
            </a:r>
          </a:p>
          <a:p>
            <a:pPr algn="just"/>
            <a:r>
              <a:rPr lang="uz-Latn-UZ" sz="1500" dirty="0"/>
              <a:t>6.Yozgan bayoningizni yana bir bor o‘qib chiqing.</a:t>
            </a:r>
            <a:endParaRPr lang="ru-RU" sz="15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529361"/>
            <a:ext cx="685800" cy="559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404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100" y="250825"/>
            <a:ext cx="5164295" cy="374013"/>
          </a:xfrm>
        </p:spPr>
        <p:txBody>
          <a:bodyPr/>
          <a:lstStyle/>
          <a:p>
            <a:pPr indent="-266700" algn="ctr">
              <a:lnSpc>
                <a:spcPts val="1350"/>
              </a:lnSpc>
              <a:spcAft>
                <a:spcPts val="1530"/>
              </a:spcAft>
            </a:pPr>
            <a:r>
              <a:rPr lang="en-US" sz="2400" dirty="0">
                <a:latin typeface="Times New Roman"/>
                <a:ea typeface="Times New Roman"/>
              </a:rPr>
              <a:t>KO’RLAR VA FIL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3428999" cy="2739211"/>
          </a:xfrm>
        </p:spPr>
        <p:txBody>
          <a:bodyPr/>
          <a:lstStyle/>
          <a:p>
            <a:pPr marL="12700" marR="12700" indent="444500" algn="just">
              <a:lnSpc>
                <a:spcPts val="1610"/>
              </a:lnSpc>
              <a:spcAft>
                <a:spcPts val="0"/>
              </a:spcAft>
            </a:pP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Naql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qilishlaricha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guruh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rlar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to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dasi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sabab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bilan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: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musofirlik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yoki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asirlik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tufayli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Hindistonga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borib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qolishibdi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. So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ngra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falakning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gardishi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bilan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yana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z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yurtiga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qaytib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kelishibdi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. Bu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yerda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ulardan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: 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“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Filni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rdilaringizmi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?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”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— deb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so'rabdi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 “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Ha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”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,-deb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javob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beribdilar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“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rgan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lsangiz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dalil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keltiring</a:t>
            </a:r>
            <a:r>
              <a:rPr lang="uz-Latn-UZ" sz="1800" dirty="0">
                <a:latin typeface="Arial" pitchFamily="34" charset="0"/>
                <a:ea typeface="Times New Roman"/>
                <a:cs typeface="Arial" pitchFamily="34" charset="0"/>
              </a:rPr>
              <a:t>”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,—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debdi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boyagi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8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ru-RU" sz="18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/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Lenovo\Desktop\IMG_20200919_181215_34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1218725"/>
            <a:ext cx="2001559" cy="147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4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100" y="41564"/>
            <a:ext cx="5164295" cy="492443"/>
          </a:xfrm>
        </p:spPr>
        <p:txBody>
          <a:bodyPr/>
          <a:lstStyle/>
          <a:p>
            <a:pPr algn="ctr"/>
            <a:r>
              <a:rPr lang="en-US" sz="3200" b="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3200" b="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3200" b="0" dirty="0" err="1">
                <a:latin typeface="Arial" pitchFamily="34" charset="0"/>
                <a:ea typeface="Times New Roman"/>
                <a:cs typeface="Arial" pitchFamily="34" charset="0"/>
              </a:rPr>
              <a:t>aslida</a:t>
            </a:r>
            <a:r>
              <a:rPr lang="en-US" sz="3200" b="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3200" b="0" dirty="0" err="1">
                <a:latin typeface="Arial" pitchFamily="34" charset="0"/>
                <a:ea typeface="Times New Roman"/>
                <a:cs typeface="Arial" pitchFamily="34" charset="0"/>
              </a:rPr>
              <a:t>filni</a:t>
            </a:r>
            <a:r>
              <a:rPr lang="en-US" sz="3200" b="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3200" b="0" smtClean="0">
                <a:latin typeface="Arial" pitchFamily="34" charset="0"/>
                <a:ea typeface="Times New Roman"/>
                <a:cs typeface="Arial" pitchFamily="34" charset="0"/>
              </a:rPr>
              <a:t>ko‘rmagan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5486399" cy="2503249"/>
          </a:xfrm>
        </p:spPr>
        <p:txBody>
          <a:bodyPr/>
          <a:lstStyle/>
          <a:p>
            <a:pPr marL="12700" marR="12700" indent="444500" algn="just">
              <a:lnSpc>
                <a:spcPts val="1610"/>
              </a:lnSpc>
              <a:spcAft>
                <a:spcPts val="0"/>
              </a:spcAft>
            </a:pP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aslida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rmagan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u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haqda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hatto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yaxshi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rab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ham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olmagan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edilar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a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’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zosini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paypaslab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undan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bilim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hosil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qilib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olgan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Shu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sababli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llarini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ushlagan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ustunga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xshar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ekan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qornini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paypaslagan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q, u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beustun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Xartumini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ushlagan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ajdahoga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xshash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narsa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ekan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tishlarini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bayon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qiluvchi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ikkita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suyakdan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iborat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Quyrug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xabar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bergan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osilib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turgan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ilonga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qiyos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etdi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li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bilan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uz-Latn-UZ" sz="1600" dirty="0" err="1">
                <a:latin typeface="Arial" pitchFamily="34" charset="0"/>
                <a:ea typeface="Times New Roman"/>
                <a:cs typeface="Arial" pitchFamily="34" charset="0"/>
              </a:rPr>
              <a:t>f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ilning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boshini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paypaslagan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qoyaning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tumshug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i deb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sharh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qildi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qulog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l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tegizgan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qimirlab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turgan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ikki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yelpig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ich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ekan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2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307777"/>
          </a:xfrm>
        </p:spPr>
        <p:txBody>
          <a:bodyPr/>
          <a:lstStyle/>
          <a:p>
            <a:pPr algn="ctr"/>
            <a:r>
              <a:rPr lang="uz-Latn-UZ" sz="2000" dirty="0"/>
              <a:t>Ularning so‘zlarida tartib mavjud emas edi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3352799" cy="2503249"/>
          </a:xfrm>
        </p:spPr>
        <p:txBody>
          <a:bodyPr/>
          <a:lstStyle/>
          <a:p>
            <a:pPr marL="12700" marR="12700" indent="444500" algn="just">
              <a:lnSpc>
                <a:spcPts val="1610"/>
              </a:lnSpc>
              <a:spcAft>
                <a:spcPts val="0"/>
              </a:spcAft>
            </a:pP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barchasi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shu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tariqa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rlik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yuzasidan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turli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aytdilar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Garchi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zlarning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barchasi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to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g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-da,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hammasi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nuqsonli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tartib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mavjud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emas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Shuning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uchun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ham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filbonlik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sohasida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ustod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hisoblangan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yetuk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faylasuf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hind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naslidan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zlarni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tinglab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naql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qilganlarga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ta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’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z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aytmadi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va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shunday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dedi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:</a:t>
            </a:r>
            <a:endParaRPr lang="ru-RU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Lenovo\Desktop\Новая папка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784225"/>
            <a:ext cx="2125807" cy="2125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983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8370"/>
            <a:ext cx="5638800" cy="492443"/>
          </a:xfrm>
        </p:spPr>
        <p:txBody>
          <a:bodyPr/>
          <a:lstStyle/>
          <a:p>
            <a:pPr algn="ctr"/>
            <a:r>
              <a:rPr lang="uz-Latn-UZ" sz="3200" dirty="0"/>
              <a:t>Uzoqni ko‘ruvchi faylasuf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4190999" cy="2900794"/>
          </a:xfrm>
        </p:spPr>
        <p:txBody>
          <a:bodyPr/>
          <a:lstStyle/>
          <a:p>
            <a:pPr marR="12700" lvl="0" algn="just" defTabSz="914400" eaLnBrk="1" fontAlgn="auto" latinLnBrk="0" hangingPunct="1">
              <a:lnSpc>
                <a:spcPts val="161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tabLst>
                <a:tab pos="156210" algn="l"/>
              </a:tabLst>
              <a:defRPr/>
            </a:pP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     -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haqida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bilganini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aytib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u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haqda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nishon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berdi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bir-birlariga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zid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fikrlarni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lsalar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-da,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kechirarlidir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Chunki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z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bilganicha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z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ammo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hech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emas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edi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Lekin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bu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sifatlarning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barchasi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yerga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jam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qilinsa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ulardan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fil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haqida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muayyan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tasavvur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hosil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ladi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2700" marR="12700" lvl="0" indent="444500" algn="just" defTabSz="914400" eaLnBrk="1" fontAlgn="auto" latinLnBrk="0" hangingPunct="1">
              <a:lnSpc>
                <a:spcPts val="161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Uzoqni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ruvchi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kishiga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bu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aniq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lgani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uchun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u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hech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bir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ikkilanmasdan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ko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rlar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aytgan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barcha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so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‘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zlarni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 chin deb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baholadi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uz-Latn-UZ" sz="1600" dirty="0">
                <a:latin typeface="Arial" pitchFamily="34" charset="0"/>
                <a:ea typeface="Times New Roman"/>
                <a:cs typeface="Arial" pitchFamily="34" charset="0"/>
              </a:rPr>
              <a:t>        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(263ta </a:t>
            </a:r>
            <a:r>
              <a:rPr lang="en-US" sz="1600" dirty="0" err="1">
                <a:latin typeface="Arial" pitchFamily="34" charset="0"/>
                <a:ea typeface="Times New Roman"/>
                <a:cs typeface="Arial" pitchFamily="34" charset="0"/>
              </a:rPr>
              <a:t>so’z</a:t>
            </a:r>
            <a:r>
              <a:rPr lang="en-US" sz="1600" dirty="0"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ru-RU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Lenovo\Desktop\IMG_20200919_181542_0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09" y="1698625"/>
            <a:ext cx="12477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693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100" y="15298"/>
            <a:ext cx="5164295" cy="492443"/>
          </a:xfrm>
        </p:spPr>
        <p:txBody>
          <a:bodyPr/>
          <a:lstStyle/>
          <a:p>
            <a:pPr algn="ctr"/>
            <a:r>
              <a:rPr lang="uz-Latn-UZ" sz="3200" dirty="0"/>
              <a:t>Topshiriq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555625"/>
            <a:ext cx="3276600" cy="1384995"/>
          </a:xfrm>
        </p:spPr>
        <p:txBody>
          <a:bodyPr/>
          <a:lstStyle/>
          <a:p>
            <a:pPr algn="just"/>
            <a:r>
              <a:rPr lang="uz-Latn-UZ" sz="1800" dirty="0"/>
              <a:t>1. Matnni qayta hikoya qiling.</a:t>
            </a:r>
          </a:p>
          <a:p>
            <a:pPr algn="just"/>
            <a:r>
              <a:rPr lang="uz-Latn-UZ" sz="1800" dirty="0"/>
              <a:t>2. Hikoyat mazmuniga mos reja tuzing.</a:t>
            </a:r>
          </a:p>
          <a:p>
            <a:pPr algn="just"/>
            <a:r>
              <a:rPr lang="uz-Latn-UZ" sz="1800" dirty="0"/>
              <a:t>3. Reja asosiga o‘z fikrlaringizni mustaqil ijodiy bayon eting.</a:t>
            </a:r>
            <a:endParaRPr lang="ru-RU" sz="1800" dirty="0"/>
          </a:p>
        </p:txBody>
      </p:sp>
      <p:pic>
        <p:nvPicPr>
          <p:cNvPr id="5122" name="Picture 2" descr="C:\Users\Lenovo\Desktop\Новая папка\194af674722451117b176c5889fd--aksessuary-konfederatki-akademicheskaya-shapochka-vypusknik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784225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129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100" y="15298"/>
            <a:ext cx="5164295" cy="492443"/>
          </a:xfrm>
        </p:spPr>
        <p:txBody>
          <a:bodyPr/>
          <a:lstStyle/>
          <a:p>
            <a:pPr algn="ctr"/>
            <a:r>
              <a:rPr lang="uz-Latn-UZ" sz="3200" dirty="0"/>
              <a:t>Unutmang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30500" y="631825"/>
            <a:ext cx="2895600" cy="2215991"/>
          </a:xfrm>
        </p:spPr>
        <p:txBody>
          <a:bodyPr/>
          <a:lstStyle/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1.Kichik hajmli matn mazmunini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kengaytirib yozing.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2. Yozma nutq malakasini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aynan diktant, bayon va insho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kabi yozma ish turlari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shakllantiradi.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3. Bayon ta’lim-tarbiya tizimida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nutq o‘stirish vositasi sifatida </a:t>
            </a:r>
          </a:p>
          <a:p>
            <a:pPr algn="just"/>
            <a:r>
              <a:rPr lang="uz-Latn-UZ" sz="1600" dirty="0">
                <a:latin typeface="Arial" pitchFamily="34" charset="0"/>
                <a:cs typeface="Arial" pitchFamily="34" charset="0"/>
              </a:rPr>
              <a:t>g‘oyat muhim o‘rin tutadi.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Lenovo\Desktop\Новая папка\внимание-сту-ент-выпускник-указывает-па-ец-вверх-351318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06" y="708025"/>
            <a:ext cx="2212593" cy="223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4829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6068</TotalTime>
  <Words>632</Words>
  <Application>Microsoft Office PowerPoint</Application>
  <PresentationFormat>Произвольный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Times New Roman</vt:lpstr>
      <vt:lpstr>Office Theme</vt:lpstr>
      <vt:lpstr>11-sinf ona tili</vt:lpstr>
      <vt:lpstr>ONA  TILI</vt:lpstr>
      <vt:lpstr>Eslatmalar</vt:lpstr>
      <vt:lpstr>KO’RLAR VA FIL </vt:lpstr>
      <vt:lpstr>Ular aslida filni ko‘rmagan</vt:lpstr>
      <vt:lpstr>Ularning so‘zlarida tartib mavjud emas edi</vt:lpstr>
      <vt:lpstr>Uzoqni ko‘ruvchi faylasuf</vt:lpstr>
      <vt:lpstr>Topshiriq</vt:lpstr>
      <vt:lpstr>Unutmang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Учетная запись Майкрософт</cp:lastModifiedBy>
  <cp:revision>432</cp:revision>
  <dcterms:created xsi:type="dcterms:W3CDTF">2020-04-13T08:06:06Z</dcterms:created>
  <dcterms:modified xsi:type="dcterms:W3CDTF">2021-03-01T12:13:30Z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