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390" r:id="rId2"/>
    <p:sldId id="256" r:id="rId3"/>
    <p:sldId id="263" r:id="rId4"/>
    <p:sldId id="257" r:id="rId5"/>
    <p:sldId id="258" r:id="rId6"/>
    <p:sldId id="259" r:id="rId7"/>
    <p:sldId id="260" r:id="rId8"/>
    <p:sldId id="261" r:id="rId9"/>
    <p:sldId id="262" r:id="rId10"/>
    <p:sldId id="264" r:id="rId11"/>
  </p:sldIdLst>
  <p:sldSz cx="5765800" cy="3244850"/>
  <p:notesSz cx="5765800" cy="324485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023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8" autoAdjust="0"/>
    <p:restoredTop sz="94150" autoAdjust="0"/>
  </p:normalViewPr>
  <p:slideViewPr>
    <p:cSldViewPr>
      <p:cViewPr varScale="1">
        <p:scale>
          <a:sx n="127" d="100"/>
          <a:sy n="127" d="100"/>
        </p:scale>
        <p:origin x="186" y="12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7B9F-CF58-4E55-B55B-710E01FEC8D9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74D3D-D129-4517-98CF-316D724B13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86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424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769F96E-E95D-4472-B37A-1F55787D7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11-sinf ona tili</a:t>
            </a:r>
            <a:endParaRPr lang="ru-RU" sz="2800" b="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FCD2978-4DED-466D-915F-0A513AE24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278" y="784226"/>
            <a:ext cx="4935243" cy="1538883"/>
          </a:xfrm>
          <a:solidFill>
            <a:srgbClr val="FFCCFF"/>
          </a:solidFill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uz-Latn-UZ" sz="2000" dirty="0"/>
              <a:t>Toshkent viloyati Toshkent tumani </a:t>
            </a:r>
          </a:p>
          <a:p>
            <a:pPr algn="ctr"/>
            <a:r>
              <a:rPr lang="uz-Latn-UZ" sz="2000" dirty="0"/>
              <a:t>16-umumiy o‘rta ta’lim maktabi ona tili va adabiyot fani o‘qituvchisi Baymanova Munojot Daniyarovnaning 11-sinf ona tili fani uchun tayyorlagan taqdimoti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51922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/>
            <a:r>
              <a:rPr lang="uz-Latn-UZ" sz="2400" dirty="0"/>
              <a:t>Mustaqil bajarish uchun topshiriq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0" y="631825"/>
            <a:ext cx="3153422" cy="1384995"/>
          </a:xfrm>
        </p:spPr>
        <p:txBody>
          <a:bodyPr/>
          <a:lstStyle/>
          <a:p>
            <a:r>
              <a:rPr lang="uz-Latn-UZ" sz="1800" dirty="0">
                <a:solidFill>
                  <a:schemeClr val="tx2"/>
                </a:solidFill>
              </a:rPr>
              <a:t>    X </a:t>
            </a:r>
            <a:r>
              <a:rPr lang="uz-Latn-UZ" sz="1800" dirty="0"/>
              <a:t>va </a:t>
            </a:r>
            <a:r>
              <a:rPr lang="uz-Latn-UZ" sz="1800" dirty="0">
                <a:solidFill>
                  <a:schemeClr val="tx2"/>
                </a:solidFill>
              </a:rPr>
              <a:t>h</a:t>
            </a:r>
            <a:r>
              <a:rPr lang="uz-Latn-UZ" sz="1800" dirty="0"/>
              <a:t> harflari bilan boshlanuvchi so‘zlar ishtirok etgan 5-10 ta gapdan iborat matn tuzing. Matnda imlo me’yorlariga qat’iy amal qiling.</a:t>
            </a:r>
            <a:endParaRPr lang="ru-RU" sz="1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100" y="631825"/>
            <a:ext cx="2107485" cy="197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6058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7816" y="222930"/>
            <a:ext cx="3553385" cy="630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uz-Latn-UZ" sz="4000" spc="10" dirty="0">
                <a:latin typeface="Arial Black" pitchFamily="34" charset="0"/>
                <a:cs typeface="Times New Roman" pitchFamily="18" charset="0"/>
              </a:rPr>
              <a:t>ONA  TILI</a:t>
            </a:r>
            <a:endParaRPr sz="4000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5145" y="1165225"/>
            <a:ext cx="2998355" cy="1604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sz="2800" b="1" dirty="0" err="1">
                <a:solidFill>
                  <a:srgbClr val="2365C7"/>
                </a:solidFill>
                <a:latin typeface="Arial Black" pitchFamily="34" charset="0"/>
                <a:cs typeface="Arial" pitchFamily="34" charset="0"/>
              </a:rPr>
              <a:t>Mavzu</a:t>
            </a:r>
            <a:r>
              <a:rPr sz="2800" b="1" dirty="0">
                <a:solidFill>
                  <a:srgbClr val="2365C7"/>
                </a:solidFill>
                <a:latin typeface="Arial Black" pitchFamily="34" charset="0"/>
                <a:cs typeface="Arial" pitchFamily="34" charset="0"/>
              </a:rPr>
              <a:t>:</a:t>
            </a:r>
            <a:endParaRPr lang="uz-Latn-UZ" sz="2800" b="1" dirty="0">
              <a:solidFill>
                <a:srgbClr val="2365C7"/>
              </a:solidFill>
              <a:latin typeface="Arial Black" pitchFamily="34" charset="0"/>
              <a:cs typeface="Arial" pitchFamily="34" charset="0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en-US" sz="2800" b="1" dirty="0">
              <a:solidFill>
                <a:srgbClr val="2365C7"/>
              </a:solidFill>
              <a:latin typeface="Arial Black" pitchFamily="34" charset="0"/>
              <a:cs typeface="Arial" pitchFamily="34" charset="0"/>
            </a:endParaRPr>
          </a:p>
          <a:p>
            <a:pPr marL="12681" algn="just">
              <a:lnSpc>
                <a:spcPts val="2791"/>
              </a:lnSpc>
            </a:pPr>
            <a:r>
              <a:rPr lang="uz-Latn-UZ" sz="2800" b="1" spc="5" dirty="0">
                <a:solidFill>
                  <a:srgbClr val="2365C7"/>
                </a:solidFill>
                <a:latin typeface="Arial"/>
                <a:cs typeface="Arial"/>
              </a:rPr>
              <a:t>Nazorat ishi: </a:t>
            </a:r>
          </a:p>
          <a:p>
            <a:pPr marL="12681" algn="just">
              <a:lnSpc>
                <a:spcPts val="2791"/>
              </a:lnSpc>
            </a:pPr>
            <a:r>
              <a:rPr lang="uz-Latn-UZ" sz="2800" b="1" spc="5" dirty="0">
                <a:solidFill>
                  <a:srgbClr val="2365C7"/>
                </a:solidFill>
                <a:latin typeface="Arial"/>
                <a:cs typeface="Arial"/>
              </a:rPr>
              <a:t>Ijodiy bayon</a:t>
            </a:r>
            <a:endParaRPr lang="en-US" sz="2800" dirty="0">
              <a:latin typeface="Arial"/>
              <a:cs typeface="Arial"/>
            </a:endParaRPr>
          </a:p>
          <a:p>
            <a:pPr marL="12700">
              <a:lnSpc>
                <a:spcPts val="2730"/>
              </a:lnSpc>
            </a:pPr>
            <a:endParaRPr sz="2800" b="1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40953" y="1470025"/>
            <a:ext cx="385012" cy="129540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28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870296" y="249024"/>
            <a:ext cx="374804" cy="3622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uz-Latn-UZ" sz="2250" b="1" spc="10" dirty="0">
                <a:solidFill>
                  <a:srgbClr val="FFFFFF"/>
                </a:solidFill>
                <a:latin typeface="Arial"/>
                <a:cs typeface="Arial"/>
              </a:rPr>
              <a:t>11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70296" y="541953"/>
            <a:ext cx="269240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sinf</a:t>
            </a:r>
            <a:endParaRPr sz="13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351125" y="318378"/>
            <a:ext cx="437515" cy="419100"/>
            <a:chOff x="351125" y="318378"/>
            <a:chExt cx="437515" cy="419100"/>
          </a:xfrm>
        </p:grpSpPr>
        <p:sp>
          <p:nvSpPr>
            <p:cNvPr id="33" name="object 33"/>
            <p:cNvSpPr/>
            <p:nvPr/>
          </p:nvSpPr>
          <p:spPr>
            <a:xfrm>
              <a:off x="351125" y="354807"/>
              <a:ext cx="127505" cy="19126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05955" y="318378"/>
              <a:ext cx="127504" cy="22768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60783" y="391239"/>
              <a:ext cx="127505" cy="1548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69524" y="573389"/>
              <a:ext cx="245902" cy="16393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026" name="Picture 2" descr="C:\Users\Lenovo\Desktop\IMG_20200916_200121_799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701" y="1089025"/>
            <a:ext cx="1676399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100" y="22225"/>
            <a:ext cx="5164295" cy="492443"/>
          </a:xfrm>
        </p:spPr>
        <p:txBody>
          <a:bodyPr/>
          <a:lstStyle/>
          <a:p>
            <a:pPr algn="ctr"/>
            <a:r>
              <a:rPr lang="uz-Latn-UZ" sz="3200" dirty="0"/>
              <a:t>Eslatmalar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0700" y="529360"/>
            <a:ext cx="5105400" cy="2693265"/>
          </a:xfrm>
        </p:spPr>
        <p:txBody>
          <a:bodyPr/>
          <a:lstStyle/>
          <a:p>
            <a:pPr algn="ctr"/>
            <a:r>
              <a:rPr lang="uz-Latn-UZ" sz="1800" dirty="0">
                <a:solidFill>
                  <a:schemeClr val="tx2"/>
                </a:solidFill>
              </a:rPr>
              <a:t>       Bayon yozishga qanday tayyorgarlik ko‘rish kerak?</a:t>
            </a:r>
          </a:p>
          <a:p>
            <a:pPr algn="just"/>
            <a:r>
              <a:rPr lang="uz-Latn-UZ" sz="1500" dirty="0"/>
              <a:t>1. Matnni diqqat bilan tinglang.</a:t>
            </a:r>
          </a:p>
          <a:p>
            <a:pPr algn="just"/>
            <a:r>
              <a:rPr lang="uz-Latn-UZ" sz="1500" dirty="0"/>
              <a:t>2. Siz uchun tushunarsiz bo‘lgan so‘zlar ma’nosini </a:t>
            </a:r>
          </a:p>
          <a:p>
            <a:pPr algn="just"/>
            <a:r>
              <a:rPr lang="uz-Latn-UZ" sz="1500" dirty="0"/>
              <a:t>aniqlang.</a:t>
            </a:r>
          </a:p>
          <a:p>
            <a:pPr algn="just"/>
            <a:r>
              <a:rPr lang="uz-Latn-UZ" sz="1500" dirty="0"/>
              <a:t>3. Matnning asosiy mazmunini anglab oling. </a:t>
            </a:r>
          </a:p>
          <a:p>
            <a:pPr algn="just"/>
            <a:r>
              <a:rPr lang="uz-Latn-UZ" sz="1500" dirty="0"/>
              <a:t>Mazmunni yoritish uchun muhim bo‘lgan so‘z, so‘z </a:t>
            </a:r>
          </a:p>
          <a:p>
            <a:pPr algn="just"/>
            <a:r>
              <a:rPr lang="uz-Latn-UZ" sz="1500" dirty="0"/>
              <a:t>birikmasi va gap (jumla)ni toping.</a:t>
            </a:r>
          </a:p>
          <a:p>
            <a:pPr algn="just"/>
            <a:r>
              <a:rPr lang="uz-Latn-UZ" sz="1500" dirty="0"/>
              <a:t>4. Matnni qismlarga bo‘ling va ularga sarlavha qo‘ying.</a:t>
            </a:r>
          </a:p>
          <a:p>
            <a:pPr algn="just"/>
            <a:r>
              <a:rPr lang="uz-Latn-UZ" sz="1500" dirty="0"/>
              <a:t>5. Tinish belgilarining o‘rni va vazifalarini belgilab oling.</a:t>
            </a:r>
          </a:p>
          <a:p>
            <a:pPr algn="just"/>
            <a:r>
              <a:rPr lang="uz-Latn-UZ" sz="1500" dirty="0"/>
              <a:t>6.Yozgan bayoningizni yana bir bor o‘qib chiqing.</a:t>
            </a:r>
            <a:endParaRPr lang="ru-RU" sz="15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529361"/>
            <a:ext cx="685800" cy="559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4047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100" y="250825"/>
            <a:ext cx="5164295" cy="374013"/>
          </a:xfrm>
        </p:spPr>
        <p:txBody>
          <a:bodyPr/>
          <a:lstStyle/>
          <a:p>
            <a:pPr indent="-266700" algn="ctr">
              <a:lnSpc>
                <a:spcPts val="1350"/>
              </a:lnSpc>
              <a:spcAft>
                <a:spcPts val="1530"/>
              </a:spcAft>
            </a:pPr>
            <a:r>
              <a:rPr lang="en-US" sz="2400" dirty="0">
                <a:latin typeface="Times New Roman"/>
                <a:ea typeface="Times New Roman"/>
              </a:rPr>
              <a:t>KO’RLAR VA FIL</a:t>
            </a:r>
            <a:r>
              <a:rPr lang="ru-RU" sz="2400" dirty="0">
                <a:latin typeface="Times New Roman"/>
                <a:ea typeface="Times New Roman"/>
              </a:rPr>
              <a:t/>
            </a:r>
            <a:br>
              <a:rPr lang="ru-RU" sz="2400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1" y="631825"/>
            <a:ext cx="3428999" cy="2739211"/>
          </a:xfrm>
        </p:spPr>
        <p:txBody>
          <a:bodyPr/>
          <a:lstStyle/>
          <a:p>
            <a:pPr marL="12700" marR="12700" indent="444500" algn="just">
              <a:lnSpc>
                <a:spcPts val="1610"/>
              </a:lnSpc>
              <a:spcAft>
                <a:spcPts val="0"/>
              </a:spcAft>
            </a:pPr>
            <a:r>
              <a:rPr lang="en-US" sz="1800" dirty="0" err="1">
                <a:latin typeface="Arial" pitchFamily="34" charset="0"/>
                <a:ea typeface="Times New Roman"/>
                <a:cs typeface="Arial" pitchFamily="34" charset="0"/>
              </a:rPr>
              <a:t>Naql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Times New Roman"/>
                <a:cs typeface="Arial" pitchFamily="34" charset="0"/>
              </a:rPr>
              <a:t>qilishlaricha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en-US" sz="1800" dirty="0" err="1">
                <a:latin typeface="Arial" pitchFamily="34" charset="0"/>
                <a:ea typeface="Times New Roman"/>
                <a:cs typeface="Arial" pitchFamily="34" charset="0"/>
              </a:rPr>
              <a:t>bir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Times New Roman"/>
                <a:cs typeface="Arial" pitchFamily="34" charset="0"/>
              </a:rPr>
              <a:t>guruh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Times New Roman"/>
                <a:cs typeface="Arial" pitchFamily="34" charset="0"/>
              </a:rPr>
              <a:t>ko</a:t>
            </a:r>
            <a:r>
              <a:rPr lang="uz-Latn-UZ" sz="1800" dirty="0">
                <a:latin typeface="Arial" pitchFamily="34" charset="0"/>
                <a:ea typeface="Times New Roman"/>
                <a:cs typeface="Arial" pitchFamily="34" charset="0"/>
              </a:rPr>
              <a:t>‘</a:t>
            </a:r>
            <a:r>
              <a:rPr lang="en-US" sz="1800" dirty="0" err="1">
                <a:latin typeface="Arial" pitchFamily="34" charset="0"/>
                <a:ea typeface="Times New Roman"/>
                <a:cs typeface="Arial" pitchFamily="34" charset="0"/>
              </a:rPr>
              <a:t>rlar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 to</a:t>
            </a:r>
            <a:r>
              <a:rPr lang="uz-Latn-UZ" sz="1800" dirty="0">
                <a:latin typeface="Arial" pitchFamily="34" charset="0"/>
                <a:ea typeface="Times New Roman"/>
                <a:cs typeface="Arial" pitchFamily="34" charset="0"/>
              </a:rPr>
              <a:t>‘</a:t>
            </a:r>
            <a:r>
              <a:rPr lang="en-US" sz="1800" dirty="0" err="1">
                <a:latin typeface="Arial" pitchFamily="34" charset="0"/>
                <a:ea typeface="Times New Roman"/>
                <a:cs typeface="Arial" pitchFamily="34" charset="0"/>
              </a:rPr>
              <a:t>dasi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Times New Roman"/>
                <a:cs typeface="Arial" pitchFamily="34" charset="0"/>
              </a:rPr>
              <a:t>bir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Times New Roman"/>
                <a:cs typeface="Arial" pitchFamily="34" charset="0"/>
              </a:rPr>
              <a:t>sabab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Times New Roman"/>
                <a:cs typeface="Arial" pitchFamily="34" charset="0"/>
              </a:rPr>
              <a:t>bilan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: </a:t>
            </a:r>
            <a:r>
              <a:rPr lang="en-US" sz="1800" dirty="0" err="1">
                <a:latin typeface="Arial" pitchFamily="34" charset="0"/>
                <a:ea typeface="Times New Roman"/>
                <a:cs typeface="Arial" pitchFamily="34" charset="0"/>
              </a:rPr>
              <a:t>musofirlik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Times New Roman"/>
                <a:cs typeface="Arial" pitchFamily="34" charset="0"/>
              </a:rPr>
              <a:t>yoki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Times New Roman"/>
                <a:cs typeface="Arial" pitchFamily="34" charset="0"/>
              </a:rPr>
              <a:t>asirlik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Times New Roman"/>
                <a:cs typeface="Arial" pitchFamily="34" charset="0"/>
              </a:rPr>
              <a:t>tufayli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Times New Roman"/>
                <a:cs typeface="Arial" pitchFamily="34" charset="0"/>
              </a:rPr>
              <a:t>Hindistonga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Times New Roman"/>
                <a:cs typeface="Arial" pitchFamily="34" charset="0"/>
              </a:rPr>
              <a:t>borib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Times New Roman"/>
                <a:cs typeface="Arial" pitchFamily="34" charset="0"/>
              </a:rPr>
              <a:t>qolishibdi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. So</a:t>
            </a:r>
            <a:r>
              <a:rPr lang="uz-Latn-UZ" sz="1800" dirty="0">
                <a:latin typeface="Arial" pitchFamily="34" charset="0"/>
                <a:ea typeface="Times New Roman"/>
                <a:cs typeface="Arial" pitchFamily="34" charset="0"/>
              </a:rPr>
              <a:t>‘</a:t>
            </a:r>
            <a:r>
              <a:rPr lang="en-US" sz="1800" dirty="0" err="1">
                <a:latin typeface="Arial" pitchFamily="34" charset="0"/>
                <a:ea typeface="Times New Roman"/>
                <a:cs typeface="Arial" pitchFamily="34" charset="0"/>
              </a:rPr>
              <a:t>ngra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Times New Roman"/>
                <a:cs typeface="Arial" pitchFamily="34" charset="0"/>
              </a:rPr>
              <a:t>falakning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Times New Roman"/>
                <a:cs typeface="Arial" pitchFamily="34" charset="0"/>
              </a:rPr>
              <a:t>gardishi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Times New Roman"/>
                <a:cs typeface="Arial" pitchFamily="34" charset="0"/>
              </a:rPr>
              <a:t>bilan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Times New Roman"/>
                <a:cs typeface="Arial" pitchFamily="34" charset="0"/>
              </a:rPr>
              <a:t>ular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Times New Roman"/>
                <a:cs typeface="Arial" pitchFamily="34" charset="0"/>
              </a:rPr>
              <a:t>yana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 o</a:t>
            </a:r>
            <a:r>
              <a:rPr lang="uz-Latn-UZ" sz="1800" dirty="0">
                <a:latin typeface="Arial" pitchFamily="34" charset="0"/>
                <a:ea typeface="Times New Roman"/>
                <a:cs typeface="Arial" pitchFamily="34" charset="0"/>
              </a:rPr>
              <a:t>‘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z </a:t>
            </a:r>
            <a:r>
              <a:rPr lang="en-US" sz="1800" dirty="0" err="1">
                <a:latin typeface="Arial" pitchFamily="34" charset="0"/>
                <a:ea typeface="Times New Roman"/>
                <a:cs typeface="Arial" pitchFamily="34" charset="0"/>
              </a:rPr>
              <a:t>yurtiga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Times New Roman"/>
                <a:cs typeface="Arial" pitchFamily="34" charset="0"/>
              </a:rPr>
              <a:t>qaytib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Times New Roman"/>
                <a:cs typeface="Arial" pitchFamily="34" charset="0"/>
              </a:rPr>
              <a:t>kelishibdi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. Bu </a:t>
            </a:r>
            <a:r>
              <a:rPr lang="en-US" sz="1800" dirty="0" err="1">
                <a:latin typeface="Arial" pitchFamily="34" charset="0"/>
                <a:ea typeface="Times New Roman"/>
                <a:cs typeface="Arial" pitchFamily="34" charset="0"/>
              </a:rPr>
              <a:t>yerda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Times New Roman"/>
                <a:cs typeface="Arial" pitchFamily="34" charset="0"/>
              </a:rPr>
              <a:t>ulardan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Times New Roman"/>
                <a:cs typeface="Arial" pitchFamily="34" charset="0"/>
              </a:rPr>
              <a:t>bir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Times New Roman"/>
                <a:cs typeface="Arial" pitchFamily="34" charset="0"/>
              </a:rPr>
              <a:t>kishi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: </a:t>
            </a:r>
            <a:r>
              <a:rPr lang="uz-Latn-UZ" sz="1800" dirty="0">
                <a:latin typeface="Arial" pitchFamily="34" charset="0"/>
                <a:ea typeface="Times New Roman"/>
                <a:cs typeface="Arial" pitchFamily="34" charset="0"/>
              </a:rPr>
              <a:t>“</a:t>
            </a:r>
            <a:r>
              <a:rPr lang="en-US" sz="1800" dirty="0" err="1">
                <a:latin typeface="Arial" pitchFamily="34" charset="0"/>
                <a:ea typeface="Times New Roman"/>
                <a:cs typeface="Arial" pitchFamily="34" charset="0"/>
              </a:rPr>
              <a:t>Filni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Times New Roman"/>
                <a:cs typeface="Arial" pitchFamily="34" charset="0"/>
              </a:rPr>
              <a:t>ko</a:t>
            </a:r>
            <a:r>
              <a:rPr lang="uz-Latn-UZ" sz="1800" dirty="0">
                <a:latin typeface="Arial" pitchFamily="34" charset="0"/>
                <a:ea typeface="Times New Roman"/>
                <a:cs typeface="Arial" pitchFamily="34" charset="0"/>
              </a:rPr>
              <a:t>‘</a:t>
            </a:r>
            <a:r>
              <a:rPr lang="en-US" sz="1800" dirty="0" err="1">
                <a:latin typeface="Arial" pitchFamily="34" charset="0"/>
                <a:ea typeface="Times New Roman"/>
                <a:cs typeface="Arial" pitchFamily="34" charset="0"/>
              </a:rPr>
              <a:t>rdilaringizmi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?</a:t>
            </a:r>
            <a:r>
              <a:rPr lang="uz-Latn-UZ" sz="1800" dirty="0">
                <a:latin typeface="Arial" pitchFamily="34" charset="0"/>
                <a:ea typeface="Times New Roman"/>
                <a:cs typeface="Arial" pitchFamily="34" charset="0"/>
              </a:rPr>
              <a:t>”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 — deb </a:t>
            </a:r>
            <a:r>
              <a:rPr lang="en-US" sz="1800" dirty="0" err="1">
                <a:latin typeface="Arial" pitchFamily="34" charset="0"/>
                <a:ea typeface="Times New Roman"/>
                <a:cs typeface="Arial" pitchFamily="34" charset="0"/>
              </a:rPr>
              <a:t>so'rabdi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. </a:t>
            </a:r>
            <a:r>
              <a:rPr lang="en-US" sz="1800" dirty="0" err="1">
                <a:latin typeface="Arial" pitchFamily="34" charset="0"/>
                <a:ea typeface="Times New Roman"/>
                <a:cs typeface="Arial" pitchFamily="34" charset="0"/>
              </a:rPr>
              <a:t>Ular</a:t>
            </a:r>
            <a:r>
              <a:rPr lang="uz-Latn-UZ" sz="1800" dirty="0">
                <a:latin typeface="Arial" pitchFamily="34" charset="0"/>
                <a:ea typeface="Times New Roman"/>
                <a:cs typeface="Arial" pitchFamily="34" charset="0"/>
              </a:rPr>
              <a:t> “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Ha</a:t>
            </a:r>
            <a:r>
              <a:rPr lang="uz-Latn-UZ" sz="1800" dirty="0">
                <a:latin typeface="Arial" pitchFamily="34" charset="0"/>
                <a:ea typeface="Times New Roman"/>
                <a:cs typeface="Arial" pitchFamily="34" charset="0"/>
              </a:rPr>
              <a:t>”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,-deb </a:t>
            </a:r>
            <a:r>
              <a:rPr lang="en-US" sz="1800" dirty="0" err="1">
                <a:latin typeface="Arial" pitchFamily="34" charset="0"/>
                <a:ea typeface="Times New Roman"/>
                <a:cs typeface="Arial" pitchFamily="34" charset="0"/>
              </a:rPr>
              <a:t>javob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Times New Roman"/>
                <a:cs typeface="Arial" pitchFamily="34" charset="0"/>
              </a:rPr>
              <a:t>beribdilar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. </a:t>
            </a:r>
            <a:r>
              <a:rPr lang="uz-Latn-UZ" sz="1800" dirty="0">
                <a:latin typeface="Arial" pitchFamily="34" charset="0"/>
                <a:ea typeface="Times New Roman"/>
                <a:cs typeface="Arial" pitchFamily="34" charset="0"/>
              </a:rPr>
              <a:t>“</a:t>
            </a:r>
            <a:r>
              <a:rPr lang="en-US" sz="1800" dirty="0" err="1">
                <a:latin typeface="Arial" pitchFamily="34" charset="0"/>
                <a:ea typeface="Times New Roman"/>
                <a:cs typeface="Arial" pitchFamily="34" charset="0"/>
              </a:rPr>
              <a:t>Ko</a:t>
            </a:r>
            <a:r>
              <a:rPr lang="uz-Latn-UZ" sz="1800" dirty="0">
                <a:latin typeface="Arial" pitchFamily="34" charset="0"/>
                <a:ea typeface="Times New Roman"/>
                <a:cs typeface="Arial" pitchFamily="34" charset="0"/>
              </a:rPr>
              <a:t>‘</a:t>
            </a:r>
            <a:r>
              <a:rPr lang="en-US" sz="1800" dirty="0" err="1">
                <a:latin typeface="Arial" pitchFamily="34" charset="0"/>
                <a:ea typeface="Times New Roman"/>
                <a:cs typeface="Arial" pitchFamily="34" charset="0"/>
              </a:rPr>
              <a:t>rgan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Times New Roman"/>
                <a:cs typeface="Arial" pitchFamily="34" charset="0"/>
              </a:rPr>
              <a:t>bo</a:t>
            </a:r>
            <a:r>
              <a:rPr lang="uz-Latn-UZ" sz="1800" dirty="0">
                <a:latin typeface="Arial" pitchFamily="34" charset="0"/>
                <a:ea typeface="Times New Roman"/>
                <a:cs typeface="Arial" pitchFamily="34" charset="0"/>
              </a:rPr>
              <a:t>‘</a:t>
            </a:r>
            <a:r>
              <a:rPr lang="en-US" sz="1800" dirty="0" err="1">
                <a:latin typeface="Arial" pitchFamily="34" charset="0"/>
                <a:ea typeface="Times New Roman"/>
                <a:cs typeface="Arial" pitchFamily="34" charset="0"/>
              </a:rPr>
              <a:t>lsangiz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en-US" sz="1800" dirty="0" err="1">
                <a:latin typeface="Arial" pitchFamily="34" charset="0"/>
                <a:ea typeface="Times New Roman"/>
                <a:cs typeface="Arial" pitchFamily="34" charset="0"/>
              </a:rPr>
              <a:t>dalil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Times New Roman"/>
                <a:cs typeface="Arial" pitchFamily="34" charset="0"/>
              </a:rPr>
              <a:t>keltiring</a:t>
            </a:r>
            <a:r>
              <a:rPr lang="uz-Latn-UZ" sz="1800" dirty="0">
                <a:latin typeface="Arial" pitchFamily="34" charset="0"/>
                <a:ea typeface="Times New Roman"/>
                <a:cs typeface="Arial" pitchFamily="34" charset="0"/>
              </a:rPr>
              <a:t>”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,— </a:t>
            </a:r>
            <a:r>
              <a:rPr lang="en-US" sz="1800" dirty="0" err="1">
                <a:latin typeface="Arial" pitchFamily="34" charset="0"/>
                <a:ea typeface="Times New Roman"/>
                <a:cs typeface="Arial" pitchFamily="34" charset="0"/>
              </a:rPr>
              <a:t>debdi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Times New Roman"/>
                <a:cs typeface="Arial" pitchFamily="34" charset="0"/>
              </a:rPr>
              <a:t>boyagi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Times New Roman"/>
                <a:cs typeface="Arial" pitchFamily="34" charset="0"/>
              </a:rPr>
              <a:t>kishi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.</a:t>
            </a:r>
            <a:endParaRPr lang="ru-RU" sz="18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algn="just"/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Lenovo\Desktop\IMG_20200919_181215_3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900" y="1218725"/>
            <a:ext cx="2001559" cy="147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741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100" y="41564"/>
            <a:ext cx="5164295" cy="492443"/>
          </a:xfrm>
        </p:spPr>
        <p:txBody>
          <a:bodyPr/>
          <a:lstStyle/>
          <a:p>
            <a:pPr algn="ctr"/>
            <a:r>
              <a:rPr lang="en-US" sz="3200" b="0" dirty="0" err="1">
                <a:latin typeface="Arial" pitchFamily="34" charset="0"/>
                <a:ea typeface="Times New Roman"/>
                <a:cs typeface="Arial" pitchFamily="34" charset="0"/>
              </a:rPr>
              <a:t>Ular</a:t>
            </a:r>
            <a:r>
              <a:rPr lang="en-US" sz="3200" b="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3200" b="0" dirty="0" err="1">
                <a:latin typeface="Arial" pitchFamily="34" charset="0"/>
                <a:ea typeface="Times New Roman"/>
                <a:cs typeface="Arial" pitchFamily="34" charset="0"/>
              </a:rPr>
              <a:t>aslida</a:t>
            </a:r>
            <a:r>
              <a:rPr lang="en-US" sz="3200" b="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3200" b="0" dirty="0" err="1">
                <a:latin typeface="Arial" pitchFamily="34" charset="0"/>
                <a:ea typeface="Times New Roman"/>
                <a:cs typeface="Arial" pitchFamily="34" charset="0"/>
              </a:rPr>
              <a:t>filni</a:t>
            </a:r>
            <a:r>
              <a:rPr lang="en-US" sz="3200" b="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3200" b="0" smtClean="0">
                <a:latin typeface="Arial" pitchFamily="34" charset="0"/>
                <a:ea typeface="Times New Roman"/>
                <a:cs typeface="Arial" pitchFamily="34" charset="0"/>
              </a:rPr>
              <a:t>ko‘rmagan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1" y="631825"/>
            <a:ext cx="5486399" cy="2503249"/>
          </a:xfrm>
        </p:spPr>
        <p:txBody>
          <a:bodyPr/>
          <a:lstStyle/>
          <a:p>
            <a:pPr marL="12700" marR="12700" indent="444500" algn="just">
              <a:lnSpc>
                <a:spcPts val="1610"/>
              </a:lnSpc>
              <a:spcAft>
                <a:spcPts val="0"/>
              </a:spcAft>
            </a:pP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Ular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aslida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filni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ko</a:t>
            </a:r>
            <a:r>
              <a:rPr lang="uz-Latn-UZ" sz="1600" dirty="0">
                <a:latin typeface="Arial" pitchFamily="34" charset="0"/>
                <a:ea typeface="Times New Roman"/>
                <a:cs typeface="Arial" pitchFamily="34" charset="0"/>
              </a:rPr>
              <a:t>‘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rmagan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, u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haqda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hatto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yaxshi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so</a:t>
            </a:r>
            <a:r>
              <a:rPr lang="uz-Latn-UZ" sz="1600" dirty="0">
                <a:latin typeface="Arial" pitchFamily="34" charset="0"/>
                <a:ea typeface="Times New Roman"/>
                <a:cs typeface="Arial" pitchFamily="34" charset="0"/>
              </a:rPr>
              <a:t>‘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rab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ham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olmagan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edilar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.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Har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biri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filning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bir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a</a:t>
            </a:r>
            <a:r>
              <a:rPr lang="uz-Latn-UZ" sz="1600" dirty="0">
                <a:latin typeface="Arial" pitchFamily="34" charset="0"/>
                <a:ea typeface="Times New Roman"/>
                <a:cs typeface="Arial" pitchFamily="34" charset="0"/>
              </a:rPr>
              <a:t>’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zosini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paypaslab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undan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bilim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hosil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qilib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olgan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edi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.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Shu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sababli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filning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qo</a:t>
            </a:r>
            <a:r>
              <a:rPr lang="uz-Latn-UZ" sz="1600" dirty="0">
                <a:latin typeface="Arial" pitchFamily="34" charset="0"/>
                <a:ea typeface="Times New Roman"/>
                <a:cs typeface="Arial" pitchFamily="34" charset="0"/>
              </a:rPr>
              <a:t>‘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llarini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ushlagan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kishi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fil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ustunga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o</a:t>
            </a:r>
            <a:r>
              <a:rPr lang="uz-Latn-UZ" sz="1600" dirty="0">
                <a:latin typeface="Arial" pitchFamily="34" charset="0"/>
                <a:ea typeface="Times New Roman"/>
                <a:cs typeface="Arial" pitchFamily="34" charset="0"/>
              </a:rPr>
              <a:t>‘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xshar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ekan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desa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qornini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paypaslagan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yo</a:t>
            </a:r>
            <a:r>
              <a:rPr lang="uz-Latn-UZ" sz="1600" dirty="0">
                <a:latin typeface="Arial" pitchFamily="34" charset="0"/>
                <a:ea typeface="Times New Roman"/>
                <a:cs typeface="Arial" pitchFamily="34" charset="0"/>
              </a:rPr>
              <a:t>‘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q, u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beustun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dedi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.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Xartumini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ushlagan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fil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ajdahoga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o</a:t>
            </a:r>
            <a:r>
              <a:rPr lang="uz-Latn-UZ" sz="1600" dirty="0">
                <a:latin typeface="Arial" pitchFamily="34" charset="0"/>
                <a:ea typeface="Times New Roman"/>
                <a:cs typeface="Arial" pitchFamily="34" charset="0"/>
              </a:rPr>
              <a:t>‘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xshash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bir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narsa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ekan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desa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tishlarini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bayon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qiluvchi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kishi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esa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fil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ikkita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suyakdan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iborat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dedi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.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Quyrug</a:t>
            </a:r>
            <a:r>
              <a:rPr lang="uz-Latn-UZ" sz="1600" dirty="0">
                <a:latin typeface="Arial" pitchFamily="34" charset="0"/>
                <a:ea typeface="Times New Roman"/>
                <a:cs typeface="Arial" pitchFamily="34" charset="0"/>
              </a:rPr>
              <a:t>‘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idan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xabar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bergan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kishi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filni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osilib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turgan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ilonga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qiyos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etdi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.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Qo</a:t>
            </a:r>
            <a:r>
              <a:rPr lang="uz-Latn-UZ" sz="1600" dirty="0">
                <a:latin typeface="Arial" pitchFamily="34" charset="0"/>
                <a:ea typeface="Times New Roman"/>
                <a:cs typeface="Arial" pitchFamily="34" charset="0"/>
              </a:rPr>
              <a:t>‘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li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bilan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uz-Latn-UZ" sz="1600" dirty="0" err="1">
                <a:latin typeface="Arial" pitchFamily="34" charset="0"/>
                <a:ea typeface="Times New Roman"/>
                <a:cs typeface="Arial" pitchFamily="34" charset="0"/>
              </a:rPr>
              <a:t>f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ilning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boshini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paypaslagan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kishi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uni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bir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qoyaning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tumshug</a:t>
            </a:r>
            <a:r>
              <a:rPr lang="uz-Latn-UZ" sz="1600" dirty="0">
                <a:latin typeface="Arial" pitchFamily="34" charset="0"/>
                <a:ea typeface="Times New Roman"/>
                <a:cs typeface="Arial" pitchFamily="34" charset="0"/>
              </a:rPr>
              <a:t>‘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i deb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sharh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qildi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.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Filning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qulog</a:t>
            </a:r>
            <a:r>
              <a:rPr lang="uz-Latn-UZ" sz="1600" dirty="0">
                <a:latin typeface="Arial" pitchFamily="34" charset="0"/>
                <a:ea typeface="Times New Roman"/>
                <a:cs typeface="Arial" pitchFamily="34" charset="0"/>
              </a:rPr>
              <a:t>‘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iga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qo</a:t>
            </a:r>
            <a:r>
              <a:rPr lang="uz-Latn-UZ" sz="1600" dirty="0">
                <a:latin typeface="Arial" pitchFamily="34" charset="0"/>
                <a:ea typeface="Times New Roman"/>
                <a:cs typeface="Arial" pitchFamily="34" charset="0"/>
              </a:rPr>
              <a:t>‘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l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tegizgan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kishi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uni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qimirlab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turgan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ikki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yelpig</a:t>
            </a:r>
            <a:r>
              <a:rPr lang="uz-Latn-UZ" sz="1600" dirty="0">
                <a:latin typeface="Arial" pitchFamily="34" charset="0"/>
                <a:ea typeface="Times New Roman"/>
                <a:cs typeface="Arial" pitchFamily="34" charset="0"/>
              </a:rPr>
              <a:t>‘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ich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ekan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dedi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.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  <a:p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532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00" y="102424"/>
            <a:ext cx="5638800" cy="307777"/>
          </a:xfrm>
        </p:spPr>
        <p:txBody>
          <a:bodyPr/>
          <a:lstStyle/>
          <a:p>
            <a:pPr algn="ctr"/>
            <a:r>
              <a:rPr lang="uz-Latn-UZ" sz="2000" dirty="0"/>
              <a:t>Ularning so‘zlarida tartib mavjud emas edi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1" y="631825"/>
            <a:ext cx="3352799" cy="2503249"/>
          </a:xfrm>
        </p:spPr>
        <p:txBody>
          <a:bodyPr/>
          <a:lstStyle/>
          <a:p>
            <a:pPr marL="12700" marR="12700" indent="444500" algn="just">
              <a:lnSpc>
                <a:spcPts val="1610"/>
              </a:lnSpc>
              <a:spcAft>
                <a:spcPts val="0"/>
              </a:spcAft>
            </a:pP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Ularning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barchasi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shu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tariqa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ko</a:t>
            </a:r>
            <a:r>
              <a:rPr lang="uz-Latn-UZ" sz="1600" dirty="0">
                <a:latin typeface="Arial" pitchFamily="34" charset="0"/>
                <a:ea typeface="Times New Roman"/>
                <a:cs typeface="Arial" pitchFamily="34" charset="0"/>
              </a:rPr>
              <a:t>‘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rlik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yuzasidan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turli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so</a:t>
            </a:r>
            <a:r>
              <a:rPr lang="uz-Latn-UZ" sz="1600" dirty="0">
                <a:latin typeface="Arial" pitchFamily="34" charset="0"/>
                <a:ea typeface="Times New Roman"/>
                <a:cs typeface="Arial" pitchFamily="34" charset="0"/>
              </a:rPr>
              <a:t>‘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zlar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aytdilar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.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Garchi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ular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aytgan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so</a:t>
            </a:r>
            <a:r>
              <a:rPr lang="uz-Latn-UZ" sz="1600" dirty="0">
                <a:latin typeface="Arial" pitchFamily="34" charset="0"/>
                <a:ea typeface="Times New Roman"/>
                <a:cs typeface="Arial" pitchFamily="34" charset="0"/>
              </a:rPr>
              <a:t>‘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zlarning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barchasi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to</a:t>
            </a:r>
            <a:r>
              <a:rPr lang="uz-Latn-UZ" sz="1600" dirty="0">
                <a:latin typeface="Arial" pitchFamily="34" charset="0"/>
                <a:ea typeface="Times New Roman"/>
                <a:cs typeface="Arial" pitchFamily="34" charset="0"/>
              </a:rPr>
              <a:t>‘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g</a:t>
            </a:r>
            <a:r>
              <a:rPr lang="uz-Latn-UZ" sz="1600" dirty="0">
                <a:latin typeface="Arial" pitchFamily="34" charset="0"/>
                <a:ea typeface="Times New Roman"/>
                <a:cs typeface="Arial" pitchFamily="34" charset="0"/>
              </a:rPr>
              <a:t>‘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ri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bo</a:t>
            </a:r>
            <a:r>
              <a:rPr lang="uz-Latn-UZ" sz="1600" dirty="0">
                <a:latin typeface="Arial" pitchFamily="34" charset="0"/>
                <a:ea typeface="Times New Roman"/>
                <a:cs typeface="Arial" pitchFamily="34" charset="0"/>
              </a:rPr>
              <a:t>‘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lsa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-da,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ularning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hammasi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nuqsonli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edi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ularda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tartib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mavjud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emas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edi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.</a:t>
            </a:r>
            <a:r>
              <a:rPr lang="uz-Latn-UZ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Shuning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uchun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ham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filbonlik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sohasida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ustod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hisoblangan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yetuk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faylasuf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, o</a:t>
            </a:r>
            <a:r>
              <a:rPr lang="uz-Latn-UZ" sz="1600" dirty="0">
                <a:latin typeface="Arial" pitchFamily="34" charset="0"/>
                <a:ea typeface="Times New Roman"/>
                <a:cs typeface="Arial" pitchFamily="34" charset="0"/>
              </a:rPr>
              <a:t>‘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zi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hind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naslidan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bo</a:t>
            </a:r>
            <a:r>
              <a:rPr lang="uz-Latn-UZ" sz="1600" dirty="0">
                <a:latin typeface="Arial" pitchFamily="34" charset="0"/>
                <a:ea typeface="Times New Roman"/>
                <a:cs typeface="Arial" pitchFamily="34" charset="0"/>
              </a:rPr>
              <a:t>‘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lgan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kishi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ular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aytgan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so</a:t>
            </a:r>
            <a:r>
              <a:rPr lang="uz-Latn-UZ" sz="1600" dirty="0">
                <a:latin typeface="Arial" pitchFamily="34" charset="0"/>
                <a:ea typeface="Times New Roman"/>
                <a:cs typeface="Arial" pitchFamily="34" charset="0"/>
              </a:rPr>
              <a:t>‘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zlarni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tinglab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naql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qilganlarga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ta</a:t>
            </a:r>
            <a:r>
              <a:rPr lang="uz-Latn-UZ" sz="1600" dirty="0">
                <a:latin typeface="Arial" pitchFamily="34" charset="0"/>
                <a:ea typeface="Times New Roman"/>
                <a:cs typeface="Arial" pitchFamily="34" charset="0"/>
              </a:rPr>
              <a:t>’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na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so</a:t>
            </a:r>
            <a:r>
              <a:rPr lang="uz-Latn-UZ" sz="1600" dirty="0">
                <a:latin typeface="Arial" pitchFamily="34" charset="0"/>
                <a:ea typeface="Times New Roman"/>
                <a:cs typeface="Arial" pitchFamily="34" charset="0"/>
              </a:rPr>
              <a:t>‘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z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aytmadi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va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shunday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dedi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: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  <a:p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Lenovo\Desktop\Новая папка\IMG_20200916_200121_79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700" y="784225"/>
            <a:ext cx="2125807" cy="2125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5983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00" y="8370"/>
            <a:ext cx="5638800" cy="492443"/>
          </a:xfrm>
        </p:spPr>
        <p:txBody>
          <a:bodyPr/>
          <a:lstStyle/>
          <a:p>
            <a:pPr algn="ctr"/>
            <a:r>
              <a:rPr lang="uz-Latn-UZ" sz="3200" dirty="0"/>
              <a:t>Uzoqni ko‘ruvchi faylasuf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1" y="631825"/>
            <a:ext cx="4190999" cy="2900794"/>
          </a:xfrm>
        </p:spPr>
        <p:txBody>
          <a:bodyPr/>
          <a:lstStyle/>
          <a:p>
            <a:pPr marR="12700" lvl="0" algn="just" defTabSz="914400" eaLnBrk="1" fontAlgn="auto" latinLnBrk="0" hangingPunct="1">
              <a:lnSpc>
                <a:spcPts val="161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tabLst>
                <a:tab pos="156210" algn="l"/>
              </a:tabLst>
              <a:defRPr/>
            </a:pPr>
            <a:r>
              <a:rPr lang="uz-Latn-UZ" sz="1600" dirty="0">
                <a:latin typeface="Arial" pitchFamily="34" charset="0"/>
                <a:ea typeface="Times New Roman"/>
                <a:cs typeface="Arial" pitchFamily="34" charset="0"/>
              </a:rPr>
              <a:t>     -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Har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bir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kishi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fil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haqida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o</a:t>
            </a:r>
            <a:r>
              <a:rPr lang="uz-Latn-UZ" sz="1600" dirty="0">
                <a:latin typeface="Arial" pitchFamily="34" charset="0"/>
                <a:ea typeface="Times New Roman"/>
                <a:cs typeface="Arial" pitchFamily="34" charset="0"/>
              </a:rPr>
              <a:t>‘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zi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bilganini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aytib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, u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haqda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nishon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berdi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.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Ular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bir-birlariga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zid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fikrlarni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aytgan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bo</a:t>
            </a:r>
            <a:r>
              <a:rPr lang="uz-Latn-UZ" sz="1600" dirty="0">
                <a:latin typeface="Arial" pitchFamily="34" charset="0"/>
                <a:ea typeface="Times New Roman"/>
                <a:cs typeface="Arial" pitchFamily="34" charset="0"/>
              </a:rPr>
              <a:t>‘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lsalar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-da,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kechirarlidir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.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Chunki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ularning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har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biri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o</a:t>
            </a:r>
            <a:r>
              <a:rPr lang="uz-Latn-UZ" sz="1600" dirty="0">
                <a:latin typeface="Arial" pitchFamily="34" charset="0"/>
                <a:ea typeface="Times New Roman"/>
                <a:cs typeface="Arial" pitchFamily="34" charset="0"/>
              </a:rPr>
              <a:t>‘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z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bilganicha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so</a:t>
            </a:r>
            <a:r>
              <a:rPr lang="uz-Latn-UZ" sz="1600" dirty="0">
                <a:latin typeface="Arial" pitchFamily="34" charset="0"/>
                <a:ea typeface="Times New Roman"/>
                <a:cs typeface="Arial" pitchFamily="34" charset="0"/>
              </a:rPr>
              <a:t>‘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z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aytdi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, ammo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ulardan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hech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biri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filni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ko</a:t>
            </a:r>
            <a:r>
              <a:rPr lang="uz-Latn-UZ" sz="1600" dirty="0">
                <a:latin typeface="Arial" pitchFamily="34" charset="0"/>
                <a:ea typeface="Times New Roman"/>
                <a:cs typeface="Arial" pitchFamily="34" charset="0"/>
              </a:rPr>
              <a:t>‘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rgan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emas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edi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.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Lekin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ular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aytgan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bu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sifatlarning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barchasi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bir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yerga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jam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qilinsa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ulardan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fil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haqida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muayyan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tasavvur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hosil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bo</a:t>
            </a:r>
            <a:r>
              <a:rPr lang="uz-Latn-UZ" sz="1600" dirty="0">
                <a:latin typeface="Arial" pitchFamily="34" charset="0"/>
                <a:ea typeface="Times New Roman"/>
                <a:cs typeface="Arial" pitchFamily="34" charset="0"/>
              </a:rPr>
              <a:t>‘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ladi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.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12700" marR="12700" lvl="0" indent="444500" algn="just" defTabSz="914400" eaLnBrk="1" fontAlgn="auto" latinLnBrk="0" hangingPunct="1">
              <a:lnSpc>
                <a:spcPts val="161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Uzoqni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ko</a:t>
            </a:r>
            <a:r>
              <a:rPr lang="uz-Latn-UZ" sz="1600" dirty="0">
                <a:latin typeface="Arial" pitchFamily="34" charset="0"/>
                <a:ea typeface="Times New Roman"/>
                <a:cs typeface="Arial" pitchFamily="34" charset="0"/>
              </a:rPr>
              <a:t>‘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ruvchi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kishiga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bu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aniq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bo</a:t>
            </a:r>
            <a:r>
              <a:rPr lang="uz-Latn-UZ" sz="1600" dirty="0">
                <a:latin typeface="Arial" pitchFamily="34" charset="0"/>
                <a:ea typeface="Times New Roman"/>
                <a:cs typeface="Arial" pitchFamily="34" charset="0"/>
              </a:rPr>
              <a:t>‘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lgani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uchun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u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hech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bir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ikkilanmasdan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ko</a:t>
            </a:r>
            <a:r>
              <a:rPr lang="uz-Latn-UZ" sz="1600" dirty="0">
                <a:latin typeface="Arial" pitchFamily="34" charset="0"/>
                <a:ea typeface="Times New Roman"/>
                <a:cs typeface="Arial" pitchFamily="34" charset="0"/>
              </a:rPr>
              <a:t>‘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rlar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aytgan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barcha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so</a:t>
            </a:r>
            <a:r>
              <a:rPr lang="uz-Latn-UZ" sz="1600" dirty="0">
                <a:latin typeface="Arial" pitchFamily="34" charset="0"/>
                <a:ea typeface="Times New Roman"/>
                <a:cs typeface="Arial" pitchFamily="34" charset="0"/>
              </a:rPr>
              <a:t>‘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zlarni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 chin deb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baholadi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. </a:t>
            </a:r>
            <a:r>
              <a:rPr lang="uz-Latn-UZ" sz="1600" dirty="0">
                <a:latin typeface="Arial" pitchFamily="34" charset="0"/>
                <a:ea typeface="Times New Roman"/>
                <a:cs typeface="Arial" pitchFamily="34" charset="0"/>
              </a:rPr>
              <a:t>        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(263ta </a:t>
            </a:r>
            <a:r>
              <a:rPr lang="en-US" sz="1600" dirty="0" err="1">
                <a:latin typeface="Arial" pitchFamily="34" charset="0"/>
                <a:ea typeface="Times New Roman"/>
                <a:cs typeface="Arial" pitchFamily="34" charset="0"/>
              </a:rPr>
              <a:t>so’z</a:t>
            </a: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)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  <a:p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Lenovo\Desktop\IMG_20200919_181542_07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909" y="1698625"/>
            <a:ext cx="124777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6693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100" y="15298"/>
            <a:ext cx="5164295" cy="492443"/>
          </a:xfrm>
        </p:spPr>
        <p:txBody>
          <a:bodyPr/>
          <a:lstStyle/>
          <a:p>
            <a:pPr algn="ctr"/>
            <a:r>
              <a:rPr lang="uz-Latn-UZ" sz="3200" dirty="0"/>
              <a:t>Topshiriq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1" y="555625"/>
            <a:ext cx="3276600" cy="1384995"/>
          </a:xfrm>
        </p:spPr>
        <p:txBody>
          <a:bodyPr/>
          <a:lstStyle/>
          <a:p>
            <a:pPr algn="just"/>
            <a:r>
              <a:rPr lang="uz-Latn-UZ" sz="1800" dirty="0"/>
              <a:t>1. Matnni qayta hikoya qiling.</a:t>
            </a:r>
          </a:p>
          <a:p>
            <a:pPr algn="just"/>
            <a:r>
              <a:rPr lang="uz-Latn-UZ" sz="1800" dirty="0"/>
              <a:t>2. Hikoyat mazmuniga mos reja tuzing.</a:t>
            </a:r>
          </a:p>
          <a:p>
            <a:pPr algn="just"/>
            <a:r>
              <a:rPr lang="uz-Latn-UZ" sz="1800" dirty="0"/>
              <a:t>3. Reja asosiga o‘z fikrlaringizni mustaqil ijodiy bayon eting.</a:t>
            </a:r>
            <a:endParaRPr lang="ru-RU" sz="1800" dirty="0"/>
          </a:p>
        </p:txBody>
      </p:sp>
      <p:pic>
        <p:nvPicPr>
          <p:cNvPr id="5122" name="Picture 2" descr="C:\Users\Lenovo\Desktop\Новая папка\194af674722451117b176c5889fd--aksessuary-konfederatki-akademicheskaya-shapochka-vypusknik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100" y="784225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1129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100" y="15298"/>
            <a:ext cx="5164295" cy="492443"/>
          </a:xfrm>
        </p:spPr>
        <p:txBody>
          <a:bodyPr/>
          <a:lstStyle/>
          <a:p>
            <a:pPr algn="ctr"/>
            <a:r>
              <a:rPr lang="uz-Latn-UZ" sz="3200" dirty="0"/>
              <a:t>Unutmang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30500" y="631825"/>
            <a:ext cx="2895600" cy="2215991"/>
          </a:xfrm>
        </p:spPr>
        <p:txBody>
          <a:bodyPr/>
          <a:lstStyle/>
          <a:p>
            <a:pPr algn="just"/>
            <a:r>
              <a:rPr lang="uz-Latn-UZ" sz="1600" dirty="0">
                <a:latin typeface="Arial" pitchFamily="34" charset="0"/>
                <a:cs typeface="Arial" pitchFamily="34" charset="0"/>
              </a:rPr>
              <a:t>1.Kichik hajmli matn mazmunini </a:t>
            </a:r>
          </a:p>
          <a:p>
            <a:pPr algn="just"/>
            <a:r>
              <a:rPr lang="uz-Latn-UZ" sz="1600" dirty="0">
                <a:latin typeface="Arial" pitchFamily="34" charset="0"/>
                <a:cs typeface="Arial" pitchFamily="34" charset="0"/>
              </a:rPr>
              <a:t>kengaytirib yozing. </a:t>
            </a:r>
          </a:p>
          <a:p>
            <a:pPr algn="just"/>
            <a:r>
              <a:rPr lang="uz-Latn-UZ" sz="1600" dirty="0">
                <a:latin typeface="Arial" pitchFamily="34" charset="0"/>
                <a:cs typeface="Arial" pitchFamily="34" charset="0"/>
              </a:rPr>
              <a:t>2. Yozma nutq malakasini </a:t>
            </a:r>
          </a:p>
          <a:p>
            <a:pPr algn="just"/>
            <a:r>
              <a:rPr lang="uz-Latn-UZ" sz="1600" dirty="0">
                <a:latin typeface="Arial" pitchFamily="34" charset="0"/>
                <a:cs typeface="Arial" pitchFamily="34" charset="0"/>
              </a:rPr>
              <a:t>aynan diktant, bayon va insho </a:t>
            </a:r>
          </a:p>
          <a:p>
            <a:pPr algn="just"/>
            <a:r>
              <a:rPr lang="uz-Latn-UZ" sz="1600" dirty="0">
                <a:latin typeface="Arial" pitchFamily="34" charset="0"/>
                <a:cs typeface="Arial" pitchFamily="34" charset="0"/>
              </a:rPr>
              <a:t>kabi yozma ish turlari </a:t>
            </a:r>
          </a:p>
          <a:p>
            <a:pPr algn="just"/>
            <a:r>
              <a:rPr lang="uz-Latn-UZ" sz="1600" dirty="0">
                <a:latin typeface="Arial" pitchFamily="34" charset="0"/>
                <a:cs typeface="Arial" pitchFamily="34" charset="0"/>
              </a:rPr>
              <a:t>shakllantiradi.</a:t>
            </a:r>
          </a:p>
          <a:p>
            <a:pPr algn="just"/>
            <a:r>
              <a:rPr lang="uz-Latn-UZ" sz="1600" dirty="0">
                <a:latin typeface="Arial" pitchFamily="34" charset="0"/>
                <a:cs typeface="Arial" pitchFamily="34" charset="0"/>
              </a:rPr>
              <a:t>3. Bayon ta’lim-tarbiya tizimida </a:t>
            </a:r>
          </a:p>
          <a:p>
            <a:pPr algn="just"/>
            <a:r>
              <a:rPr lang="uz-Latn-UZ" sz="1600" dirty="0">
                <a:latin typeface="Arial" pitchFamily="34" charset="0"/>
                <a:cs typeface="Arial" pitchFamily="34" charset="0"/>
              </a:rPr>
              <a:t>nutq o‘stirish vositasi sifatida </a:t>
            </a:r>
          </a:p>
          <a:p>
            <a:pPr algn="just"/>
            <a:r>
              <a:rPr lang="uz-Latn-UZ" sz="1600" dirty="0">
                <a:latin typeface="Arial" pitchFamily="34" charset="0"/>
                <a:cs typeface="Arial" pitchFamily="34" charset="0"/>
              </a:rPr>
              <a:t>g‘oyat muhim o‘rin tutadi.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C:\Users\Lenovo\Desktop\Новая папка\внимание-сту-ент-выпускник-указывает-па-ец-вверх-351318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06" y="708025"/>
            <a:ext cx="2212593" cy="223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94829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f831a3c1cdbce13dd7dd4ab442522346322cb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6068</TotalTime>
  <Words>632</Words>
  <Application>Microsoft Office PowerPoint</Application>
  <PresentationFormat>Произвольный</PresentationFormat>
  <Paragraphs>46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Times New Roman</vt:lpstr>
      <vt:lpstr>Office Theme</vt:lpstr>
      <vt:lpstr>11-sinf ona tili</vt:lpstr>
      <vt:lpstr>ONA  TILI</vt:lpstr>
      <vt:lpstr>Eslatmalar</vt:lpstr>
      <vt:lpstr>KO’RLAR VA FIL </vt:lpstr>
      <vt:lpstr>Ular aslida filni ko‘rmagan</vt:lpstr>
      <vt:lpstr>Ularning so‘zlarida tartib mavjud emas edi</vt:lpstr>
      <vt:lpstr>Uzoqni ko‘ruvchi faylasuf</vt:lpstr>
      <vt:lpstr>Topshiriq</vt:lpstr>
      <vt:lpstr>Unutmang</vt:lpstr>
      <vt:lpstr>Mustaqil bajarish uchun topshiriq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ARM</dc:creator>
  <cp:lastModifiedBy>Учетная запись Майкрософт</cp:lastModifiedBy>
  <cp:revision>432</cp:revision>
  <dcterms:created xsi:type="dcterms:W3CDTF">2020-04-13T08:06:06Z</dcterms:created>
  <dcterms:modified xsi:type="dcterms:W3CDTF">2021-03-01T12:13:30Z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