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18"/>
  </p:notesMasterIdLst>
  <p:sldIdLst>
    <p:sldId id="1359" r:id="rId2"/>
    <p:sldId id="1377" r:id="rId3"/>
    <p:sldId id="1378" r:id="rId4"/>
    <p:sldId id="1382" r:id="rId5"/>
    <p:sldId id="1380" r:id="rId6"/>
    <p:sldId id="1381" r:id="rId7"/>
    <p:sldId id="1383" r:id="rId8"/>
    <p:sldId id="1384" r:id="rId9"/>
    <p:sldId id="1385" r:id="rId10"/>
    <p:sldId id="1386" r:id="rId11"/>
    <p:sldId id="1387" r:id="rId12"/>
    <p:sldId id="1388" r:id="rId13"/>
    <p:sldId id="1389" r:id="rId14"/>
    <p:sldId id="1391" r:id="rId15"/>
    <p:sldId id="1393" r:id="rId16"/>
    <p:sldId id="1392" r:id="rId17"/>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9"/>
            <p14:sldId id="1377"/>
            <p14:sldId id="1378"/>
            <p14:sldId id="1382"/>
            <p14:sldId id="1380"/>
            <p14:sldId id="1381"/>
            <p14:sldId id="1383"/>
            <p14:sldId id="1384"/>
            <p14:sldId id="1385"/>
            <p14:sldId id="1386"/>
            <p14:sldId id="1387"/>
            <p14:sldId id="1388"/>
            <p14:sldId id="1389"/>
            <p14:sldId id="1391"/>
            <p14:sldId id="1393"/>
            <p14:sldId id="1392"/>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varScale="1">
        <p:scale>
          <a:sx n="137" d="100"/>
          <a:sy n="137" d="100"/>
        </p:scale>
        <p:origin x="846" y="108"/>
      </p:cViewPr>
      <p:guideLst>
        <p:guide orient="horz" pos="742"/>
        <p:guide pos="1882"/>
        <p:guide orient="horz" pos="517"/>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3/1/2021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395962" y="3003082"/>
            <a:ext cx="1295876" cy="172505"/>
          </a:xfrm>
          <a:prstGeom prst="rect">
            <a:avLst/>
          </a:prstGeom>
        </p:spPr>
        <p:txBody>
          <a:bodyPr lIns="43196" tIns="21598" rIns="43196" bIns="21598"/>
          <a:lstStyle/>
          <a:p>
            <a:fld id="{57D4D69F-BC6B-436B-9E7F-130EDFFD351C}" type="datetimeFigureOut">
              <a:rPr lang="ru-RU" smtClean="0"/>
              <a:t>01.03.2021</a:t>
            </a:fld>
            <a:endParaRPr lang="ru-RU"/>
          </a:p>
        </p:txBody>
      </p:sp>
      <p:sp>
        <p:nvSpPr>
          <p:cNvPr id="5" name="Нижний колонтитул 4"/>
          <p:cNvSpPr>
            <a:spLocks noGrp="1"/>
          </p:cNvSpPr>
          <p:nvPr>
            <p:ph type="ftr" sz="quarter" idx="11"/>
          </p:nvPr>
        </p:nvSpPr>
        <p:spPr>
          <a:xfrm>
            <a:off x="1907818" y="3003082"/>
            <a:ext cx="1943814" cy="172505"/>
          </a:xfrm>
          <a:prstGeom prst="rect">
            <a:avLst/>
          </a:prstGeom>
        </p:spPr>
        <p:txBody>
          <a:bodyPr lIns="43196" tIns="21598" rIns="43196" bIns="21598"/>
          <a:lstStyle/>
          <a:p>
            <a:endParaRPr lang="ru-RU"/>
          </a:p>
        </p:txBody>
      </p:sp>
      <p:sp>
        <p:nvSpPr>
          <p:cNvPr id="6" name="Номер слайда 5"/>
          <p:cNvSpPr>
            <a:spLocks noGrp="1"/>
          </p:cNvSpPr>
          <p:nvPr>
            <p:ph type="sldNum" sz="quarter" idx="12"/>
          </p:nvPr>
        </p:nvSpPr>
        <p:spPr>
          <a:xfrm>
            <a:off x="4067612" y="3003082"/>
            <a:ext cx="1295876" cy="172505"/>
          </a:xfrm>
          <a:prstGeom prst="rect">
            <a:avLst/>
          </a:prstGeom>
        </p:spPr>
        <p:txBody>
          <a:bodyPr lIns="43196" tIns="21598" rIns="43196" bIns="21598"/>
          <a:lstStyle/>
          <a:p>
            <a:fld id="{6BA10DFD-BC8A-4F9D-BBB4-F44CB864218F}" type="slidenum">
              <a:rPr lang="ru-RU" smtClean="0"/>
              <a:t>‹#›</a:t>
            </a:fld>
            <a:endParaRPr lang="ru-RU"/>
          </a:p>
        </p:txBody>
      </p:sp>
    </p:spTree>
    <p:extLst>
      <p:ext uri="{BB962C8B-B14F-4D97-AF65-F5344CB8AC3E}">
        <p14:creationId xmlns:p14="http://schemas.microsoft.com/office/powerpoint/2010/main" val="38593699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18755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twitter.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www.linkedin.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hyperlink" Target="https://www.facebook.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1"/>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2"/>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3"/>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44" r:id="rId58"/>
    <p:sldLayoutId id="2147483927" r:id="rId59"/>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242" r="7242"/>
          <a:stretch>
            <a:fillRect/>
          </a:stretch>
        </p:blipFill>
        <p:spPr>
          <a:xfrm>
            <a:off x="4149532" y="1021115"/>
            <a:ext cx="1572330" cy="1609857"/>
          </a:xfrm>
        </p:spPr>
      </p:pic>
      <p:sp>
        <p:nvSpPr>
          <p:cNvPr id="13" name="object 2">
            <a:extLst>
              <a:ext uri="{FF2B5EF4-FFF2-40B4-BE49-F238E27FC236}">
                <a16:creationId xmlns=""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 xmlns:a16="http://schemas.microsoft.com/office/drawing/2014/main" id="{96789AA7-9596-4F83-89FD-AEC28EE179F1}"/>
              </a:ext>
            </a:extLst>
          </p:cNvPr>
          <p:cNvSpPr txBox="1"/>
          <p:nvPr/>
        </p:nvSpPr>
        <p:spPr>
          <a:xfrm>
            <a:off x="672369" y="1262544"/>
            <a:ext cx="3285989" cy="752749"/>
          </a:xfrm>
          <a:prstGeom prst="rect">
            <a:avLst/>
          </a:prstGeom>
        </p:spPr>
        <p:txBody>
          <a:bodyPr vert="horz" wrap="square" lIns="0" tIns="13949" rIns="0" bIns="0" rtlCol="0">
            <a:spAutoFit/>
          </a:bodyPr>
          <a:lstStyle/>
          <a:p>
            <a:pPr marL="18387" algn="ctr">
              <a:spcBef>
                <a:spcPts val="110"/>
              </a:spcBef>
            </a:pPr>
            <a:r>
              <a:rPr sz="2400" dirty="0" err="1">
                <a:solidFill>
                  <a:srgbClr val="2365C7"/>
                </a:solidFill>
                <a:latin typeface="Arial"/>
                <a:cs typeface="Arial"/>
              </a:rPr>
              <a:t>Mavzu</a:t>
            </a:r>
            <a:r>
              <a:rPr sz="2400" dirty="0" smtClean="0">
                <a:solidFill>
                  <a:srgbClr val="2365C7"/>
                </a:solidFill>
                <a:latin typeface="Arial"/>
                <a:cs typeface="Arial"/>
              </a:rPr>
              <a:t>:</a:t>
            </a:r>
            <a:r>
              <a:rPr lang="en-US" sz="2400" b="1" spc="5" dirty="0" smtClean="0">
                <a:solidFill>
                  <a:srgbClr val="2365C7"/>
                </a:solidFill>
                <a:latin typeface="Arial"/>
                <a:cs typeface="Arial"/>
              </a:rPr>
              <a:t>“</a:t>
            </a:r>
            <a:r>
              <a:rPr lang="en-US" sz="2400" b="1" spc="5" dirty="0" err="1" smtClean="0">
                <a:solidFill>
                  <a:srgbClr val="2365C7"/>
                </a:solidFill>
                <a:latin typeface="Arial"/>
                <a:cs typeface="Arial"/>
              </a:rPr>
              <a:t>Nutqning</a:t>
            </a:r>
            <a:r>
              <a:rPr lang="en-US" sz="2400" b="1" spc="5" dirty="0" smtClean="0">
                <a:solidFill>
                  <a:srgbClr val="2365C7"/>
                </a:solidFill>
                <a:latin typeface="Arial"/>
                <a:cs typeface="Arial"/>
              </a:rPr>
              <a:t> </a:t>
            </a:r>
            <a:r>
              <a:rPr lang="en-US" sz="2400" b="1" spc="5" dirty="0" err="1" smtClean="0">
                <a:solidFill>
                  <a:srgbClr val="2365C7"/>
                </a:solidFill>
                <a:latin typeface="Arial"/>
                <a:cs typeface="Arial"/>
              </a:rPr>
              <a:t>to‘g‘riligi</a:t>
            </a:r>
            <a:r>
              <a:rPr lang="en-US" sz="2400" b="1" spc="5" dirty="0" smtClean="0">
                <a:solidFill>
                  <a:srgbClr val="2365C7"/>
                </a:solidFill>
                <a:latin typeface="Arial"/>
                <a:cs typeface="Arial"/>
              </a:rPr>
              <a:t>”</a:t>
            </a:r>
            <a:endParaRPr sz="2400" dirty="0">
              <a:latin typeface="Arial"/>
              <a:cs typeface="Aria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5752" y="1225975"/>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 xmlns:a16="http://schemas.microsoft.com/office/drawing/2014/main" id="{ACB4B4C4-B96E-4D3D-A3B1-019ECDA735A1}"/>
              </a:ext>
            </a:extLst>
          </p:cNvPr>
          <p:cNvSpPr/>
          <p:nvPr/>
        </p:nvSpPr>
        <p:spPr>
          <a:xfrm>
            <a:off x="210308" y="2110556"/>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67817" y="215732"/>
            <a:ext cx="2956024"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algn="ctr" defTabSz="914400" eaLnBrk="1" fontAlgn="auto" latinLnBrk="0" hangingPunct="1">
              <a:lnSpc>
                <a:spcPct val="100000"/>
              </a:lnSpc>
              <a:spcBef>
                <a:spcPts val="114"/>
              </a:spcBef>
              <a:spcAft>
                <a:spcPts val="0"/>
              </a:spcAft>
              <a:buClrTx/>
              <a:buSzTx/>
              <a:buFontTx/>
              <a:buNone/>
              <a:tabLst/>
              <a:defRPr/>
            </a:pPr>
            <a:r>
              <a:rPr lang="en-US" kern="0" spc="10" dirty="0" smtClean="0">
                <a:solidFill>
                  <a:sysClr val="window" lastClr="FFFFFF"/>
                </a:solidFill>
              </a:rPr>
              <a:t>Ona  </a:t>
            </a:r>
            <a:r>
              <a:rPr lang="en-US" kern="0" spc="10" dirty="0" err="1" smtClean="0">
                <a:solidFill>
                  <a:sysClr val="window" lastClr="FFFFFF"/>
                </a:solidFill>
              </a:rPr>
              <a:t>tili</a:t>
            </a:r>
            <a:endParaRPr kumimoji="0" lang="en-US" sz="3400" b="1" i="0" u="none" strike="noStrike" kern="0" cap="none" spc="10" normalizeH="0" baseline="0" noProof="0" dirty="0">
              <a:ln>
                <a:noFill/>
              </a:ln>
              <a:solidFill>
                <a:sysClr val="window" lastClr="FFFFFF"/>
              </a:solidFill>
              <a:effectLst/>
              <a:uLnTx/>
              <a:uFillTx/>
              <a:latin typeface="Arial"/>
              <a:ea typeface="+mj-ea"/>
              <a:cs typeface="Aria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Tree>
    <p:extLst>
      <p:ext uri="{BB962C8B-B14F-4D97-AF65-F5344CB8AC3E}">
        <p14:creationId xmlns:p14="http://schemas.microsoft.com/office/powerpoint/2010/main" val="124091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7819" y="2801"/>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67817" y="215732"/>
            <a:ext cx="188277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defTabSz="914400">
              <a:spcBef>
                <a:spcPts val="114"/>
              </a:spcBef>
              <a:defRPr/>
            </a:pPr>
            <a:r>
              <a:rPr lang="en-US" kern="0" spc="10" dirty="0" smtClean="0">
                <a:solidFill>
                  <a:sysClr val="window" lastClr="FFFFFF"/>
                </a:solidFill>
              </a:rPr>
              <a:t>Ona  </a:t>
            </a:r>
            <a:r>
              <a:rPr lang="en-US" kern="0" spc="10" dirty="0" err="1" smtClean="0">
                <a:solidFill>
                  <a:sysClr val="window" lastClr="FFFFFF"/>
                </a:solidFill>
              </a:rPr>
              <a:t>tili</a:t>
            </a:r>
            <a:endParaRPr lang="en-US" kern="0" spc="10" dirty="0">
              <a:solidFill>
                <a:sysClr val="window" lastClr="FFFFFF"/>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589484" y="531340"/>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endParaRPr lang="ru-RU" sz="1200" dirty="0">
              <a:solidFill>
                <a:prstClr val="black">
                  <a:lumMod val="75000"/>
                  <a:lumOff val="25000"/>
                </a:prstClr>
              </a:solidFill>
              <a:latin typeface="Arial Black" pitchFamily="34" charset="0"/>
            </a:endParaRPr>
          </a:p>
        </p:txBody>
      </p:sp>
      <p:sp>
        <p:nvSpPr>
          <p:cNvPr id="24" name="Прямоугольник 23"/>
          <p:cNvSpPr/>
          <p:nvPr/>
        </p:nvSpPr>
        <p:spPr>
          <a:xfrm>
            <a:off x="524483" y="975926"/>
            <a:ext cx="5328592" cy="2031325"/>
          </a:xfrm>
          <a:prstGeom prst="rect">
            <a:avLst/>
          </a:prstGeom>
        </p:spPr>
        <p:txBody>
          <a:bodyPr wrap="square">
            <a:spAutoFit/>
          </a:bodyPr>
          <a:lstStyle/>
          <a:p>
            <a:endParaRPr lang="en-US" sz="1050" dirty="0" smtClean="0"/>
          </a:p>
          <a:p>
            <a:r>
              <a:rPr lang="en-US" sz="1050" dirty="0" err="1" smtClean="0"/>
              <a:t>Topshiriq</a:t>
            </a:r>
            <a:r>
              <a:rPr lang="en-US" sz="1050" dirty="0" smtClean="0"/>
              <a:t>.</a:t>
            </a:r>
            <a:r>
              <a:rPr lang="ru-RU" sz="1050" dirty="0" smtClean="0"/>
              <a:t> </a:t>
            </a:r>
            <a:r>
              <a:rPr lang="ru-RU" sz="1050" dirty="0" err="1"/>
              <a:t>Matnni</a:t>
            </a:r>
            <a:r>
              <a:rPr lang="ru-RU" sz="1050" dirty="0"/>
              <a:t>  </a:t>
            </a:r>
            <a:r>
              <a:rPr lang="ru-RU" sz="1050" dirty="0" err="1"/>
              <a:t>o‘qing</a:t>
            </a:r>
            <a:r>
              <a:rPr lang="ru-RU" sz="1050" dirty="0"/>
              <a:t>,  </a:t>
            </a:r>
            <a:r>
              <a:rPr lang="ru-RU" sz="1050" dirty="0" err="1"/>
              <a:t>fuqaro</a:t>
            </a:r>
            <a:r>
              <a:rPr lang="ru-RU" sz="1050" dirty="0"/>
              <a:t>  </a:t>
            </a:r>
            <a:r>
              <a:rPr lang="ru-RU" sz="1050" dirty="0" err="1" smtClean="0"/>
              <a:t>so‘zinin</a:t>
            </a:r>
            <a:r>
              <a:rPr lang="en-US" sz="1050" dirty="0" smtClean="0"/>
              <a:t>g  </a:t>
            </a:r>
            <a:r>
              <a:rPr lang="ru-RU" sz="1050" dirty="0" smtClean="0"/>
              <a:t>m </a:t>
            </a:r>
            <a:r>
              <a:rPr lang="ru-RU" sz="1050" dirty="0" err="1"/>
              <a:t>e’yorlashganligi</a:t>
            </a:r>
            <a:r>
              <a:rPr lang="ru-RU" sz="1050" dirty="0"/>
              <a:t>  </a:t>
            </a:r>
            <a:r>
              <a:rPr lang="ru-RU" sz="1050" dirty="0" err="1"/>
              <a:t>haqida</a:t>
            </a:r>
            <a:r>
              <a:rPr lang="ru-RU" sz="1050" dirty="0"/>
              <a:t> </a:t>
            </a:r>
            <a:r>
              <a:rPr lang="ru-RU" sz="1050" dirty="0" err="1" smtClean="0"/>
              <a:t>fikrlashing</a:t>
            </a:r>
            <a:r>
              <a:rPr lang="ru-RU" sz="1050" dirty="0" smtClean="0"/>
              <a:t>.</a:t>
            </a:r>
            <a:endParaRPr lang="en-US" sz="1050" dirty="0" smtClean="0"/>
          </a:p>
          <a:p>
            <a:endParaRPr lang="ru-RU" sz="1050" dirty="0"/>
          </a:p>
          <a:p>
            <a:r>
              <a:rPr lang="en-US" sz="1050" dirty="0" smtClean="0"/>
              <a:t>   </a:t>
            </a:r>
            <a:r>
              <a:rPr lang="ru-RU" sz="1050" dirty="0" smtClean="0"/>
              <a:t>0</a:t>
            </a:r>
            <a:r>
              <a:rPr lang="en-US" sz="1050" dirty="0" smtClean="0"/>
              <a:t>’t</a:t>
            </a:r>
            <a:r>
              <a:rPr lang="ru-RU" sz="1050" dirty="0" err="1" smtClean="0"/>
              <a:t>mishda</a:t>
            </a:r>
            <a:r>
              <a:rPr lang="ru-RU" sz="1050" dirty="0" smtClean="0"/>
              <a:t>  </a:t>
            </a:r>
            <a:r>
              <a:rPr lang="ru-RU" sz="1050" dirty="0" err="1"/>
              <a:t>fuqaro</a:t>
            </a:r>
            <a:r>
              <a:rPr lang="ru-RU" sz="1050" dirty="0"/>
              <a:t>  o ‘</a:t>
            </a:r>
            <a:r>
              <a:rPr lang="ru-RU" sz="1050" dirty="0" err="1"/>
              <a:t>rnida</a:t>
            </a:r>
            <a:r>
              <a:rPr lang="ru-RU" sz="1050" dirty="0"/>
              <a:t>,  </a:t>
            </a:r>
            <a:r>
              <a:rPr lang="ru-RU" sz="1050" dirty="0" err="1"/>
              <a:t>asosan</a:t>
            </a:r>
            <a:r>
              <a:rPr lang="ru-RU" sz="1050" dirty="0"/>
              <a:t>,  </a:t>
            </a:r>
            <a:r>
              <a:rPr lang="ru-RU" sz="1050" dirty="0" err="1"/>
              <a:t>tabaa</a:t>
            </a:r>
            <a:r>
              <a:rPr lang="ru-RU" sz="1050" dirty="0"/>
              <a:t>,  </a:t>
            </a:r>
            <a:r>
              <a:rPr lang="ru-RU" sz="1050" dirty="0" err="1"/>
              <a:t>raiyat</a:t>
            </a:r>
            <a:r>
              <a:rPr lang="ru-RU" sz="1050" dirty="0"/>
              <a:t>  </a:t>
            </a:r>
            <a:r>
              <a:rPr lang="ru-RU" sz="1050" dirty="0" err="1"/>
              <a:t>so'zlari</a:t>
            </a:r>
            <a:r>
              <a:rPr lang="ru-RU" sz="1050" dirty="0"/>
              <a:t>,  </a:t>
            </a:r>
            <a:r>
              <a:rPr lang="ru-RU" sz="1050" dirty="0" err="1"/>
              <a:t>ba’zan</a:t>
            </a:r>
            <a:r>
              <a:rPr lang="ru-RU" sz="1050" dirty="0"/>
              <a:t>  </a:t>
            </a:r>
            <a:r>
              <a:rPr lang="ru-RU" sz="1050" dirty="0" err="1"/>
              <a:t>shu</a:t>
            </a:r>
            <a:r>
              <a:rPr lang="ru-RU" sz="1050" dirty="0"/>
              <a:t> </a:t>
            </a:r>
          </a:p>
          <a:p>
            <a:r>
              <a:rPr lang="ru-RU" sz="1050" dirty="0" err="1"/>
              <a:t>so‘zning</a:t>
            </a:r>
            <a:r>
              <a:rPr lang="ru-RU" sz="1050" dirty="0"/>
              <a:t>  </a:t>
            </a:r>
            <a:r>
              <a:rPr lang="ru-RU" sz="1050" dirty="0" err="1"/>
              <a:t>o‘zi</a:t>
            </a:r>
            <a:r>
              <a:rPr lang="ru-RU" sz="1050" dirty="0"/>
              <a:t>  </a:t>
            </a:r>
            <a:r>
              <a:rPr lang="ru-RU" sz="1050" dirty="0" err="1"/>
              <a:t>ham</a:t>
            </a:r>
            <a:r>
              <a:rPr lang="ru-RU" sz="1050" dirty="0"/>
              <a:t>  </a:t>
            </a:r>
            <a:r>
              <a:rPr lang="ru-RU" sz="1050" dirty="0" err="1"/>
              <a:t>qoMlangan</a:t>
            </a:r>
            <a:r>
              <a:rPr lang="ru-RU" sz="1050" dirty="0"/>
              <a:t>.  </a:t>
            </a:r>
            <a:r>
              <a:rPr lang="ru-RU" sz="1050" dirty="0" err="1"/>
              <a:t>Alisher</a:t>
            </a:r>
            <a:r>
              <a:rPr lang="ru-RU" sz="1050" dirty="0"/>
              <a:t>  </a:t>
            </a:r>
            <a:r>
              <a:rPr lang="ru-RU" sz="1050" dirty="0" err="1"/>
              <a:t>Navoiy</a:t>
            </a:r>
            <a:r>
              <a:rPr lang="ru-RU" sz="1050" dirty="0"/>
              <a:t>  </a:t>
            </a:r>
            <a:r>
              <a:rPr lang="ru-RU" sz="1050" dirty="0" err="1"/>
              <a:t>asarlarida</a:t>
            </a:r>
            <a:r>
              <a:rPr lang="ru-RU" sz="1050" dirty="0"/>
              <a:t>  </a:t>
            </a:r>
            <a:r>
              <a:rPr lang="ru-RU" sz="1050" dirty="0" err="1"/>
              <a:t>raiyat</a:t>
            </a:r>
            <a:r>
              <a:rPr lang="ru-RU" sz="1050" dirty="0"/>
              <a:t>  </a:t>
            </a:r>
            <a:r>
              <a:rPr lang="ru-RU" sz="1050" dirty="0" err="1"/>
              <a:t>so'zi</a:t>
            </a:r>
            <a:r>
              <a:rPr lang="ru-RU" sz="1050" dirty="0"/>
              <a:t>  </a:t>
            </a:r>
            <a:r>
              <a:rPr lang="ru-RU" sz="1050" dirty="0" err="1"/>
              <a:t>ko‘p</a:t>
            </a:r>
            <a:r>
              <a:rPr lang="ru-RU" sz="1050" dirty="0"/>
              <a:t> </a:t>
            </a:r>
          </a:p>
          <a:p>
            <a:r>
              <a:rPr lang="ru-RU" sz="1050" dirty="0" err="1"/>
              <a:t>uchraydi</a:t>
            </a:r>
            <a:r>
              <a:rPr lang="ru-RU" sz="1050" dirty="0"/>
              <a:t>...</a:t>
            </a:r>
          </a:p>
          <a:p>
            <a:r>
              <a:rPr lang="ru-RU" sz="1050" dirty="0" err="1"/>
              <a:t>Sho‘rolar</a:t>
            </a:r>
            <a:r>
              <a:rPr lang="ru-RU" sz="1050" dirty="0"/>
              <a:t>  </a:t>
            </a:r>
            <a:r>
              <a:rPr lang="ru-RU" sz="1050" dirty="0" err="1"/>
              <a:t>zamonida</a:t>
            </a:r>
            <a:r>
              <a:rPr lang="ru-RU" sz="1050" dirty="0"/>
              <a:t>  </a:t>
            </a:r>
            <a:r>
              <a:rPr lang="ru-RU" sz="1050" dirty="0" err="1"/>
              <a:t>bu</a:t>
            </a:r>
            <a:r>
              <a:rPr lang="ru-RU" sz="1050" dirty="0"/>
              <a:t>  </a:t>
            </a:r>
            <a:r>
              <a:rPr lang="ru-RU" sz="1050" dirty="0" err="1"/>
              <a:t>so‘z</a:t>
            </a:r>
            <a:r>
              <a:rPr lang="ru-RU" sz="1050" dirty="0"/>
              <a:t>  </a:t>
            </a:r>
            <a:r>
              <a:rPr lang="ru-RU" sz="1050" dirty="0" err="1"/>
              <a:t>o'rnida</a:t>
            </a:r>
            <a:r>
              <a:rPr lang="ru-RU" sz="1050" dirty="0"/>
              <a:t>  </a:t>
            </a:r>
            <a:r>
              <a:rPr lang="ru-RU" sz="1050" dirty="0" err="1"/>
              <a:t>asli</a:t>
            </a:r>
            <a:r>
              <a:rPr lang="ru-RU" sz="1050" dirty="0"/>
              <a:t>  </a:t>
            </a:r>
            <a:r>
              <a:rPr lang="ru-RU" sz="1050" dirty="0" err="1"/>
              <a:t>lotincha</a:t>
            </a:r>
            <a:r>
              <a:rPr lang="ru-RU" sz="1050" dirty="0"/>
              <a:t>  </a:t>
            </a:r>
            <a:r>
              <a:rPr lang="ru-RU" sz="1050" dirty="0" err="1"/>
              <a:t>bo‘lmish</a:t>
            </a:r>
            <a:r>
              <a:rPr lang="ru-RU" sz="1050" dirty="0"/>
              <a:t>  </a:t>
            </a:r>
            <a:r>
              <a:rPr lang="ru-RU" sz="1050" dirty="0" err="1"/>
              <a:t>grajdan</a:t>
            </a:r>
            <a:r>
              <a:rPr lang="ru-RU" sz="1050" dirty="0"/>
              <a:t>  </a:t>
            </a:r>
            <a:r>
              <a:rPr lang="ru-RU" sz="1050" dirty="0" err="1"/>
              <a:t>so‘zi</a:t>
            </a:r>
            <a:r>
              <a:rPr lang="ru-RU" sz="1050" dirty="0"/>
              <a:t> </a:t>
            </a:r>
          </a:p>
          <a:p>
            <a:r>
              <a:rPr lang="ru-RU" sz="1050" dirty="0" err="1"/>
              <a:t>ishlatilgan</a:t>
            </a:r>
            <a:r>
              <a:rPr lang="ru-RU" sz="1050" dirty="0"/>
              <a:t>.  </a:t>
            </a:r>
            <a:r>
              <a:rPr lang="ru-RU" sz="1050" dirty="0" err="1"/>
              <a:t>Mustaqillikka</a:t>
            </a:r>
            <a:r>
              <a:rPr lang="ru-RU" sz="1050" dirty="0"/>
              <a:t>  </a:t>
            </a:r>
            <a:r>
              <a:rPr lang="ru-RU" sz="1050" dirty="0" err="1"/>
              <a:t>erishilgach</a:t>
            </a:r>
            <a:r>
              <a:rPr lang="ru-RU" sz="1050" dirty="0"/>
              <a:t>,  </a:t>
            </a:r>
            <a:r>
              <a:rPr lang="ru-RU" sz="1050" dirty="0" err="1"/>
              <a:t>atama</a:t>
            </a:r>
            <a:r>
              <a:rPr lang="ru-RU" sz="1050" dirty="0"/>
              <a:t>  </a:t>
            </a:r>
            <a:r>
              <a:rPr lang="ru-RU" sz="1050" dirty="0" err="1"/>
              <a:t>sifatida</a:t>
            </a:r>
            <a:r>
              <a:rPr lang="ru-RU" sz="1050" dirty="0"/>
              <a:t>  </a:t>
            </a:r>
            <a:r>
              <a:rPr lang="ru-RU" sz="1050" dirty="0" err="1" smtClean="0"/>
              <a:t>fuqa</a:t>
            </a:r>
            <a:r>
              <a:rPr lang="en-US" sz="1050" dirty="0" smtClean="0"/>
              <a:t> </a:t>
            </a:r>
            <a:r>
              <a:rPr lang="ru-RU" sz="1050" dirty="0" err="1" smtClean="0"/>
              <a:t>ro</a:t>
            </a:r>
            <a:r>
              <a:rPr lang="ru-RU" sz="1050" dirty="0" smtClean="0"/>
              <a:t>  </a:t>
            </a:r>
            <a:r>
              <a:rPr lang="ru-RU" sz="1050" dirty="0" err="1"/>
              <a:t>joriy</a:t>
            </a:r>
            <a:r>
              <a:rPr lang="ru-RU" sz="1050" dirty="0"/>
              <a:t>  </a:t>
            </a:r>
            <a:r>
              <a:rPr lang="ru-RU" sz="1050" dirty="0" err="1"/>
              <a:t>etildi</a:t>
            </a:r>
            <a:r>
              <a:rPr lang="ru-RU" sz="1050" dirty="0"/>
              <a:t>.  </a:t>
            </a:r>
            <a:r>
              <a:rPr lang="ru-RU" sz="1050" dirty="0" err="1"/>
              <a:t>Bu</a:t>
            </a:r>
            <a:r>
              <a:rPr lang="ru-RU" sz="1050" dirty="0"/>
              <a:t> </a:t>
            </a:r>
          </a:p>
          <a:p>
            <a:r>
              <a:rPr lang="ru-RU" sz="1050" dirty="0" err="1"/>
              <a:t>asli</a:t>
            </a:r>
            <a:r>
              <a:rPr lang="ru-RU" sz="1050" dirty="0"/>
              <a:t>  </a:t>
            </a:r>
            <a:r>
              <a:rPr lang="ru-RU" sz="1050" dirty="0" err="1"/>
              <a:t>arabcha</a:t>
            </a:r>
            <a:r>
              <a:rPr lang="ru-RU" sz="1050" dirty="0"/>
              <a:t>  </a:t>
            </a:r>
            <a:r>
              <a:rPr lang="ru-RU" sz="1050" dirty="0" err="1"/>
              <a:t>boiib</a:t>
            </a:r>
            <a:r>
              <a:rPr lang="ru-RU" sz="1050" dirty="0"/>
              <a:t>,  </a:t>
            </a:r>
            <a:r>
              <a:rPr lang="ru-RU" sz="1050" dirty="0" err="1"/>
              <a:t>faqir</a:t>
            </a:r>
            <a:r>
              <a:rPr lang="ru-RU" sz="1050" dirty="0"/>
              <a:t>  </a:t>
            </a:r>
            <a:r>
              <a:rPr lang="ru-RU" sz="1050" dirty="0" err="1"/>
              <a:t>so‘zining</a:t>
            </a:r>
            <a:r>
              <a:rPr lang="ru-RU" sz="1050" dirty="0"/>
              <a:t>  </a:t>
            </a:r>
            <a:r>
              <a:rPr lang="ru-RU" sz="1050" dirty="0" err="1"/>
              <a:t>ko‘plik</a:t>
            </a:r>
            <a:r>
              <a:rPr lang="ru-RU" sz="1050" dirty="0"/>
              <a:t>  </a:t>
            </a:r>
            <a:r>
              <a:rPr lang="ru-RU" sz="1050" dirty="0" err="1"/>
              <a:t>shaklidir</a:t>
            </a:r>
            <a:r>
              <a:rPr lang="ru-RU" sz="1050" dirty="0"/>
              <a:t>.  </a:t>
            </a:r>
            <a:r>
              <a:rPr lang="ru-RU" sz="1050" dirty="0" err="1"/>
              <a:t>Arab</a:t>
            </a:r>
            <a:r>
              <a:rPr lang="ru-RU" sz="1050" dirty="0"/>
              <a:t>  </a:t>
            </a:r>
            <a:r>
              <a:rPr lang="ru-RU" sz="1050" dirty="0" err="1"/>
              <a:t>tilida</a:t>
            </a:r>
            <a:r>
              <a:rPr lang="ru-RU" sz="1050" dirty="0"/>
              <a:t>  «</a:t>
            </a:r>
            <a:r>
              <a:rPr lang="ru-RU" sz="1050" dirty="0" err="1"/>
              <a:t>yo‘qsil</a:t>
            </a:r>
            <a:r>
              <a:rPr lang="ru-RU" sz="1050" dirty="0"/>
              <a:t>», </a:t>
            </a:r>
          </a:p>
          <a:p>
            <a:r>
              <a:rPr lang="ru-RU" sz="1050" dirty="0"/>
              <a:t>«</a:t>
            </a:r>
            <a:r>
              <a:rPr lang="ru-RU" sz="1050" dirty="0" err="1"/>
              <a:t>kambag‘al</a:t>
            </a:r>
            <a:r>
              <a:rPr lang="ru-RU" sz="1050" dirty="0"/>
              <a:t>»,  «</a:t>
            </a:r>
            <a:r>
              <a:rPr lang="ru-RU" sz="1050" dirty="0" err="1"/>
              <a:t>muhtoj</a:t>
            </a:r>
            <a:r>
              <a:rPr lang="ru-RU" sz="1050" dirty="0"/>
              <a:t>»,  «</a:t>
            </a:r>
            <a:r>
              <a:rPr lang="ru-RU" sz="1050" dirty="0" err="1"/>
              <a:t>bechora</a:t>
            </a:r>
            <a:r>
              <a:rPr lang="ru-RU" sz="1050" dirty="0"/>
              <a:t>»  m </a:t>
            </a:r>
            <a:r>
              <a:rPr lang="ru-RU" sz="1050" dirty="0" err="1"/>
              <a:t>a’nolarini</a:t>
            </a:r>
            <a:r>
              <a:rPr lang="ru-RU" sz="1050" dirty="0"/>
              <a:t>  </a:t>
            </a:r>
            <a:r>
              <a:rPr lang="ru-RU" sz="1050" dirty="0" err="1"/>
              <a:t>bildiradi</a:t>
            </a:r>
            <a:r>
              <a:rPr lang="ru-RU" sz="1050" dirty="0"/>
              <a:t>.  </a:t>
            </a:r>
            <a:r>
              <a:rPr lang="ru-RU" sz="1050" dirty="0" err="1"/>
              <a:t>Lekin</a:t>
            </a:r>
            <a:r>
              <a:rPr lang="ru-RU" sz="1050" dirty="0"/>
              <a:t>  </a:t>
            </a:r>
            <a:r>
              <a:rPr lang="ru-RU" sz="1050" dirty="0" err="1"/>
              <a:t>o‘zbek</a:t>
            </a:r>
            <a:r>
              <a:rPr lang="ru-RU" sz="1050" dirty="0"/>
              <a:t>  </a:t>
            </a:r>
            <a:r>
              <a:rPr lang="ru-RU" sz="1050" dirty="0" err="1"/>
              <a:t>tiliga</a:t>
            </a:r>
            <a:r>
              <a:rPr lang="ru-RU" sz="1050" dirty="0"/>
              <a:t> </a:t>
            </a:r>
          </a:p>
          <a:p>
            <a:r>
              <a:rPr lang="ru-RU" sz="1050" dirty="0" err="1"/>
              <a:t>kirib</a:t>
            </a:r>
            <a:r>
              <a:rPr lang="ru-RU" sz="1050" dirty="0"/>
              <a:t>  </a:t>
            </a:r>
            <a:r>
              <a:rPr lang="ru-RU" sz="1050" dirty="0" err="1"/>
              <a:t>kelgach</a:t>
            </a:r>
            <a:r>
              <a:rPr lang="ru-RU" sz="1050" dirty="0"/>
              <a:t>,  m </a:t>
            </a:r>
            <a:r>
              <a:rPr lang="ru-RU" sz="1050" dirty="0" err="1"/>
              <a:t>a’nosi</a:t>
            </a:r>
            <a:r>
              <a:rPr lang="ru-RU" sz="1050" dirty="0"/>
              <a:t>  o ‘</a:t>
            </a:r>
            <a:r>
              <a:rPr lang="ru-RU" sz="1050" dirty="0" err="1"/>
              <a:t>zgarib</a:t>
            </a:r>
            <a:r>
              <a:rPr lang="ru-RU" sz="1050" dirty="0"/>
              <a:t>,  «</a:t>
            </a:r>
            <a:r>
              <a:rPr lang="ru-RU" sz="1050" dirty="0" err="1"/>
              <a:t>tabaa</a:t>
            </a:r>
            <a:r>
              <a:rPr lang="ru-RU" sz="1050" dirty="0"/>
              <a:t>,  </a:t>
            </a:r>
            <a:r>
              <a:rPr lang="ru-RU" sz="1050" dirty="0" err="1"/>
              <a:t>raiyat</a:t>
            </a:r>
            <a:r>
              <a:rPr lang="ru-RU" sz="1050" dirty="0"/>
              <a:t>,  </a:t>
            </a:r>
            <a:r>
              <a:rPr lang="ru-RU" sz="1050" dirty="0" err="1"/>
              <a:t>shuningdek</a:t>
            </a:r>
            <a:r>
              <a:rPr lang="ru-RU" sz="1050" dirty="0"/>
              <a:t>,  </a:t>
            </a:r>
            <a:r>
              <a:rPr lang="ru-RU" sz="1050" dirty="0" err="1"/>
              <a:t>grajdanlik</a:t>
            </a:r>
            <a:r>
              <a:rPr lang="ru-RU" sz="1050" dirty="0"/>
              <a:t>» </a:t>
            </a:r>
          </a:p>
          <a:p>
            <a:r>
              <a:rPr lang="ru-RU" sz="1050" dirty="0" err="1"/>
              <a:t>ma’nosini</a:t>
            </a:r>
            <a:r>
              <a:rPr lang="ru-RU" sz="1050" dirty="0"/>
              <a:t>  </a:t>
            </a:r>
            <a:r>
              <a:rPr lang="ru-RU" sz="1050" dirty="0" err="1"/>
              <a:t>kasb</a:t>
            </a:r>
            <a:r>
              <a:rPr lang="ru-RU" sz="1050" dirty="0"/>
              <a:t>  </a:t>
            </a:r>
            <a:r>
              <a:rPr lang="ru-RU" sz="1050" dirty="0" err="1"/>
              <a:t>etgan</a:t>
            </a:r>
            <a:r>
              <a:rPr lang="ru-RU" sz="1050" dirty="0"/>
              <a:t>.  </a:t>
            </a:r>
          </a:p>
        </p:txBody>
      </p:sp>
    </p:spTree>
    <p:extLst>
      <p:ext uri="{BB962C8B-B14F-4D97-AF65-F5344CB8AC3E}">
        <p14:creationId xmlns:p14="http://schemas.microsoft.com/office/powerpoint/2010/main" val="1226275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0" y="2801"/>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67817" y="215732"/>
            <a:ext cx="188277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defTabSz="914400">
              <a:spcBef>
                <a:spcPts val="114"/>
              </a:spcBef>
              <a:defRPr/>
            </a:pPr>
            <a:r>
              <a:rPr lang="en-US" kern="0" spc="10" dirty="0" smtClean="0">
                <a:solidFill>
                  <a:sysClr val="window" lastClr="FFFFFF"/>
                </a:solidFill>
              </a:rPr>
              <a:t>Ona  </a:t>
            </a:r>
            <a:r>
              <a:rPr lang="en-US" kern="0" spc="10" dirty="0" err="1" smtClean="0">
                <a:solidFill>
                  <a:sysClr val="window" lastClr="FFFFFF"/>
                </a:solidFill>
              </a:rPr>
              <a:t>tili</a:t>
            </a:r>
            <a:endParaRPr lang="en-US" kern="0" spc="10" dirty="0">
              <a:solidFill>
                <a:sysClr val="window" lastClr="FFFFFF"/>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589484" y="531340"/>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endParaRPr lang="ru-RU" sz="1200" dirty="0">
              <a:solidFill>
                <a:prstClr val="black">
                  <a:lumMod val="75000"/>
                  <a:lumOff val="25000"/>
                </a:prstClr>
              </a:solidFill>
              <a:latin typeface="Arial Black" pitchFamily="34" charset="0"/>
            </a:endParaRPr>
          </a:p>
        </p:txBody>
      </p:sp>
      <p:sp>
        <p:nvSpPr>
          <p:cNvPr id="24" name="Прямоугольник 23"/>
          <p:cNvSpPr/>
          <p:nvPr/>
        </p:nvSpPr>
        <p:spPr>
          <a:xfrm>
            <a:off x="570634" y="1118246"/>
            <a:ext cx="4937383" cy="1546577"/>
          </a:xfrm>
          <a:prstGeom prst="rect">
            <a:avLst/>
          </a:prstGeom>
        </p:spPr>
        <p:txBody>
          <a:bodyPr wrap="square">
            <a:spAutoFit/>
          </a:bodyPr>
          <a:lstStyle/>
          <a:p>
            <a:endParaRPr lang="en-US" sz="1050" dirty="0" smtClean="0"/>
          </a:p>
          <a:p>
            <a:pPr algn="just"/>
            <a:r>
              <a:rPr lang="ru-RU" sz="1050" dirty="0" err="1" smtClean="0">
                <a:latin typeface="Arial" panose="020B0604020202020204" pitchFamily="34" charset="0"/>
                <a:cs typeface="Arial" panose="020B0604020202020204" pitchFamily="34" charset="0"/>
              </a:rPr>
              <a:t>Qolaversa</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ajdodlarimiz</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so‘zlaganlarida</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yozganlarida</a:t>
            </a:r>
            <a:r>
              <a:rPr lang="ru-RU" sz="1050" dirty="0">
                <a:latin typeface="Arial" panose="020B0604020202020204" pitchFamily="34" charset="0"/>
                <a:cs typeface="Arial" panose="020B0604020202020204" pitchFamily="34" charset="0"/>
              </a:rPr>
              <a:t> </a:t>
            </a:r>
            <a:r>
              <a:rPr lang="ru-RU" sz="1050" dirty="0" err="1" smtClean="0">
                <a:latin typeface="Arial" panose="020B0604020202020204" pitchFamily="34" charset="0"/>
                <a:cs typeface="Arial" panose="020B0604020202020204" pitchFamily="34" charset="0"/>
              </a:rPr>
              <a:t>kamtarinlik</a:t>
            </a:r>
            <a:r>
              <a:rPr lang="ru-RU" sz="1050" dirty="0" smtClean="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yuzasidan</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o‘zlarini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men</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so‘zini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ishlatishni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odob</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yuzasidan</a:t>
            </a:r>
            <a:r>
              <a:rPr lang="ru-RU" sz="1050" dirty="0">
                <a:latin typeface="Arial" panose="020B0604020202020204" pitchFamily="34" charset="0"/>
                <a:cs typeface="Arial" panose="020B0604020202020204" pitchFamily="34" charset="0"/>
              </a:rPr>
              <a:t> </a:t>
            </a:r>
            <a:r>
              <a:rPr lang="ru-RU" sz="1050" dirty="0" err="1" smtClean="0">
                <a:latin typeface="Arial" panose="020B0604020202020204" pitchFamily="34" charset="0"/>
                <a:cs typeface="Arial" panose="020B0604020202020204" pitchFamily="34" charset="0"/>
              </a:rPr>
              <a:t>takabburlik</a:t>
            </a:r>
            <a:r>
              <a:rPr lang="ru-RU" sz="1050" dirty="0" smtClean="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deb</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bilib</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fuqaro</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faqir</a:t>
            </a:r>
            <a:r>
              <a:rPr lang="ru-RU" sz="1050" dirty="0">
                <a:latin typeface="Arial" panose="020B0604020202020204" pitchFamily="34" charset="0"/>
                <a:cs typeface="Arial" panose="020B0604020202020204" pitchFamily="34" charset="0"/>
              </a:rPr>
              <a:t>-u  </a:t>
            </a:r>
            <a:r>
              <a:rPr lang="ru-RU" sz="1050" dirty="0" err="1">
                <a:latin typeface="Arial" panose="020B0604020202020204" pitchFamily="34" charset="0"/>
                <a:cs typeface="Arial" panose="020B0604020202020204" pitchFamily="34" charset="0"/>
              </a:rPr>
              <a:t>haqir</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deb</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ataganlar</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Faqir</a:t>
            </a:r>
            <a:r>
              <a:rPr lang="ru-RU" sz="1050" dirty="0">
                <a:latin typeface="Arial" panose="020B0604020202020204" pitchFamily="34" charset="0"/>
                <a:cs typeface="Arial" panose="020B0604020202020204" pitchFamily="34" charset="0"/>
              </a:rPr>
              <a:t>-и  </a:t>
            </a:r>
            <a:r>
              <a:rPr lang="ru-RU" sz="1050" dirty="0" err="1">
                <a:latin typeface="Arial" panose="020B0604020202020204" pitchFamily="34" charset="0"/>
                <a:cs typeface="Arial" panose="020B0604020202020204" pitchFamily="34" charset="0"/>
              </a:rPr>
              <a:t>haqir</a:t>
            </a:r>
            <a:r>
              <a:rPr lang="ru-RU" sz="1050" dirty="0">
                <a:latin typeface="Arial" panose="020B0604020202020204" pitchFamily="34" charset="0"/>
                <a:cs typeface="Arial" panose="020B0604020202020204" pitchFamily="34" charset="0"/>
              </a:rPr>
              <a:t> </a:t>
            </a:r>
            <a:r>
              <a:rPr lang="ru-RU" sz="1050" dirty="0" err="1" smtClean="0">
                <a:latin typeface="Arial" panose="020B0604020202020204" pitchFamily="34" charset="0"/>
                <a:cs typeface="Arial" panose="020B0604020202020204" pitchFamily="34" charset="0"/>
              </a:rPr>
              <a:t>janoblaridan</a:t>
            </a:r>
            <a:r>
              <a:rPr lang="ru-RU" sz="1050" dirty="0" smtClean="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o'tinib</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so'raydikim</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Faqiringizni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afv</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etgaysiz</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va</a:t>
            </a:r>
            <a:r>
              <a:rPr lang="ru-RU" sz="1050" dirty="0">
                <a:latin typeface="Arial" panose="020B0604020202020204" pitchFamily="34" charset="0"/>
                <a:cs typeface="Arial" panose="020B0604020202020204" pitchFamily="34" charset="0"/>
              </a:rPr>
              <a:t>  </a:t>
            </a:r>
            <a:r>
              <a:rPr lang="ru-RU" sz="1050" dirty="0" err="1" smtClean="0">
                <a:latin typeface="Arial" panose="020B0604020202020204" pitchFamily="34" charset="0"/>
                <a:cs typeface="Arial" panose="020B0604020202020204" pitchFamily="34" charset="0"/>
              </a:rPr>
              <a:t>hokazo</a:t>
            </a:r>
            <a:r>
              <a:rPr lang="ru-RU" sz="1050" dirty="0" smtClean="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kabi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Demak</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fuqaro</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so‘zi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mumtoz</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adabiyotda</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va</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jonli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so‘zlashuvda</a:t>
            </a:r>
            <a:r>
              <a:rPr lang="ru-RU" sz="1050" dirty="0">
                <a:latin typeface="Arial" panose="020B0604020202020204" pitchFamily="34" charset="0"/>
                <a:cs typeface="Arial" panose="020B0604020202020204" pitchFamily="34" charset="0"/>
              </a:rPr>
              <a:t> </a:t>
            </a:r>
            <a:r>
              <a:rPr lang="ru-RU" sz="1050" dirty="0" err="1" smtClean="0">
                <a:latin typeface="Arial" panose="020B0604020202020204" pitchFamily="34" charset="0"/>
                <a:cs typeface="Arial" panose="020B0604020202020204" pitchFamily="34" charset="0"/>
              </a:rPr>
              <a:t>qo‘llanilgan</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Shu</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sababli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fuqaro</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so‘zining</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atama</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sifatida</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qabul</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etilishi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va</a:t>
            </a:r>
            <a:r>
              <a:rPr lang="ru-RU" sz="1050" dirty="0">
                <a:latin typeface="Arial" panose="020B0604020202020204" pitchFamily="34" charset="0"/>
                <a:cs typeface="Arial" panose="020B0604020202020204" pitchFamily="34" charset="0"/>
              </a:rPr>
              <a:t> </a:t>
            </a:r>
            <a:r>
              <a:rPr lang="ru-RU" sz="1050" dirty="0" err="1" smtClean="0">
                <a:latin typeface="Arial" panose="020B0604020202020204" pitchFamily="34" charset="0"/>
                <a:cs typeface="Arial" panose="020B0604020202020204" pitchFamily="34" charset="0"/>
              </a:rPr>
              <a:t>joriy</a:t>
            </a:r>
            <a:r>
              <a:rPr lang="ru-RU" sz="1050" dirty="0" smtClean="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qilinishi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asosli</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va</a:t>
            </a:r>
            <a:r>
              <a:rPr lang="ru-RU" sz="1050" dirty="0">
                <a:latin typeface="Arial" panose="020B0604020202020204" pitchFamily="34" charset="0"/>
                <a:cs typeface="Arial" panose="020B0604020202020204" pitchFamily="34" charset="0"/>
              </a:rPr>
              <a:t>  </a:t>
            </a:r>
            <a:r>
              <a:rPr lang="ru-RU" sz="1050" dirty="0" err="1">
                <a:latin typeface="Arial" panose="020B0604020202020204" pitchFamily="34" charset="0"/>
                <a:cs typeface="Arial" panose="020B0604020202020204" pitchFamily="34" charset="0"/>
              </a:rPr>
              <a:t>qonuniydir</a:t>
            </a:r>
            <a:r>
              <a:rPr lang="ru-RU" sz="1050" dirty="0">
                <a:latin typeface="Arial" panose="020B0604020202020204" pitchFamily="34" charset="0"/>
                <a:cs typeface="Arial" panose="020B0604020202020204" pitchFamily="34" charset="0"/>
              </a:rPr>
              <a:t>. </a:t>
            </a:r>
            <a:endParaRPr lang="uz-Latn-UZ" sz="1050" dirty="0" smtClean="0">
              <a:latin typeface="Arial" panose="020B0604020202020204" pitchFamily="34" charset="0"/>
              <a:cs typeface="Arial" panose="020B0604020202020204" pitchFamily="34" charset="0"/>
            </a:endParaRPr>
          </a:p>
          <a:p>
            <a:r>
              <a:rPr lang="uz-Latn-UZ" sz="1050" dirty="0">
                <a:latin typeface="Arial" panose="020B0604020202020204" pitchFamily="34" charset="0"/>
                <a:cs typeface="Arial" panose="020B0604020202020204" pitchFamily="34" charset="0"/>
              </a:rPr>
              <a:t> </a:t>
            </a:r>
            <a:r>
              <a:rPr lang="uz-Latn-UZ" sz="1050" dirty="0" smtClean="0">
                <a:latin typeface="Arial" panose="020B0604020202020204" pitchFamily="34" charset="0"/>
                <a:cs typeface="Arial" panose="020B0604020202020204" pitchFamily="34" charset="0"/>
              </a:rPr>
              <a:t>                                                                                                 </a:t>
            </a:r>
            <a:r>
              <a:rPr lang="ru-RU" sz="1050" dirty="0" smtClean="0">
                <a:latin typeface="Arial" panose="020B0604020202020204" pitchFamily="34" charset="0"/>
                <a:cs typeface="Arial" panose="020B0604020202020204" pitchFamily="34" charset="0"/>
              </a:rPr>
              <a:t> </a:t>
            </a:r>
            <a:r>
              <a:rPr lang="ru-RU" sz="1050" dirty="0">
                <a:latin typeface="Arial" panose="020B0604020202020204" pitchFamily="34" charset="0"/>
                <a:cs typeface="Arial" panose="020B0604020202020204" pitchFamily="34" charset="0"/>
              </a:rPr>
              <a:t>(A.  </a:t>
            </a:r>
            <a:r>
              <a:rPr lang="ru-RU" sz="1050" dirty="0" err="1">
                <a:latin typeface="Arial" panose="020B0604020202020204" pitchFamily="34" charset="0"/>
                <a:cs typeface="Arial" panose="020B0604020202020204" pitchFamily="34" charset="0"/>
              </a:rPr>
              <a:t>Ibrohimov</a:t>
            </a:r>
            <a:r>
              <a:rPr lang="ru-RU" sz="1050" dirty="0" smtClean="0">
                <a:latin typeface="Arial" panose="020B0604020202020204" pitchFamily="34" charset="0"/>
                <a:cs typeface="Arial" panose="020B0604020202020204" pitchFamily="34" charset="0"/>
              </a:rPr>
              <a:t>) </a:t>
            </a:r>
            <a:r>
              <a:rPr lang="en-US" sz="1050" dirty="0" smtClean="0">
                <a:latin typeface="Arial" panose="020B0604020202020204" pitchFamily="34" charset="0"/>
                <a:cs typeface="Arial" panose="020B0604020202020204" pitchFamily="34" charset="0"/>
              </a:rPr>
              <a:t> </a:t>
            </a:r>
            <a:endParaRPr lang="ru-RU"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9615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0" y="2801"/>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lang="uz-Latn-UZ" sz="1200" dirty="0" smtClean="0"/>
          </a:p>
          <a:p>
            <a:pPr algn="ctr"/>
            <a:r>
              <a:rPr lang="en-US" sz="1200" dirty="0" err="1" smtClean="0">
                <a:solidFill>
                  <a:schemeClr val="bg1"/>
                </a:solidFill>
                <a:latin typeface="Arial" panose="020B0604020202020204" pitchFamily="34" charset="0"/>
                <a:cs typeface="Arial" panose="020B0604020202020204" pitchFamily="34" charset="0"/>
              </a:rPr>
              <a:t>She’riy</a:t>
            </a:r>
            <a:r>
              <a:rPr lang="en-US" sz="1200" dirty="0" smtClean="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parchadagi</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g‘ayriodatiy</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birikmalarni</a:t>
            </a:r>
            <a:r>
              <a:rPr lang="en-US" sz="1200" dirty="0">
                <a:solidFill>
                  <a:schemeClr val="bg1"/>
                </a:solidFill>
                <a:latin typeface="Arial" panose="020B0604020202020204" pitchFamily="34" charset="0"/>
                <a:cs typeface="Arial" panose="020B0604020202020204" pitchFamily="34" charset="0"/>
              </a:rPr>
              <a:t> </a:t>
            </a:r>
            <a:endParaRPr lang="uz-Latn-UZ" sz="1200" dirty="0" smtClean="0">
              <a:solidFill>
                <a:schemeClr val="bg1"/>
              </a:solidFill>
              <a:latin typeface="Arial" panose="020B0604020202020204" pitchFamily="34" charset="0"/>
              <a:cs typeface="Arial" panose="020B0604020202020204" pitchFamily="34" charset="0"/>
            </a:endParaRPr>
          </a:p>
          <a:p>
            <a:pPr algn="ctr"/>
            <a:r>
              <a:rPr lang="en-US" sz="1200" dirty="0" err="1" smtClean="0">
                <a:solidFill>
                  <a:schemeClr val="bg1"/>
                </a:solidFill>
                <a:latin typeface="Arial" panose="020B0604020202020204" pitchFamily="34" charset="0"/>
                <a:cs typeface="Arial" panose="020B0604020202020204" pitchFamily="34" charset="0"/>
              </a:rPr>
              <a:t>aniqlang</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adabiy</a:t>
            </a:r>
            <a:r>
              <a:rPr lang="en-US" sz="1200" dirty="0">
                <a:solidFill>
                  <a:schemeClr val="bg1"/>
                </a:solidFill>
                <a:latin typeface="Arial" panose="020B0604020202020204" pitchFamily="34" charset="0"/>
                <a:cs typeface="Arial" panose="020B0604020202020204" pitchFamily="34" charset="0"/>
              </a:rPr>
              <a:t>  </a:t>
            </a:r>
            <a:r>
              <a:rPr lang="en-US" sz="1200" dirty="0" err="1" smtClean="0">
                <a:solidFill>
                  <a:schemeClr val="bg1"/>
                </a:solidFill>
                <a:latin typeface="Arial" panose="020B0604020202020204" pitchFamily="34" charset="0"/>
                <a:cs typeface="Arial" panose="020B0604020202020204" pitchFamily="34" charset="0"/>
              </a:rPr>
              <a:t>me’yorlardan</a:t>
            </a:r>
            <a:r>
              <a:rPr lang="en-US" sz="1200" dirty="0" smtClean="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chekinishni</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tushuntiring</a:t>
            </a:r>
            <a:r>
              <a:rPr lang="en-US" sz="1200" dirty="0">
                <a:solidFill>
                  <a:schemeClr val="bg1"/>
                </a:solidFill>
                <a:latin typeface="Arial" panose="020B0604020202020204" pitchFamily="34" charset="0"/>
                <a:cs typeface="Arial" panose="020B0604020202020204" pitchFamily="34" charset="0"/>
              </a:rPr>
              <a:t>. </a:t>
            </a:r>
            <a:endParaRPr lang="uz-Latn-UZ" sz="1200" dirty="0" smtClean="0">
              <a:solidFill>
                <a:schemeClr val="bg1"/>
              </a:solidFill>
              <a:latin typeface="Arial" panose="020B0604020202020204" pitchFamily="34" charset="0"/>
              <a:cs typeface="Arial" panose="020B0604020202020204" pitchFamily="34" charset="0"/>
            </a:endParaRPr>
          </a:p>
          <a:p>
            <a:pPr algn="ctr"/>
            <a:r>
              <a:rPr lang="en-US" sz="1200" dirty="0" smtClean="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Ulardagi</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badiiylik</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haqida</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fikrlashing</a:t>
            </a:r>
            <a:r>
              <a:rPr lang="en-US" sz="1200" dirty="0">
                <a:solidFill>
                  <a:schemeClr val="bg1"/>
                </a:solidFill>
                <a:latin typeface="Arial" panose="020B0604020202020204" pitchFamily="34" charset="0"/>
                <a:cs typeface="Arial" panose="020B0604020202020204" pitchFamily="34" charset="0"/>
              </a:rPr>
              <a:t> </a:t>
            </a:r>
            <a:endParaRPr lang="uz-Latn-UZ" sz="1200" dirty="0" smtClean="0">
              <a:solidFill>
                <a:schemeClr val="bg1"/>
              </a:solidFill>
              <a:latin typeface="Arial" panose="020B0604020202020204" pitchFamily="34" charset="0"/>
              <a:cs typeface="Arial" panose="020B0604020202020204" pitchFamily="34" charset="0"/>
            </a:endParaRPr>
          </a:p>
          <a:p>
            <a:pPr algn="ctr"/>
            <a:r>
              <a:rPr lang="en-US" sz="1200" dirty="0" smtClean="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va</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birikma</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tarzida</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ko‘chiring</a:t>
            </a:r>
            <a:r>
              <a:rPr lang="en-US" sz="1200" dirty="0">
                <a:solidFill>
                  <a:schemeClr val="bg1"/>
                </a:solidFill>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a:r>
            <a:br>
              <a:rPr lang="en-US" sz="1200" dirty="0">
                <a:latin typeface="Arial" panose="020B0604020202020204" pitchFamily="34" charset="0"/>
                <a:cs typeface="Arial" panose="020B0604020202020204" pitchFamily="34" charset="0"/>
              </a:rPr>
            </a:br>
            <a:endParaRPr sz="1132" dirty="0">
              <a:solidFill>
                <a:prstClr val="black"/>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589484" y="531340"/>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endParaRPr lang="ru-RU" sz="1200" dirty="0">
              <a:solidFill>
                <a:prstClr val="black">
                  <a:lumMod val="75000"/>
                  <a:lumOff val="25000"/>
                </a:prstClr>
              </a:solidFill>
              <a:latin typeface="Arial Black" pitchFamily="34" charset="0"/>
            </a:endParaRPr>
          </a:p>
        </p:txBody>
      </p:sp>
      <p:sp>
        <p:nvSpPr>
          <p:cNvPr id="25" name="Объект 5"/>
          <p:cNvSpPr txBox="1">
            <a:spLocks/>
          </p:cNvSpPr>
          <p:nvPr/>
        </p:nvSpPr>
        <p:spPr>
          <a:xfrm>
            <a:off x="583081" y="1053846"/>
            <a:ext cx="4399771" cy="2553902"/>
          </a:xfrm>
          <a:prstGeom prst="rect">
            <a:avLst/>
          </a:prstGeom>
        </p:spPr>
        <p:txBody>
          <a:bodyPr vert="horz" lIns="91440" tIns="45720" rIns="91440" bIns="45720" rtlCol="0" anchor="t">
            <a:no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400" dirty="0" err="1" smtClean="0">
                <a:solidFill>
                  <a:schemeClr val="tx1"/>
                </a:solidFill>
                <a:latin typeface="Arial" panose="020B0604020202020204" pitchFamily="34" charset="0"/>
                <a:cs typeface="Arial" panose="020B0604020202020204" pitchFamily="34" charset="0"/>
              </a:rPr>
              <a:t>Tovushlarning</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kichik</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ulug'i</a:t>
            </a:r>
            <a:r>
              <a:rPr lang="en-US" sz="1400" dirty="0" smtClean="0">
                <a:solidFill>
                  <a:schemeClr val="tx1"/>
                </a:solidFill>
                <a:latin typeface="Arial" panose="020B0604020202020204" pitchFamily="34" charset="0"/>
                <a:cs typeface="Arial" panose="020B0604020202020204" pitchFamily="34" charset="0"/>
              </a:rPr>
              <a:t>,</a:t>
            </a:r>
            <a:br>
              <a:rPr lang="en-US" sz="1400" dirty="0" smtClean="0">
                <a:solidFill>
                  <a:schemeClr val="tx1"/>
                </a:solidFill>
                <a:latin typeface="Arial" panose="020B0604020202020204" pitchFamily="34" charset="0"/>
                <a:cs typeface="Arial" panose="020B0604020202020204" pitchFamily="34" charset="0"/>
              </a:rPr>
            </a:b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Tovushlarning</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hidi</a:t>
            </a:r>
            <a:r>
              <a:rPr lang="en-US" sz="1400" dirty="0" smtClean="0">
                <a:solidFill>
                  <a:schemeClr val="tx1"/>
                </a:solidFill>
                <a:latin typeface="Arial" panose="020B0604020202020204" pitchFamily="34" charset="0"/>
                <a:cs typeface="Arial" panose="020B0604020202020204" pitchFamily="34" charset="0"/>
              </a:rPr>
              <a:t>  —  </a:t>
            </a:r>
            <a:r>
              <a:rPr lang="en-US" sz="1400" dirty="0" err="1" smtClean="0">
                <a:solidFill>
                  <a:schemeClr val="tx1"/>
                </a:solidFill>
                <a:latin typeface="Arial" panose="020B0604020202020204" pitchFamily="34" charset="0"/>
                <a:cs typeface="Arial" panose="020B0604020202020204" pitchFamily="34" charset="0"/>
              </a:rPr>
              <a:t>bo‘yi</a:t>
            </a:r>
            <a:r>
              <a:rPr lang="en-US" sz="1400" dirty="0" smtClean="0">
                <a:solidFill>
                  <a:schemeClr val="tx1"/>
                </a:solidFill>
                <a:latin typeface="Arial" panose="020B0604020202020204" pitchFamily="34" charset="0"/>
                <a:cs typeface="Arial" panose="020B0604020202020204" pitchFamily="34" charset="0"/>
              </a:rPr>
              <a:t>  bor.</a:t>
            </a:r>
            <a:br>
              <a:rPr lang="en-US" sz="1400" dirty="0" smtClean="0">
                <a:solidFill>
                  <a:schemeClr val="tx1"/>
                </a:solidFill>
                <a:latin typeface="Arial" panose="020B0604020202020204" pitchFamily="34" charset="0"/>
                <a:cs typeface="Arial" panose="020B0604020202020204" pitchFamily="34" charset="0"/>
              </a:rPr>
            </a:br>
            <a:r>
              <a:rPr lang="en-US" sz="1400" dirty="0" err="1" smtClean="0">
                <a:solidFill>
                  <a:schemeClr val="tx1"/>
                </a:solidFill>
                <a:latin typeface="Arial" panose="020B0604020202020204" pitchFamily="34" charset="0"/>
                <a:cs typeface="Arial" panose="020B0604020202020204" pitchFamily="34" charset="0"/>
              </a:rPr>
              <a:t>Tovushlarning</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sovuq</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ilig‘i</a:t>
            </a:r>
            <a:r>
              <a:rPr lang="en-US" sz="1400" dirty="0" smtClean="0">
                <a:solidFill>
                  <a:schemeClr val="tx1"/>
                </a:solidFill>
                <a:latin typeface="Arial" panose="020B0604020202020204" pitchFamily="34" charset="0"/>
                <a:cs typeface="Arial" panose="020B0604020202020204" pitchFamily="34" charset="0"/>
              </a:rPr>
              <a:t>,</a:t>
            </a:r>
            <a:br>
              <a:rPr lang="en-US" sz="1400" dirty="0" smtClean="0">
                <a:solidFill>
                  <a:schemeClr val="tx1"/>
                </a:solidFill>
                <a:latin typeface="Arial" panose="020B0604020202020204" pitchFamily="34" charset="0"/>
                <a:cs typeface="Arial" panose="020B0604020202020204" pitchFamily="34" charset="0"/>
              </a:rPr>
            </a:b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Tovushlarning</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rangi-ro‘yi</a:t>
            </a:r>
            <a:r>
              <a:rPr lang="en-US" sz="1400" dirty="0" smtClean="0">
                <a:solidFill>
                  <a:schemeClr val="tx1"/>
                </a:solidFill>
                <a:latin typeface="Arial" panose="020B0604020202020204" pitchFamily="34" charset="0"/>
                <a:cs typeface="Arial" panose="020B0604020202020204" pitchFamily="34" charset="0"/>
              </a:rPr>
              <a:t>  bor.</a:t>
            </a:r>
            <a:br>
              <a:rPr lang="en-US" sz="1400" dirty="0" smtClean="0">
                <a:solidFill>
                  <a:schemeClr val="tx1"/>
                </a:solidFill>
                <a:latin typeface="Arial" panose="020B0604020202020204" pitchFamily="34" charset="0"/>
                <a:cs typeface="Arial" panose="020B0604020202020204" pitchFamily="34" charset="0"/>
              </a:rPr>
            </a:b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Tovushlarning</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shirin-achchig‘i</a:t>
            </a:r>
            <a:r>
              <a:rPr lang="en-US" sz="1400" dirty="0" smtClean="0">
                <a:solidFill>
                  <a:schemeClr val="tx1"/>
                </a:solidFill>
                <a:latin typeface="Arial" panose="020B0604020202020204" pitchFamily="34" charset="0"/>
                <a:cs typeface="Arial" panose="020B0604020202020204" pitchFamily="34" charset="0"/>
              </a:rPr>
              <a:t>,</a:t>
            </a:r>
            <a:br>
              <a:rPr lang="en-US" sz="1400" dirty="0" smtClean="0">
                <a:solidFill>
                  <a:schemeClr val="tx1"/>
                </a:solidFill>
                <a:latin typeface="Arial" panose="020B0604020202020204" pitchFamily="34" charset="0"/>
                <a:cs typeface="Arial" panose="020B0604020202020204" pitchFamily="34" charset="0"/>
              </a:rPr>
            </a:b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Bordir</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hatto</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yumshoq</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qattig‘i</a:t>
            </a:r>
            <a:r>
              <a:rPr lang="en-US" sz="1400" dirty="0" smtClean="0">
                <a:solidFill>
                  <a:schemeClr val="tx1"/>
                </a:solidFill>
                <a:latin typeface="Arial" panose="020B0604020202020204" pitchFamily="34" charset="0"/>
                <a:cs typeface="Arial" panose="020B0604020202020204" pitchFamily="34" charset="0"/>
              </a:rPr>
              <a:t>.</a:t>
            </a:r>
            <a:br>
              <a:rPr lang="en-US" sz="1400" dirty="0" smtClean="0">
                <a:solidFill>
                  <a:schemeClr val="tx1"/>
                </a:solidFill>
                <a:latin typeface="Arial" panose="020B0604020202020204" pitchFamily="34" charset="0"/>
                <a:cs typeface="Arial" panose="020B0604020202020204" pitchFamily="34" charset="0"/>
              </a:rPr>
            </a:b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Shoir</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rassom</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bo</a:t>
            </a:r>
            <a:r>
              <a:rPr lang="uz-Latn-UZ" sz="1400" dirty="0" smtClean="0">
                <a:solidFill>
                  <a:schemeClr val="tx1"/>
                </a:solidFill>
                <a:latin typeface="Arial" panose="020B0604020202020204" pitchFamily="34" charset="0"/>
                <a:cs typeface="Arial" panose="020B0604020202020204" pitchFamily="34" charset="0"/>
              </a:rPr>
              <a:t>‘</a:t>
            </a:r>
            <a:r>
              <a:rPr lang="en-US" sz="1400" dirty="0" err="1" smtClean="0">
                <a:solidFill>
                  <a:schemeClr val="tx1"/>
                </a:solidFill>
                <a:latin typeface="Arial" panose="020B0604020202020204" pitchFamily="34" charset="0"/>
                <a:cs typeface="Arial" panose="020B0604020202020204" pitchFamily="34" charset="0"/>
              </a:rPr>
              <a:t>lsaydi</a:t>
            </a:r>
            <a:r>
              <a:rPr lang="en-US" sz="1400" dirty="0" smtClean="0">
                <a:solidFill>
                  <a:schemeClr val="tx1"/>
                </a:solidFill>
                <a:latin typeface="Arial" panose="020B0604020202020204" pitchFamily="34" charset="0"/>
                <a:cs typeface="Arial" panose="020B0604020202020204" pitchFamily="34" charset="0"/>
              </a:rPr>
              <a:t>  agar,</a:t>
            </a:r>
            <a:br>
              <a:rPr lang="en-US" sz="1400" dirty="0" smtClean="0">
                <a:solidFill>
                  <a:schemeClr val="tx1"/>
                </a:solidFill>
                <a:latin typeface="Arial" panose="020B0604020202020204" pitchFamily="34" charset="0"/>
                <a:cs typeface="Arial" panose="020B0604020202020204" pitchFamily="34" charset="0"/>
              </a:rPr>
            </a:b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Chizar</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edi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shundan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lavhalar</a:t>
            </a:r>
            <a:r>
              <a:rPr lang="en-US" sz="1400" dirty="0" smtClean="0">
                <a:solidFill>
                  <a:schemeClr val="tx1"/>
                </a:solidFill>
                <a:latin typeface="Arial" panose="020B0604020202020204" pitchFamily="34" charset="0"/>
                <a:cs typeface="Arial" panose="020B0604020202020204" pitchFamily="34" charset="0"/>
              </a:rPr>
              <a:t>.</a:t>
            </a:r>
            <a:br>
              <a:rPr lang="en-US" sz="1400" dirty="0" smtClean="0">
                <a:solidFill>
                  <a:schemeClr val="tx1"/>
                </a:solidFill>
                <a:latin typeface="Arial" panose="020B0604020202020204" pitchFamily="34" charset="0"/>
                <a:cs typeface="Arial" panose="020B0604020202020204" pitchFamily="34" charset="0"/>
              </a:rPr>
            </a:br>
            <a:r>
              <a:rPr lang="en-US" sz="1400" dirty="0" smtClean="0">
                <a:solidFill>
                  <a:schemeClr val="tx1"/>
                </a:solidFill>
                <a:latin typeface="Arial" panose="020B0604020202020204" pitchFamily="34" charset="0"/>
                <a:cs typeface="Arial" panose="020B0604020202020204" pitchFamily="34" charset="0"/>
              </a:rPr>
              <a:t>(</a:t>
            </a:r>
            <a:r>
              <a:rPr lang="en-US" sz="1400" dirty="0" err="1" smtClean="0">
                <a:solidFill>
                  <a:schemeClr val="tx1"/>
                </a:solidFill>
                <a:latin typeface="Arial" panose="020B0604020202020204" pitchFamily="34" charset="0"/>
                <a:cs typeface="Arial" panose="020B0604020202020204" pitchFamily="34" charset="0"/>
              </a:rPr>
              <a:t>Maqsud</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Shayxzoda</a:t>
            </a:r>
            <a:r>
              <a:rPr lang="en-US" sz="1400" dirty="0" smtClean="0">
                <a:solidFill>
                  <a:schemeClr val="tx1"/>
                </a:solidFill>
                <a:latin typeface="Arial" panose="020B0604020202020204" pitchFamily="34" charset="0"/>
                <a:cs typeface="Arial" panose="020B0604020202020204" pitchFamily="34" charset="0"/>
              </a:rPr>
              <a:t>)</a:t>
            </a:r>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2535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0" y="2801"/>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lang="uz-Latn-UZ" sz="1200" dirty="0" smtClean="0">
              <a:latin typeface="Arial" panose="020B0604020202020204" pitchFamily="34" charset="0"/>
              <a:cs typeface="Arial" panose="020B0604020202020204" pitchFamily="34" charset="0"/>
            </a:endParaRPr>
          </a:p>
          <a:p>
            <a:pPr algn="ctr"/>
            <a:r>
              <a:rPr lang="en-US" sz="1200" dirty="0" smtClean="0">
                <a:solidFill>
                  <a:schemeClr val="bg1"/>
                </a:solidFill>
                <a:latin typeface="Arial" panose="020B0604020202020204" pitchFamily="34" charset="0"/>
                <a:cs typeface="Arial" panose="020B0604020202020204" pitchFamily="34" charset="0"/>
              </a:rPr>
              <a:t>Sh</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Rahmatullayevning</a:t>
            </a:r>
            <a:r>
              <a:rPr lang="en-US" sz="1200" dirty="0">
                <a:solidFill>
                  <a:schemeClr val="bg1"/>
                </a:solidFill>
                <a:latin typeface="Arial" panose="020B0604020202020204" pitchFamily="34" charset="0"/>
                <a:cs typeface="Arial" panose="020B0604020202020204" pitchFamily="34" charset="0"/>
              </a:rPr>
              <a:t>  « </a:t>
            </a:r>
            <a:r>
              <a:rPr lang="uz-Latn-UZ" sz="1200" dirty="0">
                <a:solidFill>
                  <a:schemeClr val="bg1"/>
                </a:solidFill>
                <a:latin typeface="Arial" panose="020B0604020202020204" pitchFamily="34" charset="0"/>
                <a:cs typeface="Arial" panose="020B0604020202020204" pitchFamily="34" charset="0"/>
              </a:rPr>
              <a:t>O</a:t>
            </a:r>
            <a:r>
              <a:rPr lang="en-US" sz="1200" dirty="0">
                <a:solidFill>
                  <a:schemeClr val="bg1"/>
                </a:solidFill>
                <a:latin typeface="Arial" panose="020B0604020202020204" pitchFamily="34" charset="0"/>
                <a:cs typeface="Arial" panose="020B0604020202020204" pitchFamily="34" charset="0"/>
              </a:rPr>
              <a:t>‘</a:t>
            </a:r>
            <a:r>
              <a:rPr lang="en-US" sz="1200" dirty="0" err="1">
                <a:solidFill>
                  <a:schemeClr val="bg1"/>
                </a:solidFill>
                <a:latin typeface="Arial" panose="020B0604020202020204" pitchFamily="34" charset="0"/>
                <a:cs typeface="Arial" panose="020B0604020202020204" pitchFamily="34" charset="0"/>
              </a:rPr>
              <a:t>zbek</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tilining</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izohli</a:t>
            </a:r>
            <a:r>
              <a:rPr lang="en-US" sz="1200" dirty="0">
                <a:solidFill>
                  <a:schemeClr val="bg1"/>
                </a:solidFill>
                <a:latin typeface="Arial" panose="020B0604020202020204" pitchFamily="34" charset="0"/>
                <a:cs typeface="Arial" panose="020B0604020202020204" pitchFamily="34" charset="0"/>
              </a:rPr>
              <a:t> </a:t>
            </a:r>
            <a:endParaRPr lang="uz-Latn-UZ" sz="1200" dirty="0" smtClean="0">
              <a:solidFill>
                <a:schemeClr val="bg1"/>
              </a:solidFill>
              <a:latin typeface="Arial" panose="020B0604020202020204" pitchFamily="34" charset="0"/>
              <a:cs typeface="Arial" panose="020B0604020202020204" pitchFamily="34" charset="0"/>
            </a:endParaRPr>
          </a:p>
          <a:p>
            <a:pPr algn="ctr"/>
            <a:r>
              <a:rPr lang="en-US" sz="1200" dirty="0" smtClean="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frazeologik</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lug‘ati</a:t>
            </a:r>
            <a:r>
              <a:rPr lang="en-US" sz="1200" dirty="0">
                <a:solidFill>
                  <a:schemeClr val="bg1"/>
                </a:solidFill>
                <a:latin typeface="Arial" panose="020B0604020202020204" pitchFamily="34" charset="0"/>
                <a:cs typeface="Arial" panose="020B0604020202020204" pitchFamily="34" charset="0"/>
              </a:rPr>
              <a:t>»</a:t>
            </a:r>
            <a:r>
              <a:rPr lang="uz-Latn-UZ"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dan</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olingan</a:t>
            </a:r>
            <a:r>
              <a:rPr lang="en-US" sz="1200" dirty="0">
                <a:solidFill>
                  <a:schemeClr val="bg1"/>
                </a:solidFill>
                <a:latin typeface="Arial" panose="020B0604020202020204" pitchFamily="34" charset="0"/>
                <a:cs typeface="Arial" panose="020B0604020202020204" pitchFamily="34" charset="0"/>
              </a:rPr>
              <a:t>  </a:t>
            </a:r>
            <a:endParaRPr lang="uz-Latn-UZ" sz="1200" dirty="0" smtClean="0">
              <a:solidFill>
                <a:schemeClr val="bg1"/>
              </a:solidFill>
              <a:latin typeface="Arial" panose="020B0604020202020204" pitchFamily="34" charset="0"/>
              <a:cs typeface="Arial" panose="020B0604020202020204" pitchFamily="34" charset="0"/>
            </a:endParaRPr>
          </a:p>
          <a:p>
            <a:pPr algn="ctr"/>
            <a:r>
              <a:rPr lang="en-US" sz="1200" dirty="0" err="1" smtClean="0">
                <a:solidFill>
                  <a:schemeClr val="bg1"/>
                </a:solidFill>
                <a:latin typeface="Arial" panose="020B0604020202020204" pitchFamily="34" charset="0"/>
                <a:cs typeface="Arial" panose="020B0604020202020204" pitchFamily="34" charset="0"/>
              </a:rPr>
              <a:t>quyidagi</a:t>
            </a:r>
            <a:r>
              <a:rPr lang="en-US" sz="1200" dirty="0" smtClean="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iboralarning</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izohlarini</a:t>
            </a:r>
            <a:r>
              <a:rPr lang="en-US" sz="1200" dirty="0">
                <a:solidFill>
                  <a:schemeClr val="bg1"/>
                </a:solidFill>
                <a:latin typeface="Arial" panose="020B0604020202020204" pitchFamily="34" charset="0"/>
                <a:cs typeface="Arial" panose="020B0604020202020204" pitchFamily="34" charset="0"/>
              </a:rPr>
              <a:t> </a:t>
            </a:r>
            <a:endParaRPr lang="uz-Latn-UZ" sz="1200" dirty="0" smtClean="0">
              <a:solidFill>
                <a:schemeClr val="bg1"/>
              </a:solidFill>
              <a:latin typeface="Arial" panose="020B0604020202020204" pitchFamily="34" charset="0"/>
              <a:cs typeface="Arial" panose="020B0604020202020204" pitchFamily="34" charset="0"/>
            </a:endParaRPr>
          </a:p>
          <a:p>
            <a:pPr algn="ctr"/>
            <a:r>
              <a:rPr lang="en-US" sz="1200" dirty="0" smtClean="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esda</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tuting</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Ular</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ishtirokida</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gaplar</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tuzing</a:t>
            </a:r>
            <a:r>
              <a:rPr lang="en-US" sz="1200" dirty="0">
                <a:solidFill>
                  <a:schemeClr val="bg1"/>
                </a:solidFill>
                <a:latin typeface="Arial" panose="020B0604020202020204" pitchFamily="34" charset="0"/>
                <a:cs typeface="Arial" panose="020B0604020202020204" pitchFamily="34" charset="0"/>
              </a:rPr>
              <a:t>.</a:t>
            </a:r>
            <a:br>
              <a:rPr lang="en-US" sz="1200" dirty="0">
                <a:solidFill>
                  <a:schemeClr val="bg1"/>
                </a:solidFill>
                <a:latin typeface="Arial" panose="020B0604020202020204" pitchFamily="34" charset="0"/>
                <a:cs typeface="Arial" panose="020B0604020202020204" pitchFamily="34" charset="0"/>
              </a:rPr>
            </a:br>
            <a:endParaRPr sz="1132" dirty="0">
              <a:solidFill>
                <a:schemeClr val="bg1"/>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583081" y="370912"/>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uz-Latn-UZ" sz="1200" dirty="0" smtClean="0">
              <a:solidFill>
                <a:srgbClr val="90C226"/>
              </a:solidFill>
            </a:endParaRPr>
          </a:p>
          <a:p>
            <a:pPr algn="just"/>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300" b="1" dirty="0" err="1" smtClean="0">
                <a:solidFill>
                  <a:srgbClr val="0070C0"/>
                </a:solidFill>
                <a:latin typeface="Arial" panose="020B0604020202020204" pitchFamily="34" charset="0"/>
                <a:cs typeface="Arial" panose="020B0604020202020204" pitchFamily="34" charset="0"/>
              </a:rPr>
              <a:t>Ich-etini</a:t>
            </a:r>
            <a:r>
              <a:rPr lang="en-US" sz="1300" b="1" dirty="0" smtClean="0">
                <a:solidFill>
                  <a:srgbClr val="0070C0"/>
                </a:solidFill>
                <a:latin typeface="Arial" panose="020B0604020202020204" pitchFamily="34" charset="0"/>
                <a:cs typeface="Arial" panose="020B0604020202020204" pitchFamily="34" charset="0"/>
              </a:rPr>
              <a:t>  </a:t>
            </a:r>
            <a:r>
              <a:rPr lang="en-US" sz="1300" b="1" dirty="0" err="1" smtClean="0">
                <a:solidFill>
                  <a:srgbClr val="0070C0"/>
                </a:solidFill>
                <a:latin typeface="Arial" panose="020B0604020202020204" pitchFamily="34" charset="0"/>
                <a:cs typeface="Arial" panose="020B0604020202020204" pitchFamily="34" charset="0"/>
              </a:rPr>
              <a:t>yemoq</a:t>
            </a:r>
            <a:r>
              <a:rPr lang="uz-Latn-UZ" sz="1300" b="1" dirty="0" smtClean="0">
                <a:solidFill>
                  <a:schemeClr val="tx1"/>
                </a:solidFill>
                <a:latin typeface="Arial" panose="020B0604020202020204" pitchFamily="34" charset="0"/>
                <a:cs typeface="Arial" panose="020B0604020202020204" pitchFamily="34" charset="0"/>
              </a:rPr>
              <a:t> </a:t>
            </a:r>
            <a:r>
              <a:rPr lang="en-US" sz="1300" dirty="0" err="1" smtClean="0">
                <a:solidFill>
                  <a:schemeClr val="tx1"/>
                </a:solidFill>
                <a:latin typeface="Arial" panose="020B0604020202020204" pitchFamily="34" charset="0"/>
                <a:cs typeface="Arial" panose="020B0604020202020204" pitchFamily="34" charset="0"/>
              </a:rPr>
              <a:t>Ruhan</a:t>
            </a:r>
            <a:r>
              <a:rPr lang="en-US" sz="1300" dirty="0" smtClean="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azoblanmoq</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ezilmoq</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fikr-o‘yini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boshqalarga</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aytmay</a:t>
            </a:r>
            <a:r>
              <a:rPr lang="en-US" sz="1300" dirty="0">
                <a:solidFill>
                  <a:schemeClr val="tx1"/>
                </a:solidFill>
                <a:latin typeface="Arial" panose="020B0604020202020204" pitchFamily="34" charset="0"/>
                <a:cs typeface="Arial" panose="020B0604020202020204" pitchFamily="34" charset="0"/>
              </a:rPr>
              <a:t>).  </a:t>
            </a:r>
            <a:endParaRPr lang="uz-Latn-UZ" sz="1300" dirty="0" smtClean="0">
              <a:solidFill>
                <a:schemeClr val="tx1"/>
              </a:solidFill>
              <a:latin typeface="Arial" panose="020B0604020202020204" pitchFamily="34" charset="0"/>
              <a:cs typeface="Arial" panose="020B0604020202020204" pitchFamily="34" charset="0"/>
            </a:endParaRPr>
          </a:p>
          <a:p>
            <a:pPr algn="just"/>
            <a:r>
              <a:rPr lang="en-US" sz="1300" b="1" dirty="0" err="1" smtClean="0">
                <a:solidFill>
                  <a:schemeClr val="tx1"/>
                </a:solidFill>
                <a:latin typeface="Arial" panose="020B0604020202020204" pitchFamily="34" charset="0"/>
                <a:cs typeface="Arial" panose="020B0604020202020204" pitchFamily="34" charset="0"/>
              </a:rPr>
              <a:t>Varianti</a:t>
            </a:r>
            <a:r>
              <a:rPr lang="en-US" sz="1300" b="1" dirty="0">
                <a:solidFill>
                  <a:schemeClr val="tx1"/>
                </a:solidFill>
                <a:latin typeface="Arial" panose="020B0604020202020204" pitchFamily="34" charset="0"/>
                <a:cs typeface="Arial" panose="020B0604020202020204" pitchFamily="34" charset="0"/>
              </a:rPr>
              <a:t>:</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ichini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yemoq</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etini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yemoq</a:t>
            </a:r>
            <a:r>
              <a:rPr lang="en-US" sz="1300" dirty="0">
                <a:solidFill>
                  <a:schemeClr val="tx1"/>
                </a:solidFill>
                <a:latin typeface="Arial" panose="020B0604020202020204" pitchFamily="34" charset="0"/>
                <a:cs typeface="Arial" panose="020B0604020202020204" pitchFamily="34" charset="0"/>
              </a:rPr>
              <a:t>.  </a:t>
            </a:r>
            <a:endParaRPr lang="uz-Latn-UZ" sz="1300" dirty="0" smtClean="0">
              <a:solidFill>
                <a:schemeClr val="tx1"/>
              </a:solidFill>
              <a:latin typeface="Arial" panose="020B0604020202020204" pitchFamily="34" charset="0"/>
              <a:cs typeface="Arial" panose="020B0604020202020204" pitchFamily="34" charset="0"/>
            </a:endParaRPr>
          </a:p>
          <a:p>
            <a:pPr algn="just"/>
            <a:r>
              <a:rPr lang="en-US" sz="1300" b="1" dirty="0" err="1" smtClean="0">
                <a:solidFill>
                  <a:schemeClr val="tx1"/>
                </a:solidFill>
                <a:latin typeface="Arial" panose="020B0604020202020204" pitchFamily="34" charset="0"/>
                <a:cs typeface="Arial" panose="020B0604020202020204" pitchFamily="34" charset="0"/>
              </a:rPr>
              <a:t>Ma’nodoshi</a:t>
            </a:r>
            <a:r>
              <a:rPr lang="en-US" sz="1300" b="1" dirty="0">
                <a:solidFill>
                  <a:schemeClr val="tx1"/>
                </a:solidFill>
                <a:latin typeface="Arial" panose="020B0604020202020204" pitchFamily="34" charset="0"/>
                <a:cs typeface="Arial" panose="020B0604020202020204" pitchFamily="34" charset="0"/>
              </a:rPr>
              <a:t>: </a:t>
            </a:r>
            <a:r>
              <a:rPr lang="en-US" sz="1300" dirty="0" err="1" smtClean="0">
                <a:solidFill>
                  <a:schemeClr val="tx1"/>
                </a:solidFill>
                <a:latin typeface="Arial" panose="020B0604020202020204" pitchFamily="34" charset="0"/>
                <a:cs typeface="Arial" panose="020B0604020202020204" pitchFamily="34" charset="0"/>
              </a:rPr>
              <a:t>o‘z</a:t>
            </a:r>
            <a:r>
              <a:rPr lang="en-US" sz="1300" dirty="0" smtClean="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yog‘iga</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o‘zi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qovurilmoq</a:t>
            </a:r>
            <a:r>
              <a:rPr lang="en-US" sz="1300" dirty="0">
                <a:solidFill>
                  <a:schemeClr val="tx1"/>
                </a:solidFill>
                <a:latin typeface="Arial" panose="020B0604020202020204" pitchFamily="34" charset="0"/>
                <a:cs typeface="Arial" panose="020B0604020202020204" pitchFamily="34" charset="0"/>
              </a:rPr>
              <a:t>.  </a:t>
            </a:r>
            <a:endParaRPr lang="uz-Latn-UZ" sz="1300" dirty="0" smtClean="0">
              <a:solidFill>
                <a:schemeClr val="tx1"/>
              </a:solidFill>
              <a:latin typeface="Arial" panose="020B0604020202020204" pitchFamily="34" charset="0"/>
              <a:cs typeface="Arial" panose="020B0604020202020204" pitchFamily="34" charset="0"/>
            </a:endParaRPr>
          </a:p>
          <a:p>
            <a:pPr algn="just"/>
            <a:r>
              <a:rPr lang="uz-Latn-UZ" sz="1300" b="1" dirty="0" smtClean="0">
                <a:solidFill>
                  <a:schemeClr val="tx1"/>
                </a:solidFill>
                <a:latin typeface="Arial" panose="020B0604020202020204" pitchFamily="34" charset="0"/>
                <a:cs typeface="Arial" panose="020B0604020202020204" pitchFamily="34" charset="0"/>
              </a:rPr>
              <a:t>O</a:t>
            </a:r>
            <a:r>
              <a:rPr lang="en-US" sz="1300" b="1" dirty="0" smtClean="0">
                <a:solidFill>
                  <a:schemeClr val="tx1"/>
                </a:solidFill>
                <a:latin typeface="Arial" panose="020B0604020202020204" pitchFamily="34" charset="0"/>
                <a:cs typeface="Arial" panose="020B0604020202020204" pitchFamily="34" charset="0"/>
              </a:rPr>
              <a:t>‘</a:t>
            </a:r>
            <a:r>
              <a:rPr lang="en-US" sz="1300" b="1" dirty="0" err="1" smtClean="0">
                <a:solidFill>
                  <a:schemeClr val="tx1"/>
                </a:solidFill>
                <a:latin typeface="Arial" panose="020B0604020202020204" pitchFamily="34" charset="0"/>
                <a:cs typeface="Arial" panose="020B0604020202020204" pitchFamily="34" charset="0"/>
              </a:rPr>
              <a:t>xshashi</a:t>
            </a:r>
            <a:r>
              <a:rPr lang="en-US" sz="1300" b="1"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ichini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kemirmoq</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o‘zini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o‘zi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yeb</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qo‘ymoq</a:t>
            </a:r>
            <a:r>
              <a:rPr lang="en-US" sz="1300" dirty="0">
                <a:solidFill>
                  <a:schemeClr val="tx1"/>
                </a:solidFill>
                <a:latin typeface="Arial" panose="020B0604020202020204" pitchFamily="34" charset="0"/>
                <a:cs typeface="Arial" panose="020B0604020202020204" pitchFamily="34" charset="0"/>
              </a:rPr>
              <a:t>.</a:t>
            </a:r>
            <a:br>
              <a:rPr lang="en-US" sz="1300" dirty="0">
                <a:solidFill>
                  <a:schemeClr val="tx1"/>
                </a:solidFill>
                <a:latin typeface="Arial" panose="020B0604020202020204" pitchFamily="34" charset="0"/>
                <a:cs typeface="Arial" panose="020B0604020202020204" pitchFamily="34" charset="0"/>
              </a:rPr>
            </a:br>
            <a:r>
              <a:rPr lang="en-US" sz="1300" b="1" dirty="0" err="1">
                <a:solidFill>
                  <a:srgbClr val="0070C0"/>
                </a:solidFill>
                <a:latin typeface="Arial" panose="020B0604020202020204" pitchFamily="34" charset="0"/>
                <a:cs typeface="Arial" panose="020B0604020202020204" pitchFamily="34" charset="0"/>
              </a:rPr>
              <a:t>Kayfi</a:t>
            </a:r>
            <a:r>
              <a:rPr lang="en-US" sz="1300" b="1" dirty="0">
                <a:solidFill>
                  <a:srgbClr val="0070C0"/>
                </a:solidFill>
                <a:latin typeface="Arial" panose="020B0604020202020204" pitchFamily="34" charset="0"/>
                <a:cs typeface="Arial" panose="020B0604020202020204" pitchFamily="34" charset="0"/>
              </a:rPr>
              <a:t>  </a:t>
            </a:r>
            <a:r>
              <a:rPr lang="en-US" sz="1300" b="1" dirty="0" err="1">
                <a:solidFill>
                  <a:srgbClr val="0070C0"/>
                </a:solidFill>
                <a:latin typeface="Arial" panose="020B0604020202020204" pitchFamily="34" charset="0"/>
                <a:cs typeface="Arial" panose="020B0604020202020204" pitchFamily="34" charset="0"/>
              </a:rPr>
              <a:t>buzuq</a:t>
            </a:r>
            <a:r>
              <a:rPr lang="en-US" sz="1300" b="1" dirty="0">
                <a:solidFill>
                  <a:srgbClr val="0070C0"/>
                </a:solidFill>
                <a:latin typeface="Arial" panose="020B0604020202020204" pitchFamily="34" charset="0"/>
                <a:cs typeface="Arial" panose="020B0604020202020204" pitchFamily="34" charset="0"/>
              </a:rPr>
              <a:t> </a:t>
            </a:r>
            <a:r>
              <a:rPr lang="en-US" sz="1300" dirty="0">
                <a:solidFill>
                  <a:srgbClr val="0070C0"/>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Kayfiyati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yomon</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xafa</a:t>
            </a:r>
            <a:r>
              <a:rPr lang="en-US" sz="1300" dirty="0">
                <a:solidFill>
                  <a:schemeClr val="tx1"/>
                </a:solidFill>
                <a:latin typeface="Arial" panose="020B0604020202020204" pitchFamily="34" charset="0"/>
                <a:cs typeface="Arial" panose="020B0604020202020204" pitchFamily="34" charset="0"/>
              </a:rPr>
              <a:t>. </a:t>
            </a:r>
            <a:endParaRPr lang="uz-Latn-UZ" sz="1300" dirty="0" smtClean="0">
              <a:solidFill>
                <a:schemeClr val="tx1"/>
              </a:solidFill>
              <a:latin typeface="Arial" panose="020B0604020202020204" pitchFamily="34" charset="0"/>
              <a:cs typeface="Arial" panose="020B0604020202020204" pitchFamily="34" charset="0"/>
            </a:endParaRPr>
          </a:p>
          <a:p>
            <a:pPr algn="just"/>
            <a:r>
              <a:rPr lang="en-US" sz="1300" b="1" dirty="0" smtClean="0">
                <a:solidFill>
                  <a:schemeClr val="tx1"/>
                </a:solidFill>
                <a:latin typeface="Arial" panose="020B0604020202020204" pitchFamily="34" charset="0"/>
                <a:cs typeface="Arial" panose="020B0604020202020204" pitchFamily="34" charset="0"/>
              </a:rPr>
              <a:t>Ma </a:t>
            </a:r>
            <a:r>
              <a:rPr lang="en-US" sz="1300" b="1" dirty="0">
                <a:solidFill>
                  <a:schemeClr val="tx1"/>
                </a:solidFill>
                <a:latin typeface="Arial" panose="020B0604020202020204" pitchFamily="34" charset="0"/>
                <a:cs typeface="Arial" panose="020B0604020202020204" pitchFamily="34" charset="0"/>
              </a:rPr>
              <a:t>’</a:t>
            </a:r>
            <a:r>
              <a:rPr lang="en-US" sz="1300" b="1" dirty="0" err="1">
                <a:solidFill>
                  <a:schemeClr val="tx1"/>
                </a:solidFill>
                <a:latin typeface="Arial" panose="020B0604020202020204" pitchFamily="34" charset="0"/>
                <a:cs typeface="Arial" panose="020B0604020202020204" pitchFamily="34" charset="0"/>
              </a:rPr>
              <a:t>nodoshi</a:t>
            </a:r>
            <a:r>
              <a:rPr lang="en-US" sz="1300" b="1"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ta’bi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xira</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ta’bi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tirriq</a:t>
            </a:r>
            <a:r>
              <a:rPr lang="en-US" sz="1300" dirty="0">
                <a:solidFill>
                  <a:schemeClr val="tx1"/>
                </a:solidFill>
                <a:latin typeface="Arial" panose="020B0604020202020204" pitchFamily="34" charset="0"/>
                <a:cs typeface="Arial" panose="020B0604020202020204" pitchFamily="34" charset="0"/>
              </a:rPr>
              <a:t>.  </a:t>
            </a:r>
            <a:endParaRPr lang="uz-Latn-UZ" sz="1300" dirty="0" smtClean="0">
              <a:solidFill>
                <a:schemeClr val="tx1"/>
              </a:solidFill>
              <a:latin typeface="Arial" panose="020B0604020202020204" pitchFamily="34" charset="0"/>
              <a:cs typeface="Arial" panose="020B0604020202020204" pitchFamily="34" charset="0"/>
            </a:endParaRPr>
          </a:p>
          <a:p>
            <a:pPr algn="just"/>
            <a:r>
              <a:rPr lang="ru-RU" sz="1300" b="1" dirty="0" smtClean="0">
                <a:solidFill>
                  <a:schemeClr val="tx1"/>
                </a:solidFill>
                <a:latin typeface="Arial" panose="020B0604020202020204" pitchFamily="34" charset="0"/>
                <a:cs typeface="Arial" panose="020B0604020202020204" pitchFamily="34" charset="0"/>
              </a:rPr>
              <a:t>О‘</a:t>
            </a:r>
            <a:r>
              <a:rPr lang="en-US" sz="1300" b="1" dirty="0" err="1">
                <a:solidFill>
                  <a:schemeClr val="tx1"/>
                </a:solidFill>
                <a:latin typeface="Arial" panose="020B0604020202020204" pitchFamily="34" charset="0"/>
                <a:cs typeface="Arial" panose="020B0604020202020204" pitchFamily="34" charset="0"/>
              </a:rPr>
              <a:t>xshashi</a:t>
            </a:r>
            <a:r>
              <a:rPr lang="en-US" sz="1300" b="1"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avzoyi</a:t>
            </a:r>
            <a:r>
              <a:rPr lang="en-US" sz="1300" dirty="0">
                <a:solidFill>
                  <a:schemeClr val="tx1"/>
                </a:solidFill>
                <a:latin typeface="Arial" panose="020B0604020202020204" pitchFamily="34" charset="0"/>
                <a:cs typeface="Arial" panose="020B0604020202020204" pitchFamily="34" charset="0"/>
              </a:rPr>
              <a:t>  </a:t>
            </a:r>
            <a:r>
              <a:rPr lang="en-US" sz="1300" dirty="0" err="1">
                <a:solidFill>
                  <a:schemeClr val="tx1"/>
                </a:solidFill>
                <a:latin typeface="Arial" panose="020B0604020202020204" pitchFamily="34" charset="0"/>
                <a:cs typeface="Arial" panose="020B0604020202020204" pitchFamily="34" charset="0"/>
              </a:rPr>
              <a:t>buzuq</a:t>
            </a:r>
            <a:r>
              <a:rPr lang="en-US" sz="1300" dirty="0">
                <a:solidFill>
                  <a:schemeClr val="tx1"/>
                </a:solidFill>
                <a:latin typeface="Arial" panose="020B0604020202020204" pitchFamily="34" charset="0"/>
                <a:cs typeface="Arial" panose="020B0604020202020204" pitchFamily="34" charset="0"/>
              </a:rPr>
              <a:t>.</a:t>
            </a:r>
            <a:endParaRPr lang="ru-RU" sz="13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1517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0" y="2801"/>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67817" y="215732"/>
            <a:ext cx="188277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defTabSz="914400">
              <a:spcBef>
                <a:spcPts val="114"/>
              </a:spcBef>
              <a:defRPr/>
            </a:pPr>
            <a:r>
              <a:rPr lang="en-US" kern="0" spc="10" dirty="0" smtClean="0">
                <a:solidFill>
                  <a:sysClr val="window" lastClr="FFFFFF"/>
                </a:solidFill>
              </a:rPr>
              <a:t>Ona  </a:t>
            </a:r>
            <a:r>
              <a:rPr lang="en-US" kern="0" spc="10" dirty="0" err="1" smtClean="0">
                <a:solidFill>
                  <a:sysClr val="window" lastClr="FFFFFF"/>
                </a:solidFill>
              </a:rPr>
              <a:t>tili</a:t>
            </a:r>
            <a:endParaRPr lang="en-US" kern="0" spc="10" dirty="0">
              <a:solidFill>
                <a:sysClr val="window" lastClr="FFFFFF"/>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625626" y="531340"/>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endParaRPr lang="ru-RU" sz="1200" dirty="0">
              <a:solidFill>
                <a:prstClr val="black">
                  <a:lumMod val="75000"/>
                  <a:lumOff val="25000"/>
                </a:prstClr>
              </a:solidFill>
              <a:latin typeface="Arial Black" pitchFamily="34" charset="0"/>
            </a:endParaRPr>
          </a:p>
        </p:txBody>
      </p:sp>
      <p:sp>
        <p:nvSpPr>
          <p:cNvPr id="25" name="Объект 3"/>
          <p:cNvSpPr txBox="1">
            <a:spLocks/>
          </p:cNvSpPr>
          <p:nvPr/>
        </p:nvSpPr>
        <p:spPr>
          <a:xfrm>
            <a:off x="638012" y="863495"/>
            <a:ext cx="4717082" cy="2386349"/>
          </a:xfrm>
          <a:prstGeom prst="rect">
            <a:avLst/>
          </a:prstGeom>
        </p:spPr>
        <p:txBody>
          <a:bodyPr>
            <a:normAutofit/>
          </a:bodyPr>
          <a:lstStyle>
            <a:lvl1pPr marL="161986" indent="-161986" algn="l" defTabSz="215981" rtl="0" eaLnBrk="1" latinLnBrk="0" hangingPunct="1">
              <a:spcBef>
                <a:spcPts val="472"/>
              </a:spcBef>
              <a:spcAft>
                <a:spcPts val="0"/>
              </a:spcAft>
              <a:buClr>
                <a:schemeClr val="accent1"/>
              </a:buClr>
              <a:buSzPct val="80000"/>
              <a:buFont typeface="Wingdings 3" charset="2"/>
              <a:buChar char=""/>
              <a:defRPr sz="850" kern="1200">
                <a:solidFill>
                  <a:schemeClr val="tx1">
                    <a:lumMod val="75000"/>
                    <a:lumOff val="25000"/>
                  </a:schemeClr>
                </a:solidFill>
                <a:latin typeface="+mn-lt"/>
                <a:ea typeface="+mn-ea"/>
                <a:cs typeface="+mn-cs"/>
              </a:defRPr>
            </a:lvl1pPr>
            <a:lvl2pPr marL="350970" indent="-134988" algn="l" defTabSz="215981" rtl="0" eaLnBrk="1" latinLnBrk="0" hangingPunct="1">
              <a:spcBef>
                <a:spcPts val="472"/>
              </a:spcBef>
              <a:spcAft>
                <a:spcPts val="0"/>
              </a:spcAft>
              <a:buClr>
                <a:schemeClr val="accent1"/>
              </a:buClr>
              <a:buSzPct val="80000"/>
              <a:buFont typeface="Wingdings 3" charset="2"/>
              <a:buChar char=""/>
              <a:defRPr sz="756" kern="1200">
                <a:solidFill>
                  <a:schemeClr val="tx1">
                    <a:lumMod val="75000"/>
                    <a:lumOff val="25000"/>
                  </a:schemeClr>
                </a:solidFill>
                <a:latin typeface="+mn-lt"/>
                <a:ea typeface="+mn-ea"/>
                <a:cs typeface="+mn-cs"/>
              </a:defRPr>
            </a:lvl2pPr>
            <a:lvl3pPr marL="539953" indent="-107991" algn="l" defTabSz="215981" rtl="0" eaLnBrk="1" latinLnBrk="0" hangingPunct="1">
              <a:spcBef>
                <a:spcPts val="472"/>
              </a:spcBef>
              <a:spcAft>
                <a:spcPts val="0"/>
              </a:spcAft>
              <a:buClr>
                <a:schemeClr val="accent1"/>
              </a:buClr>
              <a:buSzPct val="80000"/>
              <a:buFont typeface="Wingdings 3" charset="2"/>
              <a:buChar char=""/>
              <a:defRPr sz="661" kern="1200">
                <a:solidFill>
                  <a:schemeClr val="tx1">
                    <a:lumMod val="75000"/>
                    <a:lumOff val="25000"/>
                  </a:schemeClr>
                </a:solidFill>
                <a:latin typeface="+mn-lt"/>
                <a:ea typeface="+mn-ea"/>
                <a:cs typeface="+mn-cs"/>
              </a:defRPr>
            </a:lvl3pPr>
            <a:lvl4pPr marL="755934"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4pPr>
            <a:lvl5pPr marL="971916"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5pPr>
            <a:lvl6pPr marL="1187897"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6pPr>
            <a:lvl7pPr marL="1403878"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7pPr>
            <a:lvl8pPr marL="1619860"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8pPr>
            <a:lvl9pPr marL="1835841"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9pPr>
          </a:lstStyle>
          <a:p>
            <a:endParaRPr lang="en-US" dirty="0" smtClean="0"/>
          </a:p>
          <a:p>
            <a:pPr marL="0" indent="0">
              <a:buFont typeface="Wingdings 3" charset="2"/>
              <a:buNone/>
            </a:pPr>
            <a:r>
              <a:rPr lang="en-US" sz="1300" dirty="0" err="1" smtClean="0">
                <a:latin typeface="Arial" panose="020B0604020202020204" pitchFamily="34" charset="0"/>
                <a:cs typeface="Arial" panose="020B0604020202020204" pitchFamily="34" charset="0"/>
              </a:rPr>
              <a:t>Mustahkamlash</a:t>
            </a:r>
            <a:r>
              <a:rPr lang="en-US" sz="1300" dirty="0" smtClean="0">
                <a:latin typeface="Arial" panose="020B0604020202020204" pitchFamily="34" charset="0"/>
                <a:cs typeface="Arial" panose="020B0604020202020204" pitchFamily="34" charset="0"/>
              </a:rPr>
              <a:t>.</a:t>
            </a:r>
            <a:endParaRPr lang="en-US" sz="12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1. </a:t>
            </a:r>
            <a:r>
              <a:rPr lang="en-US" sz="1400" dirty="0" err="1" smtClean="0">
                <a:latin typeface="Arial" panose="020B0604020202020204" pitchFamily="34" charset="0"/>
                <a:cs typeface="Arial" panose="020B0604020202020204" pitchFamily="34" charset="0"/>
              </a:rPr>
              <a:t>Qanday</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nutq</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to‘g‘ri</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nutq</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bo‘la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olmaydi</a:t>
            </a:r>
            <a:r>
              <a:rPr lang="en-US" sz="1400" dirty="0" smtClean="0">
                <a:latin typeface="Arial" panose="020B0604020202020204" pitchFamily="34" charset="0"/>
                <a:cs typeface="Arial" panose="020B0604020202020204" pitchFamily="34" charset="0"/>
              </a:rPr>
              <a:t>?</a:t>
            </a:r>
          </a:p>
          <a:p>
            <a:r>
              <a:rPr lang="en-US" sz="1400" dirty="0" smtClean="0">
                <a:latin typeface="Arial" panose="020B0604020202020204" pitchFamily="34" charset="0"/>
                <a:cs typeface="Arial" panose="020B0604020202020204" pitchFamily="34" charset="0"/>
              </a:rPr>
              <a:t>2. </a:t>
            </a:r>
            <a:r>
              <a:rPr lang="en-US" sz="1400" dirty="0" err="1" smtClean="0">
                <a:latin typeface="Arial" panose="020B0604020202020204" pitchFamily="34" charset="0"/>
                <a:cs typeface="Arial" panose="020B0604020202020204" pitchFamily="34" charset="0"/>
              </a:rPr>
              <a:t>Adabiy</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me’yor</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deganda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nimalarni</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tushunasiz</a:t>
            </a:r>
            <a:r>
              <a:rPr lang="en-US" sz="1400" dirty="0" smtClean="0">
                <a:latin typeface="Arial" panose="020B0604020202020204" pitchFamily="34" charset="0"/>
                <a:cs typeface="Arial" panose="020B0604020202020204" pitchFamily="34" charset="0"/>
              </a:rPr>
              <a:t>?</a:t>
            </a:r>
          </a:p>
          <a:p>
            <a:r>
              <a:rPr lang="en-US" sz="1400" dirty="0" smtClean="0">
                <a:latin typeface="Arial" panose="020B0604020202020204" pitchFamily="34" charset="0"/>
                <a:cs typeface="Arial" panose="020B0604020202020204" pitchFamily="34" charset="0"/>
              </a:rPr>
              <a:t>3. </a:t>
            </a:r>
            <a:r>
              <a:rPr lang="en-US" sz="1400" dirty="0" err="1" smtClean="0">
                <a:latin typeface="Arial" panose="020B0604020202020204" pitchFamily="34" charset="0"/>
                <a:cs typeface="Arial" panose="020B0604020202020204" pitchFamily="34" charset="0"/>
              </a:rPr>
              <a:t>Adabiy</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me’yorning</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qanday</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turlarini</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bilasiz</a:t>
            </a:r>
            <a:r>
              <a:rPr lang="en-US" sz="1400" dirty="0" smtClean="0">
                <a:latin typeface="Arial" panose="020B0604020202020204" pitchFamily="34" charset="0"/>
                <a:cs typeface="Arial" panose="020B0604020202020204" pitchFamily="34" charset="0"/>
              </a:rPr>
              <a:t>?</a:t>
            </a:r>
          </a:p>
          <a:p>
            <a:r>
              <a:rPr lang="en-US" sz="1400" dirty="0" smtClean="0">
                <a:latin typeface="Arial" panose="020B0604020202020204" pitchFamily="34" charset="0"/>
                <a:cs typeface="Arial" panose="020B0604020202020204" pitchFamily="34" charset="0"/>
              </a:rPr>
              <a:t>4. </a:t>
            </a:r>
            <a:r>
              <a:rPr lang="en-US" sz="1400" dirty="0" err="1" smtClean="0">
                <a:latin typeface="Arial" panose="020B0604020202020204" pitchFamily="34" charset="0"/>
                <a:cs typeface="Arial" panose="020B0604020202020204" pitchFamily="34" charset="0"/>
              </a:rPr>
              <a:t>Nutqda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ma’nodosh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so‘zlardan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to‘g‘ri</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va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o‘rinli</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foydalanish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qaysi</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me’yorga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asoslanadi</a:t>
            </a:r>
            <a:r>
              <a:rPr lang="en-US" sz="1400" dirty="0" smtClean="0">
                <a:latin typeface="Arial" panose="020B0604020202020204" pitchFamily="34" charset="0"/>
                <a:cs typeface="Arial" panose="020B0604020202020204" pitchFamily="34" charset="0"/>
              </a:rPr>
              <a:t>?</a:t>
            </a:r>
          </a:p>
          <a:p>
            <a:r>
              <a:rPr lang="en-US" sz="1400" dirty="0" smtClean="0">
                <a:latin typeface="Arial" panose="020B0604020202020204" pitchFamily="34" charset="0"/>
                <a:cs typeface="Arial" panose="020B0604020202020204" pitchFamily="34" charset="0"/>
              </a:rPr>
              <a:t>5. </a:t>
            </a:r>
            <a:r>
              <a:rPr lang="en-US" sz="1400" dirty="0" err="1" smtClean="0">
                <a:latin typeface="Arial" panose="020B0604020202020204" pitchFamily="34" charset="0"/>
                <a:cs typeface="Arial" panose="020B0604020202020204" pitchFamily="34" charset="0"/>
              </a:rPr>
              <a:t>Badiiy</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adabiyotda</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muayyan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estetik</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maqsad</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bilan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adabiy</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til</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me’yor­laridan</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chekinish</a:t>
            </a:r>
            <a:r>
              <a:rPr lang="en-US" sz="1400" dirty="0" smtClean="0">
                <a:latin typeface="Arial" panose="020B0604020202020204" pitchFamily="34" charset="0"/>
                <a:cs typeface="Arial" panose="020B0604020202020204" pitchFamily="34" charset="0"/>
              </a:rPr>
              <a:t>  </a:t>
            </a:r>
            <a:r>
              <a:rPr lang="en-US" sz="1400" dirty="0" err="1" smtClean="0">
                <a:latin typeface="Arial" panose="020B0604020202020204" pitchFamily="34" charset="0"/>
                <a:cs typeface="Arial" panose="020B0604020202020204" pitchFamily="34" charset="0"/>
              </a:rPr>
              <a:t>mumkinmi</a:t>
            </a:r>
            <a:r>
              <a:rPr lang="en-US" sz="1400" dirty="0" smtClean="0">
                <a:latin typeface="Arial" panose="020B0604020202020204" pitchFamily="34" charset="0"/>
                <a:cs typeface="Arial" panose="020B0604020202020204" pitchFamily="34" charset="0"/>
              </a:rPr>
              <a:t>?</a:t>
            </a:r>
          </a:p>
          <a:p>
            <a:endParaRPr lang="ru-RU" dirty="0"/>
          </a:p>
        </p:txBody>
      </p:sp>
    </p:spTree>
    <p:extLst>
      <p:ext uri="{BB962C8B-B14F-4D97-AF65-F5344CB8AC3E}">
        <p14:creationId xmlns:p14="http://schemas.microsoft.com/office/powerpoint/2010/main" val="1062876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7819" y="-7423"/>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55546" y="338531"/>
            <a:ext cx="2848012" cy="322523"/>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defTabSz="914400">
              <a:spcBef>
                <a:spcPts val="114"/>
              </a:spcBef>
              <a:defRPr/>
            </a:pPr>
            <a:r>
              <a:rPr lang="uz-Latn-UZ" sz="2000" kern="0" spc="10" dirty="0" smtClean="0">
                <a:solidFill>
                  <a:sysClr val="window" lastClr="FFFFFF"/>
                </a:solidFill>
              </a:rPr>
              <a:t>Uyga vazifa: 22-mashq</a:t>
            </a:r>
            <a:endParaRPr lang="en-US" sz="2000" kern="0" spc="10" dirty="0">
              <a:solidFill>
                <a:sysClr val="window" lastClr="FFFFFF"/>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589484" y="531340"/>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endParaRPr lang="ru-RU" sz="1200" dirty="0">
              <a:solidFill>
                <a:prstClr val="black">
                  <a:lumMod val="75000"/>
                  <a:lumOff val="25000"/>
                </a:prstClr>
              </a:solidFill>
              <a:latin typeface="Arial Black" pitchFamily="34" charset="0"/>
            </a:endParaRPr>
          </a:p>
        </p:txBody>
      </p:sp>
      <p:sp>
        <p:nvSpPr>
          <p:cNvPr id="25" name="Заголовок 5"/>
          <p:cNvSpPr txBox="1">
            <a:spLocks/>
          </p:cNvSpPr>
          <p:nvPr/>
        </p:nvSpPr>
        <p:spPr>
          <a:xfrm>
            <a:off x="625626" y="1155025"/>
            <a:ext cx="5133824" cy="2304255"/>
          </a:xfrm>
          <a:prstGeom prst="rect">
            <a:avLst/>
          </a:prstGeom>
        </p:spPr>
        <p:txBody>
          <a:bodyPr vert="horz" lIns="91440" tIns="45720" rIns="91440" bIns="45720" rtlCol="0" anchor="t">
            <a:no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100" dirty="0" err="1" smtClean="0">
                <a:solidFill>
                  <a:srgbClr val="0070C0"/>
                </a:solidFill>
                <a:latin typeface="Arial" panose="020B0604020202020204" pitchFamily="34" charset="0"/>
                <a:cs typeface="Arial" panose="020B0604020202020204" pitchFamily="34" charset="0"/>
              </a:rPr>
              <a:t>Berilgan</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misollarda</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adabiy</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til</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me’yorlariga</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nomuvofiq</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qo‘llangan</a:t>
            </a:r>
            <a:r>
              <a:rPr lang="en-US" sz="1100" dirty="0" smtClean="0">
                <a:solidFill>
                  <a:srgbClr val="0070C0"/>
                </a:solidFill>
                <a:latin typeface="Arial" panose="020B0604020202020204" pitchFamily="34" charset="0"/>
                <a:cs typeface="Arial" panose="020B0604020202020204" pitchFamily="34" charset="0"/>
              </a:rPr>
              <a:t>,  ammo  </a:t>
            </a:r>
            <a:r>
              <a:rPr lang="en-US" sz="1100" dirty="0" err="1" smtClean="0">
                <a:solidFill>
                  <a:srgbClr val="0070C0"/>
                </a:solidFill>
                <a:latin typeface="Arial" panose="020B0604020202020204" pitchFamily="34" charset="0"/>
                <a:cs typeface="Arial" panose="020B0604020202020204" pitchFamily="34" charset="0"/>
              </a:rPr>
              <a:t>badiiy</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vazifa</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bajargan</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birliklarni</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izohlang</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va</a:t>
            </a:r>
            <a:r>
              <a:rPr lang="en-US" sz="1100" dirty="0" smtClean="0">
                <a:solidFill>
                  <a:srgbClr val="0070C0"/>
                </a:solidFill>
                <a:latin typeface="Arial" panose="020B0604020202020204" pitchFamily="34" charset="0"/>
                <a:cs typeface="Arial" panose="020B0604020202020204" pitchFamily="34" charset="0"/>
              </a:rPr>
              <a:t>  </a:t>
            </a:r>
            <a:r>
              <a:rPr lang="en-US" sz="1100" dirty="0" err="1" smtClean="0">
                <a:solidFill>
                  <a:srgbClr val="0070C0"/>
                </a:solidFill>
                <a:latin typeface="Arial" panose="020B0604020202020204" pitchFamily="34" charset="0"/>
                <a:cs typeface="Arial" panose="020B0604020202020204" pitchFamily="34" charset="0"/>
              </a:rPr>
              <a:t>yozing</a:t>
            </a:r>
            <a:r>
              <a:rPr lang="en-US" sz="1100" dirty="0" smtClean="0">
                <a:solidFill>
                  <a:srgbClr val="0070C0"/>
                </a:solidFill>
                <a:latin typeface="Arial" panose="020B0604020202020204" pitchFamily="34" charset="0"/>
                <a:cs typeface="Arial" panose="020B0604020202020204" pitchFamily="34" charset="0"/>
              </a:rPr>
              <a:t>.</a:t>
            </a:r>
            <a:r>
              <a:rPr lang="uz-Latn-UZ" sz="1100" dirty="0" smtClean="0">
                <a:solidFill>
                  <a:srgbClr val="0070C0"/>
                </a:solidFill>
                <a:latin typeface="Arial" panose="020B0604020202020204" pitchFamily="34" charset="0"/>
                <a:cs typeface="Arial" panose="020B0604020202020204" pitchFamily="34" charset="0"/>
              </a:rPr>
              <a:t> </a:t>
            </a:r>
          </a:p>
          <a:p>
            <a:r>
              <a:rPr lang="en-US" sz="1100" dirty="0" smtClean="0">
                <a:solidFill>
                  <a:schemeClr val="tx1"/>
                </a:solidFill>
                <a:latin typeface="Arial" panose="020B0604020202020204" pitchFamily="34" charset="0"/>
                <a:cs typeface="Arial" panose="020B0604020202020204" pitchFamily="34" charset="0"/>
              </a:rPr>
              <a:t>1.  </a:t>
            </a:r>
            <a:r>
              <a:rPr lang="en-US" sz="1100" dirty="0" err="1" smtClean="0">
                <a:solidFill>
                  <a:schemeClr val="tx1"/>
                </a:solidFill>
                <a:latin typeface="Arial" panose="020B0604020202020204" pitchFamily="34" charset="0"/>
                <a:cs typeface="Arial" panose="020B0604020202020204" pitchFamily="34" charset="0"/>
              </a:rPr>
              <a:t>Gulsara</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tim</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qora</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tuflisini</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do‘qillatib</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xonamga</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kirdi</a:t>
            </a:r>
            <a:r>
              <a:rPr lang="en-US" sz="1100" dirty="0" smtClean="0">
                <a:solidFill>
                  <a:schemeClr val="tx1"/>
                </a:solidFill>
                <a:latin typeface="Arial" panose="020B0604020202020204" pitchFamily="34" charset="0"/>
                <a:cs typeface="Arial" panose="020B0604020202020204" pitchFamily="34" charset="0"/>
              </a:rPr>
              <a:t>.  —  E,  </a:t>
            </a:r>
            <a:r>
              <a:rPr lang="en-US" sz="1100" dirty="0" err="1" smtClean="0">
                <a:solidFill>
                  <a:schemeClr val="tx1"/>
                </a:solidFill>
                <a:latin typeface="Arial" panose="020B0604020202020204" pitchFamily="34" charset="0"/>
                <a:cs typeface="Arial" panose="020B0604020202020204" pitchFamily="34" charset="0"/>
              </a:rPr>
              <a:t>qal</a:t>
            </a:r>
            <a:r>
              <a:rPr lang="en-US" sz="1100" dirty="0" smtClean="0">
                <a:solidFill>
                  <a:schemeClr val="tx1"/>
                </a:solidFill>
                <a:latin typeface="Arial" panose="020B0604020202020204" pitchFamily="34" charset="0"/>
                <a:cs typeface="Arial" panose="020B0604020202020204" pitchFamily="34" charset="0"/>
              </a:rPr>
              <a:t>- </a:t>
            </a:r>
            <a:br>
              <a:rPr lang="en-US" sz="1100" dirty="0" smtClean="0">
                <a:solidFill>
                  <a:schemeClr val="tx1"/>
                </a:solidFill>
                <a:latin typeface="Arial" panose="020B0604020202020204" pitchFamily="34" charset="0"/>
                <a:cs typeface="Arial" panose="020B0604020202020204" pitchFamily="34" charset="0"/>
              </a:rPr>
            </a:br>
            <a:r>
              <a:rPr lang="en-US" sz="1100" dirty="0" err="1" smtClean="0">
                <a:solidFill>
                  <a:schemeClr val="tx1"/>
                </a:solidFill>
                <a:latin typeface="Arial" panose="020B0604020202020204" pitchFamily="34" charset="0"/>
                <a:cs typeface="Arial" panose="020B0604020202020204" pitchFamily="34" charset="0"/>
              </a:rPr>
              <a:t>dirg‘ochmi</a:t>
            </a:r>
            <a:r>
              <a:rPr lang="en-US" sz="1100" dirty="0" smtClean="0">
                <a:solidFill>
                  <a:schemeClr val="tx1"/>
                </a:solidFill>
                <a:latin typeface="Arial" panose="020B0604020202020204" pitchFamily="34" charset="0"/>
                <a:cs typeface="Arial" panose="020B0604020202020204" pitchFamily="34" charset="0"/>
              </a:rPr>
              <a:t>  u?  </a:t>
            </a:r>
            <a:r>
              <a:rPr lang="en-US" sz="1100" dirty="0" err="1" smtClean="0">
                <a:solidFill>
                  <a:schemeClr val="tx1"/>
                </a:solidFill>
                <a:latin typeface="Arial" panose="020B0604020202020204" pitchFamily="34" charset="0"/>
                <a:cs typeface="Arial" panose="020B0604020202020204" pitchFamily="34" charset="0"/>
              </a:rPr>
              <a:t>Yaxshi</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odamlaming</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uyiga</a:t>
            </a:r>
            <a:r>
              <a:rPr lang="en-US" sz="1100" dirty="0" smtClean="0">
                <a:solidFill>
                  <a:schemeClr val="tx1"/>
                </a:solidFill>
                <a:latin typeface="Arial" panose="020B0604020202020204" pitchFamily="34" charset="0"/>
                <a:cs typeface="Arial" panose="020B0604020202020204" pitchFamily="34" charset="0"/>
              </a:rPr>
              <a:t>  in  </a:t>
            </a:r>
            <a:r>
              <a:rPr lang="en-US" sz="1100" dirty="0" err="1" smtClean="0">
                <a:solidFill>
                  <a:schemeClr val="tx1"/>
                </a:solidFill>
                <a:latin typeface="Arial" panose="020B0604020202020204" pitchFamily="34" charset="0"/>
                <a:cs typeface="Arial" panose="020B0604020202020204" pitchFamily="34" charset="0"/>
              </a:rPr>
              <a:t>qo‘yadi</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deyishadi</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Kampli</a:t>
            </a:r>
            <a:r>
              <a:rPr lang="en-US" sz="1100" dirty="0" smtClean="0">
                <a:solidFill>
                  <a:schemeClr val="tx1"/>
                </a:solidFill>
                <a:latin typeface="Arial" panose="020B0604020202020204" pitchFamily="34" charset="0"/>
                <a:cs typeface="Arial" panose="020B0604020202020204" pitchFamily="34" charset="0"/>
              </a:rPr>
              <a:t>- </a:t>
            </a:r>
            <a:br>
              <a:rPr lang="en-US" sz="1100" dirty="0" smtClean="0">
                <a:solidFill>
                  <a:schemeClr val="tx1"/>
                </a:solidFill>
                <a:latin typeface="Arial" panose="020B0604020202020204" pitchFamily="34" charset="0"/>
                <a:cs typeface="Arial" panose="020B0604020202020204" pitchFamily="34" charset="0"/>
              </a:rPr>
            </a:br>
            <a:r>
              <a:rPr lang="en-US" sz="1100" dirty="0" err="1" smtClean="0">
                <a:solidFill>
                  <a:schemeClr val="tx1"/>
                </a:solidFill>
                <a:latin typeface="Arial" panose="020B0604020202020204" pitchFamily="34" charset="0"/>
                <a:cs typeface="Arial" panose="020B0604020202020204" pitchFamily="34" charset="0"/>
              </a:rPr>
              <a:t>ment</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emas</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Quwatjon</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Singlimmi</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uyida</a:t>
            </a:r>
            <a:r>
              <a:rPr lang="en-US" sz="1100" dirty="0" smtClean="0">
                <a:solidFill>
                  <a:schemeClr val="tx1"/>
                </a:solidFill>
                <a:latin typeface="Arial" panose="020B0604020202020204" pitchFamily="34" charset="0"/>
                <a:cs typeface="Arial" panose="020B0604020202020204" pitchFamily="34" charset="0"/>
              </a:rPr>
              <a:t>  den  </a:t>
            </a:r>
            <a:r>
              <a:rPr lang="en-US" sz="1100" dirty="0" err="1" smtClean="0">
                <a:solidFill>
                  <a:schemeClr val="tx1"/>
                </a:solidFill>
                <a:latin typeface="Arial" panose="020B0604020202020204" pitchFamily="34" charset="0"/>
                <a:cs typeface="Arial" panose="020B0604020202020204" pitchFamily="34" charset="0"/>
              </a:rPr>
              <a:t>rojdeniyada</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edik</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Uning</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eri</a:t>
            </a:r>
            <a:r>
              <a:rPr lang="en-US" sz="1100" dirty="0" smtClean="0">
                <a:solidFill>
                  <a:schemeClr val="tx1"/>
                </a:solidFill>
                <a:latin typeface="Arial" panose="020B0604020202020204" pitchFamily="34" charset="0"/>
                <a:cs typeface="Arial" panose="020B0604020202020204" pitchFamily="34" charset="0"/>
              </a:rPr>
              <a:t> </a:t>
            </a:r>
            <a:br>
              <a:rPr lang="en-US" sz="1100" dirty="0" smtClean="0">
                <a:solidFill>
                  <a:schemeClr val="tx1"/>
                </a:solidFill>
                <a:latin typeface="Arial" panose="020B0604020202020204" pitchFamily="34" charset="0"/>
                <a:cs typeface="Arial" panose="020B0604020202020204" pitchFamily="34" charset="0"/>
              </a:rPr>
            </a:br>
            <a:r>
              <a:rPr lang="en-US" sz="1100" dirty="0" err="1" smtClean="0">
                <a:solidFill>
                  <a:schemeClr val="tx1"/>
                </a:solidFill>
                <a:latin typeface="Arial" panose="020B0604020202020204" pitchFamily="34" charset="0"/>
                <a:cs typeface="Arial" panose="020B0604020202020204" pitchFamily="34" charset="0"/>
              </a:rPr>
              <a:t>shishkalardan</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Sudya</a:t>
            </a:r>
            <a:r>
              <a:rPr lang="en-US" sz="1100" dirty="0" smtClean="0">
                <a:solidFill>
                  <a:schemeClr val="tx1"/>
                </a:solidFill>
                <a:latin typeface="Arial" panose="020B0604020202020204" pitchFamily="34" charset="0"/>
                <a:cs typeface="Arial" panose="020B0604020202020204" pitchFamily="34" charset="0"/>
              </a:rPr>
              <a:t>.  (Sh.  </a:t>
            </a:r>
            <a:r>
              <a:rPr lang="en-US" sz="1100" dirty="0" err="1" smtClean="0">
                <a:solidFill>
                  <a:schemeClr val="tx1"/>
                </a:solidFill>
                <a:latin typeface="Arial" panose="020B0604020202020204" pitchFamily="34" charset="0"/>
                <a:cs typeface="Arial" panose="020B0604020202020204" pitchFamily="34" charset="0"/>
              </a:rPr>
              <a:t>Xolmirzayev</a:t>
            </a:r>
            <a:r>
              <a:rPr lang="en-US" sz="1100" dirty="0" smtClean="0">
                <a:solidFill>
                  <a:schemeClr val="tx1"/>
                </a:solidFill>
                <a:latin typeface="Arial" panose="020B0604020202020204" pitchFamily="34" charset="0"/>
                <a:cs typeface="Arial" panose="020B0604020202020204" pitchFamily="34" charset="0"/>
              </a:rPr>
              <a:t>)  2.  </a:t>
            </a:r>
            <a:r>
              <a:rPr lang="en-US" sz="1100" dirty="0" err="1" smtClean="0">
                <a:solidFill>
                  <a:schemeClr val="tx1"/>
                </a:solidFill>
                <a:latin typeface="Arial" panose="020B0604020202020204" pitchFamily="34" charset="0"/>
                <a:cs typeface="Arial" panose="020B0604020202020204" pitchFamily="34" charset="0"/>
              </a:rPr>
              <a:t>Hademay</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bir-ikkita</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sovlig‘im</a:t>
            </a:r>
            <a:r>
              <a:rPr lang="en-US" sz="1100" dirty="0" smtClean="0">
                <a:solidFill>
                  <a:schemeClr val="tx1"/>
                </a:solidFill>
                <a:latin typeface="Arial" panose="020B0604020202020204" pitchFamily="34" charset="0"/>
                <a:cs typeface="Arial" panose="020B0604020202020204" pitchFamily="34" charset="0"/>
              </a:rPr>
              <a:t> </a:t>
            </a:r>
            <a:br>
              <a:rPr lang="en-US" sz="1100" dirty="0" smtClean="0">
                <a:solidFill>
                  <a:schemeClr val="tx1"/>
                </a:solidFill>
                <a:latin typeface="Arial" panose="020B0604020202020204" pitchFamily="34" charset="0"/>
                <a:cs typeface="Arial" panose="020B0604020202020204" pitchFamily="34" charset="0"/>
              </a:rPr>
            </a:br>
            <a:r>
              <a:rPr lang="en-US" sz="1100" dirty="0" smtClean="0">
                <a:solidFill>
                  <a:schemeClr val="tx1"/>
                </a:solidFill>
                <a:latin typeface="Arial" panose="020B0604020202020204" pitchFamily="34" charset="0"/>
                <a:cs typeface="Arial" panose="020B0604020202020204" pitchFamily="34" charset="0"/>
              </a:rPr>
              <a:t>q o ‘</a:t>
            </a:r>
            <a:r>
              <a:rPr lang="en-US" sz="1100" dirty="0" err="1" smtClean="0">
                <a:solidFill>
                  <a:schemeClr val="tx1"/>
                </a:solidFill>
                <a:latin typeface="Arial" panose="020B0604020202020204" pitchFamily="34" charset="0"/>
                <a:cs typeface="Arial" panose="020B0604020202020204" pitchFamily="34" charset="0"/>
              </a:rPr>
              <a:t>zilaydi</a:t>
            </a:r>
            <a:r>
              <a:rPr lang="en-US" sz="1100" dirty="0" smtClean="0">
                <a:solidFill>
                  <a:schemeClr val="tx1"/>
                </a:solidFill>
                <a:latin typeface="Arial" panose="020B0604020202020204" pitchFamily="34" charset="0"/>
                <a:cs typeface="Arial" panose="020B0604020202020204" pitchFamily="34" charset="0"/>
              </a:rPr>
              <a:t>.  O </a:t>
            </a:r>
            <a:r>
              <a:rPr lang="en-US" sz="1100" dirty="0" err="1" smtClean="0">
                <a:solidFill>
                  <a:schemeClr val="tx1"/>
                </a:solidFill>
                <a:latin typeface="Arial" panose="020B0604020202020204" pitchFamily="34" charset="0"/>
                <a:cs typeface="Arial" panose="020B0604020202020204" pitchFamily="34" charset="0"/>
              </a:rPr>
              <a:t>g‘iz</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ichgali</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bem</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alol</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tash</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rif</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buyurishlaring</a:t>
            </a:r>
            <a:r>
              <a:rPr lang="en-US" sz="1100" dirty="0" smtClean="0">
                <a:solidFill>
                  <a:schemeClr val="tx1"/>
                </a:solidFill>
                <a:latin typeface="Arial" panose="020B0604020202020204" pitchFamily="34" charset="0"/>
                <a:cs typeface="Arial" panose="020B0604020202020204" pitchFamily="34" charset="0"/>
              </a:rPr>
              <a:t>  m um kin. </a:t>
            </a:r>
            <a:br>
              <a:rPr lang="en-US" sz="1100" dirty="0" smtClean="0">
                <a:solidFill>
                  <a:schemeClr val="tx1"/>
                </a:solidFill>
                <a:latin typeface="Arial" panose="020B0604020202020204" pitchFamily="34" charset="0"/>
                <a:cs typeface="Arial" panose="020B0604020202020204" pitchFamily="34" charset="0"/>
              </a:rPr>
            </a:br>
            <a:r>
              <a:rPr lang="en-US" sz="1100" dirty="0" smtClean="0">
                <a:solidFill>
                  <a:schemeClr val="tx1"/>
                </a:solidFill>
                <a:latin typeface="Arial" panose="020B0604020202020204" pitchFamily="34" charset="0"/>
                <a:cs typeface="Arial" panose="020B0604020202020204" pitchFamily="34" charset="0"/>
              </a:rPr>
              <a:t>(Sh.  </a:t>
            </a:r>
            <a:r>
              <a:rPr lang="en-US" sz="1100" dirty="0" err="1" smtClean="0">
                <a:solidFill>
                  <a:schemeClr val="tx1"/>
                </a:solidFill>
                <a:latin typeface="Arial" panose="020B0604020202020204" pitchFamily="34" charset="0"/>
                <a:cs typeface="Arial" panose="020B0604020202020204" pitchFamily="34" charset="0"/>
              </a:rPr>
              <a:t>Xolmirzayev</a:t>
            </a:r>
            <a:r>
              <a:rPr lang="en-US" sz="1100" dirty="0" smtClean="0">
                <a:solidFill>
                  <a:schemeClr val="tx1"/>
                </a:solidFill>
                <a:latin typeface="Arial" panose="020B0604020202020204" pitchFamily="34" charset="0"/>
                <a:cs typeface="Arial" panose="020B0604020202020204" pitchFamily="34" charset="0"/>
              </a:rPr>
              <a:t>)  3.  </a:t>
            </a:r>
            <a:r>
              <a:rPr lang="en-US" sz="1100" dirty="0" err="1" smtClean="0">
                <a:solidFill>
                  <a:schemeClr val="tx1"/>
                </a:solidFill>
                <a:latin typeface="Arial" panose="020B0604020202020204" pitchFamily="34" charset="0"/>
                <a:cs typeface="Arial" panose="020B0604020202020204" pitchFamily="34" charset="0"/>
              </a:rPr>
              <a:t>Akalari</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izidan</a:t>
            </a:r>
            <a:r>
              <a:rPr lang="en-US" sz="1100" dirty="0" smtClean="0">
                <a:solidFill>
                  <a:schemeClr val="tx1"/>
                </a:solidFill>
                <a:latin typeface="Arial" panose="020B0604020202020204" pitchFamily="34" charset="0"/>
                <a:cs typeface="Arial" panose="020B0604020202020204" pitchFamily="34" charset="0"/>
              </a:rPr>
              <a:t>  Samarqand  </a:t>
            </a:r>
            <a:r>
              <a:rPr lang="en-US" sz="1100" dirty="0" err="1" smtClean="0">
                <a:solidFill>
                  <a:schemeClr val="tx1"/>
                </a:solidFill>
                <a:latin typeface="Arial" panose="020B0604020202020204" pitchFamily="34" charset="0"/>
                <a:cs typeface="Arial" panose="020B0604020202020204" pitchFamily="34" charset="0"/>
              </a:rPr>
              <a:t>borsa</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Ko‘nglim</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shuni</a:t>
            </a:r>
            <a:r>
              <a:rPr lang="en-US" sz="1100" dirty="0" smtClean="0">
                <a:solidFill>
                  <a:schemeClr val="tx1"/>
                </a:solidFill>
                <a:latin typeface="Arial" panose="020B0604020202020204" pitchFamily="34" charset="0"/>
                <a:cs typeface="Arial" panose="020B0604020202020204" pitchFamily="34" charset="0"/>
              </a:rPr>
              <a:t> </a:t>
            </a:r>
            <a:br>
              <a:rPr lang="en-US" sz="1100" dirty="0" smtClean="0">
                <a:solidFill>
                  <a:schemeClr val="tx1"/>
                </a:solidFill>
                <a:latin typeface="Arial" panose="020B0604020202020204" pitchFamily="34" charset="0"/>
                <a:cs typeface="Arial" panose="020B0604020202020204" pitchFamily="34" charset="0"/>
              </a:rPr>
            </a:br>
            <a:r>
              <a:rPr lang="en-US" sz="1100" dirty="0" err="1" smtClean="0">
                <a:solidFill>
                  <a:schemeClr val="tx1"/>
                </a:solidFill>
                <a:latin typeface="Arial" panose="020B0604020202020204" pitchFamily="34" charset="0"/>
                <a:cs typeface="Arial" panose="020B0604020202020204" pitchFamily="34" charset="0"/>
              </a:rPr>
              <a:t>xohladi</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borib</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aytinglar</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otamga</a:t>
            </a:r>
            <a:r>
              <a:rPr lang="en-US" sz="1100" dirty="0" smtClean="0">
                <a:solidFill>
                  <a:schemeClr val="tx1"/>
                </a:solidFill>
                <a:latin typeface="Arial" panose="020B0604020202020204" pitchFamily="34" charset="0"/>
                <a:cs typeface="Arial" panose="020B0604020202020204" pitchFamily="34" charset="0"/>
              </a:rPr>
              <a:t>»,  -   deb  </a:t>
            </a:r>
            <a:r>
              <a:rPr lang="en-US" sz="1100" dirty="0" err="1" smtClean="0">
                <a:solidFill>
                  <a:schemeClr val="tx1"/>
                </a:solidFill>
                <a:latin typeface="Arial" panose="020B0604020202020204" pitchFamily="34" charset="0"/>
                <a:cs typeface="Arial" panose="020B0604020202020204" pitchFamily="34" charset="0"/>
              </a:rPr>
              <a:t>ularni</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qaytarib</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yuborgan</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ekan</a:t>
            </a:r>
            <a:r>
              <a:rPr lang="en-US" sz="1100" dirty="0" smtClean="0">
                <a:solidFill>
                  <a:schemeClr val="tx1"/>
                </a:solidFill>
                <a:latin typeface="Arial" panose="020B0604020202020204" pitchFamily="34" charset="0"/>
                <a:cs typeface="Arial" panose="020B0604020202020204" pitchFamily="34" charset="0"/>
              </a:rPr>
              <a:t>. </a:t>
            </a:r>
            <a:br>
              <a:rPr lang="en-US" sz="1100" dirty="0" smtClean="0">
                <a:solidFill>
                  <a:schemeClr val="tx1"/>
                </a:solidFill>
                <a:latin typeface="Arial" panose="020B0604020202020204" pitchFamily="34" charset="0"/>
                <a:cs typeface="Arial" panose="020B0604020202020204" pitchFamily="34" charset="0"/>
              </a:rPr>
            </a:br>
            <a:r>
              <a:rPr lang="en-US" sz="1100" dirty="0" smtClean="0">
                <a:solidFill>
                  <a:schemeClr val="tx1"/>
                </a:solidFill>
                <a:latin typeface="Arial" panose="020B0604020202020204" pitchFamily="34" charset="0"/>
                <a:cs typeface="Arial" panose="020B0604020202020204" pitchFamily="34" charset="0"/>
              </a:rPr>
              <a:t>(</a:t>
            </a:r>
            <a:r>
              <a:rPr lang="en-US" sz="1100" dirty="0" err="1" smtClean="0">
                <a:solidFill>
                  <a:schemeClr val="tx1"/>
                </a:solidFill>
                <a:latin typeface="Arial" panose="020B0604020202020204" pitchFamily="34" charset="0"/>
                <a:cs typeface="Arial" panose="020B0604020202020204" pitchFamily="34" charset="0"/>
              </a:rPr>
              <a:t>Erkin</a:t>
            </a:r>
            <a:r>
              <a:rPr lang="en-US" sz="1100" dirty="0" smtClean="0">
                <a:solidFill>
                  <a:schemeClr val="tx1"/>
                </a:solidFill>
                <a:latin typeface="Arial" panose="020B0604020202020204" pitchFamily="34" charset="0"/>
                <a:cs typeface="Arial" panose="020B0604020202020204" pitchFamily="34" charset="0"/>
              </a:rPr>
              <a:t>  A ’</a:t>
            </a:r>
            <a:r>
              <a:rPr lang="en-US" sz="1100" dirty="0" err="1" smtClean="0">
                <a:solidFill>
                  <a:schemeClr val="tx1"/>
                </a:solidFill>
                <a:latin typeface="Arial" panose="020B0604020202020204" pitchFamily="34" charset="0"/>
                <a:cs typeface="Arial" panose="020B0604020202020204" pitchFamily="34" charset="0"/>
              </a:rPr>
              <a:t>zam</a:t>
            </a:r>
            <a:r>
              <a:rPr lang="en-US" sz="1100" dirty="0" smtClean="0">
                <a:solidFill>
                  <a:schemeClr val="tx1"/>
                </a:solidFill>
                <a:latin typeface="Arial" panose="020B0604020202020204" pitchFamily="34" charset="0"/>
                <a:cs typeface="Arial" panose="020B0604020202020204" pitchFamily="34" charset="0"/>
              </a:rPr>
              <a:t>)  4.  </a:t>
            </a:r>
            <a:r>
              <a:rPr lang="en-US" sz="1100" dirty="0" err="1" smtClean="0">
                <a:solidFill>
                  <a:schemeClr val="tx1"/>
                </a:solidFill>
                <a:latin typeface="Arial" panose="020B0604020202020204" pitchFamily="34" charset="0"/>
                <a:cs typeface="Arial" panose="020B0604020202020204" pitchFamily="34" charset="0"/>
              </a:rPr>
              <a:t>Yo‘q</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qorin</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janoblari</a:t>
            </a:r>
            <a:r>
              <a:rPr lang="en-US" sz="1100" dirty="0" smtClean="0">
                <a:solidFill>
                  <a:schemeClr val="tx1"/>
                </a:solidFill>
                <a:latin typeface="Arial" panose="020B0604020202020204" pitchFamily="34" charset="0"/>
                <a:cs typeface="Arial" panose="020B0604020202020204" pitchFamily="34" charset="0"/>
              </a:rPr>
              <a:t>  to ‘</a:t>
            </a:r>
            <a:r>
              <a:rPr lang="en-US" sz="1100" dirty="0" err="1" smtClean="0">
                <a:solidFill>
                  <a:schemeClr val="tx1"/>
                </a:solidFill>
                <a:latin typeface="Arial" panose="020B0604020202020204" pitchFamily="34" charset="0"/>
                <a:cs typeface="Arial" panose="020B0604020202020204" pitchFamily="34" charset="0"/>
              </a:rPr>
              <a:t>qlar</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ertalab</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baliq</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yegan</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edik</a:t>
            </a:r>
            <a:r>
              <a:rPr lang="en-US" sz="1100" dirty="0" smtClean="0">
                <a:solidFill>
                  <a:schemeClr val="tx1"/>
                </a:solidFill>
                <a:latin typeface="Arial" panose="020B0604020202020204" pitchFamily="34" charset="0"/>
                <a:cs typeface="Arial" panose="020B0604020202020204" pitchFamily="34" charset="0"/>
              </a:rPr>
              <a:t>, </a:t>
            </a:r>
            <a:br>
              <a:rPr lang="en-US" sz="1100" dirty="0" smtClean="0">
                <a:solidFill>
                  <a:schemeClr val="tx1"/>
                </a:solidFill>
                <a:latin typeface="Arial" panose="020B0604020202020204" pitchFamily="34" charset="0"/>
                <a:cs typeface="Arial" panose="020B0604020202020204" pitchFamily="34" charset="0"/>
              </a:rPr>
            </a:br>
            <a:r>
              <a:rPr lang="en-US" sz="1100" dirty="0" err="1" smtClean="0">
                <a:solidFill>
                  <a:schemeClr val="tx1"/>
                </a:solidFill>
                <a:latin typeface="Arial" panose="020B0604020202020204" pitchFamily="34" charset="0"/>
                <a:cs typeface="Arial" panose="020B0604020202020204" pitchFamily="34" charset="0"/>
              </a:rPr>
              <a:t>faqat</a:t>
            </a:r>
            <a:r>
              <a:rPr lang="en-US" sz="1100" dirty="0" smtClean="0">
                <a:solidFill>
                  <a:schemeClr val="tx1"/>
                </a:solidFill>
                <a:latin typeface="Arial" panose="020B0604020202020204" pitchFamily="34" charset="0"/>
                <a:cs typeface="Arial" panose="020B0604020202020204" pitchFamily="34" charset="0"/>
              </a:rPr>
              <a:t>  choy  </a:t>
            </a:r>
            <a:r>
              <a:rPr lang="en-US" sz="1100" dirty="0" err="1" smtClean="0">
                <a:solidFill>
                  <a:schemeClr val="tx1"/>
                </a:solidFill>
                <a:latin typeface="Arial" panose="020B0604020202020204" pitchFamily="34" charset="0"/>
                <a:cs typeface="Arial" panose="020B0604020202020204" pitchFamily="34" charset="0"/>
              </a:rPr>
              <a:t>bo‘lsa</a:t>
            </a:r>
            <a:r>
              <a:rPr lang="en-US" sz="1100" dirty="0" smtClean="0">
                <a:solidFill>
                  <a:schemeClr val="tx1"/>
                </a:solidFill>
                <a:latin typeface="Arial" panose="020B0604020202020204" pitchFamily="34" charset="0"/>
                <a:cs typeface="Arial" panose="020B0604020202020204" pitchFamily="34" charset="0"/>
              </a:rPr>
              <a:t>  </a:t>
            </a:r>
            <a:r>
              <a:rPr lang="en-US" sz="1100" dirty="0" err="1" smtClean="0">
                <a:solidFill>
                  <a:schemeClr val="tx1"/>
                </a:solidFill>
                <a:latin typeface="Arial" panose="020B0604020202020204" pitchFamily="34" charset="0"/>
                <a:cs typeface="Arial" panose="020B0604020202020204" pitchFamily="34" charset="0"/>
              </a:rPr>
              <a:t>kifoya</a:t>
            </a:r>
            <a:r>
              <a:rPr lang="en-US" sz="1100" dirty="0" smtClean="0">
                <a:solidFill>
                  <a:schemeClr val="tx1"/>
                </a:solidFill>
                <a:latin typeface="Arial" panose="020B0604020202020204" pitchFamily="34" charset="0"/>
                <a:cs typeface="Arial" panose="020B0604020202020204" pitchFamily="34" charset="0"/>
              </a:rPr>
              <a:t>,  —  </a:t>
            </a:r>
            <a:r>
              <a:rPr lang="en-US" sz="1100" dirty="0" err="1" smtClean="0">
                <a:solidFill>
                  <a:schemeClr val="tx1"/>
                </a:solidFill>
                <a:latin typeface="Arial" panose="020B0604020202020204" pitchFamily="34" charset="0"/>
                <a:cs typeface="Arial" panose="020B0604020202020204" pitchFamily="34" charset="0"/>
              </a:rPr>
              <a:t>dedi</a:t>
            </a:r>
            <a:r>
              <a:rPr lang="en-US" sz="1100" dirty="0" smtClean="0">
                <a:solidFill>
                  <a:schemeClr val="tx1"/>
                </a:solidFill>
                <a:latin typeface="Arial" panose="020B0604020202020204" pitchFamily="34" charset="0"/>
                <a:cs typeface="Arial" panose="020B0604020202020204" pitchFamily="34" charset="0"/>
              </a:rPr>
              <a:t>  u  </a:t>
            </a:r>
            <a:r>
              <a:rPr lang="en-US" sz="1100" dirty="0" err="1" smtClean="0">
                <a:solidFill>
                  <a:schemeClr val="tx1"/>
                </a:solidFill>
                <a:latin typeface="Arial" panose="020B0604020202020204" pitchFamily="34" charset="0"/>
                <a:cs typeface="Arial" panose="020B0604020202020204" pitchFamily="34" charset="0"/>
              </a:rPr>
              <a:t>kulib</a:t>
            </a:r>
            <a:r>
              <a:rPr lang="en-US" sz="1100" dirty="0" smtClean="0">
                <a:solidFill>
                  <a:schemeClr val="tx1"/>
                </a:solidFill>
                <a:latin typeface="Arial" panose="020B0604020202020204" pitchFamily="34" charset="0"/>
                <a:cs typeface="Arial" panose="020B0604020202020204" pitchFamily="34" charset="0"/>
              </a:rPr>
              <a:t>.  (N.  </a:t>
            </a:r>
            <a:r>
              <a:rPr lang="en-US" sz="1100" dirty="0" err="1" smtClean="0">
                <a:solidFill>
                  <a:schemeClr val="tx1"/>
                </a:solidFill>
                <a:latin typeface="Arial" panose="020B0604020202020204" pitchFamily="34" charset="0"/>
                <a:cs typeface="Arial" panose="020B0604020202020204" pitchFamily="34" charset="0"/>
              </a:rPr>
              <a:t>Aminov</a:t>
            </a:r>
            <a:r>
              <a:rPr lang="en-US" sz="1100" dirty="0" smtClean="0">
                <a:solidFill>
                  <a:schemeClr val="tx1"/>
                </a:solidFill>
                <a:latin typeface="Arial" panose="020B0604020202020204" pitchFamily="34" charset="0"/>
                <a:cs typeface="Arial" panose="020B0604020202020204" pitchFamily="34" charset="0"/>
              </a:rPr>
              <a:t>)</a:t>
            </a:r>
            <a:endParaRPr lang="en-US" sz="11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3277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0" y="2801"/>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67817" y="215732"/>
            <a:ext cx="188277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defTabSz="914400">
              <a:spcBef>
                <a:spcPts val="114"/>
              </a:spcBef>
              <a:defRPr/>
            </a:pPr>
            <a:r>
              <a:rPr lang="en-US" kern="0" spc="10" dirty="0" smtClean="0">
                <a:solidFill>
                  <a:sysClr val="window" lastClr="FFFFFF"/>
                </a:solidFill>
              </a:rPr>
              <a:t>Ona  </a:t>
            </a:r>
            <a:r>
              <a:rPr lang="en-US" kern="0" spc="10" dirty="0" err="1" smtClean="0">
                <a:solidFill>
                  <a:sysClr val="window" lastClr="FFFFFF"/>
                </a:solidFill>
              </a:rPr>
              <a:t>tili</a:t>
            </a:r>
            <a:endParaRPr lang="en-US" kern="0" spc="10" dirty="0">
              <a:solidFill>
                <a:sysClr val="window" lastClr="FFFFFF"/>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625626" y="531340"/>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endParaRPr lang="ru-RU" sz="1200" dirty="0">
              <a:solidFill>
                <a:prstClr val="black">
                  <a:lumMod val="75000"/>
                  <a:lumOff val="25000"/>
                </a:prstClr>
              </a:solidFill>
              <a:latin typeface="Arial Black" pitchFamily="34" charset="0"/>
            </a:endParaRPr>
          </a:p>
        </p:txBody>
      </p:sp>
      <p:sp>
        <p:nvSpPr>
          <p:cNvPr id="25" name="Объект 3"/>
          <p:cNvSpPr txBox="1">
            <a:spLocks/>
          </p:cNvSpPr>
          <p:nvPr/>
        </p:nvSpPr>
        <p:spPr>
          <a:xfrm>
            <a:off x="638012" y="863495"/>
            <a:ext cx="4717082" cy="2386349"/>
          </a:xfrm>
          <a:prstGeom prst="rect">
            <a:avLst/>
          </a:prstGeom>
        </p:spPr>
        <p:txBody>
          <a:bodyPr>
            <a:normAutofit/>
          </a:bodyPr>
          <a:lstStyle>
            <a:lvl1pPr marL="161986" indent="-161986" algn="l" defTabSz="215981" rtl="0" eaLnBrk="1" latinLnBrk="0" hangingPunct="1">
              <a:spcBef>
                <a:spcPts val="472"/>
              </a:spcBef>
              <a:spcAft>
                <a:spcPts val="0"/>
              </a:spcAft>
              <a:buClr>
                <a:schemeClr val="accent1"/>
              </a:buClr>
              <a:buSzPct val="80000"/>
              <a:buFont typeface="Wingdings 3" charset="2"/>
              <a:buChar char=""/>
              <a:defRPr sz="850" kern="1200">
                <a:solidFill>
                  <a:schemeClr val="tx1">
                    <a:lumMod val="75000"/>
                    <a:lumOff val="25000"/>
                  </a:schemeClr>
                </a:solidFill>
                <a:latin typeface="+mn-lt"/>
                <a:ea typeface="+mn-ea"/>
                <a:cs typeface="+mn-cs"/>
              </a:defRPr>
            </a:lvl1pPr>
            <a:lvl2pPr marL="350970" indent="-134988" algn="l" defTabSz="215981" rtl="0" eaLnBrk="1" latinLnBrk="0" hangingPunct="1">
              <a:spcBef>
                <a:spcPts val="472"/>
              </a:spcBef>
              <a:spcAft>
                <a:spcPts val="0"/>
              </a:spcAft>
              <a:buClr>
                <a:schemeClr val="accent1"/>
              </a:buClr>
              <a:buSzPct val="80000"/>
              <a:buFont typeface="Wingdings 3" charset="2"/>
              <a:buChar char=""/>
              <a:defRPr sz="756" kern="1200">
                <a:solidFill>
                  <a:schemeClr val="tx1">
                    <a:lumMod val="75000"/>
                    <a:lumOff val="25000"/>
                  </a:schemeClr>
                </a:solidFill>
                <a:latin typeface="+mn-lt"/>
                <a:ea typeface="+mn-ea"/>
                <a:cs typeface="+mn-cs"/>
              </a:defRPr>
            </a:lvl2pPr>
            <a:lvl3pPr marL="539953" indent="-107991" algn="l" defTabSz="215981" rtl="0" eaLnBrk="1" latinLnBrk="0" hangingPunct="1">
              <a:spcBef>
                <a:spcPts val="472"/>
              </a:spcBef>
              <a:spcAft>
                <a:spcPts val="0"/>
              </a:spcAft>
              <a:buClr>
                <a:schemeClr val="accent1"/>
              </a:buClr>
              <a:buSzPct val="80000"/>
              <a:buFont typeface="Wingdings 3" charset="2"/>
              <a:buChar char=""/>
              <a:defRPr sz="661" kern="1200">
                <a:solidFill>
                  <a:schemeClr val="tx1">
                    <a:lumMod val="75000"/>
                    <a:lumOff val="25000"/>
                  </a:schemeClr>
                </a:solidFill>
                <a:latin typeface="+mn-lt"/>
                <a:ea typeface="+mn-ea"/>
                <a:cs typeface="+mn-cs"/>
              </a:defRPr>
            </a:lvl3pPr>
            <a:lvl4pPr marL="755934"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4pPr>
            <a:lvl5pPr marL="971916"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5pPr>
            <a:lvl6pPr marL="1187897"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6pPr>
            <a:lvl7pPr marL="1403878"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7pPr>
            <a:lvl8pPr marL="1619860"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8pPr>
            <a:lvl9pPr marL="1835841" indent="-107991" algn="l" defTabSz="215981" rtl="0" eaLnBrk="1" latinLnBrk="0" hangingPunct="1">
              <a:spcBef>
                <a:spcPts val="472"/>
              </a:spcBef>
              <a:spcAft>
                <a:spcPts val="0"/>
              </a:spcAft>
              <a:buClr>
                <a:schemeClr val="accent1"/>
              </a:buClr>
              <a:buSzPct val="80000"/>
              <a:buFont typeface="Wingdings 3" charset="2"/>
              <a:buChar char=""/>
              <a:defRPr sz="567" kern="1200">
                <a:solidFill>
                  <a:schemeClr val="tx1">
                    <a:lumMod val="75000"/>
                    <a:lumOff val="25000"/>
                  </a:schemeClr>
                </a:solidFill>
                <a:latin typeface="+mn-lt"/>
                <a:ea typeface="+mn-ea"/>
                <a:cs typeface="+mn-cs"/>
              </a:defRPr>
            </a:lvl9pPr>
          </a:lstStyle>
          <a:p>
            <a:pPr>
              <a:buClr>
                <a:srgbClr val="90C226"/>
              </a:buClr>
            </a:pPr>
            <a:endParaRPr lang="en-US" dirty="0" smtClean="0">
              <a:solidFill>
                <a:prstClr val="black">
                  <a:lumMod val="75000"/>
                  <a:lumOff val="25000"/>
                </a:prstClr>
              </a:solidFill>
            </a:endParaRPr>
          </a:p>
        </p:txBody>
      </p:sp>
      <p:sp>
        <p:nvSpPr>
          <p:cNvPr id="24" name="Заголовок 1"/>
          <p:cNvSpPr txBox="1">
            <a:spLocks/>
          </p:cNvSpPr>
          <p:nvPr/>
        </p:nvSpPr>
        <p:spPr>
          <a:xfrm>
            <a:off x="1295549" y="1173669"/>
            <a:ext cx="2736304" cy="2029146"/>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dirty="0" err="1" smtClean="0">
                <a:solidFill>
                  <a:srgbClr val="0070C0"/>
                </a:solidFill>
                <a:latin typeface="Times New Roman" panose="02020603050405020304" pitchFamily="18" charset="0"/>
                <a:cs typeface="Times New Roman" panose="02020603050405020304" pitchFamily="18" charset="0"/>
              </a:rPr>
              <a:t>E’tiboringiz</a:t>
            </a:r>
            <a:r>
              <a:rPr lang="en-US" sz="3200" dirty="0" smtClean="0">
                <a:solidFill>
                  <a:srgbClr val="0070C0"/>
                </a:solidFill>
                <a:latin typeface="Times New Roman" panose="02020603050405020304" pitchFamily="18" charset="0"/>
                <a:cs typeface="Times New Roman" panose="02020603050405020304" pitchFamily="18" charset="0"/>
              </a:rPr>
              <a:t> </a:t>
            </a:r>
            <a:r>
              <a:rPr lang="en-US" sz="3200" dirty="0" err="1" smtClean="0">
                <a:solidFill>
                  <a:srgbClr val="0070C0"/>
                </a:solidFill>
                <a:latin typeface="Times New Roman" panose="02020603050405020304" pitchFamily="18" charset="0"/>
                <a:cs typeface="Times New Roman" panose="02020603050405020304" pitchFamily="18" charset="0"/>
              </a:rPr>
              <a:t>uchun</a:t>
            </a:r>
            <a:r>
              <a:rPr lang="en-US" sz="3200" dirty="0" smtClean="0">
                <a:solidFill>
                  <a:srgbClr val="0070C0"/>
                </a:solidFill>
                <a:latin typeface="Times New Roman" panose="02020603050405020304" pitchFamily="18" charset="0"/>
                <a:cs typeface="Times New Roman" panose="02020603050405020304" pitchFamily="18" charset="0"/>
              </a:rPr>
              <a:t> </a:t>
            </a:r>
            <a:r>
              <a:rPr lang="en-US" sz="3200" dirty="0" err="1" smtClean="0">
                <a:solidFill>
                  <a:srgbClr val="0070C0"/>
                </a:solidFill>
                <a:latin typeface="Times New Roman" panose="02020603050405020304" pitchFamily="18" charset="0"/>
                <a:cs typeface="Times New Roman" panose="02020603050405020304" pitchFamily="18" charset="0"/>
              </a:rPr>
              <a:t>rahmat</a:t>
            </a:r>
            <a:r>
              <a:rPr lang="en-US" sz="3200" dirty="0" smtClean="0">
                <a:solidFill>
                  <a:srgbClr val="0070C0"/>
                </a:solidFill>
                <a:latin typeface="Times New Roman" panose="02020603050405020304" pitchFamily="18" charset="0"/>
                <a:cs typeface="Times New Roman" panose="02020603050405020304" pitchFamily="18" charset="0"/>
              </a:rPr>
              <a:t>!</a:t>
            </a:r>
            <a:endParaRPr lang="ru-RU" sz="3200" dirty="0">
              <a:solidFill>
                <a:srgbClr val="0070C0"/>
              </a:solidFill>
              <a:latin typeface="Times New Roman" panose="02020603050405020304" pitchFamily="18" charset="0"/>
              <a:cs typeface="Times New Roman" panose="02020603050405020304" pitchFamily="18" charset="0"/>
            </a:endParaRPr>
          </a:p>
        </p:txBody>
      </p:sp>
      <p:pic>
        <p:nvPicPr>
          <p:cNvPr id="26" name="Рисунок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5703" y="1823644"/>
            <a:ext cx="1330014" cy="1330177"/>
          </a:xfrm>
          <a:prstGeom prst="rect">
            <a:avLst/>
          </a:prstGeom>
        </p:spPr>
      </p:pic>
    </p:spTree>
    <p:extLst>
      <p:ext uri="{BB962C8B-B14F-4D97-AF65-F5344CB8AC3E}">
        <p14:creationId xmlns:p14="http://schemas.microsoft.com/office/powerpoint/2010/main" val="765094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057" y="1094"/>
            <a:ext cx="5751631" cy="71885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9" name="Объект 2"/>
          <p:cNvSpPr>
            <a:spLocks noGrp="1"/>
          </p:cNvSpPr>
          <p:nvPr>
            <p:ph type="title"/>
          </p:nvPr>
        </p:nvSpPr>
        <p:spPr>
          <a:xfrm>
            <a:off x="582362" y="935968"/>
            <a:ext cx="4895533" cy="2414034"/>
          </a:xfrm>
        </p:spPr>
        <p:txBody>
          <a:bodyPr>
            <a:normAutofit/>
          </a:bodyPr>
          <a:lstStyle/>
          <a:p>
            <a:pPr lvl="8" algn="l">
              <a:buNone/>
            </a:pPr>
            <a:r>
              <a:rPr lang="en-US" i="1" dirty="0" err="1" smtClean="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Shiorimiz</a:t>
            </a:r>
            <a:r>
              <a:rPr lang="en-US" i="1" dirty="0" smtClean="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dirty="0" err="1" smtClean="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Go‘zallik</a:t>
            </a:r>
            <a:r>
              <a:rPr lang="en-US" dirty="0" smtClean="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a:t>
            </a:r>
            <a:r>
              <a:rPr lang="uz-Latn-UZ" dirty="0" smtClean="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dirty="0" err="1" smtClean="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nafosat</a:t>
            </a:r>
            <a:r>
              <a:rPr lang="en-US" dirty="0" smtClean="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dirty="0" err="1">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shu</a:t>
            </a:r>
            <a:r>
              <a:rPr lang="en-US" dirty="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dirty="0" err="1">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tilga</a:t>
            </a:r>
            <a:r>
              <a:rPr lang="en-US" dirty="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dirty="0" err="1" smtClean="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xosdir</a:t>
            </a:r>
            <a:r>
              <a:rPr lang="en-US" dirty="0" smtClean="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rPr>
              <a:t>.</a:t>
            </a:r>
            <a:endParaRPr lang="ru-RU" b="1" dirty="0">
              <a:solidFill>
                <a:srgbClr val="0070C0"/>
              </a:solidFill>
              <a:effectLst>
                <a:outerShdw blurRad="38100" dist="38100" dir="2700000" algn="tl">
                  <a:srgbClr val="000000"/>
                </a:outerShdw>
              </a:effectLst>
              <a:latin typeface="Arial" panose="020B0604020202020204" pitchFamily="34" charset="0"/>
              <a:cs typeface="Arial" panose="020B0604020202020204" pitchFamily="34" charset="0"/>
            </a:endParaRPr>
          </a:p>
          <a:p>
            <a:endParaRPr lang="ru-RU" dirty="0">
              <a:solidFill>
                <a:srgbClr val="0070C0"/>
              </a:solidFill>
              <a:latin typeface="Arial Black" pitchFamily="34" charset="0"/>
            </a:endParaRPr>
          </a:p>
        </p:txBody>
      </p:sp>
      <p:sp>
        <p:nvSpPr>
          <p:cNvPr id="24" name="Заголовок 1"/>
          <p:cNvSpPr txBox="1">
            <a:spLocks/>
          </p:cNvSpPr>
          <p:nvPr/>
        </p:nvSpPr>
        <p:spPr>
          <a:xfrm>
            <a:off x="143421" y="1368899"/>
            <a:ext cx="5334474" cy="1332147"/>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marL="719138" indent="-719138">
              <a:tabLst>
                <a:tab pos="1793875" algn="l"/>
              </a:tabLst>
            </a:pPr>
            <a:r>
              <a:rPr lang="en-US" sz="1600" i="1" dirty="0" err="1" smtClean="0">
                <a:effectLst>
                  <a:outerShdw blurRad="38100" dist="38100" dir="2700000" algn="tl">
                    <a:srgbClr val="000000"/>
                  </a:outerShdw>
                </a:effectLst>
                <a:latin typeface="Arial" panose="020B0604020202020204" pitchFamily="34" charset="0"/>
                <a:cs typeface="Arial" panose="020B0604020202020204" pitchFamily="34" charset="0"/>
              </a:rPr>
              <a:t>Maqsadimiz</a:t>
            </a:r>
            <a:r>
              <a:rPr lang="en-US" sz="1600" i="1" dirty="0" smtClean="0">
                <a:effectLst>
                  <a:outerShdw blurRad="38100" dist="38100" dir="2700000" algn="tl">
                    <a:srgbClr val="000000"/>
                  </a:outerShdw>
                </a:effectLst>
                <a:latin typeface="Arial" panose="020B0604020202020204" pitchFamily="34" charset="0"/>
                <a:cs typeface="Arial" panose="020B0604020202020204" pitchFamily="34" charset="0"/>
              </a:rPr>
              <a:t>:</a:t>
            </a:r>
            <a:r>
              <a:rPr lang="en-US" sz="1600" dirty="0" smtClean="0">
                <a:effectLst>
                  <a:outerShdw blurRad="38100" dist="38100" dir="2700000" algn="tl">
                    <a:srgbClr val="000000"/>
                  </a:outerShdw>
                </a:effectLst>
                <a:latin typeface="Arial" panose="020B0604020202020204" pitchFamily="34" charset="0"/>
                <a:cs typeface="Arial" panose="020B0604020202020204" pitchFamily="34" charset="0"/>
              </a:rPr>
              <a:t> </a:t>
            </a:r>
            <a:r>
              <a:rPr lang="en-US" sz="1600" dirty="0" err="1"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Yuksak</a:t>
            </a:r>
            <a:r>
              <a:rPr lang="en-US" sz="16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sz="1600" dirty="0" err="1"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ma’naviyatli</a:t>
            </a:r>
            <a:r>
              <a:rPr lang="en-US" sz="16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sz="1600" dirty="0" err="1"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barkamol</a:t>
            </a:r>
            <a:r>
              <a:rPr lang="en-US" sz="16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sz="1600" dirty="0" err="1"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farzandlar</a:t>
            </a:r>
            <a:r>
              <a:rPr lang="en-US" sz="16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sz="1600" dirty="0" err="1"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bo</a:t>
            </a:r>
            <a:r>
              <a:rPr lang="uz-Latn-UZ" sz="16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a:t>
            </a:r>
            <a:r>
              <a:rPr lang="en-US" sz="16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lib, fan </a:t>
            </a:r>
            <a:r>
              <a:rPr lang="en-US" sz="1600" dirty="0" err="1"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cho</a:t>
            </a:r>
            <a:r>
              <a:rPr lang="uz-Latn-UZ" sz="16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a:t>
            </a:r>
            <a:r>
              <a:rPr lang="en-US" sz="1600" dirty="0" err="1"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qqilarini</a:t>
            </a:r>
            <a:r>
              <a:rPr lang="en-US" sz="16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sz="1600" dirty="0" err="1"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zabt</a:t>
            </a:r>
            <a:r>
              <a:rPr lang="en-US" sz="16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sz="1700" dirty="0" err="1"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etish</a:t>
            </a:r>
            <a:r>
              <a:rPr lang="en-US" sz="1700" dirty="0" smtClean="0">
                <a:solidFill>
                  <a:srgbClr val="0000CC"/>
                </a:solidFill>
                <a:effectLst>
                  <a:outerShdw blurRad="38100" dist="38100" dir="2700000" algn="tl">
                    <a:srgbClr val="000000"/>
                  </a:outerShdw>
                </a:effectLst>
                <a:latin typeface="Arial" panose="020B0604020202020204" pitchFamily="34" charset="0"/>
                <a:cs typeface="Arial" panose="020B0604020202020204" pitchFamily="34" charset="0"/>
              </a:rPr>
              <a:t>.</a:t>
            </a:r>
            <a:r>
              <a:rPr lang="ru-RU" sz="4800" dirty="0" smtClean="0">
                <a:effectLst>
                  <a:outerShdw blurRad="38100" dist="38100" dir="2700000" algn="tl">
                    <a:srgbClr val="000000"/>
                  </a:outerShdw>
                </a:effectLst>
                <a:latin typeface="Arial" panose="020B0604020202020204" pitchFamily="34" charset="0"/>
                <a:cs typeface="Arial" panose="020B0604020202020204" pitchFamily="34" charset="0"/>
              </a:rPr>
              <a:t/>
            </a:r>
            <a:br>
              <a:rPr lang="ru-RU" sz="4800" dirty="0" smtClean="0">
                <a:effectLst>
                  <a:outerShdw blurRad="38100" dist="38100" dir="2700000" algn="tl">
                    <a:srgbClr val="000000"/>
                  </a:outerShdw>
                </a:effectLst>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990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4" name="8-Point Star 5"/>
          <p:cNvSpPr/>
          <p:nvPr/>
        </p:nvSpPr>
        <p:spPr>
          <a:xfrm>
            <a:off x="359445" y="808182"/>
            <a:ext cx="1116124" cy="919874"/>
          </a:xfrm>
          <a:prstGeom prst="star8">
            <a:avLst/>
          </a:prstGeom>
          <a:solidFill>
            <a:srgbClr val="0070C0"/>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uz-Cyrl-UZ" sz="1100" b="1" dirty="0">
                <a:latin typeface="Arial Black" pitchFamily="34" charset="0"/>
              </a:rPr>
              <a:t>Intizom</a:t>
            </a:r>
            <a:endParaRPr lang="en-US" sz="1100" b="1" dirty="0" err="1">
              <a:latin typeface="Arial Black" pitchFamily="34" charset="0"/>
            </a:endParaRPr>
          </a:p>
        </p:txBody>
      </p:sp>
      <p:sp>
        <p:nvSpPr>
          <p:cNvPr id="25" name="8-Point Star 5"/>
          <p:cNvSpPr/>
          <p:nvPr/>
        </p:nvSpPr>
        <p:spPr>
          <a:xfrm>
            <a:off x="1014256" y="1872074"/>
            <a:ext cx="1214007" cy="929284"/>
          </a:xfrm>
          <a:prstGeom prst="star8">
            <a:avLst/>
          </a:prstGeom>
          <a:solidFill>
            <a:srgbClr val="0070C0"/>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900" b="1" dirty="0" smtClean="0">
                <a:latin typeface="Arial Black" pitchFamily="34" charset="0"/>
              </a:rPr>
              <a:t>O</a:t>
            </a:r>
            <a:r>
              <a:rPr lang="uz-Latn-UZ" sz="900" b="1" dirty="0" smtClean="0">
                <a:latin typeface="Arial Black" pitchFamily="34" charset="0"/>
              </a:rPr>
              <a:t>‘</a:t>
            </a:r>
            <a:r>
              <a:rPr lang="en-US" sz="900" b="1" dirty="0" smtClean="0">
                <a:latin typeface="Arial Black" pitchFamily="34" charset="0"/>
              </a:rPr>
              <a:t>ng </a:t>
            </a:r>
            <a:r>
              <a:rPr lang="en-US" sz="900" b="1" dirty="0" err="1" smtClean="0">
                <a:latin typeface="Arial Black" pitchFamily="34" charset="0"/>
              </a:rPr>
              <a:t>qo</a:t>
            </a:r>
            <a:r>
              <a:rPr lang="uz-Latn-UZ" sz="900" b="1" dirty="0" smtClean="0">
                <a:latin typeface="Arial Black" pitchFamily="34" charset="0"/>
              </a:rPr>
              <a:t>‘</a:t>
            </a:r>
            <a:r>
              <a:rPr lang="en-US" sz="900" b="1" dirty="0" smtClean="0">
                <a:latin typeface="Arial Black" pitchFamily="34" charset="0"/>
              </a:rPr>
              <a:t>l </a:t>
            </a:r>
            <a:r>
              <a:rPr lang="en-US" sz="900" b="1" dirty="0" err="1" smtClean="0">
                <a:latin typeface="Arial Black" pitchFamily="34" charset="0"/>
              </a:rPr>
              <a:t>qoidasi</a:t>
            </a:r>
            <a:endParaRPr lang="en-US" sz="900" b="1" dirty="0">
              <a:latin typeface="Arial Black" pitchFamily="34" charset="0"/>
            </a:endParaRPr>
          </a:p>
        </p:txBody>
      </p:sp>
      <p:sp>
        <p:nvSpPr>
          <p:cNvPr id="26" name="8-Point Star 5"/>
          <p:cNvSpPr/>
          <p:nvPr/>
        </p:nvSpPr>
        <p:spPr>
          <a:xfrm>
            <a:off x="3371947" y="1872073"/>
            <a:ext cx="1163962" cy="929284"/>
          </a:xfrm>
          <a:prstGeom prst="star8">
            <a:avLst/>
          </a:prstGeom>
          <a:solidFill>
            <a:srgbClr val="0070C0"/>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100" b="1" dirty="0" err="1" smtClean="0">
                <a:latin typeface="Arial Black" pitchFamily="34" charset="0"/>
              </a:rPr>
              <a:t>Aniqlik</a:t>
            </a:r>
            <a:endParaRPr lang="en-US" sz="1100" b="1" dirty="0">
              <a:latin typeface="Arial Black" pitchFamily="34" charset="0"/>
            </a:endParaRPr>
          </a:p>
        </p:txBody>
      </p:sp>
      <p:sp>
        <p:nvSpPr>
          <p:cNvPr id="27" name="8-Point Star 5"/>
          <p:cNvSpPr/>
          <p:nvPr/>
        </p:nvSpPr>
        <p:spPr>
          <a:xfrm>
            <a:off x="2226587" y="837768"/>
            <a:ext cx="1145359" cy="890288"/>
          </a:xfrm>
          <a:prstGeom prst="star8">
            <a:avLst/>
          </a:prstGeom>
          <a:solidFill>
            <a:srgbClr val="0070C0"/>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100" b="1" dirty="0" err="1" smtClean="0">
                <a:latin typeface="Arial Black" pitchFamily="34" charset="0"/>
              </a:rPr>
              <a:t>faollik</a:t>
            </a:r>
            <a:endParaRPr lang="en-US" sz="1100" b="1" dirty="0">
              <a:latin typeface="Arial Black" pitchFamily="34" charset="0"/>
            </a:endParaRPr>
          </a:p>
        </p:txBody>
      </p:sp>
      <p:sp>
        <p:nvSpPr>
          <p:cNvPr id="28" name="8-Point Star 5"/>
          <p:cNvSpPr/>
          <p:nvPr/>
        </p:nvSpPr>
        <p:spPr>
          <a:xfrm>
            <a:off x="4291038" y="837768"/>
            <a:ext cx="1008112" cy="890288"/>
          </a:xfrm>
          <a:prstGeom prst="star8">
            <a:avLst/>
          </a:prstGeom>
          <a:solidFill>
            <a:srgbClr val="0070C0"/>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1100" b="1" dirty="0" err="1" smtClean="0">
                <a:latin typeface="Arial Black" pitchFamily="34" charset="0"/>
              </a:rPr>
              <a:t>Ahillik</a:t>
            </a:r>
            <a:endParaRPr lang="en-US" sz="1100" b="1" dirty="0">
              <a:latin typeface="Arial Black" pitchFamily="34" charset="0"/>
            </a:endParaRPr>
          </a:p>
        </p:txBody>
      </p:sp>
      <p:sp>
        <p:nvSpPr>
          <p:cNvPr id="13" name="object 2">
            <a:extLst>
              <a:ext uri="{FF2B5EF4-FFF2-40B4-BE49-F238E27FC236}">
                <a16:creationId xmlns="" xmlns:a16="http://schemas.microsoft.com/office/drawing/2014/main" id="{EE80F0AA-4DF1-4DBF-9AA2-5439157D8912}"/>
              </a:ext>
            </a:extLst>
          </p:cNvPr>
          <p:cNvSpPr/>
          <p:nvPr/>
        </p:nvSpPr>
        <p:spPr>
          <a:xfrm>
            <a:off x="1057" y="1535"/>
            <a:ext cx="5751631" cy="49321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en-US" sz="2400" b="1" dirty="0">
                <a:solidFill>
                  <a:schemeClr val="bg1"/>
                </a:solidFill>
                <a:latin typeface="Arial Black" pitchFamily="34" charset="0"/>
              </a:rPr>
              <a:t>D</a:t>
            </a:r>
            <a:r>
              <a:rPr lang="uz-Cyrl-UZ" sz="2400" b="1" dirty="0">
                <a:solidFill>
                  <a:schemeClr val="bg1"/>
                </a:solidFill>
                <a:latin typeface="Arial Black" pitchFamily="34" charset="0"/>
              </a:rPr>
              <a:t>arsning</a:t>
            </a:r>
            <a:r>
              <a:rPr lang="en-US" sz="2400" b="1" dirty="0">
                <a:solidFill>
                  <a:schemeClr val="bg1"/>
                </a:solidFill>
                <a:latin typeface="Arial Black" pitchFamily="34" charset="0"/>
              </a:rPr>
              <a:t> </a:t>
            </a:r>
            <a:r>
              <a:rPr lang="uz-Cyrl-UZ" sz="2400" b="1" dirty="0">
                <a:solidFill>
                  <a:schemeClr val="bg1"/>
                </a:solidFill>
                <a:latin typeface="Arial Black" pitchFamily="34" charset="0"/>
              </a:rPr>
              <a:t>oltin qoidalari </a:t>
            </a:r>
            <a:endParaRPr lang="en-US" sz="2400" b="1" dirty="0">
              <a:solidFill>
                <a:schemeClr val="bg1"/>
              </a:solidFill>
              <a:latin typeface="Arial Black" pitchFamily="34" charset="0"/>
            </a:endParaRPr>
          </a:p>
          <a:p>
            <a:endParaRPr sz="1132" dirty="0">
              <a:solidFill>
                <a:prstClr val="black"/>
              </a:solidFill>
            </a:endParaRPr>
          </a:p>
        </p:txBody>
      </p:sp>
    </p:spTree>
    <p:extLst>
      <p:ext uri="{BB962C8B-B14F-4D97-AF65-F5344CB8AC3E}">
        <p14:creationId xmlns:p14="http://schemas.microsoft.com/office/powerpoint/2010/main" val="231460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19" name="Заголовок 5"/>
          <p:cNvSpPr>
            <a:spLocks noGrp="1"/>
          </p:cNvSpPr>
          <p:nvPr>
            <p:ph type="title"/>
          </p:nvPr>
        </p:nvSpPr>
        <p:spPr>
          <a:xfrm>
            <a:off x="403617" y="647936"/>
            <a:ext cx="5068396" cy="2304255"/>
          </a:xfrm>
        </p:spPr>
        <p:txBody>
          <a:bodyPr>
            <a:noAutofit/>
          </a:bodyPr>
          <a:lstStyle/>
          <a:p>
            <a:pPr algn="just"/>
            <a:r>
              <a:rPr lang="uz-Latn-UZ" sz="1300" dirty="0" smtClean="0">
                <a:solidFill>
                  <a:schemeClr val="tx1">
                    <a:lumMod val="85000"/>
                    <a:lumOff val="15000"/>
                  </a:schemeClr>
                </a:solidFill>
              </a:rPr>
              <a:t>          </a:t>
            </a:r>
            <a:r>
              <a:rPr lang="en-US" sz="1600" dirty="0" err="1" smtClean="0">
                <a:solidFill>
                  <a:srgbClr val="000000"/>
                </a:solidFill>
              </a:rPr>
              <a:t>Nutqning</a:t>
            </a:r>
            <a:r>
              <a:rPr lang="en-US" sz="1600" dirty="0" smtClean="0">
                <a:solidFill>
                  <a:srgbClr val="000000"/>
                </a:solidFill>
              </a:rPr>
              <a:t>  to</a:t>
            </a:r>
            <a:r>
              <a:rPr lang="uz-Latn-UZ" sz="1600" dirty="0" smtClean="0">
                <a:solidFill>
                  <a:srgbClr val="000000"/>
                </a:solidFill>
              </a:rPr>
              <a:t>‘</a:t>
            </a:r>
            <a:r>
              <a:rPr lang="en-US" sz="1600" dirty="0" err="1" smtClean="0">
                <a:solidFill>
                  <a:srgbClr val="000000"/>
                </a:solidFill>
              </a:rPr>
              <a:t>g‘riligi</a:t>
            </a:r>
            <a:r>
              <a:rPr lang="en-US" sz="1600" dirty="0" smtClean="0">
                <a:solidFill>
                  <a:srgbClr val="000000"/>
                </a:solidFill>
              </a:rPr>
              <a:t>  </a:t>
            </a:r>
            <a:r>
              <a:rPr lang="en-US" sz="1600" dirty="0" err="1">
                <a:solidFill>
                  <a:srgbClr val="000000"/>
                </a:solidFill>
              </a:rPr>
              <a:t>nutq</a:t>
            </a:r>
            <a:r>
              <a:rPr lang="en-US" sz="1600" dirty="0">
                <a:solidFill>
                  <a:srgbClr val="000000"/>
                </a:solidFill>
              </a:rPr>
              <a:t>  </a:t>
            </a:r>
            <a:r>
              <a:rPr lang="en-US" sz="1600" dirty="0" err="1">
                <a:solidFill>
                  <a:srgbClr val="000000"/>
                </a:solidFill>
              </a:rPr>
              <a:t>madaniyati</a:t>
            </a:r>
            <a:r>
              <a:rPr lang="en-US" sz="1600" dirty="0">
                <a:solidFill>
                  <a:srgbClr val="000000"/>
                </a:solidFill>
              </a:rPr>
              <a:t>  </a:t>
            </a:r>
            <a:r>
              <a:rPr lang="en-US" sz="1600" dirty="0" err="1">
                <a:solidFill>
                  <a:srgbClr val="000000"/>
                </a:solidFill>
              </a:rPr>
              <a:t>haqidagi</a:t>
            </a:r>
            <a:r>
              <a:rPr lang="en-US" sz="1600" dirty="0">
                <a:solidFill>
                  <a:srgbClr val="000000"/>
                </a:solidFill>
              </a:rPr>
              <a:t>  </a:t>
            </a:r>
            <a:r>
              <a:rPr lang="en-US" sz="1600" dirty="0" err="1">
                <a:solidFill>
                  <a:srgbClr val="000000"/>
                </a:solidFill>
              </a:rPr>
              <a:t>ta’limotning</a:t>
            </a:r>
            <a:r>
              <a:rPr lang="en-US" sz="1600" dirty="0">
                <a:solidFill>
                  <a:srgbClr val="000000"/>
                </a:solidFill>
              </a:rPr>
              <a:t>  </a:t>
            </a:r>
            <a:r>
              <a:rPr lang="en-US" sz="1600" dirty="0" err="1" smtClean="0">
                <a:solidFill>
                  <a:srgbClr val="000000"/>
                </a:solidFill>
              </a:rPr>
              <a:t>markaziy</a:t>
            </a:r>
            <a:r>
              <a:rPr lang="en-US" sz="1600" dirty="0" smtClean="0">
                <a:solidFill>
                  <a:srgbClr val="000000"/>
                </a:solidFill>
              </a:rPr>
              <a:t>  </a:t>
            </a:r>
            <a:r>
              <a:rPr lang="en-US" sz="1600" dirty="0" err="1">
                <a:solidFill>
                  <a:srgbClr val="000000"/>
                </a:solidFill>
              </a:rPr>
              <a:t>masalasidir</a:t>
            </a:r>
            <a:r>
              <a:rPr lang="en-US" sz="1600" dirty="0">
                <a:solidFill>
                  <a:srgbClr val="000000"/>
                </a:solidFill>
              </a:rPr>
              <a:t>.  </a:t>
            </a:r>
            <a:r>
              <a:rPr lang="en-US" sz="1600" dirty="0" err="1">
                <a:solidFill>
                  <a:srgbClr val="000000"/>
                </a:solidFill>
              </a:rPr>
              <a:t>Madaniy</a:t>
            </a:r>
            <a:r>
              <a:rPr lang="en-US" sz="1600" dirty="0">
                <a:solidFill>
                  <a:srgbClr val="000000"/>
                </a:solidFill>
              </a:rPr>
              <a:t>  </a:t>
            </a:r>
            <a:r>
              <a:rPr lang="en-US" sz="1600" dirty="0" err="1">
                <a:solidFill>
                  <a:srgbClr val="000000"/>
                </a:solidFill>
              </a:rPr>
              <a:t>nutqning</a:t>
            </a:r>
            <a:r>
              <a:rPr lang="en-US" sz="1600" dirty="0">
                <a:solidFill>
                  <a:srgbClr val="000000"/>
                </a:solidFill>
              </a:rPr>
              <a:t>  </a:t>
            </a:r>
            <a:r>
              <a:rPr lang="en-US" sz="1600" dirty="0" err="1">
                <a:solidFill>
                  <a:srgbClr val="000000"/>
                </a:solidFill>
              </a:rPr>
              <a:t>boshqa</a:t>
            </a:r>
            <a:r>
              <a:rPr lang="en-US" sz="1600" dirty="0">
                <a:solidFill>
                  <a:srgbClr val="000000"/>
                </a:solidFill>
              </a:rPr>
              <a:t>  </a:t>
            </a:r>
            <a:r>
              <a:rPr lang="en-US" sz="1600" dirty="0" err="1">
                <a:solidFill>
                  <a:srgbClr val="000000"/>
                </a:solidFill>
              </a:rPr>
              <a:t>barcha</a:t>
            </a:r>
            <a:r>
              <a:rPr lang="en-US" sz="1600" dirty="0">
                <a:solidFill>
                  <a:srgbClr val="000000"/>
                </a:solidFill>
              </a:rPr>
              <a:t>  </a:t>
            </a:r>
            <a:r>
              <a:rPr lang="en-US" sz="1600" dirty="0" err="1">
                <a:solidFill>
                  <a:srgbClr val="000000"/>
                </a:solidFill>
              </a:rPr>
              <a:t>kommunikativ</a:t>
            </a:r>
            <a:r>
              <a:rPr lang="en-US" sz="1600" dirty="0">
                <a:solidFill>
                  <a:srgbClr val="000000"/>
                </a:solidFill>
              </a:rPr>
              <a:t> </a:t>
            </a:r>
            <a:r>
              <a:rPr lang="en-US" sz="1600" dirty="0" err="1" smtClean="0">
                <a:solidFill>
                  <a:srgbClr val="000000"/>
                </a:solidFill>
              </a:rPr>
              <a:t>sifatlari</a:t>
            </a:r>
            <a:r>
              <a:rPr lang="en-US" sz="1600" dirty="0" smtClean="0">
                <a:solidFill>
                  <a:srgbClr val="000000"/>
                </a:solidFill>
              </a:rPr>
              <a:t>  </a:t>
            </a:r>
            <a:r>
              <a:rPr lang="en-US" sz="1600" dirty="0" err="1">
                <a:solidFill>
                  <a:srgbClr val="000000"/>
                </a:solidFill>
              </a:rPr>
              <a:t>ayni</a:t>
            </a:r>
            <a:r>
              <a:rPr lang="en-US" sz="1600" dirty="0">
                <a:solidFill>
                  <a:srgbClr val="000000"/>
                </a:solidFill>
              </a:rPr>
              <a:t>  </a:t>
            </a:r>
            <a:r>
              <a:rPr lang="en-US" sz="1600" dirty="0" err="1">
                <a:solidFill>
                  <a:srgbClr val="000000"/>
                </a:solidFill>
              </a:rPr>
              <a:t>shu</a:t>
            </a:r>
            <a:r>
              <a:rPr lang="en-US" sz="1600" dirty="0">
                <a:solidFill>
                  <a:srgbClr val="000000"/>
                </a:solidFill>
              </a:rPr>
              <a:t>  </a:t>
            </a:r>
            <a:r>
              <a:rPr lang="en-US" sz="1600" dirty="0" err="1">
                <a:solidFill>
                  <a:srgbClr val="000000"/>
                </a:solidFill>
              </a:rPr>
              <a:t>to‘g‘rilik</a:t>
            </a:r>
            <a:r>
              <a:rPr lang="en-US" sz="1600" dirty="0">
                <a:solidFill>
                  <a:srgbClr val="000000"/>
                </a:solidFill>
              </a:rPr>
              <a:t>  </a:t>
            </a:r>
            <a:r>
              <a:rPr lang="en-US" sz="1600" dirty="0" err="1">
                <a:solidFill>
                  <a:srgbClr val="000000"/>
                </a:solidFill>
              </a:rPr>
              <a:t>mavjud</a:t>
            </a:r>
            <a:r>
              <a:rPr lang="en-US" sz="1600" dirty="0">
                <a:solidFill>
                  <a:srgbClr val="000000"/>
                </a:solidFill>
              </a:rPr>
              <a:t>  </a:t>
            </a:r>
            <a:r>
              <a:rPr lang="en-US" sz="1600" dirty="0" err="1" smtClean="0">
                <a:solidFill>
                  <a:srgbClr val="000000"/>
                </a:solidFill>
              </a:rPr>
              <a:t>bo</a:t>
            </a:r>
            <a:r>
              <a:rPr lang="uz-Latn-UZ" sz="1600" dirty="0" smtClean="0">
                <a:solidFill>
                  <a:srgbClr val="000000"/>
                </a:solidFill>
              </a:rPr>
              <a:t>‘l</a:t>
            </a:r>
            <a:r>
              <a:rPr lang="en-US" sz="1600" dirty="0" err="1" smtClean="0">
                <a:solidFill>
                  <a:srgbClr val="000000"/>
                </a:solidFill>
              </a:rPr>
              <a:t>gandagina</a:t>
            </a:r>
            <a:r>
              <a:rPr lang="en-US" sz="1600" dirty="0" smtClean="0">
                <a:solidFill>
                  <a:srgbClr val="000000"/>
                </a:solidFill>
              </a:rPr>
              <a:t>  </a:t>
            </a:r>
            <a:r>
              <a:rPr lang="en-US" sz="1600" dirty="0" err="1">
                <a:solidFill>
                  <a:srgbClr val="000000"/>
                </a:solidFill>
              </a:rPr>
              <a:t>yuzaga</a:t>
            </a:r>
            <a:r>
              <a:rPr lang="en-US" sz="1600" dirty="0">
                <a:solidFill>
                  <a:srgbClr val="000000"/>
                </a:solidFill>
              </a:rPr>
              <a:t>  </a:t>
            </a:r>
            <a:r>
              <a:rPr lang="en-US" sz="1600" dirty="0" err="1" smtClean="0">
                <a:solidFill>
                  <a:srgbClr val="000000"/>
                </a:solidFill>
              </a:rPr>
              <a:t>kela</a:t>
            </a:r>
            <a:r>
              <a:rPr lang="ru-RU" sz="1600" dirty="0">
                <a:solidFill>
                  <a:srgbClr val="000000"/>
                </a:solidFill>
              </a:rPr>
              <a:t> </a:t>
            </a:r>
            <a:r>
              <a:rPr lang="en-US" sz="1600" dirty="0" err="1" smtClean="0">
                <a:solidFill>
                  <a:srgbClr val="000000"/>
                </a:solidFill>
              </a:rPr>
              <a:t>oladi</a:t>
            </a:r>
            <a:r>
              <a:rPr lang="en-US" sz="1600" dirty="0">
                <a:solidFill>
                  <a:srgbClr val="000000"/>
                </a:solidFill>
              </a:rPr>
              <a:t>. </a:t>
            </a:r>
            <a:r>
              <a:rPr lang="en-US" sz="1600" dirty="0" err="1" smtClean="0">
                <a:solidFill>
                  <a:srgbClr val="000000"/>
                </a:solidFill>
              </a:rPr>
              <a:t>Zotan</a:t>
            </a:r>
            <a:r>
              <a:rPr lang="en-US" sz="1600" dirty="0">
                <a:solidFill>
                  <a:srgbClr val="000000"/>
                </a:solidFill>
              </a:rPr>
              <a:t>,  </a:t>
            </a:r>
            <a:r>
              <a:rPr lang="en-US" sz="1600" dirty="0" err="1">
                <a:solidFill>
                  <a:srgbClr val="000000"/>
                </a:solidFill>
              </a:rPr>
              <a:t>to‘g‘ri</a:t>
            </a:r>
            <a:r>
              <a:rPr lang="en-US" sz="1600" dirty="0">
                <a:solidFill>
                  <a:srgbClr val="000000"/>
                </a:solidFill>
              </a:rPr>
              <a:t>  </a:t>
            </a:r>
            <a:r>
              <a:rPr lang="en-US" sz="1600" dirty="0" err="1">
                <a:solidFill>
                  <a:srgbClr val="000000"/>
                </a:solidFill>
              </a:rPr>
              <a:t>bo‘lmagan</a:t>
            </a:r>
            <a:r>
              <a:rPr lang="en-US" sz="1600" dirty="0">
                <a:solidFill>
                  <a:srgbClr val="000000"/>
                </a:solidFill>
              </a:rPr>
              <a:t>  </a:t>
            </a:r>
            <a:r>
              <a:rPr lang="en-US" sz="1600" dirty="0" err="1">
                <a:solidFill>
                  <a:srgbClr val="000000"/>
                </a:solidFill>
              </a:rPr>
              <a:t>nutqning</a:t>
            </a:r>
            <a:r>
              <a:rPr lang="en-US" sz="1600" dirty="0">
                <a:solidFill>
                  <a:srgbClr val="000000"/>
                </a:solidFill>
              </a:rPr>
              <a:t>  </a:t>
            </a:r>
            <a:r>
              <a:rPr lang="en-US" sz="1600" dirty="0" err="1">
                <a:solidFill>
                  <a:srgbClr val="000000"/>
                </a:solidFill>
              </a:rPr>
              <a:t>aniqligi</a:t>
            </a:r>
            <a:r>
              <a:rPr lang="en-US" sz="1600" dirty="0">
                <a:solidFill>
                  <a:srgbClr val="000000"/>
                </a:solidFill>
              </a:rPr>
              <a:t>  </a:t>
            </a:r>
            <a:r>
              <a:rPr lang="en-US" sz="1600" dirty="0" err="1">
                <a:solidFill>
                  <a:srgbClr val="000000"/>
                </a:solidFill>
              </a:rPr>
              <a:t>yoki</a:t>
            </a:r>
            <a:r>
              <a:rPr lang="en-US" sz="1600" dirty="0">
                <a:solidFill>
                  <a:srgbClr val="000000"/>
                </a:solidFill>
              </a:rPr>
              <a:t>  </a:t>
            </a:r>
            <a:r>
              <a:rPr lang="en-US" sz="1600" dirty="0" err="1" smtClean="0">
                <a:solidFill>
                  <a:srgbClr val="000000"/>
                </a:solidFill>
              </a:rPr>
              <a:t>mantiqiyligi</a:t>
            </a:r>
            <a:r>
              <a:rPr lang="en-US" sz="1600" dirty="0" smtClean="0">
                <a:solidFill>
                  <a:srgbClr val="000000"/>
                </a:solidFill>
              </a:rPr>
              <a:t>,</a:t>
            </a:r>
            <a:r>
              <a:rPr lang="ru-RU" sz="1600" dirty="0" smtClean="0">
                <a:solidFill>
                  <a:srgbClr val="000000"/>
                </a:solidFill>
              </a:rPr>
              <a:t> </a:t>
            </a:r>
            <a:r>
              <a:rPr lang="en-US" sz="1600" dirty="0" err="1" smtClean="0">
                <a:solidFill>
                  <a:srgbClr val="000000"/>
                </a:solidFill>
              </a:rPr>
              <a:t>ifodaliligi</a:t>
            </a:r>
            <a:r>
              <a:rPr lang="en-US" sz="1600" dirty="0" smtClean="0">
                <a:solidFill>
                  <a:srgbClr val="000000"/>
                </a:solidFill>
              </a:rPr>
              <a:t>  </a:t>
            </a:r>
            <a:r>
              <a:rPr lang="en-US" sz="1600" dirty="0" err="1">
                <a:solidFill>
                  <a:srgbClr val="000000"/>
                </a:solidFill>
              </a:rPr>
              <a:t>yoki</a:t>
            </a:r>
            <a:r>
              <a:rPr lang="en-US" sz="1600" dirty="0">
                <a:solidFill>
                  <a:srgbClr val="000000"/>
                </a:solidFill>
              </a:rPr>
              <a:t>  </a:t>
            </a:r>
            <a:r>
              <a:rPr lang="en-US" sz="1600" dirty="0" err="1">
                <a:solidFill>
                  <a:srgbClr val="000000"/>
                </a:solidFill>
              </a:rPr>
              <a:t>boyligi</a:t>
            </a:r>
            <a:r>
              <a:rPr lang="en-US" sz="1600" dirty="0">
                <a:solidFill>
                  <a:srgbClr val="000000"/>
                </a:solidFill>
              </a:rPr>
              <a:t>  </a:t>
            </a:r>
            <a:r>
              <a:rPr lang="en-US" sz="1600" dirty="0" err="1">
                <a:solidFill>
                  <a:srgbClr val="000000"/>
                </a:solidFill>
              </a:rPr>
              <a:t>haqida</a:t>
            </a:r>
            <a:r>
              <a:rPr lang="en-US" sz="1600" dirty="0">
                <a:solidFill>
                  <a:srgbClr val="000000"/>
                </a:solidFill>
              </a:rPr>
              <a:t>  </a:t>
            </a:r>
            <a:r>
              <a:rPr lang="en-US" sz="1600" dirty="0" err="1">
                <a:solidFill>
                  <a:srgbClr val="000000"/>
                </a:solidFill>
              </a:rPr>
              <a:t>gapirish</a:t>
            </a:r>
            <a:r>
              <a:rPr lang="en-US" sz="1600" dirty="0">
                <a:solidFill>
                  <a:srgbClr val="000000"/>
                </a:solidFill>
              </a:rPr>
              <a:t>  </a:t>
            </a:r>
            <a:r>
              <a:rPr lang="en-US" sz="1600" dirty="0" err="1">
                <a:solidFill>
                  <a:srgbClr val="000000"/>
                </a:solidFill>
              </a:rPr>
              <a:t>mumkin</a:t>
            </a:r>
            <a:r>
              <a:rPr lang="en-US" sz="1600" dirty="0">
                <a:solidFill>
                  <a:srgbClr val="000000"/>
                </a:solidFill>
              </a:rPr>
              <a:t>  </a:t>
            </a:r>
            <a:r>
              <a:rPr lang="en-US" sz="1600" dirty="0" err="1" smtClean="0">
                <a:solidFill>
                  <a:srgbClr val="000000"/>
                </a:solidFill>
              </a:rPr>
              <a:t>emas</a:t>
            </a:r>
            <a:r>
              <a:rPr lang="en-US" sz="1600" dirty="0" smtClean="0">
                <a:solidFill>
                  <a:srgbClr val="000000"/>
                </a:solidFill>
              </a:rPr>
              <a:t>.</a:t>
            </a:r>
            <a:r>
              <a:rPr lang="ru-RU" sz="1600" dirty="0" smtClean="0">
                <a:solidFill>
                  <a:srgbClr val="000000"/>
                </a:solidFill>
              </a:rPr>
              <a:t> </a:t>
            </a:r>
            <a:r>
              <a:rPr lang="en-US" sz="1600" dirty="0" err="1" smtClean="0">
                <a:solidFill>
                  <a:srgbClr val="000000"/>
                </a:solidFill>
              </a:rPr>
              <a:t>Aytish</a:t>
            </a:r>
            <a:r>
              <a:rPr lang="en-US" sz="1600" dirty="0" smtClean="0">
                <a:solidFill>
                  <a:srgbClr val="000000"/>
                </a:solidFill>
              </a:rPr>
              <a:t>  </a:t>
            </a:r>
            <a:r>
              <a:rPr lang="en-US" sz="1600" dirty="0" err="1">
                <a:solidFill>
                  <a:srgbClr val="000000"/>
                </a:solidFill>
              </a:rPr>
              <a:t>joizki</a:t>
            </a:r>
            <a:r>
              <a:rPr lang="en-US" sz="1600" dirty="0">
                <a:solidFill>
                  <a:srgbClr val="000000"/>
                </a:solidFill>
              </a:rPr>
              <a:t>,  </a:t>
            </a:r>
            <a:r>
              <a:rPr lang="en-US" sz="1600" dirty="0" err="1">
                <a:solidFill>
                  <a:srgbClr val="000000"/>
                </a:solidFill>
              </a:rPr>
              <a:t>nutqning</a:t>
            </a:r>
            <a:r>
              <a:rPr lang="en-US" sz="1600" dirty="0">
                <a:solidFill>
                  <a:srgbClr val="000000"/>
                </a:solidFill>
              </a:rPr>
              <a:t>  </a:t>
            </a:r>
            <a:r>
              <a:rPr lang="en-US" sz="1600" dirty="0" err="1">
                <a:solidFill>
                  <a:srgbClr val="000000"/>
                </a:solidFill>
              </a:rPr>
              <a:t>to‘g‘riligi</a:t>
            </a:r>
            <a:r>
              <a:rPr lang="en-US" sz="1600" dirty="0">
                <a:solidFill>
                  <a:srgbClr val="000000"/>
                </a:solidFill>
              </a:rPr>
              <a:t>  </a:t>
            </a:r>
            <a:r>
              <a:rPr lang="en-US" sz="1600" dirty="0" err="1">
                <a:solidFill>
                  <a:srgbClr val="000000"/>
                </a:solidFill>
              </a:rPr>
              <a:t>boshqa</a:t>
            </a:r>
            <a:r>
              <a:rPr lang="en-US" sz="1600" dirty="0">
                <a:solidFill>
                  <a:srgbClr val="000000"/>
                </a:solidFill>
              </a:rPr>
              <a:t>  </a:t>
            </a:r>
            <a:r>
              <a:rPr lang="en-US" sz="1600" dirty="0" err="1">
                <a:solidFill>
                  <a:srgbClr val="000000"/>
                </a:solidFill>
              </a:rPr>
              <a:t>barcha</a:t>
            </a:r>
            <a:r>
              <a:rPr lang="en-US" sz="1600" dirty="0">
                <a:solidFill>
                  <a:srgbClr val="000000"/>
                </a:solidFill>
              </a:rPr>
              <a:t>  </a:t>
            </a:r>
            <a:r>
              <a:rPr lang="en-US" sz="1600" dirty="0" err="1" smtClean="0">
                <a:solidFill>
                  <a:srgbClr val="000000"/>
                </a:solidFill>
              </a:rPr>
              <a:t>kommunikativ</a:t>
            </a:r>
            <a:r>
              <a:rPr lang="ru-RU" sz="1600" dirty="0" smtClean="0">
                <a:solidFill>
                  <a:srgbClr val="000000"/>
                </a:solidFill>
              </a:rPr>
              <a:t> </a:t>
            </a:r>
            <a:r>
              <a:rPr lang="en-US" sz="1600" dirty="0" err="1" smtClean="0">
                <a:solidFill>
                  <a:srgbClr val="000000"/>
                </a:solidFill>
              </a:rPr>
              <a:t>sifatlarning</a:t>
            </a:r>
            <a:r>
              <a:rPr lang="en-US" sz="1600" dirty="0" smtClean="0">
                <a:solidFill>
                  <a:srgbClr val="000000"/>
                </a:solidFill>
              </a:rPr>
              <a:t>  </a:t>
            </a:r>
            <a:r>
              <a:rPr lang="en-US" sz="1600" dirty="0" err="1">
                <a:solidFill>
                  <a:srgbClr val="000000"/>
                </a:solidFill>
              </a:rPr>
              <a:t>poydevori</a:t>
            </a:r>
            <a:r>
              <a:rPr lang="en-US" sz="1600" dirty="0">
                <a:solidFill>
                  <a:srgbClr val="000000"/>
                </a:solidFill>
              </a:rPr>
              <a:t>  </a:t>
            </a:r>
            <a:r>
              <a:rPr lang="en-US" sz="1600" dirty="0" err="1">
                <a:solidFill>
                  <a:srgbClr val="000000"/>
                </a:solidFill>
              </a:rPr>
              <a:t>vazifasini</a:t>
            </a:r>
            <a:r>
              <a:rPr lang="en-US" sz="1600" dirty="0">
                <a:solidFill>
                  <a:srgbClr val="000000"/>
                </a:solidFill>
              </a:rPr>
              <a:t>  </a:t>
            </a:r>
            <a:r>
              <a:rPr lang="en-US" sz="1600" dirty="0" err="1">
                <a:solidFill>
                  <a:srgbClr val="000000"/>
                </a:solidFill>
              </a:rPr>
              <a:t>bajaradi</a:t>
            </a:r>
            <a:r>
              <a:rPr lang="en-US" sz="1600" dirty="0">
                <a:solidFill>
                  <a:srgbClr val="000000"/>
                </a:solidFill>
              </a:rPr>
              <a:t>.  </a:t>
            </a:r>
            <a:endParaRPr lang="ru-RU" sz="1600" dirty="0">
              <a:solidFill>
                <a:srgbClr val="000000"/>
              </a:solidFill>
            </a:endParaRPr>
          </a:p>
        </p:txBody>
      </p:sp>
      <p:sp>
        <p:nvSpPr>
          <p:cNvPr id="24" name="object 2">
            <a:extLst>
              <a:ext uri="{FF2B5EF4-FFF2-40B4-BE49-F238E27FC236}">
                <a16:creationId xmlns="" xmlns:a16="http://schemas.microsoft.com/office/drawing/2014/main" id="{EE80F0AA-4DF1-4DBF-9AA2-5439157D8912}"/>
              </a:ext>
            </a:extLst>
          </p:cNvPr>
          <p:cNvSpPr/>
          <p:nvPr/>
        </p:nvSpPr>
        <p:spPr>
          <a:xfrm>
            <a:off x="7819" y="-3806"/>
            <a:ext cx="5751631" cy="65174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en-US" sz="2800" dirty="0" err="1" smtClean="0">
                <a:solidFill>
                  <a:schemeClr val="bg1"/>
                </a:solidFill>
                <a:latin typeface="Arial" panose="020B0604020202020204" pitchFamily="34" charset="0"/>
                <a:cs typeface="Arial" panose="020B0604020202020204" pitchFamily="34" charset="0"/>
              </a:rPr>
              <a:t>Bilib</a:t>
            </a:r>
            <a:r>
              <a:rPr lang="en-US" sz="2800" dirty="0" smtClean="0">
                <a:solidFill>
                  <a:schemeClr val="bg1"/>
                </a:solidFill>
                <a:latin typeface="Arial" panose="020B0604020202020204" pitchFamily="34" charset="0"/>
                <a:cs typeface="Arial" panose="020B0604020202020204" pitchFamily="34" charset="0"/>
              </a:rPr>
              <a:t> </a:t>
            </a:r>
            <a:r>
              <a:rPr lang="en-US" sz="2800" dirty="0" err="1" smtClean="0">
                <a:solidFill>
                  <a:schemeClr val="bg1"/>
                </a:solidFill>
                <a:latin typeface="Arial" panose="020B0604020202020204" pitchFamily="34" charset="0"/>
                <a:cs typeface="Arial" panose="020B0604020202020204" pitchFamily="34" charset="0"/>
              </a:rPr>
              <a:t>oling</a:t>
            </a:r>
            <a:r>
              <a:rPr lang="en-US" sz="2800" dirty="0" smtClean="0">
                <a:solidFill>
                  <a:schemeClr val="bg1"/>
                </a:solidFill>
                <a:latin typeface="Arial" panose="020B0604020202020204" pitchFamily="34" charset="0"/>
                <a:cs typeface="Arial" panose="020B0604020202020204" pitchFamily="34" charset="0"/>
              </a:rPr>
              <a:t>!</a:t>
            </a:r>
            <a:endParaRPr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6093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057" y="-5446"/>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67817" y="215732"/>
            <a:ext cx="188277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defTabSz="914400">
              <a:spcBef>
                <a:spcPts val="114"/>
              </a:spcBef>
              <a:defRPr/>
            </a:pPr>
            <a:r>
              <a:rPr lang="en-US" kern="0" spc="10" dirty="0" smtClean="0">
                <a:solidFill>
                  <a:sysClr val="window" lastClr="FFFFFF"/>
                </a:solidFill>
              </a:rPr>
              <a:t>Ona  </a:t>
            </a:r>
            <a:r>
              <a:rPr lang="en-US" kern="0" spc="10" dirty="0" err="1" smtClean="0">
                <a:solidFill>
                  <a:sysClr val="window" lastClr="FFFFFF"/>
                </a:solidFill>
              </a:rPr>
              <a:t>tili</a:t>
            </a:r>
            <a:endParaRPr lang="en-US" kern="0" spc="10" dirty="0">
              <a:solidFill>
                <a:sysClr val="window" lastClr="FFFFFF"/>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569682" y="1166272"/>
            <a:ext cx="5043156" cy="1402480"/>
          </a:xfrm>
        </p:spPr>
        <p:txBody>
          <a:bodyPr>
            <a:noAutofit/>
          </a:bodyPr>
          <a:lstStyle/>
          <a:p>
            <a:pPr algn="just"/>
            <a:r>
              <a:rPr lang="uz-Latn-UZ" sz="1300" dirty="0" smtClean="0">
                <a:solidFill>
                  <a:schemeClr val="tx1">
                    <a:lumMod val="85000"/>
                    <a:lumOff val="15000"/>
                  </a:schemeClr>
                </a:solidFill>
              </a:rPr>
              <a:t>      </a:t>
            </a:r>
            <a:r>
              <a:rPr lang="en-US" sz="1300" dirty="0" err="1" smtClean="0">
                <a:solidFill>
                  <a:schemeClr val="tx1">
                    <a:lumMod val="85000"/>
                    <a:lumOff val="15000"/>
                  </a:schemeClr>
                </a:solidFill>
              </a:rPr>
              <a:t>Shuning</a:t>
            </a:r>
            <a:r>
              <a:rPr lang="en-US" sz="1300" dirty="0" smtClean="0">
                <a:solidFill>
                  <a:schemeClr val="tx1">
                    <a:lumMod val="85000"/>
                    <a:lumOff val="15000"/>
                  </a:schemeClr>
                </a:solidFill>
              </a:rPr>
              <a:t>  </a:t>
            </a:r>
            <a:r>
              <a:rPr lang="en-US" sz="1300" dirty="0" err="1">
                <a:solidFill>
                  <a:schemeClr val="tx1">
                    <a:lumMod val="85000"/>
                    <a:lumOff val="15000"/>
                  </a:schemeClr>
                </a:solidFill>
              </a:rPr>
              <a:t>uchun</a:t>
            </a:r>
            <a:r>
              <a:rPr lang="en-US" sz="1300" dirty="0">
                <a:solidFill>
                  <a:schemeClr val="tx1">
                    <a:lumMod val="85000"/>
                    <a:lumOff val="15000"/>
                  </a:schemeClr>
                </a:solidFill>
              </a:rPr>
              <a:t>  ham  </a:t>
            </a:r>
            <a:r>
              <a:rPr lang="en-US" sz="1300" dirty="0" err="1">
                <a:solidFill>
                  <a:schemeClr val="tx1">
                    <a:lumMod val="85000"/>
                    <a:lumOff val="15000"/>
                  </a:schemeClr>
                </a:solidFill>
              </a:rPr>
              <a:t>nutqning</a:t>
            </a:r>
            <a:r>
              <a:rPr lang="en-US" sz="1300" dirty="0">
                <a:solidFill>
                  <a:schemeClr val="tx1">
                    <a:lumMod val="85000"/>
                    <a:lumOff val="15000"/>
                  </a:schemeClr>
                </a:solidFill>
              </a:rPr>
              <a:t> </a:t>
            </a:r>
            <a:r>
              <a:rPr lang="en-US" sz="1300" dirty="0" err="1" smtClean="0">
                <a:solidFill>
                  <a:schemeClr val="tx1">
                    <a:lumMod val="85000"/>
                    <a:lumOff val="15000"/>
                  </a:schemeClr>
                </a:solidFill>
              </a:rPr>
              <a:t>to'g'riligi</a:t>
            </a:r>
            <a:r>
              <a:rPr lang="en-US" sz="1300" dirty="0" smtClean="0">
                <a:solidFill>
                  <a:schemeClr val="tx1">
                    <a:lumMod val="85000"/>
                    <a:lumOff val="15000"/>
                  </a:schemeClr>
                </a:solidFill>
              </a:rPr>
              <a:t>  </a:t>
            </a:r>
            <a:r>
              <a:rPr lang="en-US" sz="1300" dirty="0" err="1">
                <a:solidFill>
                  <a:schemeClr val="tx1">
                    <a:lumMod val="85000"/>
                    <a:lumOff val="15000"/>
                  </a:schemeClr>
                </a:solidFill>
              </a:rPr>
              <a:t>nutq</a:t>
            </a:r>
            <a:r>
              <a:rPr lang="en-US" sz="1300" dirty="0">
                <a:solidFill>
                  <a:schemeClr val="tx1">
                    <a:lumMod val="85000"/>
                    <a:lumOff val="15000"/>
                  </a:schemeClr>
                </a:solidFill>
              </a:rPr>
              <a:t>  </a:t>
            </a:r>
            <a:r>
              <a:rPr lang="en-US" sz="1300" dirty="0" err="1">
                <a:solidFill>
                  <a:schemeClr val="tx1">
                    <a:lumMod val="85000"/>
                    <a:lumOff val="15000"/>
                  </a:schemeClr>
                </a:solidFill>
              </a:rPr>
              <a:t>madaniyatining</a:t>
            </a:r>
            <a:r>
              <a:rPr lang="en-US" sz="1300" dirty="0">
                <a:solidFill>
                  <a:schemeClr val="tx1">
                    <a:lumMod val="85000"/>
                    <a:lumOff val="15000"/>
                  </a:schemeClr>
                </a:solidFill>
              </a:rPr>
              <a:t>  </a:t>
            </a:r>
            <a:r>
              <a:rPr lang="en-US" sz="1300" dirty="0" err="1">
                <a:solidFill>
                  <a:schemeClr val="tx1">
                    <a:lumMod val="85000"/>
                    <a:lumOff val="15000"/>
                  </a:schemeClr>
                </a:solidFill>
              </a:rPr>
              <a:t>birinchi</a:t>
            </a:r>
            <a:r>
              <a:rPr lang="en-US" sz="1300" dirty="0">
                <a:solidFill>
                  <a:schemeClr val="tx1">
                    <a:lumMod val="85000"/>
                    <a:lumOff val="15000"/>
                  </a:schemeClr>
                </a:solidFill>
              </a:rPr>
              <a:t>  </a:t>
            </a:r>
            <a:r>
              <a:rPr lang="en-US" sz="1300" dirty="0" err="1">
                <a:solidFill>
                  <a:schemeClr val="tx1">
                    <a:lumMod val="85000"/>
                    <a:lumOff val="15000"/>
                  </a:schemeClr>
                </a:solidFill>
              </a:rPr>
              <a:t>bosqichi</a:t>
            </a:r>
            <a:r>
              <a:rPr lang="en-US" sz="1300" dirty="0">
                <a:solidFill>
                  <a:schemeClr val="tx1">
                    <a:lumMod val="85000"/>
                    <a:lumOff val="15000"/>
                  </a:schemeClr>
                </a:solidFill>
              </a:rPr>
              <a:t>  </a:t>
            </a:r>
            <a:r>
              <a:rPr lang="en-US" sz="1300" dirty="0" err="1">
                <a:solidFill>
                  <a:schemeClr val="tx1">
                    <a:lumMod val="85000"/>
                    <a:lumOff val="15000"/>
                  </a:schemeClr>
                </a:solidFill>
              </a:rPr>
              <a:t>bo‘lib</a:t>
            </a:r>
            <a:r>
              <a:rPr lang="en-US" sz="1300" dirty="0">
                <a:solidFill>
                  <a:schemeClr val="tx1">
                    <a:lumMod val="85000"/>
                    <a:lumOff val="15000"/>
                  </a:schemeClr>
                </a:solidFill>
              </a:rPr>
              <a:t>,  </a:t>
            </a:r>
            <a:r>
              <a:rPr lang="en-US" sz="1300" dirty="0" err="1">
                <a:solidFill>
                  <a:schemeClr val="tx1">
                    <a:lumMod val="85000"/>
                    <a:lumOff val="15000"/>
                  </a:schemeClr>
                </a:solidFill>
              </a:rPr>
              <a:t>maktab</a:t>
            </a:r>
            <a:r>
              <a:rPr lang="en-US" sz="1300" dirty="0">
                <a:solidFill>
                  <a:schemeClr val="tx1">
                    <a:lumMod val="85000"/>
                    <a:lumOff val="15000"/>
                  </a:schemeClr>
                </a:solidFill>
              </a:rPr>
              <a:t> </a:t>
            </a:r>
            <a:r>
              <a:rPr lang="en-US" sz="1300" dirty="0" err="1" smtClean="0">
                <a:solidFill>
                  <a:schemeClr val="tx1">
                    <a:lumMod val="85000"/>
                    <a:lumOff val="15000"/>
                  </a:schemeClr>
                </a:solidFill>
              </a:rPr>
              <a:t>ona</a:t>
            </a:r>
            <a:r>
              <a:rPr lang="en-US" sz="1300" dirty="0" smtClean="0">
                <a:solidFill>
                  <a:schemeClr val="tx1">
                    <a:lumMod val="85000"/>
                    <a:lumOff val="15000"/>
                  </a:schemeClr>
                </a:solidFill>
              </a:rPr>
              <a:t> </a:t>
            </a:r>
            <a:r>
              <a:rPr lang="en-US" sz="1300" dirty="0" err="1" smtClean="0">
                <a:solidFill>
                  <a:schemeClr val="tx1">
                    <a:lumMod val="85000"/>
                    <a:lumOff val="15000"/>
                  </a:schemeClr>
                </a:solidFill>
              </a:rPr>
              <a:t>tili</a:t>
            </a:r>
            <a:r>
              <a:rPr lang="en-US" sz="1300" dirty="0" smtClean="0">
                <a:solidFill>
                  <a:schemeClr val="tx1">
                    <a:lumMod val="85000"/>
                    <a:lumOff val="15000"/>
                  </a:schemeClr>
                </a:solidFill>
              </a:rPr>
              <a:t>  </a:t>
            </a:r>
            <a:r>
              <a:rPr lang="en-US" sz="1300" dirty="0" err="1">
                <a:solidFill>
                  <a:schemeClr val="tx1">
                    <a:lumMod val="85000"/>
                    <a:lumOff val="15000"/>
                  </a:schemeClr>
                </a:solidFill>
              </a:rPr>
              <a:t>ta’limining</a:t>
            </a:r>
            <a:r>
              <a:rPr lang="en-US" sz="1300" dirty="0">
                <a:solidFill>
                  <a:schemeClr val="tx1">
                    <a:lumMod val="85000"/>
                    <a:lumOff val="15000"/>
                  </a:schemeClr>
                </a:solidFill>
              </a:rPr>
              <a:t>  </a:t>
            </a:r>
            <a:r>
              <a:rPr lang="en-US" sz="1300" dirty="0" err="1">
                <a:solidFill>
                  <a:schemeClr val="tx1">
                    <a:lumMod val="85000"/>
                    <a:lumOff val="15000"/>
                  </a:schemeClr>
                </a:solidFill>
              </a:rPr>
              <a:t>asosiy</a:t>
            </a:r>
            <a:r>
              <a:rPr lang="en-US" sz="1300" dirty="0">
                <a:solidFill>
                  <a:schemeClr val="tx1">
                    <a:lumMod val="85000"/>
                    <a:lumOff val="15000"/>
                  </a:schemeClr>
                </a:solidFill>
              </a:rPr>
              <a:t>  </a:t>
            </a:r>
            <a:r>
              <a:rPr lang="en-US" sz="1300" dirty="0" err="1">
                <a:solidFill>
                  <a:schemeClr val="tx1">
                    <a:lumMod val="85000"/>
                    <a:lumOff val="15000"/>
                  </a:schemeClr>
                </a:solidFill>
              </a:rPr>
              <a:t>maqsadi</a:t>
            </a:r>
            <a:r>
              <a:rPr lang="en-US" sz="1300" dirty="0">
                <a:solidFill>
                  <a:schemeClr val="tx1">
                    <a:lumMod val="85000"/>
                    <a:lumOff val="15000"/>
                  </a:schemeClr>
                </a:solidFill>
              </a:rPr>
              <a:t>  ham  </a:t>
            </a:r>
            <a:r>
              <a:rPr lang="en-US" sz="1300" dirty="0" err="1">
                <a:solidFill>
                  <a:schemeClr val="tx1">
                    <a:lumMod val="85000"/>
                    <a:lumOff val="15000"/>
                  </a:schemeClr>
                </a:solidFill>
              </a:rPr>
              <a:t>o‘quvchilarda</a:t>
            </a:r>
            <a:r>
              <a:rPr lang="en-US" sz="1300" dirty="0">
                <a:solidFill>
                  <a:schemeClr val="tx1">
                    <a:lumMod val="85000"/>
                    <a:lumOff val="15000"/>
                  </a:schemeClr>
                </a:solidFill>
              </a:rPr>
              <a:t>  </a:t>
            </a:r>
            <a:r>
              <a:rPr lang="en-US" sz="1300" dirty="0" err="1">
                <a:solidFill>
                  <a:schemeClr val="tx1">
                    <a:lumMod val="85000"/>
                    <a:lumOff val="15000"/>
                  </a:schemeClr>
                </a:solidFill>
              </a:rPr>
              <a:t>aynan</a:t>
            </a:r>
            <a:r>
              <a:rPr lang="en-US" sz="1300" dirty="0">
                <a:solidFill>
                  <a:schemeClr val="tx1">
                    <a:lumMod val="85000"/>
                    <a:lumOff val="15000"/>
                  </a:schemeClr>
                </a:solidFill>
              </a:rPr>
              <a:t>  </a:t>
            </a:r>
            <a:r>
              <a:rPr lang="en-US" sz="1300" dirty="0" err="1">
                <a:solidFill>
                  <a:schemeClr val="tx1">
                    <a:lumMod val="85000"/>
                    <a:lumOff val="15000"/>
                  </a:schemeClr>
                </a:solidFill>
              </a:rPr>
              <a:t>to‘g‘ri</a:t>
            </a:r>
            <a:r>
              <a:rPr lang="en-US" sz="1300" dirty="0">
                <a:solidFill>
                  <a:schemeClr val="tx1">
                    <a:lumMod val="85000"/>
                    <a:lumOff val="15000"/>
                  </a:schemeClr>
                </a:solidFill>
              </a:rPr>
              <a:t>  </a:t>
            </a:r>
            <a:r>
              <a:rPr lang="en-US" sz="1300" dirty="0" err="1">
                <a:solidFill>
                  <a:schemeClr val="tx1">
                    <a:lumMod val="85000"/>
                    <a:lumOff val="15000"/>
                  </a:schemeClr>
                </a:solidFill>
              </a:rPr>
              <a:t>nutq</a:t>
            </a:r>
            <a:r>
              <a:rPr lang="en-US" sz="1300" dirty="0">
                <a:solidFill>
                  <a:schemeClr val="tx1">
                    <a:lumMod val="85000"/>
                    <a:lumOff val="15000"/>
                  </a:schemeClr>
                </a:solidFill>
              </a:rPr>
              <a:t> </a:t>
            </a:r>
            <a:r>
              <a:rPr lang="en-US" sz="1300" dirty="0" err="1" smtClean="0">
                <a:solidFill>
                  <a:schemeClr val="tx1">
                    <a:lumMod val="85000"/>
                    <a:lumOff val="15000"/>
                  </a:schemeClr>
                </a:solidFill>
              </a:rPr>
              <a:t>tuzish</a:t>
            </a:r>
            <a:r>
              <a:rPr lang="en-US" sz="1300" dirty="0" smtClean="0">
                <a:solidFill>
                  <a:schemeClr val="tx1">
                    <a:lumMod val="85000"/>
                    <a:lumOff val="15000"/>
                  </a:schemeClr>
                </a:solidFill>
              </a:rPr>
              <a:t> </a:t>
            </a:r>
            <a:r>
              <a:rPr lang="en-US" sz="1300" dirty="0" err="1" smtClean="0">
                <a:solidFill>
                  <a:schemeClr val="tx1">
                    <a:lumMod val="85000"/>
                    <a:lumOff val="15000"/>
                  </a:schemeClr>
                </a:solidFill>
              </a:rPr>
              <a:t>ko'nikma</a:t>
            </a:r>
            <a:r>
              <a:rPr lang="en-US" sz="1300" dirty="0" smtClean="0">
                <a:solidFill>
                  <a:schemeClr val="tx1">
                    <a:lumMod val="85000"/>
                    <a:lumOff val="15000"/>
                  </a:schemeClr>
                </a:solidFill>
              </a:rPr>
              <a:t>  </a:t>
            </a:r>
            <a:r>
              <a:rPr lang="en-US" sz="1300" dirty="0" err="1">
                <a:solidFill>
                  <a:schemeClr val="tx1">
                    <a:lumMod val="85000"/>
                    <a:lumOff val="15000"/>
                  </a:schemeClr>
                </a:solidFill>
              </a:rPr>
              <a:t>va</a:t>
            </a:r>
            <a:r>
              <a:rPr lang="en-US" sz="1300" dirty="0">
                <a:solidFill>
                  <a:schemeClr val="tx1">
                    <a:lumMod val="85000"/>
                    <a:lumOff val="15000"/>
                  </a:schemeClr>
                </a:solidFill>
              </a:rPr>
              <a:t>  </a:t>
            </a:r>
            <a:r>
              <a:rPr lang="en-US" sz="1300" dirty="0" err="1">
                <a:solidFill>
                  <a:schemeClr val="tx1">
                    <a:lumMod val="85000"/>
                    <a:lumOff val="15000"/>
                  </a:schemeClr>
                </a:solidFill>
              </a:rPr>
              <a:t>malakalarini</a:t>
            </a:r>
            <a:r>
              <a:rPr lang="en-US" sz="1300" dirty="0">
                <a:solidFill>
                  <a:schemeClr val="tx1">
                    <a:lumMod val="85000"/>
                    <a:lumOff val="15000"/>
                  </a:schemeClr>
                </a:solidFill>
              </a:rPr>
              <a:t>  </a:t>
            </a:r>
            <a:r>
              <a:rPr lang="en-US" sz="1300" dirty="0" err="1">
                <a:solidFill>
                  <a:schemeClr val="tx1">
                    <a:lumMod val="85000"/>
                    <a:lumOff val="15000"/>
                  </a:schemeClr>
                </a:solidFill>
              </a:rPr>
              <a:t>shakllantirishga</a:t>
            </a:r>
            <a:r>
              <a:rPr lang="en-US" sz="1300" dirty="0">
                <a:solidFill>
                  <a:schemeClr val="tx1">
                    <a:lumMod val="85000"/>
                    <a:lumOff val="15000"/>
                  </a:schemeClr>
                </a:solidFill>
              </a:rPr>
              <a:t>  </a:t>
            </a:r>
            <a:r>
              <a:rPr lang="en-US" sz="1300" dirty="0" err="1" smtClean="0">
                <a:solidFill>
                  <a:schemeClr val="tx1">
                    <a:lumMod val="85000"/>
                    <a:lumOff val="15000"/>
                  </a:schemeClr>
                </a:solidFill>
              </a:rPr>
              <a:t>qaratilgan</a:t>
            </a:r>
            <a:r>
              <a:rPr lang="en-US" sz="1300" dirty="0" smtClean="0">
                <a:solidFill>
                  <a:schemeClr val="tx1">
                    <a:lumMod val="85000"/>
                    <a:lumOff val="15000"/>
                  </a:schemeClr>
                </a:solidFill>
              </a:rPr>
              <a:t>.</a:t>
            </a:r>
            <a:r>
              <a:rPr lang="ru-RU" sz="1300" dirty="0" smtClean="0">
                <a:solidFill>
                  <a:schemeClr val="tx1">
                    <a:lumMod val="85000"/>
                    <a:lumOff val="15000"/>
                  </a:schemeClr>
                </a:solidFill>
              </a:rPr>
              <a:t> </a:t>
            </a:r>
            <a:r>
              <a:rPr lang="en-US" sz="1300" dirty="0" err="1" smtClean="0">
                <a:solidFill>
                  <a:schemeClr val="tx1">
                    <a:lumMod val="85000"/>
                    <a:lumOff val="15000"/>
                  </a:schemeClr>
                </a:solidFill>
              </a:rPr>
              <a:t>To‘g‘rilik</a:t>
            </a:r>
            <a:r>
              <a:rPr lang="en-US" sz="1300" dirty="0" smtClean="0">
                <a:solidFill>
                  <a:schemeClr val="tx1">
                    <a:lumMod val="85000"/>
                    <a:lumOff val="15000"/>
                  </a:schemeClr>
                </a:solidFill>
              </a:rPr>
              <a:t>  </a:t>
            </a:r>
            <a:r>
              <a:rPr lang="en-US" sz="1300" dirty="0" err="1">
                <a:solidFill>
                  <a:schemeClr val="tx1">
                    <a:lumMod val="85000"/>
                    <a:lumOff val="15000"/>
                  </a:schemeClr>
                </a:solidFill>
              </a:rPr>
              <a:t>sifati</a:t>
            </a:r>
            <a:r>
              <a:rPr lang="en-US" sz="1300" dirty="0">
                <a:solidFill>
                  <a:schemeClr val="tx1">
                    <a:lumMod val="85000"/>
                    <a:lumOff val="15000"/>
                  </a:schemeClr>
                </a:solidFill>
              </a:rPr>
              <a:t>  </a:t>
            </a:r>
            <a:r>
              <a:rPr lang="en-US" sz="1300" dirty="0" err="1">
                <a:solidFill>
                  <a:schemeClr val="tx1">
                    <a:lumMod val="85000"/>
                    <a:lumOff val="15000"/>
                  </a:schemeClr>
                </a:solidFill>
              </a:rPr>
              <a:t>nutq</a:t>
            </a:r>
            <a:r>
              <a:rPr lang="en-US" sz="1300" dirty="0">
                <a:solidFill>
                  <a:schemeClr val="tx1">
                    <a:lumMod val="85000"/>
                    <a:lumOff val="15000"/>
                  </a:schemeClr>
                </a:solidFill>
              </a:rPr>
              <a:t>  </a:t>
            </a:r>
            <a:r>
              <a:rPr lang="en-US" sz="1300" dirty="0" err="1">
                <a:solidFill>
                  <a:schemeClr val="tx1">
                    <a:lumMod val="85000"/>
                    <a:lumOff val="15000"/>
                  </a:schemeClr>
                </a:solidFill>
              </a:rPr>
              <a:t>tarkibi</a:t>
            </a:r>
            <a:r>
              <a:rPr lang="en-US" sz="1300" dirty="0">
                <a:solidFill>
                  <a:schemeClr val="tx1">
                    <a:lumMod val="85000"/>
                    <a:lumOff val="15000"/>
                  </a:schemeClr>
                </a:solidFill>
              </a:rPr>
              <a:t>  </a:t>
            </a:r>
            <a:r>
              <a:rPr lang="en-US" sz="1300" dirty="0" err="1">
                <a:solidFill>
                  <a:schemeClr val="tx1">
                    <a:lumMod val="85000"/>
                    <a:lumOff val="15000"/>
                  </a:schemeClr>
                </a:solidFill>
              </a:rPr>
              <a:t>va</a:t>
            </a:r>
            <a:r>
              <a:rPr lang="en-US" sz="1300" dirty="0">
                <a:solidFill>
                  <a:schemeClr val="tx1">
                    <a:lumMod val="85000"/>
                    <a:lumOff val="15000"/>
                  </a:schemeClr>
                </a:solidFill>
              </a:rPr>
              <a:t>  </a:t>
            </a:r>
            <a:r>
              <a:rPr lang="en-US" sz="1300" dirty="0" err="1">
                <a:solidFill>
                  <a:schemeClr val="tx1">
                    <a:lumMod val="85000"/>
                    <a:lumOff val="15000"/>
                  </a:schemeClr>
                </a:solidFill>
              </a:rPr>
              <a:t>qurilishining</a:t>
            </a:r>
            <a:r>
              <a:rPr lang="en-US" sz="1300" dirty="0">
                <a:solidFill>
                  <a:schemeClr val="tx1">
                    <a:lumMod val="85000"/>
                    <a:lumOff val="15000"/>
                  </a:schemeClr>
                </a:solidFill>
              </a:rPr>
              <a:t>  </a:t>
            </a:r>
            <a:r>
              <a:rPr lang="en-US" sz="1300" dirty="0" err="1">
                <a:solidFill>
                  <a:schemeClr val="tx1">
                    <a:lumMod val="85000"/>
                    <a:lumOff val="15000"/>
                  </a:schemeClr>
                </a:solidFill>
              </a:rPr>
              <a:t>amaldagi</a:t>
            </a:r>
            <a:r>
              <a:rPr lang="en-US" sz="1300" dirty="0">
                <a:solidFill>
                  <a:schemeClr val="tx1">
                    <a:lumMod val="85000"/>
                    <a:lumOff val="15000"/>
                  </a:schemeClr>
                </a:solidFill>
              </a:rPr>
              <a:t>  </a:t>
            </a:r>
            <a:r>
              <a:rPr lang="en-US" sz="1300" dirty="0" err="1">
                <a:solidFill>
                  <a:schemeClr val="tx1">
                    <a:lumMod val="85000"/>
                    <a:lumOff val="15000"/>
                  </a:schemeClr>
                </a:solidFill>
              </a:rPr>
              <a:t>adabiy</a:t>
            </a:r>
            <a:r>
              <a:rPr lang="en-US" sz="1300" dirty="0">
                <a:solidFill>
                  <a:schemeClr val="tx1">
                    <a:lumMod val="85000"/>
                    <a:lumOff val="15000"/>
                  </a:schemeClr>
                </a:solidFill>
              </a:rPr>
              <a:t>  </a:t>
            </a:r>
            <a:r>
              <a:rPr lang="en-US" sz="1300" dirty="0" err="1">
                <a:solidFill>
                  <a:schemeClr val="tx1">
                    <a:lumMod val="85000"/>
                    <a:lumOff val="15000"/>
                  </a:schemeClr>
                </a:solidFill>
              </a:rPr>
              <a:t>til</a:t>
            </a:r>
            <a:r>
              <a:rPr lang="en-US" sz="1300" dirty="0">
                <a:solidFill>
                  <a:schemeClr val="tx1">
                    <a:lumMod val="85000"/>
                    <a:lumOff val="15000"/>
                  </a:schemeClr>
                </a:solidFill>
              </a:rPr>
              <a:t> </a:t>
            </a:r>
            <a:r>
              <a:rPr lang="en-US" sz="1300" dirty="0" err="1" smtClean="0">
                <a:solidFill>
                  <a:schemeClr val="tx1">
                    <a:lumMod val="85000"/>
                    <a:lumOff val="15000"/>
                  </a:schemeClr>
                </a:solidFill>
              </a:rPr>
              <a:t>me’yorlariga</a:t>
            </a:r>
            <a:r>
              <a:rPr lang="en-US" sz="1300" dirty="0" smtClean="0">
                <a:solidFill>
                  <a:schemeClr val="tx1">
                    <a:lumMod val="85000"/>
                    <a:lumOff val="15000"/>
                  </a:schemeClr>
                </a:solidFill>
              </a:rPr>
              <a:t>  to</a:t>
            </a:r>
            <a:r>
              <a:rPr lang="uz-Latn-UZ" sz="1300" dirty="0" smtClean="0">
                <a:solidFill>
                  <a:schemeClr val="tx1">
                    <a:lumMod val="85000"/>
                    <a:lumOff val="15000"/>
                  </a:schemeClr>
                </a:solidFill>
              </a:rPr>
              <a:t>’l</a:t>
            </a:r>
            <a:r>
              <a:rPr lang="en-US" sz="1300" dirty="0" smtClean="0">
                <a:solidFill>
                  <a:schemeClr val="tx1">
                    <a:lumMod val="85000"/>
                    <a:lumOff val="15000"/>
                  </a:schemeClr>
                </a:solidFill>
              </a:rPr>
              <a:t>a   </a:t>
            </a:r>
            <a:r>
              <a:rPr lang="en-US" sz="1300" dirty="0" err="1">
                <a:solidFill>
                  <a:schemeClr val="tx1">
                    <a:lumMod val="85000"/>
                    <a:lumOff val="15000"/>
                  </a:schemeClr>
                </a:solidFill>
              </a:rPr>
              <a:t>mosligi</a:t>
            </a:r>
            <a:r>
              <a:rPr lang="en-US" sz="1300" dirty="0">
                <a:solidFill>
                  <a:schemeClr val="tx1">
                    <a:lumMod val="85000"/>
                    <a:lumOff val="15000"/>
                  </a:schemeClr>
                </a:solidFill>
              </a:rPr>
              <a:t>  </a:t>
            </a:r>
            <a:r>
              <a:rPr lang="en-US" sz="1300" dirty="0" err="1">
                <a:solidFill>
                  <a:schemeClr val="tx1">
                    <a:lumMod val="85000"/>
                    <a:lumOff val="15000"/>
                  </a:schemeClr>
                </a:solidFill>
              </a:rPr>
              <a:t>asosida</a:t>
            </a:r>
            <a:r>
              <a:rPr lang="en-US" sz="1300" dirty="0">
                <a:solidFill>
                  <a:schemeClr val="tx1">
                    <a:lumMod val="85000"/>
                    <a:lumOff val="15000"/>
                  </a:schemeClr>
                </a:solidFill>
              </a:rPr>
              <a:t>  </a:t>
            </a:r>
            <a:r>
              <a:rPr lang="en-US" sz="1300" dirty="0" err="1">
                <a:solidFill>
                  <a:schemeClr val="tx1">
                    <a:lumMod val="85000"/>
                    <a:lumOff val="15000"/>
                  </a:schemeClr>
                </a:solidFill>
              </a:rPr>
              <a:t>yuzaga</a:t>
            </a:r>
            <a:r>
              <a:rPr lang="en-US" sz="1300" dirty="0">
                <a:solidFill>
                  <a:schemeClr val="tx1">
                    <a:lumMod val="85000"/>
                    <a:lumOff val="15000"/>
                  </a:schemeClr>
                </a:solidFill>
              </a:rPr>
              <a:t>  </a:t>
            </a:r>
            <a:r>
              <a:rPr lang="en-US" sz="1300" dirty="0" err="1">
                <a:solidFill>
                  <a:schemeClr val="tx1">
                    <a:lumMod val="85000"/>
                    <a:lumOff val="15000"/>
                  </a:schemeClr>
                </a:solidFill>
              </a:rPr>
              <a:t>keladi</a:t>
            </a:r>
            <a:r>
              <a:rPr lang="en-US" sz="1300" dirty="0">
                <a:solidFill>
                  <a:schemeClr val="tx1">
                    <a:lumMod val="85000"/>
                    <a:lumOff val="15000"/>
                  </a:schemeClr>
                </a:solidFill>
              </a:rPr>
              <a:t>.  </a:t>
            </a:r>
            <a:r>
              <a:rPr lang="en-US" sz="1300" dirty="0" err="1">
                <a:solidFill>
                  <a:schemeClr val="tx1">
                    <a:lumMod val="85000"/>
                    <a:lumOff val="15000"/>
                  </a:schemeClr>
                </a:solidFill>
              </a:rPr>
              <a:t>Adabiy</a:t>
            </a:r>
            <a:r>
              <a:rPr lang="en-US" sz="1300" dirty="0">
                <a:solidFill>
                  <a:schemeClr val="tx1">
                    <a:lumMod val="85000"/>
                    <a:lumOff val="15000"/>
                  </a:schemeClr>
                </a:solidFill>
              </a:rPr>
              <a:t>  </a:t>
            </a:r>
            <a:r>
              <a:rPr lang="en-US" sz="1300" dirty="0" err="1">
                <a:solidFill>
                  <a:schemeClr val="tx1">
                    <a:lumMod val="85000"/>
                    <a:lumOff val="15000"/>
                  </a:schemeClr>
                </a:solidFill>
              </a:rPr>
              <a:t>til</a:t>
            </a:r>
            <a:r>
              <a:rPr lang="en-US" sz="1300" dirty="0">
                <a:solidFill>
                  <a:schemeClr val="tx1">
                    <a:lumMod val="85000"/>
                    <a:lumOff val="15000"/>
                  </a:schemeClr>
                </a:solidFill>
              </a:rPr>
              <a:t>  </a:t>
            </a:r>
            <a:r>
              <a:rPr lang="en-US" sz="1300" dirty="0" err="1" smtClean="0">
                <a:solidFill>
                  <a:schemeClr val="tx1">
                    <a:lumMod val="85000"/>
                    <a:lumOff val="15000"/>
                  </a:schemeClr>
                </a:solidFill>
              </a:rPr>
              <a:t>me’yor­lariga</a:t>
            </a:r>
            <a:r>
              <a:rPr lang="en-US" sz="1300" dirty="0" smtClean="0">
                <a:solidFill>
                  <a:schemeClr val="tx1">
                    <a:lumMod val="85000"/>
                    <a:lumOff val="15000"/>
                  </a:schemeClr>
                </a:solidFill>
              </a:rPr>
              <a:t>  </a:t>
            </a:r>
            <a:r>
              <a:rPr lang="en-US" sz="1300" dirty="0" err="1">
                <a:solidFill>
                  <a:schemeClr val="tx1">
                    <a:lumMod val="85000"/>
                    <a:lumOff val="15000"/>
                  </a:schemeClr>
                </a:solidFill>
              </a:rPr>
              <a:t>amal</a:t>
            </a:r>
            <a:r>
              <a:rPr lang="en-US" sz="1300" dirty="0">
                <a:solidFill>
                  <a:schemeClr val="tx1">
                    <a:lumMod val="85000"/>
                    <a:lumOff val="15000"/>
                  </a:schemeClr>
                </a:solidFill>
              </a:rPr>
              <a:t>  </a:t>
            </a:r>
            <a:r>
              <a:rPr lang="en-US" sz="1300" dirty="0" err="1">
                <a:solidFill>
                  <a:schemeClr val="tx1">
                    <a:lumMod val="85000"/>
                    <a:lumOff val="15000"/>
                  </a:schemeClr>
                </a:solidFill>
              </a:rPr>
              <a:t>qilinmasdan</a:t>
            </a:r>
            <a:r>
              <a:rPr lang="en-US" sz="1300" dirty="0">
                <a:solidFill>
                  <a:schemeClr val="tx1">
                    <a:lumMod val="85000"/>
                    <a:lumOff val="15000"/>
                  </a:schemeClr>
                </a:solidFill>
              </a:rPr>
              <a:t>  </a:t>
            </a:r>
            <a:r>
              <a:rPr lang="en-US" sz="1300" dirty="0" err="1">
                <a:solidFill>
                  <a:schemeClr val="tx1">
                    <a:lumMod val="85000"/>
                    <a:lumOff val="15000"/>
                  </a:schemeClr>
                </a:solidFill>
              </a:rPr>
              <a:t>tuzilgan</a:t>
            </a:r>
            <a:r>
              <a:rPr lang="en-US" sz="1300" dirty="0">
                <a:solidFill>
                  <a:schemeClr val="tx1">
                    <a:lumMod val="85000"/>
                    <a:lumOff val="15000"/>
                  </a:schemeClr>
                </a:solidFill>
              </a:rPr>
              <a:t>  </a:t>
            </a:r>
            <a:r>
              <a:rPr lang="en-US" sz="1300" dirty="0" err="1">
                <a:solidFill>
                  <a:schemeClr val="tx1">
                    <a:lumMod val="85000"/>
                    <a:lumOff val="15000"/>
                  </a:schemeClr>
                </a:solidFill>
              </a:rPr>
              <a:t>nutq</a:t>
            </a:r>
            <a:r>
              <a:rPr lang="en-US" sz="1300" dirty="0">
                <a:solidFill>
                  <a:schemeClr val="tx1">
                    <a:lumMod val="85000"/>
                    <a:lumOff val="15000"/>
                  </a:schemeClr>
                </a:solidFill>
              </a:rPr>
              <a:t>  </a:t>
            </a:r>
            <a:r>
              <a:rPr lang="en-US" sz="1300" dirty="0" err="1">
                <a:solidFill>
                  <a:schemeClr val="tx1">
                    <a:lumMod val="85000"/>
                    <a:lumOff val="15000"/>
                  </a:schemeClr>
                </a:solidFill>
              </a:rPr>
              <a:t>to‘g‘ri</a:t>
            </a:r>
            <a:r>
              <a:rPr lang="en-US" sz="1300" dirty="0">
                <a:solidFill>
                  <a:schemeClr val="tx1">
                    <a:lumMod val="85000"/>
                    <a:lumOff val="15000"/>
                  </a:schemeClr>
                </a:solidFill>
              </a:rPr>
              <a:t>  </a:t>
            </a:r>
            <a:r>
              <a:rPr lang="en-US" sz="1300" dirty="0" err="1">
                <a:solidFill>
                  <a:schemeClr val="tx1">
                    <a:lumMod val="85000"/>
                    <a:lumOff val="15000"/>
                  </a:schemeClr>
                </a:solidFill>
              </a:rPr>
              <a:t>nutq</a:t>
            </a:r>
            <a:r>
              <a:rPr lang="en-US" sz="1300" dirty="0">
                <a:solidFill>
                  <a:schemeClr val="tx1">
                    <a:lumMod val="85000"/>
                    <a:lumOff val="15000"/>
                  </a:schemeClr>
                </a:solidFill>
              </a:rPr>
              <a:t>  </a:t>
            </a:r>
            <a:r>
              <a:rPr lang="en-US" sz="1300" dirty="0" err="1">
                <a:solidFill>
                  <a:schemeClr val="tx1">
                    <a:lumMod val="85000"/>
                    <a:lumOff val="15000"/>
                  </a:schemeClr>
                </a:solidFill>
              </a:rPr>
              <a:t>bo‘la</a:t>
            </a:r>
            <a:r>
              <a:rPr lang="en-US" sz="1300" dirty="0">
                <a:solidFill>
                  <a:schemeClr val="tx1">
                    <a:lumMod val="85000"/>
                    <a:lumOff val="15000"/>
                  </a:schemeClr>
                </a:solidFill>
              </a:rPr>
              <a:t>  </a:t>
            </a:r>
            <a:r>
              <a:rPr lang="en-US" sz="1300" dirty="0" err="1">
                <a:solidFill>
                  <a:schemeClr val="tx1">
                    <a:lumMod val="85000"/>
                    <a:lumOff val="15000"/>
                  </a:schemeClr>
                </a:solidFill>
              </a:rPr>
              <a:t>olmaydi</a:t>
            </a:r>
            <a:r>
              <a:rPr lang="en-US" sz="1300" dirty="0">
                <a:solidFill>
                  <a:schemeClr val="tx1">
                    <a:lumMod val="85000"/>
                    <a:lumOff val="15000"/>
                  </a:schemeClr>
                </a:solidFill>
              </a:rPr>
              <a:t>.</a:t>
            </a:r>
            <a:br>
              <a:rPr lang="en-US" sz="1300" dirty="0">
                <a:solidFill>
                  <a:schemeClr val="tx1">
                    <a:lumMod val="85000"/>
                    <a:lumOff val="15000"/>
                  </a:schemeClr>
                </a:solidFill>
              </a:rPr>
            </a:br>
            <a:endParaRPr lang="ru-RU" sz="1300" dirty="0">
              <a:solidFill>
                <a:schemeClr val="tx1">
                  <a:lumMod val="85000"/>
                  <a:lumOff val="15000"/>
                </a:schemeClr>
              </a:solidFill>
            </a:endParaRPr>
          </a:p>
        </p:txBody>
      </p:sp>
    </p:spTree>
    <p:extLst>
      <p:ext uri="{BB962C8B-B14F-4D97-AF65-F5344CB8AC3E}">
        <p14:creationId xmlns:p14="http://schemas.microsoft.com/office/powerpoint/2010/main" val="780615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2009" y="-4143"/>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438203"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438203" y="2096800"/>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Down Ribbon 4"/>
          <p:cNvSpPr>
            <a:spLocks noGrp="1"/>
          </p:cNvSpPr>
          <p:nvPr>
            <p:ph type="title"/>
          </p:nvPr>
        </p:nvSpPr>
        <p:spPr>
          <a:xfrm>
            <a:off x="660889" y="233136"/>
            <a:ext cx="4061030" cy="624017"/>
          </a:xfrm>
        </p:spPr>
        <p:txBody>
          <a:bodyPr>
            <a:normAutofit/>
          </a:bodyPr>
          <a:lstStyle/>
          <a:p>
            <a:pPr algn="ctr"/>
            <a:r>
              <a:rPr lang="en-US" b="1" dirty="0" err="1">
                <a:solidFill>
                  <a:schemeClr val="bg1"/>
                </a:solidFill>
              </a:rPr>
              <a:t>O’zbek</a:t>
            </a:r>
            <a:r>
              <a:rPr lang="en-US" b="1" dirty="0">
                <a:solidFill>
                  <a:schemeClr val="bg1"/>
                </a:solidFill>
              </a:rPr>
              <a:t> </a:t>
            </a:r>
            <a:r>
              <a:rPr lang="en-US" b="1" dirty="0" err="1">
                <a:solidFill>
                  <a:schemeClr val="bg1"/>
                </a:solidFill>
              </a:rPr>
              <a:t>adabiy</a:t>
            </a:r>
            <a:r>
              <a:rPr lang="en-US" b="1" dirty="0">
                <a:solidFill>
                  <a:schemeClr val="bg1"/>
                </a:solidFill>
              </a:rPr>
              <a:t> </a:t>
            </a:r>
            <a:r>
              <a:rPr lang="en-US" b="1" dirty="0" err="1">
                <a:solidFill>
                  <a:schemeClr val="bg1"/>
                </a:solidFill>
              </a:rPr>
              <a:t>tilida</a:t>
            </a:r>
            <a:r>
              <a:rPr lang="en-US" b="1" dirty="0">
                <a:solidFill>
                  <a:schemeClr val="bg1"/>
                </a:solidFill>
              </a:rPr>
              <a:t> </a:t>
            </a:r>
            <a:r>
              <a:rPr lang="en-US" b="1" dirty="0" err="1">
                <a:solidFill>
                  <a:schemeClr val="bg1"/>
                </a:solidFill>
              </a:rPr>
              <a:t>quyidagi</a:t>
            </a:r>
            <a:r>
              <a:rPr lang="en-US" b="1" dirty="0">
                <a:solidFill>
                  <a:schemeClr val="bg1"/>
                </a:solidFill>
              </a:rPr>
              <a:t/>
            </a:r>
            <a:br>
              <a:rPr lang="en-US" b="1" dirty="0">
                <a:solidFill>
                  <a:schemeClr val="bg1"/>
                </a:solidFill>
              </a:rPr>
            </a:br>
            <a:r>
              <a:rPr lang="en-US" b="1" dirty="0" err="1">
                <a:solidFill>
                  <a:schemeClr val="bg1"/>
                </a:solidFill>
              </a:rPr>
              <a:t>me’yorlar</a:t>
            </a:r>
            <a:r>
              <a:rPr lang="en-US" b="1" dirty="0">
                <a:solidFill>
                  <a:schemeClr val="bg1"/>
                </a:solidFill>
              </a:rPr>
              <a:t>  </a:t>
            </a:r>
            <a:r>
              <a:rPr lang="en-US" b="1" dirty="0" err="1">
                <a:solidFill>
                  <a:schemeClr val="bg1"/>
                </a:solidFill>
              </a:rPr>
              <a:t>farqlanadi</a:t>
            </a:r>
            <a:r>
              <a:rPr lang="ru-RU" b="1" dirty="0">
                <a:solidFill>
                  <a:schemeClr val="bg1"/>
                </a:solidFill>
              </a:rPr>
              <a:t/>
            </a:r>
            <a:br>
              <a:rPr lang="ru-RU" b="1" dirty="0">
                <a:solidFill>
                  <a:schemeClr val="bg1"/>
                </a:solidFill>
              </a:rPr>
            </a:br>
            <a:endParaRPr lang="en-US" b="1" dirty="0">
              <a:solidFill>
                <a:schemeClr val="bg1"/>
              </a:solidFill>
            </a:endParaRPr>
          </a:p>
        </p:txBody>
      </p:sp>
      <p:sp>
        <p:nvSpPr>
          <p:cNvPr id="24" name="8-Point Star 6"/>
          <p:cNvSpPr/>
          <p:nvPr/>
        </p:nvSpPr>
        <p:spPr>
          <a:xfrm>
            <a:off x="1187538" y="2050615"/>
            <a:ext cx="1295916" cy="1005636"/>
          </a:xfrm>
          <a:prstGeom prst="star8">
            <a:avLst/>
          </a:prstGeom>
          <a:solidFill>
            <a:srgbClr val="00B0F0"/>
          </a:solidFill>
        </p:spPr>
        <p:style>
          <a:lnRef idx="3">
            <a:schemeClr val="lt1"/>
          </a:lnRef>
          <a:fillRef idx="1">
            <a:schemeClr val="accent3"/>
          </a:fillRef>
          <a:effectRef idx="1">
            <a:schemeClr val="accent3"/>
          </a:effectRef>
          <a:fontRef idx="minor">
            <a:schemeClr val="lt1"/>
          </a:fontRef>
        </p:style>
        <p:txBody>
          <a:bodyPr anchor="ctr"/>
          <a:lstStyle/>
          <a:p>
            <a:pPr algn="ctr">
              <a:defRPr/>
            </a:pPr>
            <a:r>
              <a:rPr lang="en-US" sz="1000" dirty="0" err="1" smtClean="0">
                <a:ln w="0"/>
                <a:solidFill>
                  <a:schemeClr val="tx1"/>
                </a:solidFill>
                <a:effectLst>
                  <a:outerShdw blurRad="38100" dist="19050" dir="2700000" algn="tl" rotWithShape="0">
                    <a:schemeClr val="dk1">
                      <a:alpha val="40000"/>
                    </a:schemeClr>
                  </a:outerShdw>
                </a:effectLst>
              </a:rPr>
              <a:t>Leksik</a:t>
            </a:r>
            <a:r>
              <a:rPr lang="en-US" sz="1000" dirty="0" smtClean="0">
                <a:ln w="0"/>
                <a:solidFill>
                  <a:schemeClr val="tx1"/>
                </a:solidFill>
                <a:effectLst>
                  <a:outerShdw blurRad="38100" dist="19050" dir="2700000" algn="tl" rotWithShape="0">
                    <a:schemeClr val="dk1">
                      <a:alpha val="40000"/>
                    </a:schemeClr>
                  </a:outerShdw>
                </a:effectLst>
              </a:rPr>
              <a:t> </a:t>
            </a:r>
            <a:r>
              <a:rPr lang="en-US" sz="1000" dirty="0" err="1" smtClean="0">
                <a:ln w="0"/>
                <a:solidFill>
                  <a:schemeClr val="tx1"/>
                </a:solidFill>
                <a:effectLst>
                  <a:outerShdw blurRad="38100" dist="19050" dir="2700000" algn="tl" rotWithShape="0">
                    <a:schemeClr val="dk1">
                      <a:alpha val="40000"/>
                    </a:schemeClr>
                  </a:outerShdw>
                </a:effectLst>
              </a:rPr>
              <a:t>me’yorlar</a:t>
            </a:r>
            <a:endParaRPr lang="en-US" sz="1000" dirty="0">
              <a:ln w="0"/>
              <a:solidFill>
                <a:schemeClr val="tx1"/>
              </a:solidFill>
              <a:effectLst>
                <a:outerShdw blurRad="38100" dist="19050" dir="2700000" algn="tl" rotWithShape="0">
                  <a:schemeClr val="dk1">
                    <a:alpha val="40000"/>
                  </a:schemeClr>
                </a:outerShdw>
              </a:effectLst>
            </a:endParaRPr>
          </a:p>
        </p:txBody>
      </p:sp>
      <p:sp>
        <p:nvSpPr>
          <p:cNvPr id="25" name="8-Point Star 6"/>
          <p:cNvSpPr/>
          <p:nvPr/>
        </p:nvSpPr>
        <p:spPr>
          <a:xfrm>
            <a:off x="2635927" y="2082668"/>
            <a:ext cx="1224136" cy="941531"/>
          </a:xfrm>
          <a:prstGeom prst="star8">
            <a:avLst/>
          </a:prstGeom>
          <a:solidFill>
            <a:srgbClr val="00B0F0"/>
          </a:solidFill>
        </p:spPr>
        <p:style>
          <a:lnRef idx="3">
            <a:schemeClr val="lt1"/>
          </a:lnRef>
          <a:fillRef idx="1">
            <a:schemeClr val="accent3"/>
          </a:fillRef>
          <a:effectRef idx="1">
            <a:schemeClr val="accent3"/>
          </a:effectRef>
          <a:fontRef idx="minor">
            <a:schemeClr val="lt1"/>
          </a:fontRef>
        </p:style>
        <p:txBody>
          <a:bodyPr anchor="ctr"/>
          <a:lstStyle/>
          <a:p>
            <a:pPr algn="ctr">
              <a:defRPr/>
            </a:pPr>
            <a:r>
              <a:rPr lang="en-US" sz="1000" dirty="0" smtClean="0">
                <a:ln w="0"/>
                <a:solidFill>
                  <a:schemeClr val="tx1"/>
                </a:solidFill>
                <a:effectLst>
                  <a:outerShdw blurRad="38100" dist="19050" dir="2700000" algn="tl" rotWithShape="0">
                    <a:schemeClr val="dk1">
                      <a:alpha val="40000"/>
                    </a:schemeClr>
                  </a:outerShdw>
                </a:effectLst>
              </a:rPr>
              <a:t>So</a:t>
            </a:r>
            <a:r>
              <a:rPr lang="uz-Latn-UZ" sz="1000" dirty="0" smtClean="0">
                <a:ln w="0"/>
                <a:solidFill>
                  <a:schemeClr val="tx1"/>
                </a:solidFill>
                <a:effectLst>
                  <a:outerShdw blurRad="38100" dist="19050" dir="2700000" algn="tl" rotWithShape="0">
                    <a:schemeClr val="dk1">
                      <a:alpha val="40000"/>
                    </a:schemeClr>
                  </a:outerShdw>
                </a:effectLst>
              </a:rPr>
              <a:t>‘</a:t>
            </a:r>
            <a:r>
              <a:rPr lang="en-US" sz="1000" dirty="0" smtClean="0">
                <a:ln w="0"/>
                <a:solidFill>
                  <a:schemeClr val="tx1"/>
                </a:solidFill>
                <a:effectLst>
                  <a:outerShdw blurRad="38100" dist="19050" dir="2700000" algn="tl" rotWithShape="0">
                    <a:schemeClr val="dk1">
                      <a:alpha val="40000"/>
                    </a:schemeClr>
                  </a:outerShdw>
                </a:effectLst>
              </a:rPr>
              <a:t>z </a:t>
            </a:r>
            <a:r>
              <a:rPr lang="en-US" sz="1000" dirty="0" err="1" smtClean="0">
                <a:ln w="0"/>
                <a:solidFill>
                  <a:schemeClr val="tx1"/>
                </a:solidFill>
                <a:effectLst>
                  <a:outerShdw blurRad="38100" dist="19050" dir="2700000" algn="tl" rotWithShape="0">
                    <a:schemeClr val="dk1">
                      <a:alpha val="40000"/>
                    </a:schemeClr>
                  </a:outerShdw>
                </a:effectLst>
              </a:rPr>
              <a:t>yasalish</a:t>
            </a:r>
            <a:r>
              <a:rPr lang="en-US" sz="1000" dirty="0" smtClean="0">
                <a:ln w="0"/>
                <a:solidFill>
                  <a:schemeClr val="tx1"/>
                </a:solidFill>
                <a:effectLst>
                  <a:outerShdw blurRad="38100" dist="19050" dir="2700000" algn="tl" rotWithShape="0">
                    <a:schemeClr val="dk1">
                      <a:alpha val="40000"/>
                    </a:schemeClr>
                  </a:outerShdw>
                </a:effectLst>
              </a:rPr>
              <a:t> </a:t>
            </a:r>
            <a:r>
              <a:rPr lang="en-US" sz="1000" dirty="0" err="1" smtClean="0">
                <a:ln w="0"/>
                <a:solidFill>
                  <a:schemeClr val="tx1"/>
                </a:solidFill>
                <a:effectLst>
                  <a:outerShdw blurRad="38100" dist="19050" dir="2700000" algn="tl" rotWithShape="0">
                    <a:schemeClr val="dk1">
                      <a:alpha val="40000"/>
                    </a:schemeClr>
                  </a:outerShdw>
                </a:effectLst>
              </a:rPr>
              <a:t>me’yorlari</a:t>
            </a:r>
            <a:endParaRPr lang="en-US" sz="1000" dirty="0">
              <a:ln w="0"/>
              <a:solidFill>
                <a:schemeClr val="tx1"/>
              </a:solidFill>
              <a:effectLst>
                <a:outerShdw blurRad="38100" dist="19050" dir="2700000" algn="tl" rotWithShape="0">
                  <a:schemeClr val="dk1">
                    <a:alpha val="40000"/>
                  </a:schemeClr>
                </a:outerShdw>
              </a:effectLst>
            </a:endParaRPr>
          </a:p>
        </p:txBody>
      </p:sp>
      <p:sp>
        <p:nvSpPr>
          <p:cNvPr id="26" name="8-Point Star 6"/>
          <p:cNvSpPr/>
          <p:nvPr/>
        </p:nvSpPr>
        <p:spPr>
          <a:xfrm>
            <a:off x="3733497" y="1113811"/>
            <a:ext cx="1152798" cy="913306"/>
          </a:xfrm>
          <a:prstGeom prst="star8">
            <a:avLst/>
          </a:prstGeom>
          <a:solidFill>
            <a:srgbClr val="00B0F0"/>
          </a:solidFill>
        </p:spPr>
        <p:style>
          <a:lnRef idx="3">
            <a:schemeClr val="lt1"/>
          </a:lnRef>
          <a:fillRef idx="1">
            <a:schemeClr val="accent3"/>
          </a:fillRef>
          <a:effectRef idx="1">
            <a:schemeClr val="accent3"/>
          </a:effectRef>
          <a:fontRef idx="minor">
            <a:schemeClr val="lt1"/>
          </a:fontRef>
        </p:style>
        <p:txBody>
          <a:bodyPr anchor="ctr"/>
          <a:lstStyle/>
          <a:p>
            <a:pPr algn="ctr">
              <a:defRPr/>
            </a:pPr>
            <a:r>
              <a:rPr lang="en-US" sz="1000" dirty="0" err="1" smtClean="0">
                <a:ln w="0"/>
                <a:solidFill>
                  <a:schemeClr val="tx1"/>
                </a:solidFill>
                <a:effectLst>
                  <a:outerShdw blurRad="38100" dist="19050" dir="2700000" algn="tl" rotWithShape="0">
                    <a:schemeClr val="dk1">
                      <a:alpha val="40000"/>
                    </a:schemeClr>
                  </a:outerShdw>
                </a:effectLst>
              </a:rPr>
              <a:t>Sintaktik</a:t>
            </a:r>
            <a:r>
              <a:rPr lang="en-US" sz="1000" dirty="0" smtClean="0">
                <a:ln w="0"/>
                <a:solidFill>
                  <a:schemeClr val="tx1"/>
                </a:solidFill>
                <a:effectLst>
                  <a:outerShdw blurRad="38100" dist="19050" dir="2700000" algn="tl" rotWithShape="0">
                    <a:schemeClr val="dk1">
                      <a:alpha val="40000"/>
                    </a:schemeClr>
                  </a:outerShdw>
                </a:effectLst>
              </a:rPr>
              <a:t> </a:t>
            </a:r>
            <a:r>
              <a:rPr lang="en-US" sz="1000" dirty="0" err="1" smtClean="0">
                <a:ln w="0"/>
                <a:solidFill>
                  <a:schemeClr val="tx1"/>
                </a:solidFill>
                <a:effectLst>
                  <a:outerShdw blurRad="38100" dist="19050" dir="2700000" algn="tl" rotWithShape="0">
                    <a:schemeClr val="dk1">
                      <a:alpha val="40000"/>
                    </a:schemeClr>
                  </a:outerShdw>
                </a:effectLst>
              </a:rPr>
              <a:t>me’yorlar</a:t>
            </a:r>
            <a:endParaRPr lang="en-US" sz="1000" dirty="0">
              <a:ln w="0"/>
              <a:solidFill>
                <a:schemeClr val="tx1"/>
              </a:solidFill>
              <a:effectLst>
                <a:outerShdw blurRad="38100" dist="19050" dir="2700000" algn="tl" rotWithShape="0">
                  <a:schemeClr val="dk1">
                    <a:alpha val="40000"/>
                  </a:schemeClr>
                </a:outerShdw>
              </a:effectLst>
            </a:endParaRPr>
          </a:p>
        </p:txBody>
      </p:sp>
      <p:sp>
        <p:nvSpPr>
          <p:cNvPr id="27" name="8-Point Star 6"/>
          <p:cNvSpPr/>
          <p:nvPr/>
        </p:nvSpPr>
        <p:spPr>
          <a:xfrm>
            <a:off x="873654" y="1093628"/>
            <a:ext cx="1285991" cy="972774"/>
          </a:xfrm>
          <a:prstGeom prst="star8">
            <a:avLst/>
          </a:prstGeom>
          <a:solidFill>
            <a:srgbClr val="00B0F0"/>
          </a:solidFill>
        </p:spPr>
        <p:style>
          <a:lnRef idx="3">
            <a:schemeClr val="lt1"/>
          </a:lnRef>
          <a:fillRef idx="1">
            <a:schemeClr val="accent3"/>
          </a:fillRef>
          <a:effectRef idx="1">
            <a:schemeClr val="accent3"/>
          </a:effectRef>
          <a:fontRef idx="minor">
            <a:schemeClr val="lt1"/>
          </a:fontRef>
        </p:style>
        <p:txBody>
          <a:bodyPr anchor="ctr"/>
          <a:lstStyle/>
          <a:p>
            <a:pPr algn="ctr">
              <a:defRPr/>
            </a:pPr>
            <a:r>
              <a:rPr lang="en-US" sz="1000" dirty="0" err="1" smtClean="0">
                <a:ln w="0"/>
                <a:solidFill>
                  <a:schemeClr val="tx1"/>
                </a:solidFill>
                <a:effectLst>
                  <a:outerShdw blurRad="38100" dist="19050" dir="2700000" algn="tl" rotWithShape="0">
                    <a:schemeClr val="dk1">
                      <a:alpha val="40000"/>
                    </a:schemeClr>
                  </a:outerShdw>
                </a:effectLst>
              </a:rPr>
              <a:t>Talaffuz</a:t>
            </a:r>
            <a:r>
              <a:rPr lang="en-US" sz="1000" dirty="0" smtClean="0">
                <a:ln w="0"/>
                <a:solidFill>
                  <a:schemeClr val="tx1"/>
                </a:solidFill>
                <a:effectLst>
                  <a:outerShdw blurRad="38100" dist="19050" dir="2700000" algn="tl" rotWithShape="0">
                    <a:schemeClr val="dk1">
                      <a:alpha val="40000"/>
                    </a:schemeClr>
                  </a:outerShdw>
                </a:effectLst>
              </a:rPr>
              <a:t> </a:t>
            </a:r>
            <a:r>
              <a:rPr lang="en-US" sz="1000" dirty="0" err="1" smtClean="0">
                <a:ln w="0"/>
                <a:solidFill>
                  <a:schemeClr val="tx1"/>
                </a:solidFill>
                <a:effectLst>
                  <a:outerShdw blurRad="38100" dist="19050" dir="2700000" algn="tl" rotWithShape="0">
                    <a:schemeClr val="dk1">
                      <a:alpha val="40000"/>
                    </a:schemeClr>
                  </a:outerShdw>
                </a:effectLst>
              </a:rPr>
              <a:t>me’yorlari</a:t>
            </a:r>
            <a:endParaRPr lang="en-US" sz="1000" dirty="0">
              <a:ln w="0"/>
              <a:solidFill>
                <a:schemeClr val="tx1"/>
              </a:solidFill>
              <a:effectLst>
                <a:outerShdw blurRad="38100" dist="19050" dir="2700000" algn="tl" rotWithShape="0">
                  <a:schemeClr val="dk1">
                    <a:alpha val="40000"/>
                  </a:schemeClr>
                </a:outerShdw>
              </a:effectLst>
            </a:endParaRPr>
          </a:p>
        </p:txBody>
      </p:sp>
      <p:sp>
        <p:nvSpPr>
          <p:cNvPr id="28" name="8-Point Star 6"/>
          <p:cNvSpPr/>
          <p:nvPr/>
        </p:nvSpPr>
        <p:spPr>
          <a:xfrm>
            <a:off x="2283060" y="1070989"/>
            <a:ext cx="1260140" cy="1031156"/>
          </a:xfrm>
          <a:prstGeom prst="star8">
            <a:avLst/>
          </a:prstGeom>
          <a:solidFill>
            <a:srgbClr val="00B0F0"/>
          </a:solidFill>
        </p:spPr>
        <p:style>
          <a:lnRef idx="3">
            <a:schemeClr val="lt1"/>
          </a:lnRef>
          <a:fillRef idx="1">
            <a:schemeClr val="accent3"/>
          </a:fillRef>
          <a:effectRef idx="1">
            <a:schemeClr val="accent3"/>
          </a:effectRef>
          <a:fontRef idx="minor">
            <a:schemeClr val="lt1"/>
          </a:fontRef>
        </p:style>
        <p:txBody>
          <a:bodyPr anchor="ctr"/>
          <a:lstStyle/>
          <a:p>
            <a:pPr algn="ctr">
              <a:defRPr/>
            </a:pPr>
            <a:r>
              <a:rPr lang="en-US" sz="1000" dirty="0" err="1">
                <a:ln w="0"/>
                <a:solidFill>
                  <a:schemeClr val="tx1"/>
                </a:solidFill>
                <a:effectLst>
                  <a:outerShdw blurRad="38100" dist="19050" dir="2700000" algn="tl" rotWithShape="0">
                    <a:schemeClr val="dk1">
                      <a:alpha val="40000"/>
                    </a:schemeClr>
                  </a:outerShdw>
                </a:effectLst>
              </a:rPr>
              <a:t>Morfologik</a:t>
            </a:r>
            <a:r>
              <a:rPr lang="en-US" sz="1000" dirty="0">
                <a:ln w="0"/>
                <a:solidFill>
                  <a:schemeClr val="tx1"/>
                </a:solidFill>
                <a:effectLst>
                  <a:outerShdw blurRad="38100" dist="19050" dir="2700000" algn="tl" rotWithShape="0">
                    <a:schemeClr val="dk1">
                      <a:alpha val="40000"/>
                    </a:schemeClr>
                  </a:outerShdw>
                </a:effectLst>
              </a:rPr>
              <a:t> </a:t>
            </a:r>
            <a:r>
              <a:rPr lang="en-US" sz="1000" dirty="0" err="1">
                <a:ln w="0"/>
                <a:solidFill>
                  <a:schemeClr val="tx1"/>
                </a:solidFill>
                <a:effectLst>
                  <a:outerShdw blurRad="38100" dist="19050" dir="2700000" algn="tl" rotWithShape="0">
                    <a:schemeClr val="dk1">
                      <a:alpha val="40000"/>
                    </a:schemeClr>
                  </a:outerShdw>
                </a:effectLst>
              </a:rPr>
              <a:t>me’yorlar</a:t>
            </a:r>
            <a:endParaRPr lang="en-US" sz="1000" dirty="0">
              <a:ln w="0"/>
              <a:solidFill>
                <a:schemeClr val="tx1"/>
              </a:solidFill>
              <a:effectLst>
                <a:outerShdw blurRad="38100" dist="19050" dir="2700000" algn="tl" rotWithShape="0">
                  <a:schemeClr val="dk1">
                    <a:alpha val="40000"/>
                  </a:schemeClr>
                </a:outerShdw>
              </a:effectLst>
            </a:endParaRPr>
          </a:p>
        </p:txBody>
      </p:sp>
      <p:sp>
        <p:nvSpPr>
          <p:cNvPr id="29" name="8-Point Star 6"/>
          <p:cNvSpPr/>
          <p:nvPr/>
        </p:nvSpPr>
        <p:spPr>
          <a:xfrm>
            <a:off x="4124189" y="2029822"/>
            <a:ext cx="1245970" cy="994378"/>
          </a:xfrm>
          <a:prstGeom prst="star8">
            <a:avLst/>
          </a:prstGeom>
          <a:solidFill>
            <a:srgbClr val="00B0F0"/>
          </a:solidFill>
        </p:spPr>
        <p:style>
          <a:lnRef idx="3">
            <a:schemeClr val="lt1"/>
          </a:lnRef>
          <a:fillRef idx="1">
            <a:schemeClr val="accent3"/>
          </a:fillRef>
          <a:effectRef idx="1">
            <a:schemeClr val="accent3"/>
          </a:effectRef>
          <a:fontRef idx="minor">
            <a:schemeClr val="lt1"/>
          </a:fontRef>
        </p:style>
        <p:txBody>
          <a:bodyPr anchor="ctr"/>
          <a:lstStyle/>
          <a:p>
            <a:pPr algn="ctr">
              <a:defRPr/>
            </a:pPr>
            <a:r>
              <a:rPr lang="en-US" sz="1000" dirty="0" err="1" smtClean="0">
                <a:ln w="0"/>
                <a:solidFill>
                  <a:schemeClr val="tx1"/>
                </a:solidFill>
                <a:effectLst>
                  <a:outerShdw blurRad="38100" dist="19050" dir="2700000" algn="tl" rotWithShape="0">
                    <a:schemeClr val="dk1">
                      <a:alpha val="40000"/>
                    </a:schemeClr>
                  </a:outerShdw>
                </a:effectLst>
              </a:rPr>
              <a:t>Uslubiy</a:t>
            </a:r>
            <a:r>
              <a:rPr lang="en-US" sz="1000" dirty="0" smtClean="0">
                <a:ln w="0"/>
                <a:solidFill>
                  <a:schemeClr val="tx1"/>
                </a:solidFill>
                <a:effectLst>
                  <a:outerShdw blurRad="38100" dist="19050" dir="2700000" algn="tl" rotWithShape="0">
                    <a:schemeClr val="dk1">
                      <a:alpha val="40000"/>
                    </a:schemeClr>
                  </a:outerShdw>
                </a:effectLst>
              </a:rPr>
              <a:t> </a:t>
            </a:r>
            <a:r>
              <a:rPr lang="en-US" sz="1000" dirty="0" err="1" smtClean="0">
                <a:ln w="0"/>
                <a:solidFill>
                  <a:schemeClr val="tx1"/>
                </a:solidFill>
                <a:effectLst>
                  <a:outerShdw blurRad="38100" dist="19050" dir="2700000" algn="tl" rotWithShape="0">
                    <a:schemeClr val="dk1">
                      <a:alpha val="40000"/>
                    </a:schemeClr>
                  </a:outerShdw>
                </a:effectLst>
              </a:rPr>
              <a:t>me’yorlar</a:t>
            </a:r>
            <a:endParaRPr lang="en-US" sz="10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6072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bg/>
                                          </p:spTgt>
                                        </p:tgtEl>
                                        <p:attrNameLst>
                                          <p:attrName>style.visibility</p:attrName>
                                        </p:attrNameLst>
                                      </p:cBhvr>
                                      <p:to>
                                        <p:strVal val="visible"/>
                                      </p:to>
                                    </p:set>
                                    <p:anim calcmode="lin" valueType="num">
                                      <p:cBhvr additive="base">
                                        <p:cTn id="13"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24">
                                            <p:bg/>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4">
                                            <p:txEl>
                                              <p:pRg st="0" end="0"/>
                                            </p:txEl>
                                          </p:spTgt>
                                        </p:tgtEl>
                                        <p:attrNameLst>
                                          <p:attrName>style.visibility</p:attrName>
                                        </p:attrNameLst>
                                      </p:cBhvr>
                                      <p:to>
                                        <p:strVal val="visible"/>
                                      </p:to>
                                    </p:set>
                                    <p:anim calcmode="lin" valueType="num">
                                      <p:cBhvr additive="base">
                                        <p:cTn id="1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5">
                                            <p:bg/>
                                          </p:spTgt>
                                        </p:tgtEl>
                                        <p:attrNameLst>
                                          <p:attrName>style.visibility</p:attrName>
                                        </p:attrNameLst>
                                      </p:cBhvr>
                                      <p:to>
                                        <p:strVal val="visible"/>
                                      </p:to>
                                    </p:set>
                                    <p:anim calcmode="lin" valueType="num">
                                      <p:cBhvr additive="base">
                                        <p:cTn id="23" dur="500" fill="hold"/>
                                        <p:tgtEl>
                                          <p:spTgt spid="25">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25">
                                            <p:bg/>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anim calcmode="lin" valueType="num">
                                      <p:cBhvr additive="base">
                                        <p:cTn id="2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6">
                                            <p:bg/>
                                          </p:spTgt>
                                        </p:tgtEl>
                                        <p:attrNameLst>
                                          <p:attrName>style.visibility</p:attrName>
                                        </p:attrNameLst>
                                      </p:cBhvr>
                                      <p:to>
                                        <p:strVal val="visible"/>
                                      </p:to>
                                    </p:set>
                                    <p:anim calcmode="lin" valueType="num">
                                      <p:cBhvr additive="base">
                                        <p:cTn id="33" dur="500" fill="hold"/>
                                        <p:tgtEl>
                                          <p:spTgt spid="26">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26">
                                            <p:bg/>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 calcmode="lin" valueType="num">
                                      <p:cBhvr additive="base">
                                        <p:cTn id="3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7">
                                            <p:bg/>
                                          </p:spTgt>
                                        </p:tgtEl>
                                        <p:attrNameLst>
                                          <p:attrName>style.visibility</p:attrName>
                                        </p:attrNameLst>
                                      </p:cBhvr>
                                      <p:to>
                                        <p:strVal val="visible"/>
                                      </p:to>
                                    </p:set>
                                    <p:anim calcmode="lin" valueType="num">
                                      <p:cBhvr additive="base">
                                        <p:cTn id="43" dur="500" fill="hold"/>
                                        <p:tgtEl>
                                          <p:spTgt spid="27">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27">
                                            <p:bg/>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7">
                                            <p:txEl>
                                              <p:pRg st="0" end="0"/>
                                            </p:txEl>
                                          </p:spTgt>
                                        </p:tgtEl>
                                        <p:attrNameLst>
                                          <p:attrName>style.visibility</p:attrName>
                                        </p:attrNameLst>
                                      </p:cBhvr>
                                      <p:to>
                                        <p:strVal val="visible"/>
                                      </p:to>
                                    </p:set>
                                    <p:anim calcmode="lin" valueType="num">
                                      <p:cBhvr additive="base">
                                        <p:cTn id="47"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8">
                                            <p:bg/>
                                          </p:spTgt>
                                        </p:tgtEl>
                                        <p:attrNameLst>
                                          <p:attrName>style.visibility</p:attrName>
                                        </p:attrNameLst>
                                      </p:cBhvr>
                                      <p:to>
                                        <p:strVal val="visible"/>
                                      </p:to>
                                    </p:set>
                                    <p:anim calcmode="lin" valueType="num">
                                      <p:cBhvr additive="base">
                                        <p:cTn id="53" dur="500" fill="hold"/>
                                        <p:tgtEl>
                                          <p:spTgt spid="28">
                                            <p:bg/>
                                          </p:spTgt>
                                        </p:tgtEl>
                                        <p:attrNameLst>
                                          <p:attrName>ppt_x</p:attrName>
                                        </p:attrNameLst>
                                      </p:cBhvr>
                                      <p:tavLst>
                                        <p:tav tm="0">
                                          <p:val>
                                            <p:strVal val="#ppt_x"/>
                                          </p:val>
                                        </p:tav>
                                        <p:tav tm="100000">
                                          <p:val>
                                            <p:strVal val="#ppt_x"/>
                                          </p:val>
                                        </p:tav>
                                      </p:tavLst>
                                    </p:anim>
                                    <p:anim calcmode="lin" valueType="num">
                                      <p:cBhvr additive="base">
                                        <p:cTn id="54" dur="500" fill="hold"/>
                                        <p:tgtEl>
                                          <p:spTgt spid="28">
                                            <p:bg/>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8">
                                            <p:txEl>
                                              <p:pRg st="0" end="0"/>
                                            </p:txEl>
                                          </p:spTgt>
                                        </p:tgtEl>
                                        <p:attrNameLst>
                                          <p:attrName>style.visibility</p:attrName>
                                        </p:attrNameLst>
                                      </p:cBhvr>
                                      <p:to>
                                        <p:strVal val="visible"/>
                                      </p:to>
                                    </p:set>
                                    <p:anim calcmode="lin" valueType="num">
                                      <p:cBhvr additive="base">
                                        <p:cTn id="57"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9">
                                            <p:bg/>
                                          </p:spTgt>
                                        </p:tgtEl>
                                        <p:attrNameLst>
                                          <p:attrName>style.visibility</p:attrName>
                                        </p:attrNameLst>
                                      </p:cBhvr>
                                      <p:to>
                                        <p:strVal val="visible"/>
                                      </p:to>
                                    </p:set>
                                    <p:anim calcmode="lin" valueType="num">
                                      <p:cBhvr additive="base">
                                        <p:cTn id="63" dur="500" fill="hold"/>
                                        <p:tgtEl>
                                          <p:spTgt spid="29">
                                            <p:bg/>
                                          </p:spTgt>
                                        </p:tgtEl>
                                        <p:attrNameLst>
                                          <p:attrName>ppt_x</p:attrName>
                                        </p:attrNameLst>
                                      </p:cBhvr>
                                      <p:tavLst>
                                        <p:tav tm="0">
                                          <p:val>
                                            <p:strVal val="#ppt_x"/>
                                          </p:val>
                                        </p:tav>
                                        <p:tav tm="100000">
                                          <p:val>
                                            <p:strVal val="#ppt_x"/>
                                          </p:val>
                                        </p:tav>
                                      </p:tavLst>
                                    </p:anim>
                                    <p:anim calcmode="lin" valueType="num">
                                      <p:cBhvr additive="base">
                                        <p:cTn id="64" dur="500" fill="hold"/>
                                        <p:tgtEl>
                                          <p:spTgt spid="29">
                                            <p:bg/>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9">
                                            <p:txEl>
                                              <p:pRg st="0" end="0"/>
                                            </p:txEl>
                                          </p:spTgt>
                                        </p:tgtEl>
                                        <p:attrNameLst>
                                          <p:attrName>style.visibility</p:attrName>
                                        </p:attrNameLst>
                                      </p:cBhvr>
                                      <p:to>
                                        <p:strVal val="visible"/>
                                      </p:to>
                                    </p:set>
                                    <p:anim calcmode="lin" valueType="num">
                                      <p:cBhvr additive="base">
                                        <p:cTn id="6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allAtOnce" animBg="1"/>
      <p:bldP spid="25" grpId="0" build="allAtOnce" animBg="1"/>
      <p:bldP spid="26" grpId="0" build="allAtOnce" animBg="1"/>
      <p:bldP spid="27" grpId="0" build="allAtOnce" animBg="1"/>
      <p:bldP spid="28" grpId="0" build="allAtOnce" animBg="1"/>
      <p:bldP spid="29" grpId="0"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7819" y="2801"/>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67817" y="215732"/>
            <a:ext cx="188277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defTabSz="914400">
              <a:spcBef>
                <a:spcPts val="114"/>
              </a:spcBef>
              <a:defRPr/>
            </a:pPr>
            <a:r>
              <a:rPr lang="en-US" kern="0" spc="10" dirty="0" smtClean="0">
                <a:solidFill>
                  <a:sysClr val="window" lastClr="FFFFFF"/>
                </a:solidFill>
              </a:rPr>
              <a:t>Ona  </a:t>
            </a:r>
            <a:r>
              <a:rPr lang="en-US" kern="0" spc="10" dirty="0" err="1" smtClean="0">
                <a:solidFill>
                  <a:sysClr val="window" lastClr="FFFFFF"/>
                </a:solidFill>
              </a:rPr>
              <a:t>tili</a:t>
            </a:r>
            <a:endParaRPr lang="en-US" kern="0" spc="10" dirty="0">
              <a:solidFill>
                <a:sysClr val="window" lastClr="FFFFFF"/>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589484" y="531340"/>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1200" dirty="0" smtClean="0"/>
              <a:t/>
            </a:r>
            <a:br>
              <a:rPr lang="en-US" sz="1200" dirty="0" smtClean="0"/>
            </a:br>
            <a:r>
              <a:rPr lang="en-US" sz="1200" dirty="0" smtClean="0"/>
              <a:t/>
            </a:r>
            <a:br>
              <a:rPr lang="en-US" sz="1200" dirty="0" smtClean="0"/>
            </a:br>
            <a:r>
              <a:rPr lang="en-US" sz="1200" dirty="0" smtClean="0"/>
              <a:t/>
            </a:r>
            <a:br>
              <a:rPr lang="en-US" sz="1200" dirty="0" smtClean="0"/>
            </a:br>
            <a:r>
              <a:rPr lang="en-US" sz="1300" dirty="0" err="1" smtClean="0">
                <a:solidFill>
                  <a:schemeClr val="tx1">
                    <a:lumMod val="75000"/>
                    <a:lumOff val="25000"/>
                  </a:schemeClr>
                </a:solidFill>
                <a:latin typeface="Arial Black" pitchFamily="34" charset="0"/>
              </a:rPr>
              <a:t>Adabiy</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til</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me’yorlarining</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odatdagi</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nutqda</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buzilishi</a:t>
            </a:r>
            <a:r>
              <a:rPr lang="uz-Latn-UZ" sz="1300" dirty="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nutqning</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noto‘g‘ri</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tuzilishiga</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olib</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keladi</a:t>
            </a:r>
            <a:r>
              <a:rPr lang="en-US" sz="1300" dirty="0" smtClean="0">
                <a:solidFill>
                  <a:schemeClr val="tx1">
                    <a:lumMod val="75000"/>
                    <a:lumOff val="25000"/>
                  </a:schemeClr>
                </a:solidFill>
                <a:latin typeface="Arial Black" pitchFamily="34" charset="0"/>
              </a:rPr>
              <a:t>.  Ammo  </a:t>
            </a:r>
            <a:r>
              <a:rPr lang="en-US" sz="1300" dirty="0" err="1" smtClean="0">
                <a:solidFill>
                  <a:schemeClr val="tx1">
                    <a:lumMod val="75000"/>
                    <a:lumOff val="25000"/>
                  </a:schemeClr>
                </a:solidFill>
                <a:latin typeface="Arial Black" pitchFamily="34" charset="0"/>
              </a:rPr>
              <a:t>badiiy</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adabiyotda</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muayyan</a:t>
            </a:r>
            <a:r>
              <a:rPr lang="en-US" sz="1300" dirty="0" smtClean="0">
                <a:solidFill>
                  <a:schemeClr val="tx1">
                    <a:lumMod val="75000"/>
                    <a:lumOff val="25000"/>
                  </a:schemeClr>
                </a:solidFill>
                <a:latin typeface="Arial Black" pitchFamily="34" charset="0"/>
              </a:rPr>
              <a:t> </a:t>
            </a:r>
            <a:br>
              <a:rPr lang="en-US" sz="1300" dirty="0" smtClean="0">
                <a:solidFill>
                  <a:schemeClr val="tx1">
                    <a:lumMod val="75000"/>
                    <a:lumOff val="25000"/>
                  </a:schemeClr>
                </a:solidFill>
                <a:latin typeface="Arial Black" pitchFamily="34" charset="0"/>
              </a:rPr>
            </a:br>
            <a:r>
              <a:rPr lang="en-US" sz="1300" dirty="0" err="1" smtClean="0">
                <a:solidFill>
                  <a:schemeClr val="tx1">
                    <a:lumMod val="75000"/>
                    <a:lumOff val="25000"/>
                  </a:schemeClr>
                </a:solidFill>
                <a:latin typeface="Arial Black" pitchFamily="34" charset="0"/>
              </a:rPr>
              <a:t>estetik</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maqsad</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bilan</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adabiy</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til</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me’yorlaridan</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chekinish</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holatlari</a:t>
            </a:r>
            <a:r>
              <a:rPr lang="en-US" sz="1300" dirty="0" smtClean="0">
                <a:solidFill>
                  <a:schemeClr val="tx1">
                    <a:lumMod val="75000"/>
                    <a:lumOff val="25000"/>
                  </a:schemeClr>
                </a:solidFill>
                <a:latin typeface="Arial Black" pitchFamily="34" charset="0"/>
              </a:rPr>
              <a:t> ham </a:t>
            </a:r>
            <a:r>
              <a:rPr lang="en-US" sz="1300" dirty="0" err="1" smtClean="0">
                <a:solidFill>
                  <a:schemeClr val="tx1">
                    <a:lumMod val="75000"/>
                    <a:lumOff val="25000"/>
                  </a:schemeClr>
                </a:solidFill>
                <a:latin typeface="Arial Black" pitchFamily="34" charset="0"/>
              </a:rPr>
              <a:t>kuzatiladi</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va</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ular</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badiiylik</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uchun</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xizmat</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qiladi</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Masalan</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o‘zbek</a:t>
            </a:r>
            <a:r>
              <a:rPr lang="en-US" sz="1300" dirty="0" smtClean="0">
                <a:solidFill>
                  <a:schemeClr val="tx1">
                    <a:lumMod val="75000"/>
                    <a:lumOff val="25000"/>
                  </a:schemeClr>
                </a:solidFill>
                <a:latin typeface="Arial Black" pitchFamily="34" charset="0"/>
              </a:rPr>
              <a:t> </a:t>
            </a:r>
            <a:br>
              <a:rPr lang="en-US" sz="1300" dirty="0" smtClean="0">
                <a:solidFill>
                  <a:schemeClr val="tx1">
                    <a:lumMod val="75000"/>
                    <a:lumOff val="25000"/>
                  </a:schemeClr>
                </a:solidFill>
                <a:latin typeface="Arial Black" pitchFamily="34" charset="0"/>
              </a:rPr>
            </a:br>
            <a:r>
              <a:rPr lang="en-US" sz="1300" dirty="0" err="1" smtClean="0">
                <a:solidFill>
                  <a:schemeClr val="tx1">
                    <a:lumMod val="75000"/>
                    <a:lumOff val="25000"/>
                  </a:schemeClr>
                </a:solidFill>
                <a:latin typeface="Arial Black" pitchFamily="34" charset="0"/>
              </a:rPr>
              <a:t>tilidagi</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grammatik</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me’yorlarga</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ko‘ra</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ega</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shaxs</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bo‘lmasa</a:t>
            </a:r>
            <a:r>
              <a:rPr lang="en-US" sz="1300" dirty="0" smtClean="0">
                <a:solidFill>
                  <a:schemeClr val="tx1">
                    <a:lumMod val="75000"/>
                    <a:lumOff val="25000"/>
                  </a:schemeClr>
                </a:solidFill>
                <a:latin typeface="Arial Black" pitchFamily="34" charset="0"/>
              </a:rPr>
              <a:t>,  u  </a:t>
            </a:r>
            <a:r>
              <a:rPr lang="en-US" sz="1300" dirty="0" err="1" smtClean="0">
                <a:solidFill>
                  <a:schemeClr val="tx1">
                    <a:lumMod val="75000"/>
                    <a:lumOff val="25000"/>
                  </a:schemeClr>
                </a:solidFill>
                <a:latin typeface="Arial Black" pitchFamily="34" charset="0"/>
              </a:rPr>
              <a:t>ko‘plik</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sonda</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bo’lsa</a:t>
            </a:r>
            <a:r>
              <a:rPr lang="en-US" sz="1300" dirty="0" smtClean="0">
                <a:solidFill>
                  <a:schemeClr val="tx1">
                    <a:lumMod val="75000"/>
                    <a:lumOff val="25000"/>
                  </a:schemeClr>
                </a:solidFill>
                <a:latin typeface="Arial Black" pitchFamily="34" charset="0"/>
              </a:rPr>
              <a:t>-da,  </a:t>
            </a:r>
            <a:r>
              <a:rPr lang="en-US" sz="1300" dirty="0" err="1" smtClean="0">
                <a:solidFill>
                  <a:schemeClr val="tx1">
                    <a:lumMod val="75000"/>
                    <a:lumOff val="25000"/>
                  </a:schemeClr>
                </a:solidFill>
                <a:latin typeface="Arial Black" pitchFamily="34" charset="0"/>
              </a:rPr>
              <a:t>kesim</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ko‘plik</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qo‘shimchasini</a:t>
            </a:r>
            <a:r>
              <a:rPr lang="en-US" sz="1300" dirty="0" smtClean="0">
                <a:solidFill>
                  <a:schemeClr val="tx1">
                    <a:lumMod val="75000"/>
                    <a:lumOff val="25000"/>
                  </a:schemeClr>
                </a:solidFill>
                <a:latin typeface="Arial Black" pitchFamily="34" charset="0"/>
              </a:rPr>
              <a:t>  </a:t>
            </a:r>
            <a:r>
              <a:rPr lang="en-US" sz="1300" dirty="0" err="1" smtClean="0">
                <a:solidFill>
                  <a:schemeClr val="tx1">
                    <a:lumMod val="75000"/>
                    <a:lumOff val="25000"/>
                  </a:schemeClr>
                </a:solidFill>
                <a:latin typeface="Arial Black" pitchFamily="34" charset="0"/>
              </a:rPr>
              <a:t>olmaydi</a:t>
            </a:r>
            <a:r>
              <a:rPr lang="en-US" sz="1300" dirty="0" smtClean="0">
                <a:solidFill>
                  <a:schemeClr val="tx1">
                    <a:lumMod val="75000"/>
                    <a:lumOff val="25000"/>
                  </a:schemeClr>
                </a:solidFill>
                <a:latin typeface="Arial Black" pitchFamily="34" charset="0"/>
              </a:rPr>
              <a:t>. </a:t>
            </a:r>
            <a:r>
              <a:rPr lang="en-US" sz="1400" dirty="0" smtClean="0">
                <a:solidFill>
                  <a:schemeClr val="tx1">
                    <a:lumMod val="75000"/>
                    <a:lumOff val="25000"/>
                  </a:schemeClr>
                </a:solidFill>
                <a:latin typeface="Arial Black" pitchFamily="34" charset="0"/>
              </a:rPr>
              <a:t/>
            </a:r>
            <a:br>
              <a:rPr lang="en-US" sz="1400" dirty="0" smtClean="0">
                <a:solidFill>
                  <a:schemeClr val="tx1">
                    <a:lumMod val="75000"/>
                    <a:lumOff val="25000"/>
                  </a:schemeClr>
                </a:solidFill>
                <a:latin typeface="Arial Black" pitchFamily="34" charset="0"/>
              </a:rPr>
            </a:br>
            <a:endParaRPr lang="ru-RU" sz="1200" dirty="0">
              <a:solidFill>
                <a:schemeClr val="tx1">
                  <a:lumMod val="75000"/>
                  <a:lumOff val="25000"/>
                </a:schemeClr>
              </a:solidFill>
              <a:latin typeface="Arial Black" pitchFamily="34" charset="0"/>
            </a:endParaRPr>
          </a:p>
        </p:txBody>
      </p:sp>
    </p:spTree>
    <p:extLst>
      <p:ext uri="{BB962C8B-B14F-4D97-AF65-F5344CB8AC3E}">
        <p14:creationId xmlns:p14="http://schemas.microsoft.com/office/powerpoint/2010/main" val="330675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7819" y="2801"/>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67817" y="215732"/>
            <a:ext cx="188277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defTabSz="914400">
              <a:spcBef>
                <a:spcPts val="114"/>
              </a:spcBef>
              <a:defRPr/>
            </a:pPr>
            <a:r>
              <a:rPr lang="en-US" kern="0" spc="10" dirty="0" smtClean="0">
                <a:solidFill>
                  <a:sysClr val="window" lastClr="FFFFFF"/>
                </a:solidFill>
              </a:rPr>
              <a:t>Ona  </a:t>
            </a:r>
            <a:r>
              <a:rPr lang="en-US" kern="0" spc="10" dirty="0" err="1" smtClean="0">
                <a:solidFill>
                  <a:sysClr val="window" lastClr="FFFFFF"/>
                </a:solidFill>
              </a:rPr>
              <a:t>tili</a:t>
            </a:r>
            <a:endParaRPr lang="en-US" kern="0" spc="10" dirty="0">
              <a:solidFill>
                <a:sysClr val="window" lastClr="FFFFFF"/>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589484" y="531340"/>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endParaRPr lang="ru-RU" sz="1200" dirty="0">
              <a:solidFill>
                <a:prstClr val="black">
                  <a:lumMod val="75000"/>
                  <a:lumOff val="25000"/>
                </a:prstClr>
              </a:solidFill>
              <a:latin typeface="Arial Black" pitchFamily="34" charset="0"/>
            </a:endParaRPr>
          </a:p>
        </p:txBody>
      </p:sp>
      <p:sp>
        <p:nvSpPr>
          <p:cNvPr id="2" name="Прямоугольник 1"/>
          <p:cNvSpPr/>
          <p:nvPr/>
        </p:nvSpPr>
        <p:spPr>
          <a:xfrm>
            <a:off x="793677" y="1200597"/>
            <a:ext cx="4339373" cy="1387559"/>
          </a:xfrm>
          <a:prstGeom prst="rect">
            <a:avLst/>
          </a:prstGeom>
        </p:spPr>
        <p:txBody>
          <a:bodyPr wrap="square">
            <a:spAutoFit/>
          </a:bodyPr>
          <a:lstStyle/>
          <a:p>
            <a:pPr lvl="0" defTabSz="215981">
              <a:spcBef>
                <a:spcPts val="472"/>
              </a:spcBef>
              <a:buClr>
                <a:srgbClr val="90C226"/>
              </a:buClr>
              <a:buSzPct val="80000"/>
            </a:pPr>
            <a:r>
              <a:rPr lang="en-US" sz="1600" dirty="0">
                <a:solidFill>
                  <a:prstClr val="black">
                    <a:lumMod val="75000"/>
                    <a:lumOff val="25000"/>
                  </a:prstClr>
                </a:solidFill>
                <a:latin typeface="Arial Black" panose="020B0A04020102020204" pitchFamily="34" charset="0"/>
                <a:cs typeface="Times New Roman" panose="02020603050405020304" pitchFamily="18" charset="0"/>
              </a:rPr>
              <a:t>Bu  </a:t>
            </a:r>
            <a:r>
              <a:rPr lang="en-US" sz="1600" dirty="0" err="1">
                <a:solidFill>
                  <a:prstClr val="black">
                    <a:lumMod val="75000"/>
                    <a:lumOff val="25000"/>
                  </a:prstClr>
                </a:solidFill>
                <a:latin typeface="Arial Black" panose="020B0A04020102020204" pitchFamily="34" charset="0"/>
                <a:cs typeface="Times New Roman" panose="02020603050405020304" pitchFamily="18" charset="0"/>
              </a:rPr>
              <a:t>xabarni</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a:t>
            </a:r>
            <a:r>
              <a:rPr lang="en-US" sz="1600" dirty="0" err="1">
                <a:solidFill>
                  <a:prstClr val="black">
                    <a:lumMod val="75000"/>
                    <a:lumOff val="25000"/>
                  </a:prstClr>
                </a:solidFill>
                <a:latin typeface="Arial Black" panose="020B0A04020102020204" pitchFamily="34" charset="0"/>
                <a:cs typeface="Times New Roman" panose="02020603050405020304" pitchFamily="18" charset="0"/>
              </a:rPr>
              <a:t>eshituvchi</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  </a:t>
            </a:r>
            <a:r>
              <a:rPr lang="en-US" sz="1600" dirty="0" err="1">
                <a:solidFill>
                  <a:prstClr val="black">
                    <a:lumMod val="75000"/>
                    <a:lumOff val="25000"/>
                  </a:prstClr>
                </a:solidFill>
                <a:latin typeface="Arial Black" panose="020B0A04020102020204" pitchFamily="34" charset="0"/>
                <a:cs typeface="Times New Roman" panose="02020603050405020304" pitchFamily="18" charset="0"/>
              </a:rPr>
              <a:t>Kumushbibining</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a:t>
            </a:r>
            <a:r>
              <a:rPr lang="en-US" sz="1600" dirty="0" err="1">
                <a:solidFill>
                  <a:prstClr val="black">
                    <a:lumMod val="75000"/>
                    <a:lumOff val="25000"/>
                  </a:prstClr>
                </a:solidFill>
                <a:latin typeface="Arial Black" panose="020B0A04020102020204" pitchFamily="34" charset="0"/>
                <a:cs typeface="Times New Roman" panose="02020603050405020304" pitchFamily="18" charset="0"/>
              </a:rPr>
              <a:t>qora</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a:t>
            </a:r>
            <a:r>
              <a:rPr lang="en-US" sz="1600" dirty="0" err="1" smtClean="0">
                <a:solidFill>
                  <a:prstClr val="black">
                    <a:lumMod val="75000"/>
                    <a:lumOff val="25000"/>
                  </a:prstClr>
                </a:solidFill>
                <a:latin typeface="Arial Black" panose="020B0A04020102020204" pitchFamily="34" charset="0"/>
                <a:cs typeface="Times New Roman" panose="02020603050405020304" pitchFamily="18" charset="0"/>
              </a:rPr>
              <a:t>ko‘zlari</a:t>
            </a:r>
            <a:r>
              <a:rPr lang="en-US" sz="1600" dirty="0" smtClean="0">
                <a:solidFill>
                  <a:prstClr val="black">
                    <a:lumMod val="75000"/>
                    <a:lumOff val="25000"/>
                  </a:prstClr>
                </a:solidFill>
                <a:latin typeface="Arial Black" panose="020B0A04020102020204" pitchFamily="34" charset="0"/>
                <a:cs typeface="Times New Roman" panose="02020603050405020304" pitchFamily="18" charset="0"/>
              </a:rPr>
              <a:t>  </a:t>
            </a:r>
            <a:r>
              <a:rPr lang="en-US" sz="1600" dirty="0" err="1">
                <a:solidFill>
                  <a:prstClr val="black">
                    <a:lumMod val="75000"/>
                    <a:lumOff val="25000"/>
                  </a:prstClr>
                </a:solidFill>
                <a:latin typeface="Arial Black" panose="020B0A04020102020204" pitchFamily="34" charset="0"/>
                <a:cs typeface="Times New Roman" panose="02020603050405020304" pitchFamily="18" charset="0"/>
              </a:rPr>
              <a:t>jiq</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a:t>
            </a:r>
            <a:r>
              <a:rPr lang="en-US" sz="1600" dirty="0" err="1">
                <a:solidFill>
                  <a:prstClr val="black">
                    <a:lumMod val="75000"/>
                    <a:lumOff val="25000"/>
                  </a:prstClr>
                </a:solidFill>
                <a:latin typeface="Arial Black" panose="020B0A04020102020204" pitchFamily="34" charset="0"/>
                <a:cs typeface="Times New Roman" panose="02020603050405020304" pitchFamily="18" charset="0"/>
              </a:rPr>
              <a:t>yoshga</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to ‘lib,  </a:t>
            </a:r>
            <a:r>
              <a:rPr lang="en-US" sz="1600" dirty="0" err="1">
                <a:solidFill>
                  <a:prstClr val="black">
                    <a:lumMod val="75000"/>
                    <a:lumOff val="25000"/>
                  </a:prstClr>
                </a:solidFill>
                <a:latin typeface="Arial Black" panose="020B0A04020102020204" pitchFamily="34" charset="0"/>
                <a:cs typeface="Times New Roman" panose="02020603050405020304" pitchFamily="18" charset="0"/>
              </a:rPr>
              <a:t>kipriklari</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a:t>
            </a:r>
            <a:r>
              <a:rPr lang="en-US" sz="1600" dirty="0" err="1">
                <a:solidFill>
                  <a:prstClr val="black">
                    <a:lumMod val="75000"/>
                    <a:lumOff val="25000"/>
                  </a:prstClr>
                </a:solidFill>
                <a:latin typeface="Arial Black" panose="020B0A04020102020204" pitchFamily="34" charset="0"/>
                <a:cs typeface="Times New Roman" panose="02020603050405020304" pitchFamily="18" charset="0"/>
              </a:rPr>
              <a:t>yosh</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a:t>
            </a:r>
            <a:r>
              <a:rPr lang="en-US" sz="1600" dirty="0" err="1">
                <a:solidFill>
                  <a:prstClr val="black">
                    <a:lumMod val="75000"/>
                    <a:lumOff val="25000"/>
                  </a:prstClr>
                </a:solidFill>
                <a:latin typeface="Arial Black" panose="020B0A04020102020204" pitchFamily="34" charset="0"/>
                <a:cs typeface="Times New Roman" panose="02020603050405020304" pitchFamily="18" charset="0"/>
              </a:rPr>
              <a:t>bilan</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a:t>
            </a:r>
            <a:r>
              <a:rPr lang="uz-Latn-UZ" sz="1600" dirty="0" smtClean="0">
                <a:solidFill>
                  <a:prstClr val="black">
                    <a:lumMod val="75000"/>
                    <a:lumOff val="25000"/>
                  </a:prstClr>
                </a:solidFill>
                <a:latin typeface="Arial Black" panose="020B0A04020102020204" pitchFamily="34" charset="0"/>
                <a:cs typeface="Times New Roman" panose="02020603050405020304" pitchFamily="18" charset="0"/>
              </a:rPr>
              <a:t>b</a:t>
            </a:r>
            <a:r>
              <a:rPr lang="en-US" sz="1600" dirty="0" err="1" smtClean="0">
                <a:solidFill>
                  <a:prstClr val="black">
                    <a:lumMod val="75000"/>
                    <a:lumOff val="25000"/>
                  </a:prstClr>
                </a:solidFill>
                <a:latin typeface="Arial Black" panose="020B0A04020102020204" pitchFamily="34" charset="0"/>
                <a:cs typeface="Times New Roman" panose="02020603050405020304" pitchFamily="18" charset="0"/>
              </a:rPr>
              <a:t>elandilar</a:t>
            </a:r>
            <a:r>
              <a:rPr lang="en-US" sz="1600" dirty="0">
                <a:solidFill>
                  <a:prstClr val="black">
                    <a:lumMod val="75000"/>
                    <a:lumOff val="25000"/>
                  </a:prstClr>
                </a:solidFill>
                <a:latin typeface="Arial Black" panose="020B0A04020102020204" pitchFamily="34" charset="0"/>
                <a:cs typeface="Times New Roman" panose="02020603050405020304" pitchFamily="18" charset="0"/>
              </a:rPr>
              <a:t>. </a:t>
            </a:r>
          </a:p>
          <a:p>
            <a:pPr lvl="0" defTabSz="215981">
              <a:spcBef>
                <a:spcPts val="472"/>
              </a:spcBef>
              <a:buClr>
                <a:srgbClr val="90C226"/>
              </a:buClr>
              <a:buSzPct val="80000"/>
            </a:pPr>
            <a:r>
              <a:rPr lang="en-US" sz="1600" dirty="0" smtClean="0">
                <a:solidFill>
                  <a:prstClr val="black">
                    <a:lumMod val="75000"/>
                    <a:lumOff val="25000"/>
                  </a:prstClr>
                </a:solidFill>
                <a:latin typeface="Arial Black" panose="020B0A04020102020204" pitchFamily="34" charset="0"/>
                <a:cs typeface="Times New Roman" panose="02020603050405020304" pitchFamily="18" charset="0"/>
              </a:rPr>
              <a:t>                             </a:t>
            </a:r>
            <a:r>
              <a:rPr lang="en-US" sz="1600" dirty="0" err="1">
                <a:solidFill>
                  <a:prstClr val="black">
                    <a:lumMod val="75000"/>
                    <a:lumOff val="25000"/>
                  </a:prstClr>
                </a:solidFill>
                <a:latin typeface="Arial Black" panose="020B0A04020102020204" pitchFamily="34" charset="0"/>
              </a:rPr>
              <a:t>A.Qodiriy</a:t>
            </a:r>
            <a:r>
              <a:rPr lang="en-US" sz="1600" dirty="0">
                <a:solidFill>
                  <a:prstClr val="black">
                    <a:lumMod val="75000"/>
                    <a:lumOff val="25000"/>
                  </a:prstClr>
                </a:solidFill>
                <a:latin typeface="Arial Black" panose="020B0A04020102020204" pitchFamily="34" charset="0"/>
              </a:rPr>
              <a:t>.</a:t>
            </a:r>
          </a:p>
        </p:txBody>
      </p:sp>
    </p:spTree>
    <p:extLst>
      <p:ext uri="{BB962C8B-B14F-4D97-AF65-F5344CB8AC3E}">
        <p14:creationId xmlns:p14="http://schemas.microsoft.com/office/powerpoint/2010/main" val="1487550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661" y="-17211"/>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solidFill>
                <a:prstClr val="black"/>
              </a:solidFil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93204"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solidFill>
                <a:prstClr val="black"/>
              </a:solidFill>
            </a:endParaRPr>
          </a:p>
        </p:txBody>
      </p:sp>
      <p:sp>
        <p:nvSpPr>
          <p:cNvPr id="17" name="object 6">
            <a:extLst>
              <a:ext uri="{FF2B5EF4-FFF2-40B4-BE49-F238E27FC236}">
                <a16:creationId xmlns="" xmlns:a16="http://schemas.microsoft.com/office/drawing/2014/main" id="{ACB4B4C4-B96E-4D3D-A3B1-019ECDA735A1}"/>
              </a:ext>
            </a:extLst>
          </p:cNvPr>
          <p:cNvSpPr/>
          <p:nvPr/>
        </p:nvSpPr>
        <p:spPr>
          <a:xfrm>
            <a:off x="195752" y="2091289"/>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solidFill>
                <a:prstClr val="black"/>
              </a:solidFill>
            </a:endParaRPr>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solidFill>
                <a:prstClr val="black"/>
              </a:solidFill>
            </a:endParaRPr>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solidFill>
                <a:prstClr val="black"/>
              </a:solidFill>
            </a:endParaRPr>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2" y="248656"/>
            <a:ext cx="523426" cy="262228"/>
          </a:xfrm>
          <a:prstGeom prst="rect">
            <a:avLst/>
          </a:prstGeom>
        </p:spPr>
        <p:txBody>
          <a:bodyPr vert="horz" wrap="square" lIns="0" tIns="15852" rIns="0" bIns="0" rtlCol="0">
            <a:spAutoFit/>
          </a:bodyPr>
          <a:lstStyle/>
          <a:p>
            <a:pPr algn="ctr">
              <a:spcBef>
                <a:spcPts val="125"/>
              </a:spcBef>
            </a:pPr>
            <a:r>
              <a:rPr lang="en-US" sz="1600" b="1" spc="10" dirty="0" smtClean="0">
                <a:solidFill>
                  <a:srgbClr val="FEFEFE"/>
                </a:solidFill>
                <a:latin typeface="Arial"/>
                <a:cs typeface="Arial"/>
              </a:rPr>
              <a:t>11</a:t>
            </a:r>
            <a:endParaRPr sz="1600" dirty="0">
              <a:solidFill>
                <a:prstClr val="black"/>
              </a:solidFill>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solidFill>
                <a:prstClr val="black"/>
              </a:solidFill>
              <a:latin typeface="Arial"/>
              <a:cs typeface="Arial"/>
            </a:endParaRPr>
          </a:p>
        </p:txBody>
      </p:sp>
      <p:sp>
        <p:nvSpPr>
          <p:cNvPr id="46" name="object 2">
            <a:extLst>
              <a:ext uri="{FF2B5EF4-FFF2-40B4-BE49-F238E27FC236}">
                <a16:creationId xmlns="" xmlns:a16="http://schemas.microsoft.com/office/drawing/2014/main" id="{B8AE967A-8A32-463D-BEB3-961169192AFF}"/>
              </a:ext>
            </a:extLst>
          </p:cNvPr>
          <p:cNvSpPr txBox="1">
            <a:spLocks/>
          </p:cNvSpPr>
          <p:nvPr/>
        </p:nvSpPr>
        <p:spPr>
          <a:xfrm>
            <a:off x="967817" y="215732"/>
            <a:ext cx="188277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defTabSz="914400">
              <a:spcBef>
                <a:spcPts val="114"/>
              </a:spcBef>
              <a:defRPr/>
            </a:pPr>
            <a:r>
              <a:rPr lang="en-US" kern="0" spc="10" dirty="0" smtClean="0">
                <a:solidFill>
                  <a:sysClr val="window" lastClr="FFFFFF"/>
                </a:solidFill>
              </a:rPr>
              <a:t>Ona  </a:t>
            </a:r>
            <a:r>
              <a:rPr lang="en-US" kern="0" spc="10" dirty="0" err="1" smtClean="0">
                <a:solidFill>
                  <a:sysClr val="window" lastClr="FFFFFF"/>
                </a:solidFill>
              </a:rPr>
              <a:t>tili</a:t>
            </a:r>
            <a:endParaRPr lang="en-US" kern="0" spc="10" dirty="0">
              <a:solidFill>
                <a:sysClr val="window" lastClr="FFFFFF"/>
              </a:solidFill>
            </a:endParaRPr>
          </a:p>
        </p:txBody>
      </p:sp>
      <p:sp>
        <p:nvSpPr>
          <p:cNvPr id="47" name="object 11">
            <a:extLst>
              <a:ext uri="{FF2B5EF4-FFF2-40B4-BE49-F238E27FC236}">
                <a16:creationId xmlns="" xmlns:a16="http://schemas.microsoft.com/office/drawing/2014/main" id="{38127922-7F66-46DD-B48F-9CFEFAEAC55F}"/>
              </a:ext>
            </a:extLst>
          </p:cNvPr>
          <p:cNvSpPr/>
          <p:nvPr/>
        </p:nvSpPr>
        <p:spPr>
          <a:xfrm>
            <a:off x="332676" y="290278"/>
            <a:ext cx="442595" cy="424180"/>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48" name="object 12">
            <a:extLst>
              <a:ext uri="{FF2B5EF4-FFF2-40B4-BE49-F238E27FC236}">
                <a16:creationId xmlns="" xmlns:a16="http://schemas.microsoft.com/office/drawing/2014/main" id="{4BA87E8F-AB13-4B1A-98DA-14DD43AEABCF}"/>
              </a:ext>
            </a:extLst>
          </p:cNvPr>
          <p:cNvSpPr/>
          <p:nvPr/>
        </p:nvSpPr>
        <p:spPr>
          <a:xfrm>
            <a:off x="516794" y="525306"/>
            <a:ext cx="155575"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914400"/>
            <a:endParaRPr sz="1800">
              <a:solidFill>
                <a:prstClr val="black"/>
              </a:solidFill>
              <a:latin typeface="Calibri"/>
            </a:endParaRPr>
          </a:p>
        </p:txBody>
      </p:sp>
      <p:sp>
        <p:nvSpPr>
          <p:cNvPr id="49" name="object 13">
            <a:extLst>
              <a:ext uri="{FF2B5EF4-FFF2-40B4-BE49-F238E27FC236}">
                <a16:creationId xmlns="" xmlns:a16="http://schemas.microsoft.com/office/drawing/2014/main" id="{B0334A9A-6476-4878-93C5-A3D2EC2917B4}"/>
              </a:ext>
            </a:extLst>
          </p:cNvPr>
          <p:cNvSpPr/>
          <p:nvPr/>
        </p:nvSpPr>
        <p:spPr>
          <a:xfrm>
            <a:off x="583081" y="663983"/>
            <a:ext cx="42545" cy="1333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0" name="object 14">
            <a:extLst>
              <a:ext uri="{FF2B5EF4-FFF2-40B4-BE49-F238E27FC236}">
                <a16:creationId xmlns="" xmlns:a16="http://schemas.microsoft.com/office/drawing/2014/main" id="{6631407E-AD9B-4D71-ADDE-1AE5738A212F}"/>
              </a:ext>
            </a:extLst>
          </p:cNvPr>
          <p:cNvSpPr/>
          <p:nvPr/>
        </p:nvSpPr>
        <p:spPr>
          <a:xfrm>
            <a:off x="444632" y="670464"/>
            <a:ext cx="123189"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914400"/>
            <a:endParaRPr sz="1800">
              <a:solidFill>
                <a:prstClr val="black"/>
              </a:solidFill>
              <a:latin typeface="Calibri"/>
            </a:endParaRPr>
          </a:p>
        </p:txBody>
      </p:sp>
      <p:sp>
        <p:nvSpPr>
          <p:cNvPr id="51" name="object 15">
            <a:extLst>
              <a:ext uri="{FF2B5EF4-FFF2-40B4-BE49-F238E27FC236}">
                <a16:creationId xmlns="" xmlns:a16="http://schemas.microsoft.com/office/drawing/2014/main" id="{23E1226E-F095-46EB-B6A9-68DAB40DE3D5}"/>
              </a:ext>
            </a:extLst>
          </p:cNvPr>
          <p:cNvSpPr/>
          <p:nvPr/>
        </p:nvSpPr>
        <p:spPr>
          <a:xfrm>
            <a:off x="539417" y="381938"/>
            <a:ext cx="29845" cy="1333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52" name="object 16">
            <a:extLst>
              <a:ext uri="{FF2B5EF4-FFF2-40B4-BE49-F238E27FC236}">
                <a16:creationId xmlns="" xmlns:a16="http://schemas.microsoft.com/office/drawing/2014/main" id="{F081E63C-06CE-423D-AAE9-690F6D2219A1}"/>
              </a:ext>
            </a:extLst>
          </p:cNvPr>
          <p:cNvSpPr/>
          <p:nvPr/>
        </p:nvSpPr>
        <p:spPr>
          <a:xfrm>
            <a:off x="403833" y="492580"/>
            <a:ext cx="120650" cy="83820"/>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19" name="Заголовок 5"/>
          <p:cNvSpPr>
            <a:spLocks noGrp="1"/>
          </p:cNvSpPr>
          <p:nvPr>
            <p:ph type="title"/>
          </p:nvPr>
        </p:nvSpPr>
        <p:spPr>
          <a:xfrm>
            <a:off x="396140" y="1065797"/>
            <a:ext cx="5043156" cy="1402480"/>
          </a:xfrm>
        </p:spPr>
        <p:txBody>
          <a:bodyPr>
            <a:noAutofit/>
          </a:bodyPr>
          <a:lstStyle/>
          <a:p>
            <a:pPr algn="just"/>
            <a:r>
              <a:rPr lang="uz-Latn-UZ" sz="1300" dirty="0" smtClean="0">
                <a:solidFill>
                  <a:schemeClr val="tx1">
                    <a:lumMod val="85000"/>
                    <a:lumOff val="15000"/>
                  </a:schemeClr>
                </a:solidFill>
              </a:rPr>
              <a:t>      </a:t>
            </a:r>
            <a:endParaRPr lang="ru-RU" sz="1300" dirty="0">
              <a:solidFill>
                <a:schemeClr val="tx1">
                  <a:lumMod val="85000"/>
                  <a:lumOff val="15000"/>
                </a:schemeClr>
              </a:solidFill>
            </a:endParaRPr>
          </a:p>
        </p:txBody>
      </p:sp>
      <p:sp>
        <p:nvSpPr>
          <p:cNvPr id="18" name="Объект 7"/>
          <p:cNvSpPr txBox="1">
            <a:spLocks/>
          </p:cNvSpPr>
          <p:nvPr/>
        </p:nvSpPr>
        <p:spPr>
          <a:xfrm>
            <a:off x="589484" y="531340"/>
            <a:ext cx="4729468" cy="2792249"/>
          </a:xfrm>
          <a:prstGeom prst="rect">
            <a:avLst/>
          </a:prstGeom>
        </p:spPr>
        <p:txBody>
          <a:bodyPr vert="horz" lIns="91440" tIns="45720" rIns="91440" bIns="45720" rtlCol="0" anchor="t">
            <a:normAutofit/>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r>
              <a:rPr lang="en-US" sz="1200" dirty="0" smtClean="0">
                <a:solidFill>
                  <a:srgbClr val="90C226"/>
                </a:solidFill>
              </a:rPr>
              <a:t/>
            </a:r>
            <a:br>
              <a:rPr lang="en-US" sz="1200" dirty="0" smtClean="0">
                <a:solidFill>
                  <a:srgbClr val="90C226"/>
                </a:solidFill>
              </a:rPr>
            </a:br>
            <a:endParaRPr lang="ru-RU" sz="1200" dirty="0">
              <a:solidFill>
                <a:prstClr val="black">
                  <a:lumMod val="75000"/>
                  <a:lumOff val="25000"/>
                </a:prstClr>
              </a:solidFill>
              <a:latin typeface="Arial Black" pitchFamily="34" charset="0"/>
            </a:endParaRPr>
          </a:p>
        </p:txBody>
      </p:sp>
      <p:sp>
        <p:nvSpPr>
          <p:cNvPr id="24" name="Заголовок 5"/>
          <p:cNvSpPr txBox="1">
            <a:spLocks/>
          </p:cNvSpPr>
          <p:nvPr/>
        </p:nvSpPr>
        <p:spPr>
          <a:xfrm>
            <a:off x="569262" y="737851"/>
            <a:ext cx="5002384" cy="2606257"/>
          </a:xfrm>
          <a:prstGeom prst="rect">
            <a:avLst/>
          </a:prstGeom>
        </p:spPr>
        <p:txBody>
          <a:bodyPr vert="horz" lIns="91440" tIns="45720" rIns="91440" bIns="45720" rtlCol="0" anchor="t">
            <a:normAutofit fontScale="92500" lnSpcReduction="20000"/>
          </a:bodyPr>
          <a:lstStyle>
            <a:lvl1pPr algn="l" defTabSz="215981" rtl="0" eaLnBrk="1" latinLnBrk="0" hangingPunct="1">
              <a:spcBef>
                <a:spcPct val="0"/>
              </a:spcBef>
              <a:buNone/>
              <a:defRPr sz="170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dirty="0" smtClean="0"/>
              <a:t>  </a:t>
            </a:r>
            <a:br>
              <a:rPr lang="en-US" dirty="0" smtClean="0"/>
            </a:br>
            <a:r>
              <a:rPr lang="en-US" dirty="0" smtClean="0"/>
              <a:t/>
            </a:r>
            <a:br>
              <a:rPr lang="en-US" dirty="0" smtClean="0"/>
            </a:br>
            <a:r>
              <a:rPr lang="en-US" dirty="0" smtClean="0"/>
              <a:t>  </a:t>
            </a:r>
            <a:r>
              <a:rPr lang="en-US" sz="1400" dirty="0" err="1" smtClean="0">
                <a:solidFill>
                  <a:schemeClr val="tx1"/>
                </a:solidFill>
                <a:latin typeface="Arial" panose="020B0604020202020204" pitchFamily="34" charset="0"/>
                <a:cs typeface="Arial" panose="020B0604020202020204" pitchFamily="34" charset="0"/>
              </a:rPr>
              <a:t>Matnni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ko‘chiring</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va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otlanmoq</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so‘zi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bilan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bog‘liq</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holda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leksik</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me’yorning</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turg‘unligi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haqida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fikr</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yuriting</a:t>
            </a:r>
            <a:r>
              <a:rPr lang="en-US" sz="1400" dirty="0" smtClean="0">
                <a:solidFill>
                  <a:schemeClr val="tx1"/>
                </a:solidFill>
                <a:latin typeface="Arial" panose="020B0604020202020204" pitchFamily="34" charset="0"/>
                <a:cs typeface="Arial" panose="020B0604020202020204" pitchFamily="34" charset="0"/>
              </a:rPr>
              <a:t>.</a:t>
            </a:r>
            <a:br>
              <a:rPr lang="en-US" sz="1400" dirty="0" smtClean="0">
                <a:solidFill>
                  <a:schemeClr val="tx1"/>
                </a:solidFill>
                <a:latin typeface="Arial" panose="020B0604020202020204" pitchFamily="34" charset="0"/>
                <a:cs typeface="Arial" panose="020B0604020202020204" pitchFamily="34" charset="0"/>
              </a:rPr>
            </a:br>
            <a:r>
              <a:rPr lang="en-US" sz="1400" dirty="0" err="1" smtClean="0">
                <a:solidFill>
                  <a:schemeClr val="tx1"/>
                </a:solidFill>
                <a:latin typeface="Arial" panose="020B0604020202020204" pitchFamily="34" charset="0"/>
                <a:cs typeface="Arial" panose="020B0604020202020204" pitchFamily="34" charset="0"/>
              </a:rPr>
              <a:t>Taraqqiyot</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shunchalik</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tezlashib</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ketdiki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sal</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bo‘shashsang</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yo</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modadan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orqada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qolasan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yo</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avtobusdan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Hatto</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so‘z</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tug‘ilish</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sur’ati</a:t>
            </a:r>
            <a:r>
              <a:rPr lang="en-US" sz="1400" dirty="0" smtClean="0">
                <a:solidFill>
                  <a:schemeClr val="tx1"/>
                </a:solidFill>
                <a:latin typeface="Arial" panose="020B0604020202020204" pitchFamily="34" charset="0"/>
                <a:cs typeface="Arial" panose="020B0604020202020204" pitchFamily="34" charset="0"/>
              </a:rPr>
              <a:t>  ham </a:t>
            </a:r>
            <a:r>
              <a:rPr lang="en-US" sz="1400" dirty="0" err="1" smtClean="0">
                <a:solidFill>
                  <a:schemeClr val="tx1"/>
                </a:solidFill>
                <a:latin typeface="Arial" panose="020B0604020202020204" pitchFamily="34" charset="0"/>
                <a:cs typeface="Arial" panose="020B0604020202020204" pitchFamily="34" charset="0"/>
              </a:rPr>
              <a:t>bu</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taraqqiyot</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oldida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juda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imillayapti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Masalan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qadimda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Yo‘lga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otlandi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degan</a:t>
            </a:r>
            <a:r>
              <a:rPr lang="en-US" sz="1400" dirty="0" smtClean="0">
                <a:solidFill>
                  <a:schemeClr val="tx1"/>
                </a:solidFill>
                <a:latin typeface="Arial" panose="020B0604020202020204" pitchFamily="34" charset="0"/>
                <a:cs typeface="Arial" panose="020B0604020202020204" pitchFamily="34" charset="0"/>
              </a:rPr>
              <a:t>  gap  </a:t>
            </a:r>
            <a:r>
              <a:rPr lang="en-US" sz="1400" dirty="0" err="1" smtClean="0">
                <a:solidFill>
                  <a:schemeClr val="tx1"/>
                </a:solidFill>
                <a:latin typeface="Arial" panose="020B0604020202020204" pitchFamily="34" charset="0"/>
                <a:cs typeface="Arial" panose="020B0604020202020204" pitchFamily="34" charset="0"/>
              </a:rPr>
              <a:t>bor</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edi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Hozir</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otlar</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o‘rnini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texnika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egallab</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oldi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Lekin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Yo‘lga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otlandi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gapi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hamon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tilimizda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Yo‘lga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otlangan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odam</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esa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yalpayib</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mashinada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o‘tirgan</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bo'ladi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Demak</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Yo'lga</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mashinalandi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degan</a:t>
            </a:r>
            <a:r>
              <a:rPr lang="en-US" sz="1400" dirty="0" smtClean="0">
                <a:solidFill>
                  <a:schemeClr val="tx1"/>
                </a:solidFill>
                <a:latin typeface="Arial" panose="020B0604020202020204" pitchFamily="34" charset="0"/>
                <a:cs typeface="Arial" panose="020B0604020202020204" pitchFamily="34" charset="0"/>
              </a:rPr>
              <a:t>  gap  </a:t>
            </a:r>
            <a:r>
              <a:rPr lang="en-US" sz="1400" dirty="0" err="1" smtClean="0">
                <a:solidFill>
                  <a:schemeClr val="tx1"/>
                </a:solidFill>
                <a:latin typeface="Arial" panose="020B0604020202020204" pitchFamily="34" charset="0"/>
                <a:cs typeface="Arial" panose="020B0604020202020204" pitchFamily="34" charset="0"/>
              </a:rPr>
              <a:t>tug'ilishi</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kerak</a:t>
            </a:r>
            <a:r>
              <a:rPr lang="en-US" sz="1400" dirty="0" smtClean="0">
                <a:solidFill>
                  <a:schemeClr val="tx1"/>
                </a:solidFill>
                <a:latin typeface="Arial" panose="020B0604020202020204" pitchFamily="34" charset="0"/>
                <a:cs typeface="Arial" panose="020B0604020202020204" pitchFamily="34" charset="0"/>
              </a:rPr>
              <a:t>  </a:t>
            </a:r>
            <a:r>
              <a:rPr lang="en-US" sz="1400" dirty="0" err="1" smtClean="0">
                <a:solidFill>
                  <a:schemeClr val="tx1"/>
                </a:solidFill>
                <a:latin typeface="Arial" panose="020B0604020202020204" pitchFamily="34" charset="0"/>
                <a:cs typeface="Arial" panose="020B0604020202020204" pitchFamily="34" charset="0"/>
              </a:rPr>
              <a:t>edi</a:t>
            </a:r>
            <a:r>
              <a:rPr lang="en-US" sz="1400" dirty="0" smtClean="0">
                <a:solidFill>
                  <a:schemeClr val="tx1"/>
                </a:solidFill>
                <a:latin typeface="Arial" panose="020B0604020202020204" pitchFamily="34" charset="0"/>
                <a:cs typeface="Arial" panose="020B0604020202020204" pitchFamily="34" charset="0"/>
              </a:rPr>
              <a:t>-da.  </a:t>
            </a:r>
            <a:endParaRPr lang="uz-Latn-UZ" sz="1400" dirty="0" smtClean="0">
              <a:solidFill>
                <a:schemeClr val="tx1"/>
              </a:solidFill>
              <a:latin typeface="Arial" panose="020B0604020202020204" pitchFamily="34" charset="0"/>
              <a:cs typeface="Arial" panose="020B0604020202020204" pitchFamily="34" charset="0"/>
            </a:endParaRPr>
          </a:p>
          <a:p>
            <a:r>
              <a:rPr lang="uz-Latn-UZ" sz="1400" dirty="0">
                <a:solidFill>
                  <a:schemeClr val="tx1"/>
                </a:solidFill>
                <a:latin typeface="Arial" panose="020B0604020202020204" pitchFamily="34" charset="0"/>
                <a:cs typeface="Arial" panose="020B0604020202020204" pitchFamily="34" charset="0"/>
              </a:rPr>
              <a:t> </a:t>
            </a:r>
            <a:r>
              <a:rPr lang="uz-Latn-UZ" sz="1400" dirty="0" smtClean="0">
                <a:solidFill>
                  <a:schemeClr val="tx1"/>
                </a:solidFill>
                <a:latin typeface="Arial" panose="020B0604020202020204" pitchFamily="34" charset="0"/>
                <a:cs typeface="Arial" panose="020B0604020202020204" pitchFamily="34" charset="0"/>
              </a:rPr>
              <a:t>                                                                    </a:t>
            </a:r>
            <a:r>
              <a:rPr lang="en-US" sz="1400" dirty="0" smtClean="0">
                <a:solidFill>
                  <a:schemeClr val="tx1"/>
                </a:solidFill>
                <a:latin typeface="Arial" panose="020B0604020202020204" pitchFamily="34" charset="0"/>
                <a:cs typeface="Arial" panose="020B0604020202020204" pitchFamily="34" charset="0"/>
              </a:rPr>
              <a:t>(O.  </a:t>
            </a:r>
            <a:r>
              <a:rPr lang="en-US" sz="1400" dirty="0" err="1" smtClean="0">
                <a:solidFill>
                  <a:schemeClr val="tx1"/>
                </a:solidFill>
                <a:latin typeface="Arial" panose="020B0604020202020204" pitchFamily="34" charset="0"/>
                <a:cs typeface="Arial" panose="020B0604020202020204" pitchFamily="34" charset="0"/>
              </a:rPr>
              <a:t>Farmonov</a:t>
            </a:r>
            <a:r>
              <a:rPr lang="en-US" sz="1400" dirty="0" smtClean="0">
                <a:solidFill>
                  <a:schemeClr val="tx1"/>
                </a:solidFill>
                <a:latin typeface="Arial" panose="020B0604020202020204" pitchFamily="34" charset="0"/>
                <a:cs typeface="Arial" panose="020B0604020202020204" pitchFamily="34" charset="0"/>
              </a:rPr>
              <a:t>)</a:t>
            </a:r>
            <a:r>
              <a:rPr lang="en-US" sz="1400" dirty="0" smtClean="0"/>
              <a:t/>
            </a:r>
            <a:br>
              <a:rPr lang="en-US" sz="1400" dirty="0" smtClean="0"/>
            </a:br>
            <a:endParaRPr lang="ru-RU" sz="1400" dirty="0"/>
          </a:p>
        </p:txBody>
      </p:sp>
    </p:spTree>
    <p:extLst>
      <p:ext uri="{BB962C8B-B14F-4D97-AF65-F5344CB8AC3E}">
        <p14:creationId xmlns:p14="http://schemas.microsoft.com/office/powerpoint/2010/main" val="653388193"/>
      </p:ext>
    </p:extLst>
  </p:cSld>
  <p:clrMapOvr>
    <a:masterClrMapping/>
  </p:clrMapOvr>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151246</TotalTime>
  <Words>605</Words>
  <Application>Microsoft Office PowerPoint</Application>
  <PresentationFormat>Произвольный</PresentationFormat>
  <Paragraphs>121</Paragraphs>
  <Slides>16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Arial</vt:lpstr>
      <vt:lpstr>Arial Black</vt:lpstr>
      <vt:lpstr>Calibri</vt:lpstr>
      <vt:lpstr>Open Sans</vt:lpstr>
      <vt:lpstr>Open Sans Light</vt:lpstr>
      <vt:lpstr>Times New Roman</vt:lpstr>
      <vt:lpstr>Wingdings 3</vt:lpstr>
      <vt:lpstr>1_Office Theme</vt:lpstr>
      <vt:lpstr>Презентация PowerPoint</vt:lpstr>
      <vt:lpstr>Shiorimiz: Go‘zallik, nafosat shu tilga xosdir. </vt:lpstr>
      <vt:lpstr>Презентация PowerPoint</vt:lpstr>
      <vt:lpstr>          Nutqning  to‘g‘riligi  nutq  madaniyati  haqidagi  ta’limotning  markaziy  masalasidir.  Madaniy  nutqning  boshqa  barcha  kommunikativ sifatlari  ayni  shu  to‘g‘rilik  mavjud  bo‘lgandagina  yuzaga  kela oladi. Zotan,  to‘g‘ri  bo‘lmagan  nutqning  aniqligi  yoki  mantiqiyligi, ifodaliligi  yoki  boyligi  haqida  gapirish  mumkin  emas. Aytish  joizki,  nutqning  to‘g‘riligi  boshqa  barcha  kommunikativ sifatlarning  poydevori  vazifasini  bajaradi.  </vt:lpstr>
      <vt:lpstr>      Shuning  uchun  ham  nutqning to'g'riligi  nutq  madaniyatining  birinchi  bosqichi  bo‘lib,  maktab ona tili  ta’limining  asosiy  maqsadi  ham  o‘quvchilarda  aynan  to‘g‘ri  nutq tuzish ko'nikma  va  malakalarini  shakllantirishga  qaratilgan. To‘g‘rilik  sifati  nutq  tarkibi  va  qurilishining  amaldagi  adabiy  til me’yorlariga  to’la   mosligi  asosida  yuzaga  keladi.  Adabiy  til  me’yor­lariga  amal  qilinmasdan  tuzilgan  nutq  to‘g‘ri  nutq  bo‘la  olmaydi. </vt:lpstr>
      <vt:lpstr>O’zbek adabiy tilida quyidagi me’yorlar  farqlanadi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Учетная запись Майкрософт</cp:lastModifiedBy>
  <cp:revision>1482</cp:revision>
  <dcterms:created xsi:type="dcterms:W3CDTF">2014-10-08T23:03:32Z</dcterms:created>
  <dcterms:modified xsi:type="dcterms:W3CDTF">2021-03-01T11:57:32Z</dcterms:modified>
</cp:coreProperties>
</file>