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90" r:id="rId2"/>
    <p:sldId id="283" r:id="rId3"/>
    <p:sldId id="280" r:id="rId4"/>
    <p:sldId id="281" r:id="rId5"/>
    <p:sldId id="294" r:id="rId6"/>
    <p:sldId id="257" r:id="rId7"/>
    <p:sldId id="291" r:id="rId8"/>
    <p:sldId id="282" r:id="rId9"/>
    <p:sldId id="292" r:id="rId10"/>
    <p:sldId id="284" r:id="rId11"/>
    <p:sldId id="285" r:id="rId12"/>
    <p:sldId id="286" r:id="rId13"/>
    <p:sldId id="259" r:id="rId14"/>
    <p:sldId id="293" r:id="rId15"/>
    <p:sldId id="288" r:id="rId16"/>
    <p:sldId id="260" r:id="rId17"/>
    <p:sldId id="289" r:id="rId18"/>
    <p:sldId id="261" r:id="rId19"/>
    <p:sldId id="262" r:id="rId20"/>
    <p:sldId id="287" r:id="rId21"/>
    <p:sldId id="290" r:id="rId22"/>
    <p:sldId id="268" r:id="rId23"/>
    <p:sldId id="269" r:id="rId24"/>
    <p:sldId id="270" r:id="rId25"/>
  </p:sldIdLst>
  <p:sldSz cx="5765800" cy="3244850"/>
  <p:notesSz cx="5765800" cy="3244850"/>
  <p:custDataLst>
    <p:tags r:id="rId27"/>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0023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8" autoAdjust="0"/>
    <p:restoredTop sz="89503" autoAdjust="0"/>
  </p:normalViewPr>
  <p:slideViewPr>
    <p:cSldViewPr>
      <p:cViewPr varScale="1">
        <p:scale>
          <a:sx n="125" d="100"/>
          <a:sy n="125" d="100"/>
        </p:scale>
        <p:origin x="1086" y="10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4F495-DE9E-4D33-B58D-608E2B8B79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0CDBDF29-8F61-47D7-BED7-E841B5C62D4D}">
      <dgm:prSet phldrT="[Текст]" custT="1"/>
      <dgm:spPr/>
      <dgm:t>
        <a:bodyPr/>
        <a:lstStyle/>
        <a:p>
          <a:r>
            <a:rPr lang="uz-Latn-UZ" sz="1600" dirty="0">
              <a:latin typeface="Arial" pitchFamily="34" charset="0"/>
              <a:cs typeface="Arial" pitchFamily="34" charset="0"/>
            </a:rPr>
            <a:t>So</a:t>
          </a:r>
          <a:r>
            <a:rPr lang="uz-Latn-UZ" sz="1600" baseline="0" dirty="0">
              <a:latin typeface="Arial" pitchFamily="34" charset="0"/>
              <a:cs typeface="Arial" pitchFamily="34" charset="0"/>
            </a:rPr>
            <a:t>‘zlarning o‘z va ko‘chma ma’nolari haqida nimalarni bilasiz?</a:t>
          </a:r>
          <a:endParaRPr lang="ru-RU" sz="1600" dirty="0">
            <a:latin typeface="Arial" pitchFamily="34" charset="0"/>
            <a:cs typeface="Arial" pitchFamily="34" charset="0"/>
          </a:endParaRPr>
        </a:p>
      </dgm:t>
    </dgm:pt>
    <dgm:pt modelId="{9ECF010A-F0CD-4F2A-B95E-EC4C9C05A251}" type="parTrans" cxnId="{D882B7D0-DF39-4E07-B1D6-4C2DA2EF1F42}">
      <dgm:prSet/>
      <dgm:spPr/>
      <dgm:t>
        <a:bodyPr/>
        <a:lstStyle/>
        <a:p>
          <a:endParaRPr lang="ru-RU"/>
        </a:p>
      </dgm:t>
    </dgm:pt>
    <dgm:pt modelId="{68F965DC-FDE4-4D4C-B64A-7ACF4134CA3F}" type="sibTrans" cxnId="{D882B7D0-DF39-4E07-B1D6-4C2DA2EF1F42}">
      <dgm:prSet/>
      <dgm:spPr/>
      <dgm:t>
        <a:bodyPr/>
        <a:lstStyle/>
        <a:p>
          <a:endParaRPr lang="ru-RU"/>
        </a:p>
      </dgm:t>
    </dgm:pt>
    <dgm:pt modelId="{FC51E248-17D8-4A4E-9310-8B26603F75D5}">
      <dgm:prSet phldrT="[Текст]" custT="1"/>
      <dgm:spPr/>
      <dgm:t>
        <a:bodyPr/>
        <a:lstStyle/>
        <a:p>
          <a:r>
            <a:rPr lang="uz-Latn-UZ" sz="1600" dirty="0">
              <a:latin typeface="Arial" pitchFamily="34" charset="0"/>
              <a:cs typeface="Arial" pitchFamily="34" charset="0"/>
            </a:rPr>
            <a:t>Metafora</a:t>
          </a:r>
          <a:r>
            <a:rPr lang="uz-Latn-UZ" sz="1600" baseline="0" dirty="0">
              <a:latin typeface="Arial" pitchFamily="34" charset="0"/>
              <a:cs typeface="Arial" pitchFamily="34" charset="0"/>
            </a:rPr>
            <a:t> va ifodalilik haqida mulohaza yuriting.</a:t>
          </a:r>
          <a:endParaRPr lang="ru-RU" sz="1600" dirty="0">
            <a:latin typeface="Arial" pitchFamily="34" charset="0"/>
            <a:cs typeface="Arial" pitchFamily="34" charset="0"/>
          </a:endParaRPr>
        </a:p>
      </dgm:t>
    </dgm:pt>
    <dgm:pt modelId="{44904C0A-5E60-495E-9445-6C55D17758EF}" type="parTrans" cxnId="{8A55397B-A32A-4883-9DBB-4AE9F35B8333}">
      <dgm:prSet/>
      <dgm:spPr/>
      <dgm:t>
        <a:bodyPr/>
        <a:lstStyle/>
        <a:p>
          <a:endParaRPr lang="ru-RU"/>
        </a:p>
      </dgm:t>
    </dgm:pt>
    <dgm:pt modelId="{9EA4E42F-BA50-46C1-A247-E378CB589E97}" type="sibTrans" cxnId="{8A55397B-A32A-4883-9DBB-4AE9F35B8333}">
      <dgm:prSet/>
      <dgm:spPr/>
      <dgm:t>
        <a:bodyPr/>
        <a:lstStyle/>
        <a:p>
          <a:endParaRPr lang="ru-RU"/>
        </a:p>
      </dgm:t>
    </dgm:pt>
    <dgm:pt modelId="{AE717091-A44E-4282-894C-9EB36A215C56}">
      <dgm:prSet phldrT="[Текст]" custT="1"/>
      <dgm:spPr/>
      <dgm:t>
        <a:bodyPr/>
        <a:lstStyle/>
        <a:p>
          <a:r>
            <a:rPr lang="uz-Latn-UZ" sz="1600" dirty="0">
              <a:latin typeface="Arial" pitchFamily="34" charset="0"/>
              <a:cs typeface="Arial" pitchFamily="34" charset="0"/>
            </a:rPr>
            <a:t>Metonimiya</a:t>
          </a:r>
          <a:r>
            <a:rPr lang="uz-Latn-UZ" sz="1600" baseline="0" dirty="0">
              <a:latin typeface="Arial" pitchFamily="34" charset="0"/>
              <a:cs typeface="Arial" pitchFamily="34" charset="0"/>
            </a:rPr>
            <a:t> deganda nimani tushunasiz?</a:t>
          </a:r>
          <a:endParaRPr lang="ru-RU" sz="1600" dirty="0">
            <a:latin typeface="Arial" pitchFamily="34" charset="0"/>
            <a:cs typeface="Arial" pitchFamily="34" charset="0"/>
          </a:endParaRPr>
        </a:p>
      </dgm:t>
    </dgm:pt>
    <dgm:pt modelId="{9A9AC3F9-6B6A-4368-8D01-1222E4CF88B7}" type="parTrans" cxnId="{B26309CD-0BFD-4CD2-AAB8-AE613717A949}">
      <dgm:prSet/>
      <dgm:spPr/>
      <dgm:t>
        <a:bodyPr/>
        <a:lstStyle/>
        <a:p>
          <a:endParaRPr lang="ru-RU"/>
        </a:p>
      </dgm:t>
    </dgm:pt>
    <dgm:pt modelId="{99F8CF25-62F9-4218-935A-D3383D4656D8}" type="sibTrans" cxnId="{B26309CD-0BFD-4CD2-AAB8-AE613717A949}">
      <dgm:prSet/>
      <dgm:spPr/>
      <dgm:t>
        <a:bodyPr/>
        <a:lstStyle/>
        <a:p>
          <a:endParaRPr lang="ru-RU"/>
        </a:p>
      </dgm:t>
    </dgm:pt>
    <dgm:pt modelId="{FA9D29E9-38E6-4EAA-AB57-FF121AD418DB}">
      <dgm:prSet phldrT="[Текст]" custT="1"/>
      <dgm:spPr/>
      <dgm:t>
        <a:bodyPr/>
        <a:lstStyle/>
        <a:p>
          <a:r>
            <a:rPr lang="uz-Latn-UZ" sz="1600" dirty="0">
              <a:latin typeface="Arial" pitchFamily="34" charset="0"/>
              <a:cs typeface="Arial" pitchFamily="34" charset="0"/>
            </a:rPr>
            <a:t>Sinekdoxaning</a:t>
          </a:r>
          <a:r>
            <a:rPr lang="uz-Latn-UZ" sz="1600" baseline="0" dirty="0">
              <a:latin typeface="Arial" pitchFamily="34" charset="0"/>
              <a:cs typeface="Arial" pitchFamily="34" charset="0"/>
            </a:rPr>
            <a:t> mohiyatini misollar asosida tushuntiring.</a:t>
          </a:r>
          <a:endParaRPr lang="ru-RU" sz="1600" dirty="0">
            <a:latin typeface="Arial" pitchFamily="34" charset="0"/>
            <a:cs typeface="Arial" pitchFamily="34" charset="0"/>
          </a:endParaRPr>
        </a:p>
      </dgm:t>
    </dgm:pt>
    <dgm:pt modelId="{4B0C7C28-F789-44DB-AC70-A212B5666094}" type="parTrans" cxnId="{CF5869D1-25DD-4879-87D2-753FB5AF8A87}">
      <dgm:prSet/>
      <dgm:spPr/>
      <dgm:t>
        <a:bodyPr/>
        <a:lstStyle/>
        <a:p>
          <a:endParaRPr lang="ru-RU"/>
        </a:p>
      </dgm:t>
    </dgm:pt>
    <dgm:pt modelId="{6179224C-746A-4103-8249-56331E2E7310}" type="sibTrans" cxnId="{CF5869D1-25DD-4879-87D2-753FB5AF8A87}">
      <dgm:prSet/>
      <dgm:spPr/>
      <dgm:t>
        <a:bodyPr/>
        <a:lstStyle/>
        <a:p>
          <a:endParaRPr lang="ru-RU"/>
        </a:p>
      </dgm:t>
    </dgm:pt>
    <dgm:pt modelId="{060ABE54-4F37-4326-8922-F3E017792A48}" type="pres">
      <dgm:prSet presAssocID="{7634F495-DE9E-4D33-B58D-608E2B8B7956}" presName="diagram" presStyleCnt="0">
        <dgm:presLayoutVars>
          <dgm:dir/>
          <dgm:resizeHandles val="exact"/>
        </dgm:presLayoutVars>
      </dgm:prSet>
      <dgm:spPr/>
    </dgm:pt>
    <dgm:pt modelId="{EEEA3B29-74E7-4F0D-9FA6-050C73C35BAE}" type="pres">
      <dgm:prSet presAssocID="{0CDBDF29-8F61-47D7-BED7-E841B5C62D4D}" presName="node" presStyleLbl="node1" presStyleIdx="0" presStyleCnt="4" custScaleX="127945" custScaleY="99805">
        <dgm:presLayoutVars>
          <dgm:bulletEnabled val="1"/>
        </dgm:presLayoutVars>
      </dgm:prSet>
      <dgm:spPr/>
    </dgm:pt>
    <dgm:pt modelId="{185129E8-AC46-4A41-BBD8-428B25F72CC6}" type="pres">
      <dgm:prSet presAssocID="{68F965DC-FDE4-4D4C-B64A-7ACF4134CA3F}" presName="sibTrans" presStyleCnt="0"/>
      <dgm:spPr/>
    </dgm:pt>
    <dgm:pt modelId="{2C2DC6BC-0798-47FA-AEAE-1ECB3308CB4F}" type="pres">
      <dgm:prSet presAssocID="{FC51E248-17D8-4A4E-9310-8B26603F75D5}" presName="node" presStyleLbl="node1" presStyleIdx="1" presStyleCnt="4" custScaleX="120685">
        <dgm:presLayoutVars>
          <dgm:bulletEnabled val="1"/>
        </dgm:presLayoutVars>
      </dgm:prSet>
      <dgm:spPr/>
    </dgm:pt>
    <dgm:pt modelId="{7A7E0217-AA8F-47AA-B4DE-0AFA5ECB59E8}" type="pres">
      <dgm:prSet presAssocID="{9EA4E42F-BA50-46C1-A247-E378CB589E97}" presName="sibTrans" presStyleCnt="0"/>
      <dgm:spPr/>
    </dgm:pt>
    <dgm:pt modelId="{1186470C-8005-415C-9675-694A9ABC050E}" type="pres">
      <dgm:prSet presAssocID="{AE717091-A44E-4282-894C-9EB36A215C56}" presName="node" presStyleLbl="node1" presStyleIdx="2" presStyleCnt="4">
        <dgm:presLayoutVars>
          <dgm:bulletEnabled val="1"/>
        </dgm:presLayoutVars>
      </dgm:prSet>
      <dgm:spPr/>
    </dgm:pt>
    <dgm:pt modelId="{7ADE1715-423F-4862-9A98-8B055EC88DB4}" type="pres">
      <dgm:prSet presAssocID="{99F8CF25-62F9-4218-935A-D3383D4656D8}" presName="sibTrans" presStyleCnt="0"/>
      <dgm:spPr/>
    </dgm:pt>
    <dgm:pt modelId="{5184E28A-0411-4CAE-806C-124AB39AC4AD}" type="pres">
      <dgm:prSet presAssocID="{FA9D29E9-38E6-4EAA-AB57-FF121AD418DB}" presName="node" presStyleLbl="node1" presStyleIdx="3" presStyleCnt="4">
        <dgm:presLayoutVars>
          <dgm:bulletEnabled val="1"/>
        </dgm:presLayoutVars>
      </dgm:prSet>
      <dgm:spPr/>
    </dgm:pt>
  </dgm:ptLst>
  <dgm:cxnLst>
    <dgm:cxn modelId="{5EE83E14-85D3-4B40-9AFC-47417C04F75E}" type="presOf" srcId="{0CDBDF29-8F61-47D7-BED7-E841B5C62D4D}" destId="{EEEA3B29-74E7-4F0D-9FA6-050C73C35BAE}" srcOrd="0" destOrd="0" presId="urn:microsoft.com/office/officeart/2005/8/layout/default"/>
    <dgm:cxn modelId="{682B921F-C285-418A-A5FA-979B0CC34A5F}" type="presOf" srcId="{FA9D29E9-38E6-4EAA-AB57-FF121AD418DB}" destId="{5184E28A-0411-4CAE-806C-124AB39AC4AD}" srcOrd="0" destOrd="0" presId="urn:microsoft.com/office/officeart/2005/8/layout/default"/>
    <dgm:cxn modelId="{781A514B-F424-43BC-BF77-E774C25FB6DC}" type="presOf" srcId="{AE717091-A44E-4282-894C-9EB36A215C56}" destId="{1186470C-8005-415C-9675-694A9ABC050E}" srcOrd="0" destOrd="0" presId="urn:microsoft.com/office/officeart/2005/8/layout/default"/>
    <dgm:cxn modelId="{8A55397B-A32A-4883-9DBB-4AE9F35B8333}" srcId="{7634F495-DE9E-4D33-B58D-608E2B8B7956}" destId="{FC51E248-17D8-4A4E-9310-8B26603F75D5}" srcOrd="1" destOrd="0" parTransId="{44904C0A-5E60-495E-9445-6C55D17758EF}" sibTransId="{9EA4E42F-BA50-46C1-A247-E378CB589E97}"/>
    <dgm:cxn modelId="{B75DB695-F3DF-4003-B18B-C6C065D6A9B5}" type="presOf" srcId="{FC51E248-17D8-4A4E-9310-8B26603F75D5}" destId="{2C2DC6BC-0798-47FA-AEAE-1ECB3308CB4F}" srcOrd="0" destOrd="0" presId="urn:microsoft.com/office/officeart/2005/8/layout/default"/>
    <dgm:cxn modelId="{B26309CD-0BFD-4CD2-AAB8-AE613717A949}" srcId="{7634F495-DE9E-4D33-B58D-608E2B8B7956}" destId="{AE717091-A44E-4282-894C-9EB36A215C56}" srcOrd="2" destOrd="0" parTransId="{9A9AC3F9-6B6A-4368-8D01-1222E4CF88B7}" sibTransId="{99F8CF25-62F9-4218-935A-D3383D4656D8}"/>
    <dgm:cxn modelId="{11F159CD-692A-48A5-9B7F-40A04E46D19B}" type="presOf" srcId="{7634F495-DE9E-4D33-B58D-608E2B8B7956}" destId="{060ABE54-4F37-4326-8922-F3E017792A48}" srcOrd="0" destOrd="0" presId="urn:microsoft.com/office/officeart/2005/8/layout/default"/>
    <dgm:cxn modelId="{D882B7D0-DF39-4E07-B1D6-4C2DA2EF1F42}" srcId="{7634F495-DE9E-4D33-B58D-608E2B8B7956}" destId="{0CDBDF29-8F61-47D7-BED7-E841B5C62D4D}" srcOrd="0" destOrd="0" parTransId="{9ECF010A-F0CD-4F2A-B95E-EC4C9C05A251}" sibTransId="{68F965DC-FDE4-4D4C-B64A-7ACF4134CA3F}"/>
    <dgm:cxn modelId="{CF5869D1-25DD-4879-87D2-753FB5AF8A87}" srcId="{7634F495-DE9E-4D33-B58D-608E2B8B7956}" destId="{FA9D29E9-38E6-4EAA-AB57-FF121AD418DB}" srcOrd="3" destOrd="0" parTransId="{4B0C7C28-F789-44DB-AC70-A212B5666094}" sibTransId="{6179224C-746A-4103-8249-56331E2E7310}"/>
    <dgm:cxn modelId="{47DB962D-C89A-4B67-84E0-1EA88192D24E}" type="presParOf" srcId="{060ABE54-4F37-4326-8922-F3E017792A48}" destId="{EEEA3B29-74E7-4F0D-9FA6-050C73C35BAE}" srcOrd="0" destOrd="0" presId="urn:microsoft.com/office/officeart/2005/8/layout/default"/>
    <dgm:cxn modelId="{0C3434D4-C839-4CC1-ABD8-A2ABEF749DE8}" type="presParOf" srcId="{060ABE54-4F37-4326-8922-F3E017792A48}" destId="{185129E8-AC46-4A41-BBD8-428B25F72CC6}" srcOrd="1" destOrd="0" presId="urn:microsoft.com/office/officeart/2005/8/layout/default"/>
    <dgm:cxn modelId="{C023B2A4-9F8E-450D-895B-D93BD5C3A9C1}" type="presParOf" srcId="{060ABE54-4F37-4326-8922-F3E017792A48}" destId="{2C2DC6BC-0798-47FA-AEAE-1ECB3308CB4F}" srcOrd="2" destOrd="0" presId="urn:microsoft.com/office/officeart/2005/8/layout/default"/>
    <dgm:cxn modelId="{EDACAF97-26C0-4ED7-A796-23BA8EFC211C}" type="presParOf" srcId="{060ABE54-4F37-4326-8922-F3E017792A48}" destId="{7A7E0217-AA8F-47AA-B4DE-0AFA5ECB59E8}" srcOrd="3" destOrd="0" presId="urn:microsoft.com/office/officeart/2005/8/layout/default"/>
    <dgm:cxn modelId="{7765EDAA-E502-4144-B113-F985EDE40E37}" type="presParOf" srcId="{060ABE54-4F37-4326-8922-F3E017792A48}" destId="{1186470C-8005-415C-9675-694A9ABC050E}" srcOrd="4" destOrd="0" presId="urn:microsoft.com/office/officeart/2005/8/layout/default"/>
    <dgm:cxn modelId="{C5900F04-1FE3-4C12-86A7-904975AABAE4}" type="presParOf" srcId="{060ABE54-4F37-4326-8922-F3E017792A48}" destId="{7ADE1715-423F-4862-9A98-8B055EC88DB4}" srcOrd="5" destOrd="0" presId="urn:microsoft.com/office/officeart/2005/8/layout/default"/>
    <dgm:cxn modelId="{39B5EA8B-C3C5-4E18-AE72-9B92DF4B1AC4}" type="presParOf" srcId="{060ABE54-4F37-4326-8922-F3E017792A48}" destId="{5184E28A-0411-4CAE-806C-124AB39AC4A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A3B29-74E7-4F0D-9FA6-050C73C35BAE}">
      <dsp:nvSpPr>
        <dsp:cNvPr id="0" name=""/>
        <dsp:cNvSpPr/>
      </dsp:nvSpPr>
      <dsp:spPr>
        <a:xfrm>
          <a:off x="196992" y="2593"/>
          <a:ext cx="2519232" cy="11790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z-Latn-UZ" sz="1600" kern="1200" dirty="0">
              <a:latin typeface="Arial" pitchFamily="34" charset="0"/>
              <a:cs typeface="Arial" pitchFamily="34" charset="0"/>
            </a:rPr>
            <a:t>So</a:t>
          </a:r>
          <a:r>
            <a:rPr lang="uz-Latn-UZ" sz="1600" kern="1200" baseline="0" dirty="0">
              <a:latin typeface="Arial" pitchFamily="34" charset="0"/>
              <a:cs typeface="Arial" pitchFamily="34" charset="0"/>
            </a:rPr>
            <a:t>‘zlarning o‘z va ko‘chma ma’nolari haqida nimalarni bilasiz?</a:t>
          </a:r>
          <a:endParaRPr lang="ru-RU" sz="1600" kern="1200" dirty="0">
            <a:latin typeface="Arial" pitchFamily="34" charset="0"/>
            <a:cs typeface="Arial" pitchFamily="34" charset="0"/>
          </a:endParaRPr>
        </a:p>
      </dsp:txBody>
      <dsp:txXfrm>
        <a:off x="196992" y="2593"/>
        <a:ext cx="2519232" cy="1179093"/>
      </dsp:txXfrm>
    </dsp:sp>
    <dsp:sp modelId="{2C2DC6BC-0798-47FA-AEAE-1ECB3308CB4F}">
      <dsp:nvSpPr>
        <dsp:cNvPr id="0" name=""/>
        <dsp:cNvSpPr/>
      </dsp:nvSpPr>
      <dsp:spPr>
        <a:xfrm>
          <a:off x="2913124" y="1441"/>
          <a:ext cx="2376282" cy="11813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z-Latn-UZ" sz="1600" kern="1200" dirty="0">
              <a:latin typeface="Arial" pitchFamily="34" charset="0"/>
              <a:cs typeface="Arial" pitchFamily="34" charset="0"/>
            </a:rPr>
            <a:t>Metafora</a:t>
          </a:r>
          <a:r>
            <a:rPr lang="uz-Latn-UZ" sz="1600" kern="1200" baseline="0" dirty="0">
              <a:latin typeface="Arial" pitchFamily="34" charset="0"/>
              <a:cs typeface="Arial" pitchFamily="34" charset="0"/>
            </a:rPr>
            <a:t> va ifodalilik haqida mulohaza yuriting.</a:t>
          </a:r>
          <a:endParaRPr lang="ru-RU" sz="1600" kern="1200" dirty="0">
            <a:latin typeface="Arial" pitchFamily="34" charset="0"/>
            <a:cs typeface="Arial" pitchFamily="34" charset="0"/>
          </a:endParaRPr>
        </a:p>
      </dsp:txBody>
      <dsp:txXfrm>
        <a:off x="2913124" y="1441"/>
        <a:ext cx="2376282" cy="1181397"/>
      </dsp:txXfrm>
    </dsp:sp>
    <dsp:sp modelId="{1186470C-8005-415C-9675-694A9ABC050E}">
      <dsp:nvSpPr>
        <dsp:cNvPr id="0" name=""/>
        <dsp:cNvSpPr/>
      </dsp:nvSpPr>
      <dsp:spPr>
        <a:xfrm>
          <a:off x="675754" y="1379738"/>
          <a:ext cx="1968996" cy="11813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z-Latn-UZ" sz="1600" kern="1200" dirty="0">
              <a:latin typeface="Arial" pitchFamily="34" charset="0"/>
              <a:cs typeface="Arial" pitchFamily="34" charset="0"/>
            </a:rPr>
            <a:t>Metonimiya</a:t>
          </a:r>
          <a:r>
            <a:rPr lang="uz-Latn-UZ" sz="1600" kern="1200" baseline="0" dirty="0">
              <a:latin typeface="Arial" pitchFamily="34" charset="0"/>
              <a:cs typeface="Arial" pitchFamily="34" charset="0"/>
            </a:rPr>
            <a:t> deganda nimani tushunasiz?</a:t>
          </a:r>
          <a:endParaRPr lang="ru-RU" sz="1600" kern="1200" dirty="0">
            <a:latin typeface="Arial" pitchFamily="34" charset="0"/>
            <a:cs typeface="Arial" pitchFamily="34" charset="0"/>
          </a:endParaRPr>
        </a:p>
      </dsp:txBody>
      <dsp:txXfrm>
        <a:off x="675754" y="1379738"/>
        <a:ext cx="1968996" cy="1181397"/>
      </dsp:txXfrm>
    </dsp:sp>
    <dsp:sp modelId="{5184E28A-0411-4CAE-806C-124AB39AC4AD}">
      <dsp:nvSpPr>
        <dsp:cNvPr id="0" name=""/>
        <dsp:cNvSpPr/>
      </dsp:nvSpPr>
      <dsp:spPr>
        <a:xfrm>
          <a:off x="2841649" y="1379738"/>
          <a:ext cx="1968996" cy="11813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z-Latn-UZ" sz="1600" kern="1200" dirty="0">
              <a:latin typeface="Arial" pitchFamily="34" charset="0"/>
              <a:cs typeface="Arial" pitchFamily="34" charset="0"/>
            </a:rPr>
            <a:t>Sinekdoxaning</a:t>
          </a:r>
          <a:r>
            <a:rPr lang="uz-Latn-UZ" sz="1600" kern="1200" baseline="0" dirty="0">
              <a:latin typeface="Arial" pitchFamily="34" charset="0"/>
              <a:cs typeface="Arial" pitchFamily="34" charset="0"/>
            </a:rPr>
            <a:t> mohiyatini misollar asosida tushuntiring.</a:t>
          </a:r>
          <a:endParaRPr lang="ru-RU" sz="1600" kern="1200" dirty="0">
            <a:latin typeface="Arial" pitchFamily="34" charset="0"/>
            <a:cs typeface="Arial" pitchFamily="34" charset="0"/>
          </a:endParaRPr>
        </a:p>
      </dsp:txBody>
      <dsp:txXfrm>
        <a:off x="2841649" y="1379738"/>
        <a:ext cx="1968996" cy="11813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BABC7B9F-CF58-4E55-B55B-710E01FEC8D9}" type="datetimeFigureOut">
              <a:rPr lang="ru-RU" smtClean="0"/>
              <a:t>18.02.2021</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B9474D3D-D129-4517-98CF-316D724B133F}" type="slidenum">
              <a:rPr lang="ru-RU" smtClean="0"/>
              <a:t>‹#›</a:t>
            </a:fld>
            <a:endParaRPr lang="ru-RU"/>
          </a:p>
        </p:txBody>
      </p:sp>
    </p:spTree>
    <p:extLst>
      <p:ext uri="{BB962C8B-B14F-4D97-AF65-F5344CB8AC3E}">
        <p14:creationId xmlns:p14="http://schemas.microsoft.com/office/powerpoint/2010/main" val="54886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8</a:t>
            </a:fld>
            <a:endParaRPr lang="ru-RU"/>
          </a:p>
        </p:txBody>
      </p:sp>
    </p:spTree>
    <p:extLst>
      <p:ext uri="{BB962C8B-B14F-4D97-AF65-F5344CB8AC3E}">
        <p14:creationId xmlns:p14="http://schemas.microsoft.com/office/powerpoint/2010/main" val="306776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9474D3D-D129-4517-98CF-316D724B133F}" type="slidenum">
              <a:rPr lang="ru-RU" smtClean="0"/>
              <a:t>19</a:t>
            </a:fld>
            <a:endParaRPr lang="ru-RU"/>
          </a:p>
        </p:txBody>
      </p:sp>
    </p:spTree>
    <p:extLst>
      <p:ext uri="{BB962C8B-B14F-4D97-AF65-F5344CB8AC3E}">
        <p14:creationId xmlns:p14="http://schemas.microsoft.com/office/powerpoint/2010/main" val="1919936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474D3D-D129-4517-98CF-316D724B133F}" type="slidenum">
              <a:rPr lang="ru-RU" smtClean="0"/>
              <a:t>21</a:t>
            </a:fld>
            <a:endParaRPr lang="ru-RU"/>
          </a:p>
        </p:txBody>
      </p:sp>
    </p:spTree>
    <p:extLst>
      <p:ext uri="{BB962C8B-B14F-4D97-AF65-F5344CB8AC3E}">
        <p14:creationId xmlns:p14="http://schemas.microsoft.com/office/powerpoint/2010/main" val="51512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9474D3D-D129-4517-98CF-316D724B133F}" type="slidenum">
              <a:rPr lang="ru-RU" smtClean="0"/>
              <a:t>22</a:t>
            </a:fld>
            <a:endParaRPr lang="ru-RU"/>
          </a:p>
        </p:txBody>
      </p:sp>
    </p:spTree>
    <p:extLst>
      <p:ext uri="{BB962C8B-B14F-4D97-AF65-F5344CB8AC3E}">
        <p14:creationId xmlns:p14="http://schemas.microsoft.com/office/powerpoint/2010/main" val="1969410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2435" y="1005903"/>
            <a:ext cx="4900930" cy="68141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864870" y="1817116"/>
            <a:ext cx="4036060" cy="8112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sz="half" idx="2"/>
          </p:nvPr>
        </p:nvSpPr>
        <p:spPr>
          <a:xfrm>
            <a:off x="288290" y="746315"/>
            <a:ext cx="2508123" cy="21416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969387" y="746315"/>
            <a:ext cx="2508123" cy="21416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2437" y="132463"/>
            <a:ext cx="4900931" cy="315471"/>
          </a:xfrm>
        </p:spPr>
        <p:txBody>
          <a:bodyPr/>
          <a:lstStyle/>
          <a:p>
            <a:r>
              <a:rPr lang="en-US"/>
              <a:t>Click to edit Master title style</a:t>
            </a:r>
          </a:p>
        </p:txBody>
      </p:sp>
      <p:sp>
        <p:nvSpPr>
          <p:cNvPr id="4" name="Picture Placeholder 3"/>
          <p:cNvSpPr>
            <a:spLocks noGrp="1"/>
          </p:cNvSpPr>
          <p:nvPr>
            <p:ph type="pic" sz="quarter" idx="10"/>
          </p:nvPr>
        </p:nvSpPr>
        <p:spPr>
          <a:xfrm>
            <a:off x="432435" y="660989"/>
            <a:ext cx="1574064" cy="1612223"/>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5" name="Picture Placeholder 3"/>
          <p:cNvSpPr>
            <a:spLocks noGrp="1"/>
          </p:cNvSpPr>
          <p:nvPr>
            <p:ph type="pic" sz="quarter" idx="11"/>
          </p:nvPr>
        </p:nvSpPr>
        <p:spPr>
          <a:xfrm>
            <a:off x="2095868" y="660989"/>
            <a:ext cx="1574064" cy="1612223"/>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6" name="Picture Placeholder 3"/>
          <p:cNvSpPr>
            <a:spLocks noGrp="1"/>
          </p:cNvSpPr>
          <p:nvPr>
            <p:ph type="pic" sz="quarter" idx="12"/>
          </p:nvPr>
        </p:nvSpPr>
        <p:spPr>
          <a:xfrm>
            <a:off x="3759301" y="660989"/>
            <a:ext cx="1574064" cy="1612223"/>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8" name="Text Placeholder 9"/>
          <p:cNvSpPr>
            <a:spLocks noGrp="1"/>
          </p:cNvSpPr>
          <p:nvPr>
            <p:ph type="body" sz="quarter" idx="14"/>
          </p:nvPr>
        </p:nvSpPr>
        <p:spPr>
          <a:xfrm>
            <a:off x="432435" y="2356547"/>
            <a:ext cx="1574064" cy="453679"/>
          </a:xfrm>
        </p:spPr>
        <p:txBody>
          <a:bodyPr>
            <a:noAutofit/>
          </a:bodyPr>
          <a:lstStyle>
            <a:lvl1pPr marL="0" indent="0">
              <a:buNone/>
              <a:defRPr sz="700"/>
            </a:lvl1pPr>
            <a:lvl2pPr marL="72078" indent="-72078">
              <a:buFont typeface="Arial" panose="020B0604020202020204" pitchFamily="34" charset="0"/>
              <a:buChar char="•"/>
              <a:defRPr sz="700"/>
            </a:lvl2pPr>
            <a:lvl3pPr marL="144157" indent="-72078">
              <a:defRPr sz="700"/>
            </a:lvl3pPr>
            <a:lvl4pPr marL="252274" indent="-108118">
              <a:defRPr sz="700"/>
            </a:lvl4pPr>
            <a:lvl5pPr marL="360392" indent="-108118">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5868" y="2356547"/>
            <a:ext cx="1574064" cy="453679"/>
          </a:xfrm>
        </p:spPr>
        <p:txBody>
          <a:bodyPr>
            <a:noAutofit/>
          </a:bodyPr>
          <a:lstStyle>
            <a:lvl1pPr marL="0" indent="0">
              <a:buNone/>
              <a:defRPr sz="700"/>
            </a:lvl1pPr>
            <a:lvl2pPr marL="72078" indent="-72078">
              <a:buFont typeface="Arial" panose="020B0604020202020204" pitchFamily="34" charset="0"/>
              <a:buChar char="•"/>
              <a:defRPr sz="700"/>
            </a:lvl2pPr>
            <a:lvl3pPr marL="144157" indent="-72078">
              <a:defRPr sz="700"/>
            </a:lvl3pPr>
            <a:lvl4pPr marL="252274" indent="-108118">
              <a:defRPr sz="700"/>
            </a:lvl4pPr>
            <a:lvl5pPr marL="360392" indent="-108118">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9301" y="2356547"/>
            <a:ext cx="1574064" cy="453679"/>
          </a:xfrm>
        </p:spPr>
        <p:txBody>
          <a:bodyPr>
            <a:noAutofit/>
          </a:bodyPr>
          <a:lstStyle>
            <a:lvl1pPr marL="0" indent="0">
              <a:buNone/>
              <a:defRPr sz="700"/>
            </a:lvl1pPr>
            <a:lvl2pPr marL="72078" indent="-72078">
              <a:buFont typeface="Arial" panose="020B0604020202020204" pitchFamily="34" charset="0"/>
              <a:buChar char="•"/>
              <a:defRPr sz="700"/>
            </a:lvl2pPr>
            <a:lvl3pPr marL="144157" indent="-72078">
              <a:defRPr sz="700"/>
            </a:lvl3pPr>
            <a:lvl4pPr marL="252274" indent="-108118">
              <a:defRPr sz="700"/>
            </a:lvl4pPr>
            <a:lvl5pPr marL="360392" indent="-108118">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2437" y="441662"/>
            <a:ext cx="4900931" cy="192287"/>
          </a:xfrm>
        </p:spPr>
        <p:txBody>
          <a:bodyPr>
            <a:normAutofit/>
          </a:bodyPr>
          <a:lstStyle>
            <a:lvl1pPr marL="0" indent="0" algn="ctr">
              <a:lnSpc>
                <a:spcPct val="86000"/>
              </a:lnSpc>
              <a:spcBef>
                <a:spcPts val="0"/>
              </a:spcBef>
              <a:buNone/>
              <a:defRPr sz="900" baseline="0"/>
            </a:lvl1pPr>
          </a:lstStyle>
          <a:p>
            <a:pPr lvl="0"/>
            <a:r>
              <a:rPr lang="en-US" dirty="0"/>
              <a:t>Click here to edit subtitle</a:t>
            </a:r>
          </a:p>
        </p:txBody>
      </p:sp>
    </p:spTree>
    <p:extLst>
      <p:ext uri="{BB962C8B-B14F-4D97-AF65-F5344CB8AC3E}">
        <p14:creationId xmlns:p14="http://schemas.microsoft.com/office/powerpoint/2010/main" val="3586147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6840" y="536168"/>
            <a:ext cx="5650865" cy="2649220"/>
          </a:xfrm>
          <a:custGeom>
            <a:avLst/>
            <a:gdLst/>
            <a:ahLst/>
            <a:cxnLst/>
            <a:rect l="l" t="t" r="r" b="b"/>
            <a:pathLst>
              <a:path w="5650865" h="2649220">
                <a:moveTo>
                  <a:pt x="5650712" y="24434"/>
                </a:moveTo>
                <a:lnTo>
                  <a:pt x="5626328" y="24434"/>
                </a:lnTo>
                <a:lnTo>
                  <a:pt x="5626328"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650"/>
          </a:solidFill>
        </p:spPr>
        <p:txBody>
          <a:bodyPr wrap="square" lIns="0" tIns="0" rIns="0" bIns="0" rtlCol="0"/>
          <a:lstStyle/>
          <a:p>
            <a:endParaRPr/>
          </a:p>
        </p:txBody>
      </p:sp>
      <p:sp>
        <p:nvSpPr>
          <p:cNvPr id="17" name="bg object 17"/>
          <p:cNvSpPr/>
          <p:nvPr/>
        </p:nvSpPr>
        <p:spPr>
          <a:xfrm>
            <a:off x="66848" y="71163"/>
            <a:ext cx="5650865" cy="429259"/>
          </a:xfrm>
          <a:custGeom>
            <a:avLst/>
            <a:gdLst/>
            <a:ahLst/>
            <a:cxnLst/>
            <a:rect l="l" t="t" r="r" b="b"/>
            <a:pathLst>
              <a:path w="5650865" h="429259">
                <a:moveTo>
                  <a:pt x="5650710" y="0"/>
                </a:moveTo>
                <a:lnTo>
                  <a:pt x="0" y="0"/>
                </a:lnTo>
                <a:lnTo>
                  <a:pt x="0" y="428871"/>
                </a:lnTo>
                <a:lnTo>
                  <a:pt x="5650710" y="428871"/>
                </a:lnTo>
                <a:lnTo>
                  <a:pt x="5650710" y="0"/>
                </a:lnTo>
                <a:close/>
              </a:path>
            </a:pathLst>
          </a:custGeom>
          <a:solidFill>
            <a:srgbClr val="2365C7"/>
          </a:solidFill>
        </p:spPr>
        <p:txBody>
          <a:bodyPr wrap="square" lIns="0" tIns="0" rIns="0" bIns="0" rtlCol="0"/>
          <a:lstStyle/>
          <a:p>
            <a:endParaRPr/>
          </a:p>
        </p:txBody>
      </p:sp>
      <p:sp>
        <p:nvSpPr>
          <p:cNvPr id="2" name="Holder 2"/>
          <p:cNvSpPr>
            <a:spLocks noGrp="1"/>
          </p:cNvSpPr>
          <p:nvPr>
            <p:ph type="title"/>
          </p:nvPr>
        </p:nvSpPr>
        <p:spPr>
          <a:xfrm>
            <a:off x="300752" y="102424"/>
            <a:ext cx="5164295" cy="638810"/>
          </a:xfrm>
          <a:prstGeom prst="rect">
            <a:avLst/>
          </a:prstGeom>
        </p:spPr>
        <p:txBody>
          <a:bodyPr wrap="square" lIns="0" tIns="0" rIns="0" bIns="0">
            <a:spAutoFit/>
          </a:bodyPr>
          <a:lstStyle>
            <a:lvl1pPr>
              <a:defRPr sz="2050" b="1" i="0">
                <a:solidFill>
                  <a:schemeClr val="bg1"/>
                </a:solidFill>
                <a:latin typeface="Arial"/>
                <a:cs typeface="Arial"/>
              </a:defRPr>
            </a:lvl1pPr>
          </a:lstStyle>
          <a:p>
            <a:endParaRPr/>
          </a:p>
        </p:txBody>
      </p:sp>
      <p:sp>
        <p:nvSpPr>
          <p:cNvPr id="3" name="Holder 3"/>
          <p:cNvSpPr>
            <a:spLocks noGrp="1"/>
          </p:cNvSpPr>
          <p:nvPr>
            <p:ph type="body" idx="1"/>
          </p:nvPr>
        </p:nvSpPr>
        <p:spPr>
          <a:xfrm>
            <a:off x="415278" y="1083504"/>
            <a:ext cx="4935243" cy="1424939"/>
          </a:xfrm>
          <a:prstGeom prst="rect">
            <a:avLst/>
          </a:prstGeom>
        </p:spPr>
        <p:txBody>
          <a:bodyPr wrap="square" lIns="0" tIns="0" rIns="0" bIns="0">
            <a:spAutoFit/>
          </a:bodyPr>
          <a:lstStyle>
            <a:lvl1pPr>
              <a:defRPr sz="12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1960372" y="3017710"/>
            <a:ext cx="1845056" cy="1622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88290" y="3017710"/>
            <a:ext cx="1326134" cy="1622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2/18/2021</a:t>
            </a:fld>
            <a:endParaRPr lang="en-US"/>
          </a:p>
        </p:txBody>
      </p:sp>
      <p:sp>
        <p:nvSpPr>
          <p:cNvPr id="6" name="Holder 6"/>
          <p:cNvSpPr>
            <a:spLocks noGrp="1"/>
          </p:cNvSpPr>
          <p:nvPr>
            <p:ph type="sldNum" sz="quarter" idx="7"/>
          </p:nvPr>
        </p:nvSpPr>
        <p:spPr>
          <a:xfrm>
            <a:off x="4151376" y="3017710"/>
            <a:ext cx="1326134" cy="1622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1001suvenir.ru/files/products/6899_big.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69F96E-E95D-4472-B37A-1F55787D7F60}"/>
              </a:ext>
            </a:extLst>
          </p:cNvPr>
          <p:cNvSpPr>
            <a:spLocks noGrp="1"/>
          </p:cNvSpPr>
          <p:nvPr>
            <p:ph type="title"/>
          </p:nvPr>
        </p:nvSpPr>
        <p:spPr>
          <a:xfrm>
            <a:off x="300752" y="102424"/>
            <a:ext cx="5164295" cy="430887"/>
          </a:xfrm>
        </p:spPr>
        <p:txBody>
          <a:bodyPr/>
          <a:lstStyle/>
          <a:p>
            <a:pPr algn="ctr"/>
            <a:r>
              <a:rPr lang="uz-Latn-UZ" sz="2800" b="0" dirty="0"/>
              <a:t>11-sinf ona tili</a:t>
            </a:r>
            <a:endParaRPr lang="ru-RU" sz="2800" b="0" dirty="0"/>
          </a:p>
        </p:txBody>
      </p:sp>
      <p:sp>
        <p:nvSpPr>
          <p:cNvPr id="3" name="Текст 2">
            <a:extLst>
              <a:ext uri="{FF2B5EF4-FFF2-40B4-BE49-F238E27FC236}">
                <a16:creationId xmlns:a16="http://schemas.microsoft.com/office/drawing/2014/main" id="{6FCD2978-4DED-466D-915F-0A513AE24194}"/>
              </a:ext>
            </a:extLst>
          </p:cNvPr>
          <p:cNvSpPr>
            <a:spLocks noGrp="1"/>
          </p:cNvSpPr>
          <p:nvPr>
            <p:ph type="body" idx="1"/>
          </p:nvPr>
        </p:nvSpPr>
        <p:spPr>
          <a:xfrm>
            <a:off x="415278" y="784226"/>
            <a:ext cx="4935243" cy="1538883"/>
          </a:xfrm>
          <a:solidFill>
            <a:srgbClr val="FFCCFF"/>
          </a:solidFill>
          <a:ln>
            <a:solidFill>
              <a:srgbClr val="002060"/>
            </a:solidFill>
          </a:ln>
        </p:spPr>
        <p:txBody>
          <a:bodyPr/>
          <a:lstStyle/>
          <a:p>
            <a:pPr algn="ctr"/>
            <a:r>
              <a:rPr lang="uz-Latn-UZ" sz="2000" dirty="0"/>
              <a:t>Toshkent viloyati Toshkent tumani </a:t>
            </a:r>
          </a:p>
          <a:p>
            <a:pPr algn="ctr"/>
            <a:r>
              <a:rPr lang="uz-Latn-UZ" sz="2000" dirty="0"/>
              <a:t>16-umumiy o‘rta ta’lim maktabi ona tili va adabiyot fani o‘qituvchisi Baymanova Munojot Daniyarovnaning 11-sinf ona tili fani uchun tayyorlagan taqdimoti</a:t>
            </a:r>
            <a:endParaRPr lang="ru-RU" sz="2000" dirty="0"/>
          </a:p>
        </p:txBody>
      </p:sp>
    </p:spTree>
    <p:extLst>
      <p:ext uri="{BB962C8B-B14F-4D97-AF65-F5344CB8AC3E}">
        <p14:creationId xmlns:p14="http://schemas.microsoft.com/office/powerpoint/2010/main" val="2251922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430887"/>
          </a:xfrm>
        </p:spPr>
        <p:txBody>
          <a:bodyPr/>
          <a:lstStyle/>
          <a:p>
            <a:pPr algn="ctr"/>
            <a:r>
              <a:rPr lang="uz-Latn-UZ" sz="2800" b="0" dirty="0"/>
              <a:t>Misol</a:t>
            </a:r>
            <a:endParaRPr lang="ru-RU" sz="2800" b="0" dirty="0"/>
          </a:p>
        </p:txBody>
      </p:sp>
      <p:sp>
        <p:nvSpPr>
          <p:cNvPr id="3" name="Текст 2"/>
          <p:cNvSpPr>
            <a:spLocks noGrp="1"/>
          </p:cNvSpPr>
          <p:nvPr>
            <p:ph type="body" idx="1"/>
          </p:nvPr>
        </p:nvSpPr>
        <p:spPr>
          <a:xfrm>
            <a:off x="353688" y="584837"/>
            <a:ext cx="5058421" cy="2215991"/>
          </a:xfrm>
        </p:spPr>
        <p:txBody>
          <a:bodyPr/>
          <a:lstStyle/>
          <a:p>
            <a:r>
              <a:rPr lang="uz-Latn-UZ" sz="1800" dirty="0">
                <a:solidFill>
                  <a:schemeClr val="tx2"/>
                </a:solidFill>
              </a:rPr>
              <a:t>Manglayi</a:t>
            </a:r>
            <a:r>
              <a:rPr lang="uz-Latn-UZ" sz="1800" dirty="0"/>
              <a:t> tirishar zinapoyaning,</a:t>
            </a:r>
          </a:p>
          <a:p>
            <a:r>
              <a:rPr lang="uz-Latn-UZ" sz="1800" dirty="0"/>
              <a:t>Panjara </a:t>
            </a:r>
            <a:r>
              <a:rPr lang="uz-Latn-UZ" sz="1800" dirty="0">
                <a:solidFill>
                  <a:schemeClr val="tx2"/>
                </a:solidFill>
              </a:rPr>
              <a:t>kuylaydi</a:t>
            </a:r>
            <a:r>
              <a:rPr lang="uz-Latn-UZ" sz="1800" dirty="0"/>
              <a:t> misoli chiltor,</a:t>
            </a:r>
          </a:p>
          <a:p>
            <a:r>
              <a:rPr lang="uz-Latn-UZ" sz="1800" dirty="0">
                <a:solidFill>
                  <a:schemeClr val="tx2"/>
                </a:solidFill>
              </a:rPr>
              <a:t>Terlab ketganini </a:t>
            </a:r>
            <a:r>
              <a:rPr lang="uz-Latn-UZ" sz="1800" dirty="0"/>
              <a:t>ko‘rsang oynaning...</a:t>
            </a:r>
          </a:p>
          <a:p>
            <a:r>
              <a:rPr lang="uz-Latn-UZ" sz="1800" dirty="0"/>
              <a:t>Hamma narsa seni kutar intizor.</a:t>
            </a:r>
          </a:p>
          <a:p>
            <a:r>
              <a:rPr lang="uz-Latn-UZ" sz="1800" dirty="0"/>
              <a:t>                           (Iqbol Mirzo)</a:t>
            </a:r>
          </a:p>
          <a:p>
            <a:endParaRPr lang="uz-Latn-UZ" sz="1800" dirty="0"/>
          </a:p>
          <a:p>
            <a:pPr indent="179388"/>
            <a:r>
              <a:rPr lang="uz-Latn-UZ" sz="1800" dirty="0">
                <a:solidFill>
                  <a:schemeClr val="tx2"/>
                </a:solidFill>
              </a:rPr>
              <a:t>Ajratib ko‘rsatilgan so‘zlar ko‘chma – metaforik  ma’noda qo‘llangan.</a:t>
            </a:r>
            <a:endParaRPr lang="ru-RU" sz="1800" dirty="0">
              <a:solidFill>
                <a:schemeClr val="tx2"/>
              </a:solidFill>
            </a:endParaRPr>
          </a:p>
        </p:txBody>
      </p:sp>
      <p:pic>
        <p:nvPicPr>
          <p:cNvPr id="6" name="Рисунок 5">
            <a:extLst>
              <a:ext uri="{FF2B5EF4-FFF2-40B4-BE49-F238E27FC236}">
                <a16:creationId xmlns:a16="http://schemas.microsoft.com/office/drawing/2014/main" id="{B69EE1C9-75F4-41AA-848F-9CAD8557FF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2100" y="570232"/>
            <a:ext cx="1484745" cy="1585594"/>
          </a:xfrm>
          <a:prstGeom prst="rect">
            <a:avLst/>
          </a:prstGeom>
        </p:spPr>
      </p:pic>
    </p:spTree>
    <p:extLst>
      <p:ext uri="{BB962C8B-B14F-4D97-AF65-F5344CB8AC3E}">
        <p14:creationId xmlns:p14="http://schemas.microsoft.com/office/powerpoint/2010/main" val="341942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430887"/>
          </a:xfrm>
        </p:spPr>
        <p:txBody>
          <a:bodyPr/>
          <a:lstStyle/>
          <a:p>
            <a:pPr algn="ctr"/>
            <a:r>
              <a:rPr lang="uz-Latn-UZ" sz="2800" b="0" dirty="0"/>
              <a:t>Metonimiya</a:t>
            </a:r>
            <a:endParaRPr lang="ru-RU" sz="2800" b="0" dirty="0"/>
          </a:p>
        </p:txBody>
      </p:sp>
      <p:sp>
        <p:nvSpPr>
          <p:cNvPr id="3" name="Текст 2"/>
          <p:cNvSpPr>
            <a:spLocks noGrp="1"/>
          </p:cNvSpPr>
          <p:nvPr>
            <p:ph type="body" idx="1"/>
          </p:nvPr>
        </p:nvSpPr>
        <p:spPr>
          <a:xfrm>
            <a:off x="139700" y="631825"/>
            <a:ext cx="5486400" cy="2215991"/>
          </a:xfrm>
        </p:spPr>
        <p:txBody>
          <a:bodyPr/>
          <a:lstStyle/>
          <a:p>
            <a:pPr indent="360363" algn="just"/>
            <a:r>
              <a:rPr lang="uz-Latn-UZ" sz="1800" dirty="0"/>
              <a:t>Narsa yoki tushunchalar o‘rtasidagi muayyan aloqadorlik asosida birining nomi bilan ikkinchisining atalishidir. Masalan, </a:t>
            </a:r>
            <a:r>
              <a:rPr lang="uz-Latn-UZ" sz="1800" dirty="0">
                <a:solidFill>
                  <a:schemeClr val="tx2"/>
                </a:solidFill>
              </a:rPr>
              <a:t>Dasturxonga qarang</a:t>
            </a:r>
            <a:r>
              <a:rPr lang="uz-Latn-UZ" sz="1800" dirty="0"/>
              <a:t>! jumlasidagi </a:t>
            </a:r>
            <a:r>
              <a:rPr lang="uz-Latn-UZ" sz="1800" dirty="0">
                <a:solidFill>
                  <a:schemeClr val="tx2"/>
                </a:solidFill>
              </a:rPr>
              <a:t>dasturxon</a:t>
            </a:r>
            <a:r>
              <a:rPr lang="uz-Latn-UZ" sz="1800" dirty="0"/>
              <a:t> so‘zi metonimik qo‘llangan. Yozuvchining mahorati bilan badiiy nutqdagi metonimiya tufayli yuzaga kelgan ifodalilikka e’tibor bering: </a:t>
            </a:r>
            <a:endParaRPr lang="en-US" sz="1800" dirty="0"/>
          </a:p>
          <a:p>
            <a:pPr indent="360363" algn="just"/>
            <a:r>
              <a:rPr lang="uz-Latn-UZ" sz="1800" dirty="0">
                <a:solidFill>
                  <a:schemeClr val="tx2"/>
                </a:solidFill>
              </a:rPr>
              <a:t>Bu yerga termulib parishon dunyo, </a:t>
            </a:r>
            <a:endParaRPr lang="en-US" sz="1800" dirty="0">
              <a:solidFill>
                <a:schemeClr val="tx2"/>
              </a:solidFill>
            </a:endParaRPr>
          </a:p>
          <a:p>
            <a:pPr indent="360363" algn="just"/>
            <a:r>
              <a:rPr lang="uz-Latn-UZ" sz="1800" dirty="0">
                <a:solidFill>
                  <a:schemeClr val="tx2"/>
                </a:solidFill>
              </a:rPr>
              <a:t>To‘g‘rilab oladi qo‘lda soatin. </a:t>
            </a:r>
            <a:r>
              <a:rPr lang="uz-Latn-UZ" sz="1800" dirty="0"/>
              <a:t>(A.Oripov)</a:t>
            </a:r>
            <a:endParaRPr lang="ru-RU" sz="1800" dirty="0"/>
          </a:p>
        </p:txBody>
      </p:sp>
      <p:pic>
        <p:nvPicPr>
          <p:cNvPr id="4" name="Picture 6"/>
          <p:cNvPicPr>
            <a:picLocks noChangeAspect="1" noChangeArrowheads="1"/>
          </p:cNvPicPr>
          <p:nvPr/>
        </p:nvPicPr>
        <p:blipFill>
          <a:blip r:embed="rId2"/>
          <a:srcRect/>
          <a:stretch>
            <a:fillRect/>
          </a:stretch>
        </p:blipFill>
        <p:spPr bwMode="auto">
          <a:xfrm rot="291240">
            <a:off x="4547180" y="2504418"/>
            <a:ext cx="1079484" cy="598053"/>
          </a:xfrm>
          <a:prstGeom prst="rect">
            <a:avLst/>
          </a:prstGeom>
          <a:noFill/>
          <a:ln w="9525">
            <a:noFill/>
            <a:miter lim="800000"/>
            <a:headEnd/>
            <a:tailEnd/>
          </a:ln>
        </p:spPr>
      </p:pic>
    </p:spTree>
    <p:extLst>
      <p:ext uri="{BB962C8B-B14F-4D97-AF65-F5344CB8AC3E}">
        <p14:creationId xmlns:p14="http://schemas.microsoft.com/office/powerpoint/2010/main" val="262944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430887"/>
          </a:xfrm>
        </p:spPr>
        <p:txBody>
          <a:bodyPr/>
          <a:lstStyle/>
          <a:p>
            <a:pPr algn="ctr"/>
            <a:r>
              <a:rPr lang="uz-Latn-UZ" sz="2800" b="0" dirty="0"/>
              <a:t>Sinekdoxa</a:t>
            </a:r>
            <a:endParaRPr lang="ru-RU" sz="2800" b="0" dirty="0"/>
          </a:p>
        </p:txBody>
      </p:sp>
      <p:sp>
        <p:nvSpPr>
          <p:cNvPr id="3" name="Текст 2"/>
          <p:cNvSpPr>
            <a:spLocks noGrp="1"/>
          </p:cNvSpPr>
          <p:nvPr>
            <p:ph type="body" idx="1"/>
          </p:nvPr>
        </p:nvSpPr>
        <p:spPr>
          <a:xfrm>
            <a:off x="139700" y="631825"/>
            <a:ext cx="5486400" cy="1384995"/>
          </a:xfrm>
        </p:spPr>
        <p:txBody>
          <a:bodyPr/>
          <a:lstStyle/>
          <a:p>
            <a:pPr indent="360363" algn="just"/>
            <a:r>
              <a:rPr lang="uz-Latn-UZ" sz="1800" dirty="0"/>
              <a:t>Narsa yoki tushunchalar o‘rtasidagi butun</a:t>
            </a:r>
            <a:r>
              <a:rPr lang="uz-Cyrl-UZ" sz="1800" dirty="0"/>
              <a:t> </a:t>
            </a:r>
            <a:r>
              <a:rPr lang="uz-Latn-UZ" sz="1800" dirty="0"/>
              <a:t>–</a:t>
            </a:r>
            <a:r>
              <a:rPr lang="uz-Cyrl-UZ" sz="1800" dirty="0"/>
              <a:t> </a:t>
            </a:r>
            <a:r>
              <a:rPr lang="uz-Latn-UZ" sz="1800" dirty="0"/>
              <a:t>bo‘lak munosabati asosida birining nomini ikkinchisiga ko‘chirishdir. Masalan, </a:t>
            </a:r>
            <a:r>
              <a:rPr lang="uz-Latn-UZ" sz="1800" dirty="0">
                <a:solidFill>
                  <a:schemeClr val="tx2"/>
                </a:solidFill>
              </a:rPr>
              <a:t>Bu kishi tirnoqqa zor </a:t>
            </a:r>
            <a:r>
              <a:rPr lang="uz-Latn-UZ" sz="1800" dirty="0"/>
              <a:t>jumlasidagi </a:t>
            </a:r>
            <a:r>
              <a:rPr lang="uz-Latn-UZ" sz="1800" dirty="0">
                <a:solidFill>
                  <a:schemeClr val="tx2"/>
                </a:solidFill>
              </a:rPr>
              <a:t>tirnoq</a:t>
            </a:r>
            <a:r>
              <a:rPr lang="uz-Latn-UZ" sz="1800" dirty="0"/>
              <a:t> so‘zi sinekdoxa yo‘li bilan </a:t>
            </a:r>
            <a:r>
              <a:rPr lang="uz-Latn-UZ" sz="1800" dirty="0">
                <a:solidFill>
                  <a:schemeClr val="tx2"/>
                </a:solidFill>
              </a:rPr>
              <a:t>“farzand” </a:t>
            </a:r>
            <a:r>
              <a:rPr lang="uz-Latn-UZ" sz="1800" dirty="0"/>
              <a:t>ma’nosida qo‘llangan.</a:t>
            </a:r>
            <a:endParaRPr lang="ru-RU" sz="1800" dirty="0"/>
          </a:p>
        </p:txBody>
      </p:sp>
      <p:pic>
        <p:nvPicPr>
          <p:cNvPr id="4" name="Picture 7"/>
          <p:cNvPicPr>
            <a:picLocks noChangeAspect="1" noChangeArrowheads="1"/>
          </p:cNvPicPr>
          <p:nvPr/>
        </p:nvPicPr>
        <p:blipFill>
          <a:blip r:embed="rId2"/>
          <a:srcRect/>
          <a:stretch>
            <a:fillRect/>
          </a:stretch>
        </p:blipFill>
        <p:spPr bwMode="auto">
          <a:xfrm>
            <a:off x="3455988" y="1573213"/>
            <a:ext cx="2309812" cy="1573213"/>
          </a:xfrm>
          <a:prstGeom prst="rect">
            <a:avLst/>
          </a:prstGeom>
          <a:noFill/>
          <a:ln w="9525">
            <a:noFill/>
            <a:miter lim="800000"/>
            <a:headEnd/>
            <a:tailEnd/>
          </a:ln>
        </p:spPr>
      </p:pic>
    </p:spTree>
    <p:extLst>
      <p:ext uri="{BB962C8B-B14F-4D97-AF65-F5344CB8AC3E}">
        <p14:creationId xmlns:p14="http://schemas.microsoft.com/office/powerpoint/2010/main" val="3165501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48538"/>
            <a:ext cx="5164295" cy="430887"/>
          </a:xfrm>
        </p:spPr>
        <p:txBody>
          <a:bodyPr/>
          <a:lstStyle/>
          <a:p>
            <a:pPr algn="ctr"/>
            <a:r>
              <a:rPr lang="uz-Latn-UZ" sz="2800" b="0" dirty="0"/>
              <a:t>91-mashq</a:t>
            </a:r>
            <a:endParaRPr lang="ru-RU" sz="2800" b="0" dirty="0"/>
          </a:p>
        </p:txBody>
      </p:sp>
      <p:sp>
        <p:nvSpPr>
          <p:cNvPr id="4" name="Текст 3"/>
          <p:cNvSpPr>
            <a:spLocks noGrp="1"/>
          </p:cNvSpPr>
          <p:nvPr>
            <p:ph type="body" idx="1"/>
          </p:nvPr>
        </p:nvSpPr>
        <p:spPr>
          <a:xfrm>
            <a:off x="139701" y="677753"/>
            <a:ext cx="5486400" cy="1554272"/>
          </a:xfrm>
        </p:spPr>
        <p:txBody>
          <a:bodyPr/>
          <a:lstStyle/>
          <a:p>
            <a:pPr indent="360363" algn="just">
              <a:spcAft>
                <a:spcPts val="600"/>
              </a:spcAft>
            </a:pPr>
            <a:r>
              <a:rPr lang="uz-Latn-UZ" sz="1600" b="1" dirty="0"/>
              <a:t>Cho‘lponning “Kecha va kunduz” romanidan olingan parchani o‘qing va ko‘chimlarni aniqlang, ularning ifodalilik jihatidan qi</a:t>
            </a:r>
            <a:r>
              <a:rPr lang="en-US" sz="1600" b="1" dirty="0"/>
              <a:t>y</a:t>
            </a:r>
            <a:r>
              <a:rPr lang="uz-Latn-UZ" sz="1600" b="1" dirty="0"/>
              <a:t>matini izohlang.</a:t>
            </a:r>
          </a:p>
          <a:p>
            <a:pPr indent="360363" algn="just">
              <a:spcAft>
                <a:spcPts val="600"/>
              </a:spcAft>
            </a:pPr>
            <a:r>
              <a:rPr lang="uz-Latn-UZ" sz="1600" dirty="0"/>
              <a:t>Har yil bir keladigan </a:t>
            </a:r>
            <a:r>
              <a:rPr lang="uz-Latn-UZ" sz="1600" dirty="0">
                <a:solidFill>
                  <a:schemeClr val="tx2"/>
                </a:solidFill>
              </a:rPr>
              <a:t>bahor sevinchi </a:t>
            </a:r>
            <a:r>
              <a:rPr lang="uz-Latn-UZ" sz="1600" dirty="0"/>
              <a:t>yana ko‘ngillarni </a:t>
            </a:r>
            <a:r>
              <a:rPr lang="uz-Latn-UZ" sz="1600" dirty="0">
                <a:solidFill>
                  <a:schemeClr val="tx2"/>
                </a:solidFill>
              </a:rPr>
              <a:t>qitiqlay boshladi</a:t>
            </a:r>
            <a:r>
              <a:rPr lang="uz-Latn-UZ" sz="1600" dirty="0"/>
              <a:t>. Yana tabiatning </a:t>
            </a:r>
            <a:r>
              <a:rPr lang="uz-Latn-UZ" sz="1600" dirty="0">
                <a:solidFill>
                  <a:schemeClr val="tx2"/>
                </a:solidFill>
              </a:rPr>
              <a:t>dildiragan tanlariga iliq qon yugurdi</a:t>
            </a:r>
            <a:r>
              <a:rPr lang="uz-Latn-UZ" sz="1600" dirty="0"/>
              <a:t>...</a:t>
            </a:r>
          </a:p>
        </p:txBody>
      </p:sp>
      <p:pic>
        <p:nvPicPr>
          <p:cNvPr id="6" name="Picture 5">
            <a:extLst>
              <a:ext uri="{FF2B5EF4-FFF2-40B4-BE49-F238E27FC236}">
                <a16:creationId xmlns:a16="http://schemas.microsoft.com/office/drawing/2014/main" id="{534623F3-E5AA-4E78-AEDD-011061C65B36}"/>
              </a:ext>
            </a:extLst>
          </p:cNvPr>
          <p:cNvPicPr>
            <a:picLocks noChangeAspect="1" noChangeArrowheads="1"/>
          </p:cNvPicPr>
          <p:nvPr/>
        </p:nvPicPr>
        <p:blipFill rotWithShape="1">
          <a:blip r:embed="rId2"/>
          <a:srcRect b="9805"/>
          <a:stretch/>
        </p:blipFill>
        <p:spPr>
          <a:xfrm>
            <a:off x="3492500" y="2036026"/>
            <a:ext cx="2133599" cy="1117715"/>
          </a:xfrm>
          <a:prstGeom prst="rect">
            <a:avLst/>
          </a:prstGeom>
          <a:noFill/>
        </p:spPr>
      </p:pic>
    </p:spTree>
    <p:extLst>
      <p:ext uri="{BB962C8B-B14F-4D97-AF65-F5344CB8AC3E}">
        <p14:creationId xmlns:p14="http://schemas.microsoft.com/office/powerpoint/2010/main" val="1240418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754E4D-E6B5-47D6-BBE8-643575EE09E4}"/>
              </a:ext>
            </a:extLst>
          </p:cNvPr>
          <p:cNvSpPr>
            <a:spLocks noGrp="1"/>
          </p:cNvSpPr>
          <p:nvPr>
            <p:ph type="title"/>
          </p:nvPr>
        </p:nvSpPr>
        <p:spPr>
          <a:xfrm>
            <a:off x="368300" y="98425"/>
            <a:ext cx="5164295" cy="430887"/>
          </a:xfrm>
        </p:spPr>
        <p:txBody>
          <a:bodyPr/>
          <a:lstStyle/>
          <a:p>
            <a:pPr algn="ctr"/>
            <a:r>
              <a:rPr lang="uz-Latn-UZ" sz="2800" b="0" dirty="0"/>
              <a:t>91-mashq (davomi)</a:t>
            </a:r>
            <a:endParaRPr lang="ru-RU" sz="2800" b="0" dirty="0"/>
          </a:p>
        </p:txBody>
      </p:sp>
      <p:sp>
        <p:nvSpPr>
          <p:cNvPr id="3" name="Текст 2">
            <a:extLst>
              <a:ext uri="{FF2B5EF4-FFF2-40B4-BE49-F238E27FC236}">
                <a16:creationId xmlns:a16="http://schemas.microsoft.com/office/drawing/2014/main" id="{F2ECBCC3-036F-4797-BBFF-68672DFAA662}"/>
              </a:ext>
            </a:extLst>
          </p:cNvPr>
          <p:cNvSpPr>
            <a:spLocks noGrp="1"/>
          </p:cNvSpPr>
          <p:nvPr>
            <p:ph type="body" idx="1"/>
          </p:nvPr>
        </p:nvSpPr>
        <p:spPr>
          <a:xfrm>
            <a:off x="215900" y="631825"/>
            <a:ext cx="5410200" cy="2662267"/>
          </a:xfrm>
        </p:spPr>
        <p:txBody>
          <a:bodyPr/>
          <a:lstStyle/>
          <a:p>
            <a:pPr lvl="0" indent="360363" algn="just">
              <a:spcAft>
                <a:spcPts val="600"/>
              </a:spcAft>
            </a:pPr>
            <a:r>
              <a:rPr lang="uz-Latn-UZ" sz="1400" dirty="0"/>
              <a:t>Tollarning ko‘m-ko‘k </a:t>
            </a:r>
            <a:r>
              <a:rPr lang="uz-Latn-UZ" sz="1400" dirty="0">
                <a:solidFill>
                  <a:srgbClr val="1F497D"/>
                </a:solidFill>
              </a:rPr>
              <a:t>sochpopuklari</a:t>
            </a:r>
            <a:r>
              <a:rPr lang="uz-Latn-UZ" sz="1400" dirty="0"/>
              <a:t> </a:t>
            </a:r>
            <a:r>
              <a:rPr lang="uz-Latn-UZ" sz="1400" dirty="0">
                <a:solidFill>
                  <a:srgbClr val="1F497D"/>
                </a:solidFill>
              </a:rPr>
              <a:t>qizlarning mayda o‘rilgan kokillariday selkillab tushmoqqa</a:t>
            </a:r>
            <a:r>
              <a:rPr lang="uz-Latn-UZ" sz="1400" dirty="0"/>
              <a:t> boshladi. Muz tagida loyqalanib oqqan suvlarning </a:t>
            </a:r>
            <a:r>
              <a:rPr lang="uz-Latn-UZ" sz="1400" dirty="0">
                <a:solidFill>
                  <a:srgbClr val="1F497D"/>
                </a:solidFill>
              </a:rPr>
              <a:t>g‘amli yuzlari kuldi</a:t>
            </a:r>
            <a:r>
              <a:rPr lang="uz-Latn-UZ" sz="1400" dirty="0"/>
              <a:t>, o‘zlari </a:t>
            </a:r>
            <a:r>
              <a:rPr lang="uz-Latn-UZ" sz="1400" dirty="0">
                <a:solidFill>
                  <a:srgbClr val="1F497D"/>
                </a:solidFill>
              </a:rPr>
              <a:t>horg‘in-horg‘in</a:t>
            </a:r>
            <a:r>
              <a:rPr lang="uz-Latn-UZ" sz="1400" dirty="0"/>
              <a:t> oqsalar-da, </a:t>
            </a:r>
            <a:r>
              <a:rPr lang="uz-Latn-UZ" sz="1400" dirty="0">
                <a:solidFill>
                  <a:srgbClr val="1F497D"/>
                </a:solidFill>
              </a:rPr>
              <a:t>bo‘shalgan gul singari erkinlik nash’asini kemira-kemira ilgari bosadilar</a:t>
            </a:r>
            <a:r>
              <a:rPr lang="uz-Latn-UZ" sz="1400" dirty="0"/>
              <a:t>. Simyog‘ochlarning uchlarida yakka-yakka qushlar ko‘rina boshladi. Birinchi ko‘ringan ko‘klam qushi birinchi yorilgan </a:t>
            </a:r>
            <a:r>
              <a:rPr lang="uz-Latn-UZ" sz="1400" dirty="0">
                <a:solidFill>
                  <a:srgbClr val="1F497D"/>
                </a:solidFill>
              </a:rPr>
              <a:t>bodroq nash’asini </a:t>
            </a:r>
            <a:r>
              <a:rPr lang="uz-Latn-UZ" sz="1400" dirty="0"/>
              <a:t>beradi. Bultur ekilib, ko‘p qoshlarni qoraytirgan o‘sma ildizidan yana </a:t>
            </a:r>
            <a:r>
              <a:rPr lang="uz-Latn-UZ" sz="1400" dirty="0">
                <a:solidFill>
                  <a:srgbClr val="1F497D"/>
                </a:solidFill>
              </a:rPr>
              <a:t>bosh ko‘tarib chiqdi</a:t>
            </a:r>
            <a:r>
              <a:rPr lang="uz-Latn-UZ" sz="1400" dirty="0"/>
              <a:t>... Muloyim qo‘llarda ivib, suvga aylangandan keyin go‘zal ko‘zlarning </a:t>
            </a:r>
            <a:r>
              <a:rPr lang="uz-Latn-UZ" sz="1400" dirty="0">
                <a:solidFill>
                  <a:srgbClr val="1F497D"/>
                </a:solidFill>
              </a:rPr>
              <a:t>supasida yonboshlashni </a:t>
            </a:r>
            <a:r>
              <a:rPr lang="uz-Latn-UZ" sz="1400" dirty="0"/>
              <a:t>muncha </a:t>
            </a:r>
            <a:r>
              <a:rPr lang="uz-Latn-UZ" sz="1400" dirty="0">
                <a:solidFill>
                  <a:srgbClr val="1F497D"/>
                </a:solidFill>
              </a:rPr>
              <a:t>yaxshi ko‘rar </a:t>
            </a:r>
            <a:r>
              <a:rPr lang="uz-Latn-UZ" sz="1400" dirty="0"/>
              <a:t>ekan bu ko‘kat!</a:t>
            </a:r>
            <a:endParaRPr lang="ru-RU" sz="1400" dirty="0"/>
          </a:p>
          <a:p>
            <a:endParaRPr lang="ru-RU" sz="1400" dirty="0"/>
          </a:p>
        </p:txBody>
      </p:sp>
      <p:pic>
        <p:nvPicPr>
          <p:cNvPr id="4" name="Picture 6">
            <a:extLst>
              <a:ext uri="{FF2B5EF4-FFF2-40B4-BE49-F238E27FC236}">
                <a16:creationId xmlns:a16="http://schemas.microsoft.com/office/drawing/2014/main" id="{0966DF0E-C79D-4441-BFA3-F00854D61D77}"/>
              </a:ext>
            </a:extLst>
          </p:cNvPr>
          <p:cNvPicPr>
            <a:picLocks noChangeAspect="1" noChangeArrowheads="1"/>
          </p:cNvPicPr>
          <p:nvPr/>
        </p:nvPicPr>
        <p:blipFill>
          <a:blip r:embed="rId2"/>
          <a:srcRect/>
          <a:stretch>
            <a:fillRect/>
          </a:stretch>
        </p:blipFill>
        <p:spPr bwMode="auto">
          <a:xfrm rot="10412291" flipV="1">
            <a:off x="2974069" y="2596226"/>
            <a:ext cx="2776850" cy="576554"/>
          </a:xfrm>
          <a:prstGeom prst="rect">
            <a:avLst/>
          </a:prstGeom>
          <a:noFill/>
          <a:ln w="9525">
            <a:noFill/>
            <a:miter lim="800000"/>
            <a:headEnd/>
            <a:tailEnd/>
          </a:ln>
        </p:spPr>
      </p:pic>
    </p:spTree>
    <p:extLst>
      <p:ext uri="{BB962C8B-B14F-4D97-AF65-F5344CB8AC3E}">
        <p14:creationId xmlns:p14="http://schemas.microsoft.com/office/powerpoint/2010/main" val="1188307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430887"/>
          </a:xfrm>
        </p:spPr>
        <p:txBody>
          <a:bodyPr/>
          <a:lstStyle/>
          <a:p>
            <a:pPr algn="ctr"/>
            <a:r>
              <a:rPr lang="uz-Latn-UZ" sz="2800" b="0" dirty="0"/>
              <a:t>Matnda qo‘llangan metaforalar</a:t>
            </a:r>
            <a:endParaRPr lang="ru-RU" sz="2800" b="0" dirty="0"/>
          </a:p>
        </p:txBody>
      </p:sp>
      <p:sp>
        <p:nvSpPr>
          <p:cNvPr id="3" name="Текст 2"/>
          <p:cNvSpPr>
            <a:spLocks noGrp="1"/>
          </p:cNvSpPr>
          <p:nvPr>
            <p:ph type="body" idx="1"/>
          </p:nvPr>
        </p:nvSpPr>
        <p:spPr>
          <a:xfrm>
            <a:off x="139701" y="631825"/>
            <a:ext cx="2514600" cy="2510601"/>
          </a:xfrm>
        </p:spPr>
        <p:style>
          <a:lnRef idx="1">
            <a:schemeClr val="accent1"/>
          </a:lnRef>
          <a:fillRef idx="2">
            <a:schemeClr val="accent1"/>
          </a:fillRef>
          <a:effectRef idx="1">
            <a:schemeClr val="accent1"/>
          </a:effectRef>
          <a:fontRef idx="minor">
            <a:schemeClr val="dk1"/>
          </a:fontRef>
        </p:style>
        <p:txBody>
          <a:bodyPr/>
          <a:lstStyle/>
          <a:p>
            <a:pPr marL="171450" indent="-171450">
              <a:spcAft>
                <a:spcPts val="300"/>
              </a:spcAft>
              <a:buFont typeface="Arial" pitchFamily="34" charset="0"/>
              <a:buChar char="•"/>
            </a:pPr>
            <a:r>
              <a:rPr lang="uz-Latn-UZ" sz="1300" dirty="0"/>
              <a:t>Bahor </a:t>
            </a:r>
            <a:r>
              <a:rPr lang="uz-Latn-UZ" sz="1300" b="1" dirty="0"/>
              <a:t>sevinchi</a:t>
            </a:r>
            <a:r>
              <a:rPr lang="uz-Latn-UZ" sz="1300" dirty="0"/>
              <a:t>;</a:t>
            </a:r>
          </a:p>
          <a:p>
            <a:pPr marL="171450" indent="-171450">
              <a:spcAft>
                <a:spcPts val="300"/>
              </a:spcAft>
              <a:buFont typeface="Arial" pitchFamily="34" charset="0"/>
              <a:buChar char="•"/>
            </a:pPr>
            <a:r>
              <a:rPr lang="uz-Latn-UZ" sz="1300" dirty="0"/>
              <a:t>Ko‘ngillarni </a:t>
            </a:r>
            <a:r>
              <a:rPr lang="uz-Latn-UZ" sz="1300" b="1" dirty="0"/>
              <a:t>qitiqlay boshladi</a:t>
            </a:r>
            <a:r>
              <a:rPr lang="uz-Latn-UZ" sz="1300" dirty="0"/>
              <a:t>;</a:t>
            </a:r>
          </a:p>
          <a:p>
            <a:pPr marL="171450" indent="-171450">
              <a:spcAft>
                <a:spcPts val="300"/>
              </a:spcAft>
              <a:buFont typeface="Arial" pitchFamily="34" charset="0"/>
              <a:buChar char="•"/>
            </a:pPr>
            <a:r>
              <a:rPr lang="uz-Latn-UZ" sz="1300" dirty="0"/>
              <a:t>Tabiatning </a:t>
            </a:r>
            <a:r>
              <a:rPr lang="uz-Latn-UZ" sz="1300" b="1" dirty="0"/>
              <a:t>dildiragan tanalari</a:t>
            </a:r>
            <a:r>
              <a:rPr lang="uz-Latn-UZ" sz="1300" dirty="0"/>
              <a:t>;</a:t>
            </a:r>
          </a:p>
          <a:p>
            <a:pPr marL="171450" indent="-171450">
              <a:spcAft>
                <a:spcPts val="300"/>
              </a:spcAft>
              <a:buFont typeface="Arial" pitchFamily="34" charset="0"/>
              <a:buChar char="•"/>
            </a:pPr>
            <a:r>
              <a:rPr lang="uz-Latn-UZ" sz="1300" dirty="0"/>
              <a:t>Iliq qon </a:t>
            </a:r>
            <a:r>
              <a:rPr lang="uz-Latn-UZ" sz="1300" b="1" dirty="0"/>
              <a:t>yugurdi</a:t>
            </a:r>
            <a:r>
              <a:rPr lang="uz-Latn-UZ" sz="1300" dirty="0"/>
              <a:t>;</a:t>
            </a:r>
          </a:p>
          <a:p>
            <a:pPr marL="171450" indent="-171450">
              <a:spcAft>
                <a:spcPts val="300"/>
              </a:spcAft>
              <a:buFont typeface="Arial" pitchFamily="34" charset="0"/>
              <a:buChar char="•"/>
            </a:pPr>
            <a:r>
              <a:rPr lang="uz-Latn-UZ" sz="1300" dirty="0"/>
              <a:t>Tollarning ko‘m-ko‘k </a:t>
            </a:r>
            <a:r>
              <a:rPr lang="uz-Latn-UZ" sz="1300" b="1" dirty="0"/>
              <a:t>sochpopuklari selkillab tushmoqqa boshladi;</a:t>
            </a:r>
          </a:p>
          <a:p>
            <a:pPr marL="171450" indent="-171450">
              <a:spcAft>
                <a:spcPts val="300"/>
              </a:spcAft>
              <a:buFont typeface="Arial" pitchFamily="34" charset="0"/>
              <a:buChar char="•"/>
            </a:pPr>
            <a:r>
              <a:rPr lang="uz-Latn-UZ" sz="1300" dirty="0"/>
              <a:t>Suvlarning </a:t>
            </a:r>
            <a:r>
              <a:rPr lang="uz-Latn-UZ" sz="1300" b="1" dirty="0"/>
              <a:t>g‘amli yuzlari kuldi;</a:t>
            </a:r>
          </a:p>
          <a:p>
            <a:pPr marL="171450" indent="-171450">
              <a:spcAft>
                <a:spcPts val="300"/>
              </a:spcAft>
              <a:buFont typeface="Arial" pitchFamily="34" charset="0"/>
              <a:buChar char="•"/>
            </a:pPr>
            <a:r>
              <a:rPr lang="uz-Latn-UZ" sz="1300" dirty="0"/>
              <a:t>Suvlar... </a:t>
            </a:r>
            <a:r>
              <a:rPr lang="uz-Latn-UZ" sz="1300" b="1" dirty="0"/>
              <a:t>horg‘in-horg‘in oqsalar-da</a:t>
            </a:r>
            <a:r>
              <a:rPr lang="uz-Latn-UZ" sz="1300" dirty="0"/>
              <a:t>;</a:t>
            </a:r>
          </a:p>
        </p:txBody>
      </p:sp>
      <p:sp>
        <p:nvSpPr>
          <p:cNvPr id="4" name="TextBox 3">
            <a:extLst>
              <a:ext uri="{FF2B5EF4-FFF2-40B4-BE49-F238E27FC236}">
                <a16:creationId xmlns:a16="http://schemas.microsoft.com/office/drawing/2014/main" id="{9A90985B-A75C-4EB5-ABC6-411336DF8551}"/>
              </a:ext>
            </a:extLst>
          </p:cNvPr>
          <p:cNvSpPr txBox="1"/>
          <p:nvPr/>
        </p:nvSpPr>
        <p:spPr>
          <a:xfrm>
            <a:off x="2730500" y="631825"/>
            <a:ext cx="2895600" cy="248529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171450" lvl="0" indent="-171450">
              <a:spcAft>
                <a:spcPts val="300"/>
              </a:spcAft>
              <a:buFont typeface="Arial" pitchFamily="34" charset="0"/>
              <a:buChar char="•"/>
            </a:pPr>
            <a:r>
              <a:rPr lang="uz-Latn-UZ" sz="1300" kern="0" dirty="0">
                <a:solidFill>
                  <a:srgbClr val="231F20"/>
                </a:solidFill>
                <a:latin typeface="Arial"/>
                <a:cs typeface="Arial"/>
              </a:rPr>
              <a:t>Suvlarning </a:t>
            </a:r>
            <a:r>
              <a:rPr lang="uz-Latn-UZ" sz="1300" b="1" kern="0" dirty="0">
                <a:solidFill>
                  <a:srgbClr val="231F20"/>
                </a:solidFill>
                <a:latin typeface="Arial"/>
                <a:cs typeface="Arial"/>
              </a:rPr>
              <a:t>g‘amli yuzlari kuldi;</a:t>
            </a:r>
          </a:p>
          <a:p>
            <a:pPr marL="171450" lvl="0" indent="-171450">
              <a:spcAft>
                <a:spcPts val="300"/>
              </a:spcAft>
              <a:buFont typeface="Arial" pitchFamily="34" charset="0"/>
              <a:buChar char="•"/>
            </a:pPr>
            <a:r>
              <a:rPr lang="uz-Latn-UZ" sz="1300" kern="0" dirty="0">
                <a:solidFill>
                  <a:srgbClr val="231F20"/>
                </a:solidFill>
                <a:latin typeface="Arial"/>
                <a:cs typeface="Arial"/>
              </a:rPr>
              <a:t>Suvlar... </a:t>
            </a:r>
            <a:r>
              <a:rPr lang="uz-Latn-UZ" sz="1300" b="1" kern="0" dirty="0">
                <a:solidFill>
                  <a:srgbClr val="231F20"/>
                </a:solidFill>
                <a:latin typeface="Arial"/>
                <a:cs typeface="Arial"/>
              </a:rPr>
              <a:t>horg‘in-horg‘in oqsalar-da</a:t>
            </a:r>
            <a:r>
              <a:rPr lang="uz-Latn-UZ" sz="1300" kern="0" dirty="0">
                <a:solidFill>
                  <a:srgbClr val="231F20"/>
                </a:solidFill>
                <a:latin typeface="Arial"/>
                <a:cs typeface="Arial"/>
              </a:rPr>
              <a:t>;</a:t>
            </a:r>
          </a:p>
          <a:p>
            <a:pPr marL="171450" lvl="0" indent="-171450">
              <a:spcAft>
                <a:spcPts val="300"/>
              </a:spcAft>
              <a:buFont typeface="Arial" pitchFamily="34" charset="0"/>
              <a:buChar char="•"/>
            </a:pPr>
            <a:r>
              <a:rPr lang="uz-Latn-UZ" sz="1300" kern="0" dirty="0">
                <a:solidFill>
                  <a:srgbClr val="231F20"/>
                </a:solidFill>
                <a:latin typeface="Arial"/>
                <a:cs typeface="Arial"/>
              </a:rPr>
              <a:t>Suvlar... </a:t>
            </a:r>
            <a:r>
              <a:rPr lang="uz-Latn-UZ" sz="1300" b="1" kern="0" dirty="0">
                <a:solidFill>
                  <a:srgbClr val="231F20"/>
                </a:solidFill>
                <a:latin typeface="Arial"/>
                <a:cs typeface="Arial"/>
              </a:rPr>
              <a:t>erkinlik nash’asini kemira-kemira ilgari bosadilar</a:t>
            </a:r>
            <a:r>
              <a:rPr lang="uz-Latn-UZ" sz="1300" kern="0" dirty="0">
                <a:solidFill>
                  <a:srgbClr val="231F20"/>
                </a:solidFill>
                <a:latin typeface="Arial"/>
                <a:cs typeface="Arial"/>
              </a:rPr>
              <a:t>;</a:t>
            </a:r>
          </a:p>
          <a:p>
            <a:pPr marL="171450" lvl="0" indent="-171450">
              <a:spcAft>
                <a:spcPts val="300"/>
              </a:spcAft>
              <a:buFont typeface="Arial" pitchFamily="34" charset="0"/>
              <a:buChar char="•"/>
            </a:pPr>
            <a:r>
              <a:rPr lang="uz-Latn-UZ" sz="1300" kern="0" dirty="0">
                <a:solidFill>
                  <a:srgbClr val="231F20"/>
                </a:solidFill>
                <a:latin typeface="Arial"/>
                <a:cs typeface="Arial"/>
              </a:rPr>
              <a:t>Bodroq </a:t>
            </a:r>
            <a:r>
              <a:rPr lang="uz-Latn-UZ" sz="1300" b="1" kern="0" dirty="0">
                <a:solidFill>
                  <a:srgbClr val="231F20"/>
                </a:solidFill>
                <a:latin typeface="Arial"/>
                <a:cs typeface="Arial"/>
              </a:rPr>
              <a:t>nash’asi;</a:t>
            </a:r>
          </a:p>
          <a:p>
            <a:pPr marL="171450" lvl="0" indent="-171450">
              <a:spcAft>
                <a:spcPts val="300"/>
              </a:spcAft>
              <a:buFont typeface="Arial" pitchFamily="34" charset="0"/>
              <a:buChar char="•"/>
            </a:pPr>
            <a:r>
              <a:rPr lang="uz-Latn-UZ" sz="1300" kern="0" dirty="0">
                <a:solidFill>
                  <a:srgbClr val="231F20"/>
                </a:solidFill>
                <a:latin typeface="Arial"/>
                <a:cs typeface="Arial"/>
              </a:rPr>
              <a:t>O‘sma ildizidan yana </a:t>
            </a:r>
            <a:r>
              <a:rPr lang="uz-Latn-UZ" sz="1300" b="1" kern="0" dirty="0">
                <a:solidFill>
                  <a:srgbClr val="231F20"/>
                </a:solidFill>
                <a:latin typeface="Arial"/>
                <a:cs typeface="Arial"/>
              </a:rPr>
              <a:t>bosh chiqarib chiqdi;</a:t>
            </a:r>
          </a:p>
          <a:p>
            <a:pPr marL="171450" lvl="0" indent="-171450">
              <a:spcAft>
                <a:spcPts val="300"/>
              </a:spcAft>
              <a:buFont typeface="Arial" pitchFamily="34" charset="0"/>
              <a:buChar char="•"/>
            </a:pPr>
            <a:r>
              <a:rPr lang="uz-Latn-UZ" sz="1300" kern="0" dirty="0">
                <a:solidFill>
                  <a:srgbClr val="231F20"/>
                </a:solidFill>
                <a:latin typeface="Arial"/>
                <a:cs typeface="Arial"/>
              </a:rPr>
              <a:t>Go‘zal ko‘zlarning </a:t>
            </a:r>
            <a:r>
              <a:rPr lang="uz-Latn-UZ" sz="1300" b="1" kern="0" dirty="0">
                <a:solidFill>
                  <a:srgbClr val="231F20"/>
                </a:solidFill>
                <a:latin typeface="Arial"/>
                <a:cs typeface="Arial"/>
              </a:rPr>
              <a:t>supasida yonboshlashni </a:t>
            </a:r>
            <a:r>
              <a:rPr lang="uz-Latn-UZ" sz="1300" kern="0" dirty="0">
                <a:solidFill>
                  <a:srgbClr val="231F20"/>
                </a:solidFill>
                <a:latin typeface="Arial"/>
                <a:cs typeface="Arial"/>
              </a:rPr>
              <a:t>muncha </a:t>
            </a:r>
            <a:r>
              <a:rPr lang="uz-Latn-UZ" sz="1300" b="1" kern="0" dirty="0">
                <a:solidFill>
                  <a:srgbClr val="231F20"/>
                </a:solidFill>
                <a:latin typeface="Arial"/>
                <a:cs typeface="Arial"/>
              </a:rPr>
              <a:t>yaxshi ko‘rar ekan </a:t>
            </a:r>
            <a:r>
              <a:rPr lang="uz-Latn-UZ" sz="1300" kern="0" dirty="0">
                <a:solidFill>
                  <a:srgbClr val="231F20"/>
                </a:solidFill>
                <a:latin typeface="Arial"/>
                <a:cs typeface="Arial"/>
              </a:rPr>
              <a:t>bu ko‘kat.</a:t>
            </a:r>
            <a:endParaRPr lang="ru-RU" sz="1300" kern="0" dirty="0">
              <a:solidFill>
                <a:srgbClr val="231F20"/>
              </a:solidFill>
              <a:latin typeface="Arial"/>
              <a:cs typeface="Arial"/>
            </a:endParaRPr>
          </a:p>
        </p:txBody>
      </p:sp>
    </p:spTree>
    <p:extLst>
      <p:ext uri="{BB962C8B-B14F-4D97-AF65-F5344CB8AC3E}">
        <p14:creationId xmlns:p14="http://schemas.microsoft.com/office/powerpoint/2010/main" val="2617575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48538"/>
            <a:ext cx="5164295" cy="430887"/>
          </a:xfrm>
        </p:spPr>
        <p:txBody>
          <a:bodyPr/>
          <a:lstStyle/>
          <a:p>
            <a:pPr algn="ctr"/>
            <a:r>
              <a:rPr lang="uz-Latn-UZ" sz="2800" b="0" dirty="0"/>
              <a:t>92-mashq</a:t>
            </a:r>
            <a:endParaRPr lang="ru-RU" sz="2800" b="0" dirty="0"/>
          </a:p>
        </p:txBody>
      </p:sp>
      <p:sp>
        <p:nvSpPr>
          <p:cNvPr id="4" name="Текст 3"/>
          <p:cNvSpPr>
            <a:spLocks noGrp="1"/>
          </p:cNvSpPr>
          <p:nvPr>
            <p:ph type="body" idx="1"/>
          </p:nvPr>
        </p:nvSpPr>
        <p:spPr>
          <a:xfrm>
            <a:off x="131047" y="567193"/>
            <a:ext cx="5529106" cy="2426831"/>
          </a:xfrm>
        </p:spPr>
        <p:txBody>
          <a:bodyPr/>
          <a:lstStyle/>
          <a:p>
            <a:pPr indent="360363" algn="ctr">
              <a:spcAft>
                <a:spcPts val="1200"/>
              </a:spcAft>
            </a:pPr>
            <a:r>
              <a:rPr lang="uz-Latn-UZ" sz="1600" b="1" dirty="0"/>
              <a:t>Gaplarni o‘qing. Ularda metonimiya va sinekdoxa yo‘li bilan hosil bo‘lgan ko‘chma ma’nolarni izohlang.</a:t>
            </a:r>
          </a:p>
          <a:p>
            <a:pPr indent="360363" algn="just"/>
            <a:r>
              <a:rPr lang="uz-Latn-UZ" sz="1600" dirty="0"/>
              <a:t>1.</a:t>
            </a:r>
            <a:r>
              <a:rPr lang="en-US" sz="1600" dirty="0"/>
              <a:t> </a:t>
            </a:r>
            <a:r>
              <a:rPr lang="uz-Latn-UZ" sz="1600" dirty="0"/>
              <a:t>Undan keyin sizning dasturxoningizni solib, qo‘lingizga suv berib, </a:t>
            </a:r>
            <a:r>
              <a:rPr lang="uz-Latn-UZ" sz="1600" dirty="0">
                <a:solidFill>
                  <a:schemeClr val="tx2"/>
                </a:solidFill>
              </a:rPr>
              <a:t>qizingizning choklarini </a:t>
            </a:r>
            <a:r>
              <a:rPr lang="uz-Latn-UZ" sz="1600" dirty="0"/>
              <a:t>tikishib, xizmatingizni qilib yotardim! (Cho‘lpon) 2.</a:t>
            </a:r>
            <a:r>
              <a:rPr lang="en-US" sz="1600" dirty="0"/>
              <a:t> </a:t>
            </a:r>
            <a:r>
              <a:rPr lang="uz-Latn-UZ" sz="1600" dirty="0"/>
              <a:t>Toki g‘olib ekan </a:t>
            </a:r>
            <a:r>
              <a:rPr lang="uz-Latn-UZ" sz="1600" dirty="0">
                <a:solidFill>
                  <a:schemeClr val="tx2"/>
                </a:solidFill>
              </a:rPr>
              <a:t>muzaffar o‘lka</a:t>
            </a:r>
            <a:r>
              <a:rPr lang="uz-Latn-UZ" sz="1600" dirty="0"/>
              <a:t>, Sha’niga she‘r aytmoq shoirga odat. (A.Oripov)</a:t>
            </a:r>
            <a:endParaRPr lang="ru-RU" sz="1600" dirty="0"/>
          </a:p>
        </p:txBody>
      </p:sp>
      <p:pic>
        <p:nvPicPr>
          <p:cNvPr id="5" name="Рисунок 4">
            <a:extLst>
              <a:ext uri="{FF2B5EF4-FFF2-40B4-BE49-F238E27FC236}">
                <a16:creationId xmlns:a16="http://schemas.microsoft.com/office/drawing/2014/main" id="{FAEB5728-CA19-4B09-A54A-177F3BE36D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1931" y="1930400"/>
            <a:ext cx="1298222" cy="1151392"/>
          </a:xfrm>
          <a:prstGeom prst="rect">
            <a:avLst/>
          </a:prstGeom>
        </p:spPr>
      </p:pic>
    </p:spTree>
    <p:extLst>
      <p:ext uri="{BB962C8B-B14F-4D97-AF65-F5344CB8AC3E}">
        <p14:creationId xmlns:p14="http://schemas.microsoft.com/office/powerpoint/2010/main" val="763564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4780" y="936625"/>
            <a:ext cx="2691142" cy="1292662"/>
          </a:xfrm>
        </p:spPr>
        <p:style>
          <a:lnRef idx="1">
            <a:schemeClr val="accent5"/>
          </a:lnRef>
          <a:fillRef idx="2">
            <a:schemeClr val="accent5"/>
          </a:fillRef>
          <a:effectRef idx="1">
            <a:schemeClr val="accent5"/>
          </a:effectRef>
          <a:fontRef idx="minor">
            <a:schemeClr val="dk1"/>
          </a:fontRef>
        </p:style>
        <p:txBody>
          <a:bodyPr/>
          <a:lstStyle/>
          <a:p>
            <a:pPr marL="285750" indent="-285750">
              <a:buFont typeface="Wingdings" pitchFamily="2" charset="2"/>
              <a:buChar char="ü"/>
            </a:pPr>
            <a:r>
              <a:rPr lang="uz-Latn-UZ" sz="1400" b="1" dirty="0">
                <a:solidFill>
                  <a:srgbClr val="002060"/>
                </a:solidFill>
              </a:rPr>
              <a:t>G‘olib ekan muzaffar </a:t>
            </a:r>
            <a:r>
              <a:rPr lang="uz-Latn-UZ" sz="1400" dirty="0">
                <a:solidFill>
                  <a:srgbClr val="002060"/>
                </a:solidFill>
              </a:rPr>
              <a:t>o‘lka;  </a:t>
            </a:r>
          </a:p>
          <a:p>
            <a:pPr marL="285750" indent="-285750">
              <a:buFont typeface="Wingdings" pitchFamily="2" charset="2"/>
              <a:buChar char="ü"/>
            </a:pPr>
            <a:r>
              <a:rPr lang="uz-Latn-UZ" sz="1400" b="1" dirty="0">
                <a:solidFill>
                  <a:srgbClr val="002060"/>
                </a:solidFill>
              </a:rPr>
              <a:t>Oltin</a:t>
            </a:r>
            <a:r>
              <a:rPr lang="uz-Latn-UZ" sz="1400" dirty="0">
                <a:solidFill>
                  <a:srgbClr val="002060"/>
                </a:solidFill>
              </a:rPr>
              <a:t> bosh;</a:t>
            </a:r>
          </a:p>
          <a:p>
            <a:pPr marL="285750" indent="-285750">
              <a:buFont typeface="Wingdings" pitchFamily="2" charset="2"/>
              <a:buChar char="ü"/>
            </a:pPr>
            <a:r>
              <a:rPr lang="uz-Latn-UZ" sz="1400" dirty="0">
                <a:solidFill>
                  <a:srgbClr val="002060"/>
                </a:solidFill>
              </a:rPr>
              <a:t>Toshkentning </a:t>
            </a:r>
            <a:r>
              <a:rPr lang="uz-Latn-UZ" sz="1400" b="1" dirty="0">
                <a:solidFill>
                  <a:srgbClr val="002060"/>
                </a:solidFill>
              </a:rPr>
              <a:t>sabr-u toqatin</a:t>
            </a:r>
            <a:r>
              <a:rPr lang="uz-Latn-UZ" sz="1400" dirty="0">
                <a:solidFill>
                  <a:srgbClr val="002060"/>
                </a:solidFill>
              </a:rPr>
              <a:t>;</a:t>
            </a:r>
          </a:p>
          <a:p>
            <a:pPr marL="285750" indent="-285750">
              <a:buFont typeface="Wingdings" pitchFamily="2" charset="2"/>
              <a:buChar char="ü"/>
            </a:pPr>
            <a:r>
              <a:rPr lang="uz-Latn-UZ" sz="1400" dirty="0">
                <a:solidFill>
                  <a:srgbClr val="002060"/>
                </a:solidFill>
              </a:rPr>
              <a:t>Sevgidan </a:t>
            </a:r>
            <a:r>
              <a:rPr lang="uz-Latn-UZ" sz="1400" b="1" dirty="0">
                <a:solidFill>
                  <a:srgbClr val="002060"/>
                </a:solidFill>
              </a:rPr>
              <a:t>yetim</a:t>
            </a:r>
            <a:r>
              <a:rPr lang="uz-Latn-UZ" sz="1400" dirty="0">
                <a:solidFill>
                  <a:srgbClr val="002060"/>
                </a:solidFill>
              </a:rPr>
              <a:t>;</a:t>
            </a:r>
          </a:p>
          <a:p>
            <a:pPr marL="285750" indent="-285750">
              <a:buFont typeface="Wingdings" pitchFamily="2" charset="2"/>
              <a:buChar char="ü"/>
            </a:pPr>
            <a:r>
              <a:rPr lang="uz-Latn-UZ" sz="1400" b="1" dirty="0">
                <a:solidFill>
                  <a:srgbClr val="002060"/>
                </a:solidFill>
              </a:rPr>
              <a:t>Qurigan</a:t>
            </a:r>
            <a:r>
              <a:rPr lang="uz-Latn-UZ" sz="1400" dirty="0">
                <a:solidFill>
                  <a:srgbClr val="002060"/>
                </a:solidFill>
              </a:rPr>
              <a:t> ko‘ksi;</a:t>
            </a:r>
          </a:p>
          <a:p>
            <a:pPr marL="285750" indent="-285750">
              <a:buFont typeface="Wingdings" pitchFamily="2" charset="2"/>
              <a:buChar char="ü"/>
            </a:pPr>
            <a:r>
              <a:rPr lang="uz-Latn-UZ" sz="1400" b="1" dirty="0">
                <a:solidFill>
                  <a:srgbClr val="002060"/>
                </a:solidFill>
              </a:rPr>
              <a:t>Yotardim;</a:t>
            </a:r>
            <a:endParaRPr lang="ru-RU" sz="1400" b="1" dirty="0">
              <a:solidFill>
                <a:srgbClr val="002060"/>
              </a:solidFill>
            </a:endParaRPr>
          </a:p>
        </p:txBody>
      </p:sp>
      <p:sp>
        <p:nvSpPr>
          <p:cNvPr id="5" name="Заголовок 1"/>
          <p:cNvSpPr>
            <a:spLocks noGrp="1"/>
          </p:cNvSpPr>
          <p:nvPr>
            <p:ph type="title"/>
          </p:nvPr>
        </p:nvSpPr>
        <p:spPr>
          <a:xfrm>
            <a:off x="300752" y="102424"/>
            <a:ext cx="5164295" cy="369332"/>
          </a:xfrm>
        </p:spPr>
        <p:txBody>
          <a:bodyPr/>
          <a:lstStyle/>
          <a:p>
            <a:pPr algn="ctr"/>
            <a:r>
              <a:rPr lang="uz-Latn-UZ" sz="2400" b="0" dirty="0"/>
              <a:t>Gaplarda qo‘llangan ko‘chimlar</a:t>
            </a:r>
            <a:endParaRPr lang="ru-RU" sz="2400" b="0" dirty="0"/>
          </a:p>
        </p:txBody>
      </p:sp>
      <p:sp>
        <p:nvSpPr>
          <p:cNvPr id="4" name="TextBox 3"/>
          <p:cNvSpPr txBox="1"/>
          <p:nvPr/>
        </p:nvSpPr>
        <p:spPr>
          <a:xfrm>
            <a:off x="3111499" y="936625"/>
            <a:ext cx="2438401" cy="138499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285750" indent="-285750">
              <a:buFont typeface="Wingdings" pitchFamily="2" charset="2"/>
              <a:buChar char="ü"/>
            </a:pPr>
            <a:r>
              <a:rPr lang="uz-Latn-UZ" sz="1400" dirty="0">
                <a:latin typeface="Arial" pitchFamily="34" charset="0"/>
                <a:cs typeface="Arial" pitchFamily="34" charset="0"/>
              </a:rPr>
              <a:t>Qizingizning </a:t>
            </a:r>
            <a:r>
              <a:rPr lang="uz-Latn-UZ" sz="1400" b="1" dirty="0">
                <a:latin typeface="Arial" pitchFamily="34" charset="0"/>
                <a:cs typeface="Arial" pitchFamily="34" charset="0"/>
              </a:rPr>
              <a:t>choklari</a:t>
            </a:r>
            <a:r>
              <a:rPr lang="uz-Latn-UZ" sz="1400" dirty="0">
                <a:latin typeface="Arial" pitchFamily="34" charset="0"/>
                <a:cs typeface="Arial" pitchFamily="34" charset="0"/>
              </a:rPr>
              <a:t>;</a:t>
            </a:r>
          </a:p>
          <a:p>
            <a:pPr marL="285750" indent="-285750">
              <a:buFont typeface="Wingdings" pitchFamily="2" charset="2"/>
              <a:buChar char="ü"/>
            </a:pPr>
            <a:r>
              <a:rPr lang="uz-Latn-UZ" sz="1400" dirty="0">
                <a:latin typeface="Arial" pitchFamily="34" charset="0"/>
                <a:cs typeface="Arial" pitchFamily="34" charset="0"/>
              </a:rPr>
              <a:t>O‘zbek </a:t>
            </a:r>
            <a:r>
              <a:rPr lang="uz-Latn-UZ" sz="1400" b="1" dirty="0">
                <a:latin typeface="Arial" pitchFamily="34" charset="0"/>
                <a:cs typeface="Arial" pitchFamily="34" charset="0"/>
              </a:rPr>
              <a:t>Navoiyni</a:t>
            </a:r>
            <a:r>
              <a:rPr lang="uz-Latn-UZ" sz="1400" dirty="0">
                <a:latin typeface="Arial" pitchFamily="34" charset="0"/>
                <a:cs typeface="Arial" pitchFamily="34" charset="0"/>
              </a:rPr>
              <a:t> o‘qimay qo‘ysa;</a:t>
            </a:r>
          </a:p>
          <a:p>
            <a:pPr marL="285750" indent="-285750">
              <a:buFont typeface="Wingdings" pitchFamily="2" charset="2"/>
              <a:buChar char="ü"/>
            </a:pPr>
            <a:r>
              <a:rPr lang="uz-Latn-UZ" sz="1400" b="1" dirty="0">
                <a:latin typeface="Arial" pitchFamily="34" charset="0"/>
                <a:cs typeface="Arial" pitchFamily="34" charset="0"/>
              </a:rPr>
              <a:t>Toshkentning</a:t>
            </a:r>
            <a:r>
              <a:rPr lang="uz-Latn-UZ" sz="1400" dirty="0">
                <a:latin typeface="Arial" pitchFamily="34" charset="0"/>
                <a:cs typeface="Arial" pitchFamily="34" charset="0"/>
              </a:rPr>
              <a:t> sabr-u toqatin;</a:t>
            </a:r>
          </a:p>
          <a:p>
            <a:pPr marL="285750" indent="-285750">
              <a:buFont typeface="Wingdings" pitchFamily="2" charset="2"/>
              <a:buChar char="ü"/>
            </a:pPr>
            <a:endParaRPr lang="ru-RU" sz="1400" dirty="0">
              <a:latin typeface="Arial" pitchFamily="34" charset="0"/>
              <a:cs typeface="Arial" pitchFamily="34" charset="0"/>
            </a:endParaRPr>
          </a:p>
        </p:txBody>
      </p:sp>
      <p:sp>
        <p:nvSpPr>
          <p:cNvPr id="6" name="TextBox 5"/>
          <p:cNvSpPr txBox="1"/>
          <p:nvPr/>
        </p:nvSpPr>
        <p:spPr>
          <a:xfrm>
            <a:off x="1739900" y="2762448"/>
            <a:ext cx="2337499" cy="307777"/>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marL="171450" indent="-171450">
              <a:buFont typeface="Wingdings" pitchFamily="2" charset="2"/>
              <a:buChar char="ü"/>
            </a:pPr>
            <a:r>
              <a:rPr lang="uz-Latn-UZ" sz="1400" b="1" dirty="0">
                <a:latin typeface="Arial" pitchFamily="34" charset="0"/>
                <a:cs typeface="Arial" pitchFamily="34" charset="0"/>
              </a:rPr>
              <a:t>Bir tirnoq </a:t>
            </a:r>
            <a:r>
              <a:rPr lang="uz-Latn-UZ" sz="1400" dirty="0">
                <a:latin typeface="Arial" pitchFamily="34" charset="0"/>
                <a:cs typeface="Arial" pitchFamily="34" charset="0"/>
              </a:rPr>
              <a:t>– men  qoldim</a:t>
            </a:r>
            <a:endParaRPr lang="ru-RU" sz="1400" dirty="0">
              <a:latin typeface="Arial" pitchFamily="34" charset="0"/>
              <a:cs typeface="Arial" pitchFamily="34" charset="0"/>
            </a:endParaRPr>
          </a:p>
        </p:txBody>
      </p:sp>
      <p:sp>
        <p:nvSpPr>
          <p:cNvPr id="7" name="TextBox 6"/>
          <p:cNvSpPr txBox="1"/>
          <p:nvPr/>
        </p:nvSpPr>
        <p:spPr>
          <a:xfrm>
            <a:off x="673100" y="555625"/>
            <a:ext cx="1019201" cy="307777"/>
          </a:xfrm>
          <a:prstGeom prst="rect">
            <a:avLst/>
          </a:prstGeom>
          <a:noFill/>
        </p:spPr>
        <p:txBody>
          <a:bodyPr wrap="square" rtlCol="0">
            <a:spAutoFit/>
          </a:bodyPr>
          <a:lstStyle/>
          <a:p>
            <a:r>
              <a:rPr lang="uz-Latn-UZ" sz="1400" b="1" dirty="0">
                <a:solidFill>
                  <a:schemeClr val="accent2"/>
                </a:solidFill>
                <a:latin typeface="Arial" pitchFamily="34" charset="0"/>
                <a:cs typeface="Arial" pitchFamily="34" charset="0"/>
              </a:rPr>
              <a:t>Metafora</a:t>
            </a:r>
            <a:endParaRPr lang="ru-RU" sz="1400" b="1" dirty="0">
              <a:solidFill>
                <a:schemeClr val="accent2"/>
              </a:solidFill>
              <a:latin typeface="Arial" pitchFamily="34" charset="0"/>
              <a:cs typeface="Arial" pitchFamily="34" charset="0"/>
            </a:endParaRPr>
          </a:p>
        </p:txBody>
      </p:sp>
      <p:sp>
        <p:nvSpPr>
          <p:cNvPr id="8" name="TextBox 7"/>
          <p:cNvSpPr txBox="1"/>
          <p:nvPr/>
        </p:nvSpPr>
        <p:spPr>
          <a:xfrm>
            <a:off x="3340100" y="555625"/>
            <a:ext cx="1168910" cy="307777"/>
          </a:xfrm>
          <a:prstGeom prst="rect">
            <a:avLst/>
          </a:prstGeom>
          <a:noFill/>
        </p:spPr>
        <p:txBody>
          <a:bodyPr wrap="none" rtlCol="0">
            <a:spAutoFit/>
          </a:bodyPr>
          <a:lstStyle/>
          <a:p>
            <a:r>
              <a:rPr lang="uz-Latn-UZ" sz="1400" b="1" dirty="0">
                <a:solidFill>
                  <a:schemeClr val="tx2"/>
                </a:solidFill>
                <a:latin typeface="Arial" pitchFamily="34" charset="0"/>
                <a:cs typeface="Arial" pitchFamily="34" charset="0"/>
              </a:rPr>
              <a:t>Metonimiya</a:t>
            </a:r>
            <a:endParaRPr lang="ru-RU" sz="1400" b="1" dirty="0">
              <a:solidFill>
                <a:schemeClr val="tx2"/>
              </a:solidFill>
              <a:latin typeface="Arial" pitchFamily="34" charset="0"/>
              <a:cs typeface="Arial" pitchFamily="34" charset="0"/>
            </a:endParaRPr>
          </a:p>
        </p:txBody>
      </p:sp>
      <p:sp>
        <p:nvSpPr>
          <p:cNvPr id="9" name="TextBox 8"/>
          <p:cNvSpPr txBox="1"/>
          <p:nvPr/>
        </p:nvSpPr>
        <p:spPr>
          <a:xfrm>
            <a:off x="2343328" y="2384425"/>
            <a:ext cx="1079142" cy="307777"/>
          </a:xfrm>
          <a:prstGeom prst="rect">
            <a:avLst/>
          </a:prstGeom>
          <a:noFill/>
        </p:spPr>
        <p:txBody>
          <a:bodyPr wrap="none" rtlCol="0">
            <a:spAutoFit/>
          </a:bodyPr>
          <a:lstStyle/>
          <a:p>
            <a:r>
              <a:rPr lang="uz-Latn-UZ" sz="1400" b="1" dirty="0">
                <a:solidFill>
                  <a:schemeClr val="accent4"/>
                </a:solidFill>
                <a:latin typeface="Arial" pitchFamily="34" charset="0"/>
                <a:cs typeface="Arial" pitchFamily="34" charset="0"/>
              </a:rPr>
              <a:t>Sinekdoxa</a:t>
            </a:r>
            <a:endParaRPr lang="ru-RU" sz="1400" b="1"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1151302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29152"/>
            <a:ext cx="5164295" cy="430887"/>
          </a:xfrm>
        </p:spPr>
        <p:txBody>
          <a:bodyPr/>
          <a:lstStyle/>
          <a:p>
            <a:pPr algn="ctr"/>
            <a:r>
              <a:rPr lang="uz-Latn-UZ" sz="2800" b="0" dirty="0"/>
              <a:t>93-mashq</a:t>
            </a:r>
            <a:endParaRPr lang="ru-RU" sz="2800" b="0" dirty="0"/>
          </a:p>
        </p:txBody>
      </p:sp>
      <p:sp>
        <p:nvSpPr>
          <p:cNvPr id="4" name="Текст 3"/>
          <p:cNvSpPr>
            <a:spLocks noGrp="1"/>
          </p:cNvSpPr>
          <p:nvPr>
            <p:ph type="body" idx="1"/>
          </p:nvPr>
        </p:nvSpPr>
        <p:spPr>
          <a:xfrm>
            <a:off x="215900" y="555625"/>
            <a:ext cx="5486400" cy="2631490"/>
          </a:xfrm>
        </p:spPr>
        <p:txBody>
          <a:bodyPr/>
          <a:lstStyle/>
          <a:p>
            <a:pPr algn="ctr">
              <a:spcAft>
                <a:spcPts val="600"/>
              </a:spcAft>
            </a:pPr>
            <a:r>
              <a:rPr lang="uz-Latn-UZ" sz="1300" dirty="0"/>
              <a:t>Berilgan misralarda sor, burgut, lochin so‘zlarining qanday ma’noda qo‘llanganini tushuntiring, undagi ko‘chma ma’no nima asosda yuzaga kelganini yozma bayon qiling. O‘zingiz ham shunday ko‘chimlar qatnashgan misollarni yozib keling.</a:t>
            </a:r>
          </a:p>
          <a:p>
            <a:pPr algn="just"/>
            <a:r>
              <a:rPr lang="uz-Latn-UZ" sz="1300" dirty="0"/>
              <a:t>Ot minganda, </a:t>
            </a:r>
            <a:r>
              <a:rPr lang="uz-Latn-UZ" sz="1300" dirty="0">
                <a:solidFill>
                  <a:schemeClr val="tx2"/>
                </a:solidFill>
              </a:rPr>
              <a:t>qushlar kabi </a:t>
            </a:r>
            <a:r>
              <a:rPr lang="uz-Latn-UZ" sz="1300" dirty="0"/>
              <a:t>uchguvchi,</a:t>
            </a:r>
          </a:p>
          <a:p>
            <a:pPr algn="just"/>
            <a:r>
              <a:rPr lang="uz-Latn-UZ" sz="1300" dirty="0"/>
              <a:t>Erkin-erkin havolarni quchguvchi,</a:t>
            </a:r>
          </a:p>
          <a:p>
            <a:pPr algn="just"/>
            <a:r>
              <a:rPr lang="uz-Latn-UZ" sz="1300" dirty="0"/>
              <a:t>Ot chopganda, uchar qushni tutguvchi,</a:t>
            </a:r>
          </a:p>
          <a:p>
            <a:pPr algn="just"/>
            <a:r>
              <a:rPr lang="uz-Latn-UZ" sz="1300" dirty="0">
                <a:solidFill>
                  <a:schemeClr val="tx2"/>
                </a:solidFill>
              </a:rPr>
              <a:t>Uchar qushday </a:t>
            </a:r>
            <a:r>
              <a:rPr lang="uz-Latn-UZ" sz="1300" dirty="0"/>
              <a:t>yosh yigitlar qayerda?</a:t>
            </a:r>
          </a:p>
          <a:p>
            <a:pPr algn="just"/>
            <a:r>
              <a:rPr lang="uz-Latn-UZ" sz="1300" dirty="0"/>
              <a:t>Tog‘ egasi – </a:t>
            </a:r>
            <a:r>
              <a:rPr lang="uz-Latn-UZ" sz="1300" dirty="0">
                <a:solidFill>
                  <a:schemeClr val="tx2"/>
                </a:solidFill>
              </a:rPr>
              <a:t>sor,</a:t>
            </a:r>
            <a:r>
              <a:rPr lang="uz-Latn-UZ" sz="1300" dirty="0"/>
              <a:t> </a:t>
            </a:r>
            <a:r>
              <a:rPr lang="uz-Latn-UZ" sz="1300" dirty="0">
                <a:solidFill>
                  <a:schemeClr val="tx2"/>
                </a:solidFill>
              </a:rPr>
              <a:t>burgutlar</a:t>
            </a:r>
            <a:r>
              <a:rPr lang="uz-Latn-UZ" sz="1300" dirty="0"/>
              <a:t> qayerda?            (Cho‘lpon)</a:t>
            </a:r>
          </a:p>
          <a:p>
            <a:pPr algn="just">
              <a:spcAft>
                <a:spcPts val="600"/>
              </a:spcAft>
            </a:pPr>
            <a:endParaRPr lang="uz-Latn-UZ" sz="1300" dirty="0"/>
          </a:p>
          <a:p>
            <a:pPr algn="just"/>
            <a:r>
              <a:rPr lang="uz-Latn-UZ" sz="1300" dirty="0"/>
              <a:t>Ahmad-u Muhammad, yonimga keling,</a:t>
            </a:r>
          </a:p>
          <a:p>
            <a:pPr algn="just"/>
            <a:r>
              <a:rPr lang="uz-Latn-UZ" sz="1300" dirty="0"/>
              <a:t>Farg‘ona, Xorazm </a:t>
            </a:r>
            <a:r>
              <a:rPr lang="uz-Latn-UZ" sz="1300" dirty="0">
                <a:solidFill>
                  <a:schemeClr val="tx2"/>
                </a:solidFill>
              </a:rPr>
              <a:t>sor, lochinlari</a:t>
            </a:r>
            <a:r>
              <a:rPr lang="uz-Latn-UZ" sz="1300" dirty="0"/>
              <a:t>!              (E.Vohidov)</a:t>
            </a:r>
            <a:endParaRPr lang="ru-RU" sz="1300" dirty="0"/>
          </a:p>
        </p:txBody>
      </p:sp>
      <p:pic>
        <p:nvPicPr>
          <p:cNvPr id="5" name="Picture 4" descr="1ba0c71bbf33ebe1754ab2a8d3f47d9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83100" y="2003425"/>
            <a:ext cx="111879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323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900" y="42469"/>
            <a:ext cx="5164295" cy="430887"/>
          </a:xfrm>
        </p:spPr>
        <p:txBody>
          <a:bodyPr/>
          <a:lstStyle/>
          <a:p>
            <a:pPr algn="ctr"/>
            <a:r>
              <a:rPr lang="uz-Latn-UZ" sz="2800" b="0" dirty="0"/>
              <a:t>94-mashq</a:t>
            </a:r>
            <a:endParaRPr lang="ru-RU" sz="2800" b="0" dirty="0"/>
          </a:p>
        </p:txBody>
      </p:sp>
      <p:sp>
        <p:nvSpPr>
          <p:cNvPr id="3" name="Текст 2"/>
          <p:cNvSpPr>
            <a:spLocks noGrp="1"/>
          </p:cNvSpPr>
          <p:nvPr>
            <p:ph type="body" idx="1"/>
          </p:nvPr>
        </p:nvSpPr>
        <p:spPr>
          <a:xfrm>
            <a:off x="139700" y="601553"/>
            <a:ext cx="5486400" cy="1877437"/>
          </a:xfrm>
        </p:spPr>
        <p:txBody>
          <a:bodyPr/>
          <a:lstStyle/>
          <a:p>
            <a:pPr algn="ctr">
              <a:spcAft>
                <a:spcPts val="600"/>
              </a:spcAft>
            </a:pPr>
            <a:r>
              <a:rPr lang="uz-Latn-UZ" sz="1600" b="1" dirty="0"/>
              <a:t>Gaplarni o‘qing. Ko‘chimlarni aniqlang, ularning nutq ifodaliligini ta’minlashdagi ishtirokini izohlang.</a:t>
            </a:r>
          </a:p>
          <a:p>
            <a:pPr indent="266700" algn="just">
              <a:spcAft>
                <a:spcPts val="600"/>
              </a:spcAft>
            </a:pPr>
            <a:r>
              <a:rPr lang="uz-Latn-UZ" sz="1600" dirty="0"/>
              <a:t>1. Ammo siz hurmatlilarga ma’lumdirki, bizning shul Otabekdan o‘zga farzandimiz bo‘lmay, dunyoda o‘zimizdan keyin qolaturg‘an </a:t>
            </a:r>
            <a:r>
              <a:rPr lang="uz-Latn-UZ" sz="1600" dirty="0">
                <a:solidFill>
                  <a:schemeClr val="tx2"/>
                </a:solidFill>
              </a:rPr>
              <a:t>tuyoqimiz</a:t>
            </a:r>
            <a:r>
              <a:rPr lang="uz-Latn-UZ" sz="1600" dirty="0"/>
              <a:t> va ko‘z tikkan orzu-havasimiz, umid hadafimiz faqat shul Otabekdir.</a:t>
            </a:r>
          </a:p>
          <a:p>
            <a:pPr algn="just"/>
            <a:r>
              <a:rPr lang="uz-Latn-UZ" sz="1600" dirty="0"/>
              <a:t>                                                                (Abdulla Qodiriy)</a:t>
            </a:r>
            <a:endParaRPr lang="ru-RU" sz="1600" dirty="0"/>
          </a:p>
        </p:txBody>
      </p:sp>
      <p:pic>
        <p:nvPicPr>
          <p:cNvPr id="4" name="Picture 17" descr="Картинка 365 из 64000">
            <a:hlinkClick r:id="rId3"/>
            <a:extLst>
              <a:ext uri="{FF2B5EF4-FFF2-40B4-BE49-F238E27FC236}">
                <a16:creationId xmlns:a16="http://schemas.microsoft.com/office/drawing/2014/main" id="{14BC96AE-5B02-42AE-BA38-24D43A6947E0}"/>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1700" y="2204854"/>
            <a:ext cx="1167770" cy="103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75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1059" y="1537"/>
            <a:ext cx="5757972" cy="1021079"/>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00" dirty="0"/>
          </a:p>
        </p:txBody>
      </p:sp>
      <p:sp>
        <p:nvSpPr>
          <p:cNvPr id="16" name="object 5">
            <a:extLst>
              <a:ext uri="{FF2B5EF4-FFF2-40B4-BE49-F238E27FC236}">
                <a16:creationId xmlns:a16="http://schemas.microsoft.com/office/drawing/2014/main" id="{A8BAE388-D6D2-40E9-8208-E39C1E0E7029}"/>
              </a:ext>
            </a:extLst>
          </p:cNvPr>
          <p:cNvSpPr/>
          <p:nvPr/>
        </p:nvSpPr>
        <p:spPr>
          <a:xfrm>
            <a:off x="166982" y="1251204"/>
            <a:ext cx="344044" cy="680720"/>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1100"/>
          </a:p>
        </p:txBody>
      </p:sp>
      <p:sp>
        <p:nvSpPr>
          <p:cNvPr id="17" name="object 6">
            <a:extLst>
              <a:ext uri="{FF2B5EF4-FFF2-40B4-BE49-F238E27FC236}">
                <a16:creationId xmlns:a16="http://schemas.microsoft.com/office/drawing/2014/main" id="{ACB4B4C4-B96E-4D3D-A3B1-019ECDA735A1}"/>
              </a:ext>
            </a:extLst>
          </p:cNvPr>
          <p:cNvSpPr/>
          <p:nvPr/>
        </p:nvSpPr>
        <p:spPr>
          <a:xfrm>
            <a:off x="145504" y="2099882"/>
            <a:ext cx="344044" cy="680720"/>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1100"/>
          </a:p>
        </p:txBody>
      </p:sp>
      <p:sp>
        <p:nvSpPr>
          <p:cNvPr id="20" name="object 9">
            <a:extLst>
              <a:ext uri="{FF2B5EF4-FFF2-40B4-BE49-F238E27FC236}">
                <a16:creationId xmlns:a16="http://schemas.microsoft.com/office/drawing/2014/main" id="{F294EAD7-CAB8-401C-B12D-6064AA1177E0}"/>
              </a:ext>
            </a:extLst>
          </p:cNvPr>
          <p:cNvSpPr/>
          <p:nvPr/>
        </p:nvSpPr>
        <p:spPr>
          <a:xfrm>
            <a:off x="4348193" y="230352"/>
            <a:ext cx="956800" cy="603885"/>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00"/>
          </a:p>
        </p:txBody>
      </p:sp>
      <p:sp>
        <p:nvSpPr>
          <p:cNvPr id="21" name="object 10">
            <a:extLst>
              <a:ext uri="{FF2B5EF4-FFF2-40B4-BE49-F238E27FC236}">
                <a16:creationId xmlns:a16="http://schemas.microsoft.com/office/drawing/2014/main" id="{27824596-7DE1-4136-95E4-49A51856B6D3}"/>
              </a:ext>
            </a:extLst>
          </p:cNvPr>
          <p:cNvSpPr/>
          <p:nvPr/>
        </p:nvSpPr>
        <p:spPr>
          <a:xfrm>
            <a:off x="4357256" y="228105"/>
            <a:ext cx="947738" cy="603885"/>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00"/>
          </a:p>
        </p:txBody>
      </p:sp>
      <p:sp>
        <p:nvSpPr>
          <p:cNvPr id="22" name="object 12">
            <a:extLst>
              <a:ext uri="{FF2B5EF4-FFF2-40B4-BE49-F238E27FC236}">
                <a16:creationId xmlns:a16="http://schemas.microsoft.com/office/drawing/2014/main" id="{CAFE6579-511C-4CCB-9A5C-300ACC2F553A}"/>
              </a:ext>
            </a:extLst>
          </p:cNvPr>
          <p:cNvSpPr txBox="1"/>
          <p:nvPr/>
        </p:nvSpPr>
        <p:spPr>
          <a:xfrm>
            <a:off x="4383984" y="279537"/>
            <a:ext cx="1282700" cy="385358"/>
          </a:xfrm>
          <a:prstGeom prst="rect">
            <a:avLst/>
          </a:prstGeom>
        </p:spPr>
        <p:txBody>
          <a:bodyPr vert="horz" wrap="square" lIns="0" tIns="15871" rIns="0" bIns="0" rtlCol="0">
            <a:spAutoFit/>
          </a:bodyPr>
          <a:lstStyle/>
          <a:p>
            <a:pPr>
              <a:spcBef>
                <a:spcPts val="125"/>
              </a:spcBef>
            </a:pPr>
            <a:r>
              <a:rPr lang="ru-RU" sz="2200" b="1" spc="10" dirty="0">
                <a:solidFill>
                  <a:srgbClr val="FEFEFE"/>
                </a:solidFill>
                <a:latin typeface="Arial"/>
                <a:cs typeface="Arial"/>
              </a:rPr>
              <a:t>11-</a:t>
            </a:r>
            <a:r>
              <a:rPr lang="en-US" sz="2400" spc="-5" dirty="0" err="1">
                <a:solidFill>
                  <a:srgbClr val="FEFEFE"/>
                </a:solidFill>
                <a:latin typeface="Arial"/>
                <a:cs typeface="Arial"/>
              </a:rPr>
              <a:t>sinf</a:t>
            </a:r>
            <a:endParaRPr lang="en-US" sz="2400" dirty="0">
              <a:latin typeface="Arial"/>
              <a:cs typeface="Arial"/>
            </a:endParaRPr>
          </a:p>
        </p:txBody>
      </p:sp>
      <p:sp>
        <p:nvSpPr>
          <p:cNvPr id="39" name="object 2">
            <a:extLst>
              <a:ext uri="{FF2B5EF4-FFF2-40B4-BE49-F238E27FC236}">
                <a16:creationId xmlns:a16="http://schemas.microsoft.com/office/drawing/2014/main" id="{775A4F4D-43DB-4668-AA70-0FDB52242C44}"/>
              </a:ext>
            </a:extLst>
          </p:cNvPr>
          <p:cNvSpPr txBox="1">
            <a:spLocks/>
          </p:cNvSpPr>
          <p:nvPr/>
        </p:nvSpPr>
        <p:spPr>
          <a:xfrm>
            <a:off x="1358900" y="238861"/>
            <a:ext cx="2961727" cy="568763"/>
          </a:xfrm>
          <a:prstGeom prst="rect">
            <a:avLst/>
          </a:prstGeom>
        </p:spPr>
        <p:txBody>
          <a:bodyPr vert="horz" wrap="square" lIns="0" tIns="14622" rIns="0" bIns="0" rtlCol="0">
            <a:spAutoFit/>
          </a:bodyPr>
          <a:lstStyle>
            <a:lvl1pPr>
              <a:defRPr sz="3400" b="1" i="0">
                <a:solidFill>
                  <a:schemeClr val="bg1"/>
                </a:solidFill>
                <a:latin typeface="Arial"/>
                <a:ea typeface="+mj-ea"/>
                <a:cs typeface="Arial"/>
              </a:defRPr>
            </a:lvl1pPr>
          </a:lstStyle>
          <a:p>
            <a:pPr marL="12715" defTabSz="915497">
              <a:spcBef>
                <a:spcPts val="114"/>
              </a:spcBef>
              <a:defRPr/>
            </a:pPr>
            <a:r>
              <a:rPr lang="uz-Latn-UZ" sz="3600" spc="10" dirty="0">
                <a:latin typeface="Arial" panose="020B0604020202020204" pitchFamily="34" charset="0"/>
                <a:cs typeface="Arial" panose="020B0604020202020204" pitchFamily="34" charset="0"/>
              </a:rPr>
              <a:t>ONA  TILI</a:t>
            </a:r>
            <a:endParaRPr lang="ru-RU" kern="0" spc="10" dirty="0">
              <a:solidFill>
                <a:sysClr val="window" lastClr="FFFFFF"/>
              </a:solidFill>
              <a:latin typeface="Arial" panose="020B0604020202020204" pitchFamily="34" charset="0"/>
              <a:cs typeface="Arial" panose="020B0604020202020204" pitchFamily="34" charset="0"/>
            </a:endParaRPr>
          </a:p>
        </p:txBody>
      </p:sp>
      <p:sp>
        <p:nvSpPr>
          <p:cNvPr id="40" name="object 12">
            <a:extLst>
              <a:ext uri="{FF2B5EF4-FFF2-40B4-BE49-F238E27FC236}">
                <a16:creationId xmlns:a16="http://schemas.microsoft.com/office/drawing/2014/main" id="{CBB755C7-D145-4CBF-A0CA-DCC15AF34619}"/>
              </a:ext>
            </a:extLst>
          </p:cNvPr>
          <p:cNvSpPr/>
          <p:nvPr/>
        </p:nvSpPr>
        <p:spPr>
          <a:xfrm>
            <a:off x="348287" y="290810"/>
            <a:ext cx="325478" cy="464866"/>
          </a:xfrm>
          <a:custGeom>
            <a:avLst/>
            <a:gdLst/>
            <a:ahLst/>
            <a:cxnLst/>
            <a:rect l="l" t="t" r="r" b="b"/>
            <a:pathLst>
              <a:path w="325120" h="464184">
                <a:moveTo>
                  <a:pt x="301975" y="0"/>
                </a:move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lnTo>
                  <a:pt x="301457" y="463777"/>
                </a:lnTo>
                <a:lnTo>
                  <a:pt x="310484" y="461954"/>
                </a:lnTo>
                <a:lnTo>
                  <a:pt x="317856" y="456985"/>
                </a:lnTo>
                <a:lnTo>
                  <a:pt x="322826" y="449613"/>
                </a:lnTo>
                <a:lnTo>
                  <a:pt x="323087" y="448318"/>
                </a:lnTo>
                <a:lnTo>
                  <a:pt x="18921" y="448318"/>
                </a:lnTo>
                <a:lnTo>
                  <a:pt x="15458" y="444855"/>
                </a:lnTo>
                <a:lnTo>
                  <a:pt x="15458" y="18914"/>
                </a:lnTo>
                <a:lnTo>
                  <a:pt x="18921" y="15454"/>
                </a:lnTo>
                <a:lnTo>
                  <a:pt x="323109" y="15454"/>
                </a:lnTo>
                <a:lnTo>
                  <a:pt x="322873" y="14269"/>
                </a:lnTo>
                <a:lnTo>
                  <a:pt x="318025" y="6956"/>
                </a:lnTo>
                <a:lnTo>
                  <a:pt x="310820" y="1961"/>
                </a:lnTo>
                <a:lnTo>
                  <a:pt x="301975" y="0"/>
                </a:lnTo>
                <a:close/>
              </a:path>
              <a:path w="325120" h="464184">
                <a:moveTo>
                  <a:pt x="321185" y="247345"/>
                </a:moveTo>
                <a:lnTo>
                  <a:pt x="312649" y="247345"/>
                </a:lnTo>
                <a:lnTo>
                  <a:pt x="309190" y="250804"/>
                </a:lnTo>
                <a:lnTo>
                  <a:pt x="309190" y="444855"/>
                </a:lnTo>
                <a:lnTo>
                  <a:pt x="305727" y="448318"/>
                </a:lnTo>
                <a:lnTo>
                  <a:pt x="323087" y="448318"/>
                </a:lnTo>
                <a:lnTo>
                  <a:pt x="324648" y="440585"/>
                </a:lnTo>
                <a:lnTo>
                  <a:pt x="324648" y="250804"/>
                </a:lnTo>
                <a:lnTo>
                  <a:pt x="321185" y="247345"/>
                </a:lnTo>
                <a:close/>
              </a:path>
              <a:path w="325120" h="464184">
                <a:moveTo>
                  <a:pt x="323109" y="15454"/>
                </a:moveTo>
                <a:lnTo>
                  <a:pt x="305727" y="15454"/>
                </a:lnTo>
                <a:lnTo>
                  <a:pt x="309190" y="18914"/>
                </a:lnTo>
                <a:lnTo>
                  <a:pt x="309190" y="73832"/>
                </a:lnTo>
                <a:lnTo>
                  <a:pt x="312649" y="77292"/>
                </a:lnTo>
                <a:lnTo>
                  <a:pt x="321185" y="77292"/>
                </a:lnTo>
                <a:lnTo>
                  <a:pt x="324648" y="73832"/>
                </a:lnTo>
                <a:lnTo>
                  <a:pt x="324648" y="23183"/>
                </a:lnTo>
                <a:lnTo>
                  <a:pt x="323109" y="15454"/>
                </a:lnTo>
                <a:close/>
              </a:path>
            </a:pathLst>
          </a:custGeom>
          <a:solidFill>
            <a:srgbClr val="00AEEF"/>
          </a:solidFill>
        </p:spPr>
        <p:txBody>
          <a:bodyPr wrap="square" lIns="0" tIns="0" rIns="0" bIns="0" rtlCol="0"/>
          <a:lstStyle/>
          <a:p>
            <a:pPr defTabSz="915497"/>
            <a:endParaRPr>
              <a:solidFill>
                <a:prstClr val="black"/>
              </a:solidFill>
              <a:latin typeface="Calibri"/>
            </a:endParaRPr>
          </a:p>
        </p:txBody>
      </p:sp>
      <p:sp>
        <p:nvSpPr>
          <p:cNvPr id="41" name="object 13">
            <a:extLst>
              <a:ext uri="{FF2B5EF4-FFF2-40B4-BE49-F238E27FC236}">
                <a16:creationId xmlns:a16="http://schemas.microsoft.com/office/drawing/2014/main" id="{A320EC73-1DA7-41B7-A48C-0FE802E7001D}"/>
              </a:ext>
            </a:extLst>
          </p:cNvPr>
          <p:cNvSpPr/>
          <p:nvPr/>
        </p:nvSpPr>
        <p:spPr>
          <a:xfrm>
            <a:off x="348287" y="290810"/>
            <a:ext cx="325478" cy="464866"/>
          </a:xfrm>
          <a:custGeom>
            <a:avLst/>
            <a:gdLst/>
            <a:ahLst/>
            <a:cxnLst/>
            <a:rect l="l" t="t" r="r" b="b"/>
            <a:pathLst>
              <a:path w="325120" h="464184">
                <a:moveTo>
                  <a:pt x="23187" y="463777"/>
                </a:moveTo>
                <a:lnTo>
                  <a:pt x="301457" y="463777"/>
                </a:lnTo>
                <a:lnTo>
                  <a:pt x="310484" y="461954"/>
                </a:lnTo>
                <a:lnTo>
                  <a:pt x="317856" y="456985"/>
                </a:lnTo>
                <a:lnTo>
                  <a:pt x="322826" y="449613"/>
                </a:lnTo>
                <a:lnTo>
                  <a:pt x="324648" y="440585"/>
                </a:lnTo>
                <a:lnTo>
                  <a:pt x="324648" y="255074"/>
                </a:lnTo>
                <a:lnTo>
                  <a:pt x="324648" y="250804"/>
                </a:lnTo>
                <a:lnTo>
                  <a:pt x="321185" y="247345"/>
                </a:lnTo>
                <a:lnTo>
                  <a:pt x="316919" y="247345"/>
                </a:lnTo>
                <a:lnTo>
                  <a:pt x="312649" y="247345"/>
                </a:lnTo>
                <a:lnTo>
                  <a:pt x="309190" y="250804"/>
                </a:lnTo>
                <a:lnTo>
                  <a:pt x="309190" y="255074"/>
                </a:lnTo>
                <a:lnTo>
                  <a:pt x="309190" y="440585"/>
                </a:lnTo>
                <a:lnTo>
                  <a:pt x="309190" y="444855"/>
                </a:lnTo>
                <a:lnTo>
                  <a:pt x="305727" y="448318"/>
                </a:lnTo>
                <a:lnTo>
                  <a:pt x="301457" y="448318"/>
                </a:lnTo>
                <a:lnTo>
                  <a:pt x="23187" y="448318"/>
                </a:lnTo>
                <a:lnTo>
                  <a:pt x="18921" y="448318"/>
                </a:lnTo>
                <a:lnTo>
                  <a:pt x="15458" y="444855"/>
                </a:lnTo>
                <a:lnTo>
                  <a:pt x="15458" y="440585"/>
                </a:lnTo>
                <a:lnTo>
                  <a:pt x="15458" y="23183"/>
                </a:lnTo>
                <a:lnTo>
                  <a:pt x="15458" y="18914"/>
                </a:lnTo>
                <a:lnTo>
                  <a:pt x="18921" y="15454"/>
                </a:lnTo>
                <a:lnTo>
                  <a:pt x="23187" y="15454"/>
                </a:lnTo>
                <a:lnTo>
                  <a:pt x="301457" y="15454"/>
                </a:lnTo>
                <a:lnTo>
                  <a:pt x="305727" y="15454"/>
                </a:lnTo>
                <a:lnTo>
                  <a:pt x="309190" y="18914"/>
                </a:lnTo>
                <a:lnTo>
                  <a:pt x="309190" y="23183"/>
                </a:lnTo>
                <a:lnTo>
                  <a:pt x="309190" y="69562"/>
                </a:lnTo>
                <a:lnTo>
                  <a:pt x="309190" y="73832"/>
                </a:lnTo>
                <a:lnTo>
                  <a:pt x="312649" y="77292"/>
                </a:lnTo>
                <a:lnTo>
                  <a:pt x="316919" y="77292"/>
                </a:lnTo>
                <a:lnTo>
                  <a:pt x="321185" y="77292"/>
                </a:lnTo>
                <a:lnTo>
                  <a:pt x="324648" y="73832"/>
                </a:lnTo>
                <a:lnTo>
                  <a:pt x="324648" y="69562"/>
                </a:lnTo>
                <a:lnTo>
                  <a:pt x="324648" y="23183"/>
                </a:lnTo>
                <a:lnTo>
                  <a:pt x="322873" y="14269"/>
                </a:lnTo>
                <a:lnTo>
                  <a:pt x="318025" y="6956"/>
                </a:lnTo>
                <a:lnTo>
                  <a:pt x="310820" y="1961"/>
                </a:lnTo>
                <a:lnTo>
                  <a:pt x="301975" y="0"/>
                </a:lnTo>
                <a:lnTo>
                  <a:pt x="22673" y="0"/>
                </a:lnTo>
                <a:lnTo>
                  <a:pt x="13828" y="1961"/>
                </a:lnTo>
                <a:lnTo>
                  <a:pt x="6623" y="6956"/>
                </a:lnTo>
                <a:lnTo>
                  <a:pt x="1775" y="14269"/>
                </a:lnTo>
                <a:lnTo>
                  <a:pt x="0" y="23183"/>
                </a:lnTo>
                <a:lnTo>
                  <a:pt x="0" y="440585"/>
                </a:lnTo>
                <a:lnTo>
                  <a:pt x="1822" y="449613"/>
                </a:lnTo>
                <a:lnTo>
                  <a:pt x="6791" y="456985"/>
                </a:lnTo>
                <a:lnTo>
                  <a:pt x="14162" y="461954"/>
                </a:lnTo>
                <a:lnTo>
                  <a:pt x="23187" y="463777"/>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sp>
        <p:nvSpPr>
          <p:cNvPr id="42" name="object 14">
            <a:extLst>
              <a:ext uri="{FF2B5EF4-FFF2-40B4-BE49-F238E27FC236}">
                <a16:creationId xmlns:a16="http://schemas.microsoft.com/office/drawing/2014/main" id="{6F5E0EA3-D2C1-4987-9881-745CA41B84A5}"/>
              </a:ext>
            </a:extLst>
          </p:cNvPr>
          <p:cNvSpPr/>
          <p:nvPr/>
        </p:nvSpPr>
        <p:spPr>
          <a:xfrm>
            <a:off x="394317" y="305768"/>
            <a:ext cx="418926" cy="419080"/>
          </a:xfrm>
          <a:custGeom>
            <a:avLst/>
            <a:gdLst/>
            <a:ahLst/>
            <a:cxnLst/>
            <a:rect l="l" t="t" r="r" b="b"/>
            <a:pathLst>
              <a:path w="418465" h="418465">
                <a:moveTo>
                  <a:pt x="406805" y="11192"/>
                </a:moveTo>
                <a:lnTo>
                  <a:pt x="352473" y="11192"/>
                </a:lnTo>
                <a:lnTo>
                  <a:pt x="35384" y="328280"/>
                </a:lnTo>
                <a:lnTo>
                  <a:pt x="34678" y="329086"/>
                </a:lnTo>
                <a:lnTo>
                  <a:pt x="34182" y="329825"/>
                </a:lnTo>
                <a:lnTo>
                  <a:pt x="33761" y="330761"/>
                </a:lnTo>
                <a:lnTo>
                  <a:pt x="0" y="409531"/>
                </a:lnTo>
                <a:lnTo>
                  <a:pt x="245" y="412274"/>
                </a:lnTo>
                <a:lnTo>
                  <a:pt x="3107" y="416613"/>
                </a:lnTo>
                <a:lnTo>
                  <a:pt x="5529" y="417920"/>
                </a:lnTo>
                <a:lnTo>
                  <a:pt x="9195" y="417920"/>
                </a:lnTo>
                <a:lnTo>
                  <a:pt x="10213" y="417711"/>
                </a:lnTo>
                <a:lnTo>
                  <a:pt x="61990" y="395507"/>
                </a:lnTo>
                <a:lnTo>
                  <a:pt x="22816" y="395507"/>
                </a:lnTo>
                <a:lnTo>
                  <a:pt x="43498" y="347241"/>
                </a:lnTo>
                <a:lnTo>
                  <a:pt x="65430" y="347241"/>
                </a:lnTo>
                <a:lnTo>
                  <a:pt x="51854" y="333665"/>
                </a:lnTo>
                <a:lnTo>
                  <a:pt x="307051" y="78479"/>
                </a:lnTo>
                <a:lnTo>
                  <a:pt x="328910" y="78479"/>
                </a:lnTo>
                <a:lnTo>
                  <a:pt x="317981" y="67549"/>
                </a:lnTo>
                <a:lnTo>
                  <a:pt x="330602" y="54918"/>
                </a:lnTo>
                <a:lnTo>
                  <a:pt x="352438" y="54918"/>
                </a:lnTo>
                <a:lnTo>
                  <a:pt x="341532" y="43988"/>
                </a:lnTo>
                <a:lnTo>
                  <a:pt x="369260" y="16300"/>
                </a:lnTo>
                <a:lnTo>
                  <a:pt x="377798" y="14014"/>
                </a:lnTo>
                <a:lnTo>
                  <a:pt x="408786" y="14014"/>
                </a:lnTo>
                <a:lnTo>
                  <a:pt x="406994" y="11318"/>
                </a:lnTo>
                <a:lnTo>
                  <a:pt x="406805" y="11192"/>
                </a:lnTo>
                <a:close/>
              </a:path>
              <a:path w="418465" h="418465">
                <a:moveTo>
                  <a:pt x="65430" y="347241"/>
                </a:moveTo>
                <a:lnTo>
                  <a:pt x="43498" y="347241"/>
                </a:lnTo>
                <a:lnTo>
                  <a:pt x="71078" y="374821"/>
                </a:lnTo>
                <a:lnTo>
                  <a:pt x="22816" y="395507"/>
                </a:lnTo>
                <a:lnTo>
                  <a:pt x="61990" y="395507"/>
                </a:lnTo>
                <a:lnTo>
                  <a:pt x="88492" y="384141"/>
                </a:lnTo>
                <a:lnTo>
                  <a:pt x="89226" y="383641"/>
                </a:lnTo>
                <a:lnTo>
                  <a:pt x="89932" y="382960"/>
                </a:lnTo>
                <a:lnTo>
                  <a:pt x="106502" y="366465"/>
                </a:lnTo>
                <a:lnTo>
                  <a:pt x="84654" y="366465"/>
                </a:lnTo>
                <a:lnTo>
                  <a:pt x="65430" y="347241"/>
                </a:lnTo>
                <a:close/>
              </a:path>
              <a:path w="418465" h="418465">
                <a:moveTo>
                  <a:pt x="328910" y="78479"/>
                </a:moveTo>
                <a:lnTo>
                  <a:pt x="307051" y="78479"/>
                </a:lnTo>
                <a:lnTo>
                  <a:pt x="339840" y="111268"/>
                </a:lnTo>
                <a:lnTo>
                  <a:pt x="84654" y="366465"/>
                </a:lnTo>
                <a:lnTo>
                  <a:pt x="106502" y="366465"/>
                </a:lnTo>
                <a:lnTo>
                  <a:pt x="372632" y="100338"/>
                </a:lnTo>
                <a:lnTo>
                  <a:pt x="350770" y="100338"/>
                </a:lnTo>
                <a:lnTo>
                  <a:pt x="328910" y="78479"/>
                </a:lnTo>
                <a:close/>
              </a:path>
              <a:path w="418465" h="418465">
                <a:moveTo>
                  <a:pt x="352438" y="54918"/>
                </a:moveTo>
                <a:lnTo>
                  <a:pt x="330602" y="54918"/>
                </a:lnTo>
                <a:lnTo>
                  <a:pt x="363402" y="87713"/>
                </a:lnTo>
                <a:lnTo>
                  <a:pt x="350770" y="100338"/>
                </a:lnTo>
                <a:lnTo>
                  <a:pt x="372632" y="100338"/>
                </a:lnTo>
                <a:lnTo>
                  <a:pt x="396154" y="76817"/>
                </a:lnTo>
                <a:lnTo>
                  <a:pt x="374291" y="76817"/>
                </a:lnTo>
                <a:lnTo>
                  <a:pt x="352438" y="54918"/>
                </a:lnTo>
                <a:close/>
              </a:path>
              <a:path w="418465" h="418465">
                <a:moveTo>
                  <a:pt x="408786" y="14014"/>
                </a:moveTo>
                <a:lnTo>
                  <a:pt x="377798" y="14014"/>
                </a:lnTo>
                <a:lnTo>
                  <a:pt x="393804" y="18301"/>
                </a:lnTo>
                <a:lnTo>
                  <a:pt x="400057" y="24551"/>
                </a:lnTo>
                <a:lnTo>
                  <a:pt x="404345" y="40561"/>
                </a:lnTo>
                <a:lnTo>
                  <a:pt x="402059" y="49100"/>
                </a:lnTo>
                <a:lnTo>
                  <a:pt x="396198" y="54957"/>
                </a:lnTo>
                <a:lnTo>
                  <a:pt x="374291" y="76817"/>
                </a:lnTo>
                <a:lnTo>
                  <a:pt x="396154" y="76817"/>
                </a:lnTo>
                <a:lnTo>
                  <a:pt x="407113" y="65858"/>
                </a:lnTo>
                <a:lnTo>
                  <a:pt x="415530" y="53076"/>
                </a:lnTo>
                <a:lnTo>
                  <a:pt x="418313" y="38563"/>
                </a:lnTo>
                <a:lnTo>
                  <a:pt x="415466" y="24063"/>
                </a:lnTo>
                <a:lnTo>
                  <a:pt x="408786" y="14014"/>
                </a:lnTo>
                <a:close/>
              </a:path>
              <a:path w="418465" h="418465">
                <a:moveTo>
                  <a:pt x="396158" y="54950"/>
                </a:moveTo>
                <a:close/>
              </a:path>
              <a:path w="418465" h="418465">
                <a:moveTo>
                  <a:pt x="379748" y="0"/>
                </a:moveTo>
                <a:lnTo>
                  <a:pt x="365235" y="2783"/>
                </a:lnTo>
                <a:lnTo>
                  <a:pt x="352454" y="11199"/>
                </a:lnTo>
                <a:lnTo>
                  <a:pt x="406805" y="11192"/>
                </a:lnTo>
                <a:lnTo>
                  <a:pt x="394249" y="2846"/>
                </a:lnTo>
                <a:lnTo>
                  <a:pt x="379748" y="0"/>
                </a:lnTo>
                <a:close/>
              </a:path>
            </a:pathLst>
          </a:custGeom>
          <a:solidFill>
            <a:srgbClr val="00AEEF"/>
          </a:solidFill>
        </p:spPr>
        <p:txBody>
          <a:bodyPr wrap="square" lIns="0" tIns="0" rIns="0" bIns="0" rtlCol="0"/>
          <a:lstStyle/>
          <a:p>
            <a:pPr defTabSz="915497"/>
            <a:endParaRPr>
              <a:solidFill>
                <a:prstClr val="black"/>
              </a:solidFill>
              <a:latin typeface="Calibri"/>
            </a:endParaRPr>
          </a:p>
        </p:txBody>
      </p:sp>
      <p:sp>
        <p:nvSpPr>
          <p:cNvPr id="43" name="object 15">
            <a:extLst>
              <a:ext uri="{FF2B5EF4-FFF2-40B4-BE49-F238E27FC236}">
                <a16:creationId xmlns:a16="http://schemas.microsoft.com/office/drawing/2014/main" id="{0ABB8709-86F6-46CA-8C30-4777699EAB4C}"/>
              </a:ext>
            </a:extLst>
          </p:cNvPr>
          <p:cNvSpPr/>
          <p:nvPr/>
        </p:nvSpPr>
        <p:spPr>
          <a:xfrm>
            <a:off x="734852" y="318430"/>
            <a:ext cx="65628" cy="65641"/>
          </a:xfrm>
          <a:prstGeom prst="rect">
            <a:avLst/>
          </a:prstGeom>
          <a:blipFill>
            <a:blip r:embed="rId2" cstate="print"/>
            <a:stretch>
              <a:fillRect/>
            </a:stretch>
          </a:blipFill>
        </p:spPr>
        <p:txBody>
          <a:bodyPr wrap="square" lIns="0" tIns="0" rIns="0" bIns="0" rtlCol="0"/>
          <a:lstStyle/>
          <a:p>
            <a:pPr defTabSz="915497"/>
            <a:endParaRPr>
              <a:solidFill>
                <a:prstClr val="black"/>
              </a:solidFill>
              <a:latin typeface="Calibri"/>
            </a:endParaRPr>
          </a:p>
        </p:txBody>
      </p:sp>
      <p:sp>
        <p:nvSpPr>
          <p:cNvPr id="44" name="object 16">
            <a:extLst>
              <a:ext uri="{FF2B5EF4-FFF2-40B4-BE49-F238E27FC236}">
                <a16:creationId xmlns:a16="http://schemas.microsoft.com/office/drawing/2014/main" id="{06354F10-528C-411E-AECE-792AA79C15FD}"/>
              </a:ext>
            </a:extLst>
          </p:cNvPr>
          <p:cNvSpPr/>
          <p:nvPr/>
        </p:nvSpPr>
        <p:spPr>
          <a:xfrm>
            <a:off x="417159" y="653520"/>
            <a:ext cx="48313" cy="48331"/>
          </a:xfrm>
          <a:custGeom>
            <a:avLst/>
            <a:gdLst/>
            <a:ahLst/>
            <a:cxnLst/>
            <a:rect l="l" t="t" r="r" b="b"/>
            <a:pathLst>
              <a:path w="48259" h="48259">
                <a:moveTo>
                  <a:pt x="0" y="48265"/>
                </a:moveTo>
                <a:lnTo>
                  <a:pt x="20681" y="0"/>
                </a:lnTo>
                <a:lnTo>
                  <a:pt x="48261" y="27579"/>
                </a:lnTo>
                <a:lnTo>
                  <a:pt x="0" y="48265"/>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sp>
        <p:nvSpPr>
          <p:cNvPr id="45" name="object 17">
            <a:extLst>
              <a:ext uri="{FF2B5EF4-FFF2-40B4-BE49-F238E27FC236}">
                <a16:creationId xmlns:a16="http://schemas.microsoft.com/office/drawing/2014/main" id="{ABFF23E1-C735-4C78-94D0-05E248A54E8A}"/>
              </a:ext>
            </a:extLst>
          </p:cNvPr>
          <p:cNvSpPr/>
          <p:nvPr/>
        </p:nvSpPr>
        <p:spPr>
          <a:xfrm>
            <a:off x="446227" y="384363"/>
            <a:ext cx="288608" cy="288714"/>
          </a:xfrm>
          <a:custGeom>
            <a:avLst/>
            <a:gdLst/>
            <a:ahLst/>
            <a:cxnLst/>
            <a:rect l="l" t="t" r="r" b="b"/>
            <a:pathLst>
              <a:path w="288290" h="288290">
                <a:moveTo>
                  <a:pt x="255197" y="0"/>
                </a:moveTo>
                <a:lnTo>
                  <a:pt x="287986" y="32788"/>
                </a:lnTo>
                <a:lnTo>
                  <a:pt x="32800" y="287986"/>
                </a:lnTo>
                <a:lnTo>
                  <a:pt x="0" y="255186"/>
                </a:lnTo>
                <a:lnTo>
                  <a:pt x="255197" y="0"/>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sp>
        <p:nvSpPr>
          <p:cNvPr id="46" name="object 18">
            <a:extLst>
              <a:ext uri="{FF2B5EF4-FFF2-40B4-BE49-F238E27FC236}">
                <a16:creationId xmlns:a16="http://schemas.microsoft.com/office/drawing/2014/main" id="{349ECD76-B28B-45A9-AA8C-8C168BF29136}"/>
              </a:ext>
            </a:extLst>
          </p:cNvPr>
          <p:cNvSpPr/>
          <p:nvPr/>
        </p:nvSpPr>
        <p:spPr>
          <a:xfrm>
            <a:off x="712649" y="360768"/>
            <a:ext cx="45770" cy="45787"/>
          </a:xfrm>
          <a:custGeom>
            <a:avLst/>
            <a:gdLst/>
            <a:ahLst/>
            <a:cxnLst/>
            <a:rect l="l" t="t" r="r" b="b"/>
            <a:pathLst>
              <a:path w="45720" h="45720">
                <a:moveTo>
                  <a:pt x="32788" y="45420"/>
                </a:moveTo>
                <a:lnTo>
                  <a:pt x="0" y="12631"/>
                </a:lnTo>
                <a:lnTo>
                  <a:pt x="12621" y="0"/>
                </a:lnTo>
                <a:lnTo>
                  <a:pt x="45421" y="32795"/>
                </a:lnTo>
                <a:lnTo>
                  <a:pt x="32788" y="45420"/>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sp>
        <p:nvSpPr>
          <p:cNvPr id="47" name="object 19">
            <a:extLst>
              <a:ext uri="{FF2B5EF4-FFF2-40B4-BE49-F238E27FC236}">
                <a16:creationId xmlns:a16="http://schemas.microsoft.com/office/drawing/2014/main" id="{895C7C7C-2970-4E77-BAA2-3030D8DC862C}"/>
              </a:ext>
            </a:extLst>
          </p:cNvPr>
          <p:cNvSpPr/>
          <p:nvPr/>
        </p:nvSpPr>
        <p:spPr>
          <a:xfrm>
            <a:off x="394317" y="305768"/>
            <a:ext cx="418926" cy="419080"/>
          </a:xfrm>
          <a:custGeom>
            <a:avLst/>
            <a:gdLst/>
            <a:ahLst/>
            <a:cxnLst/>
            <a:rect l="l" t="t" r="r" b="b"/>
            <a:pathLst>
              <a:path w="418465" h="418465">
                <a:moveTo>
                  <a:pt x="352473" y="11192"/>
                </a:moveTo>
                <a:lnTo>
                  <a:pt x="301579" y="62078"/>
                </a:lnTo>
                <a:lnTo>
                  <a:pt x="35460" y="328208"/>
                </a:lnTo>
                <a:lnTo>
                  <a:pt x="35359" y="328381"/>
                </a:lnTo>
                <a:lnTo>
                  <a:pt x="34678" y="329086"/>
                </a:lnTo>
                <a:lnTo>
                  <a:pt x="34182" y="329825"/>
                </a:lnTo>
                <a:lnTo>
                  <a:pt x="33822" y="330631"/>
                </a:lnTo>
                <a:lnTo>
                  <a:pt x="33761" y="330761"/>
                </a:lnTo>
                <a:lnTo>
                  <a:pt x="1026" y="407145"/>
                </a:lnTo>
                <a:lnTo>
                  <a:pt x="0" y="409531"/>
                </a:lnTo>
                <a:lnTo>
                  <a:pt x="245" y="412274"/>
                </a:lnTo>
                <a:lnTo>
                  <a:pt x="1677" y="414446"/>
                </a:lnTo>
                <a:lnTo>
                  <a:pt x="3107" y="416613"/>
                </a:lnTo>
                <a:lnTo>
                  <a:pt x="5529" y="417920"/>
                </a:lnTo>
                <a:lnTo>
                  <a:pt x="8129" y="417920"/>
                </a:lnTo>
                <a:lnTo>
                  <a:pt x="9177" y="417923"/>
                </a:lnTo>
                <a:lnTo>
                  <a:pt x="10213" y="417711"/>
                </a:lnTo>
                <a:lnTo>
                  <a:pt x="11174" y="417293"/>
                </a:lnTo>
                <a:lnTo>
                  <a:pt x="87552" y="384559"/>
                </a:lnTo>
                <a:lnTo>
                  <a:pt x="87682" y="384497"/>
                </a:lnTo>
                <a:lnTo>
                  <a:pt x="88492" y="384141"/>
                </a:lnTo>
                <a:lnTo>
                  <a:pt x="89226" y="383641"/>
                </a:lnTo>
                <a:lnTo>
                  <a:pt x="89863" y="383029"/>
                </a:lnTo>
                <a:lnTo>
                  <a:pt x="90032" y="382935"/>
                </a:lnTo>
                <a:lnTo>
                  <a:pt x="356227" y="116748"/>
                </a:lnTo>
                <a:lnTo>
                  <a:pt x="407113" y="65858"/>
                </a:lnTo>
                <a:lnTo>
                  <a:pt x="415530" y="53076"/>
                </a:lnTo>
                <a:lnTo>
                  <a:pt x="418313" y="38563"/>
                </a:lnTo>
                <a:lnTo>
                  <a:pt x="415466" y="24063"/>
                </a:lnTo>
                <a:lnTo>
                  <a:pt x="406994" y="11318"/>
                </a:lnTo>
                <a:lnTo>
                  <a:pt x="394249" y="2846"/>
                </a:lnTo>
                <a:lnTo>
                  <a:pt x="379748" y="0"/>
                </a:lnTo>
                <a:lnTo>
                  <a:pt x="365235" y="2783"/>
                </a:lnTo>
                <a:lnTo>
                  <a:pt x="352454" y="11199"/>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sp>
        <p:nvSpPr>
          <p:cNvPr id="48" name="object 20">
            <a:extLst>
              <a:ext uri="{FF2B5EF4-FFF2-40B4-BE49-F238E27FC236}">
                <a16:creationId xmlns:a16="http://schemas.microsoft.com/office/drawing/2014/main" id="{C131B292-257F-4A7B-A11F-1F0B7801BBD2}"/>
              </a:ext>
            </a:extLst>
          </p:cNvPr>
          <p:cNvSpPr/>
          <p:nvPr/>
        </p:nvSpPr>
        <p:spPr>
          <a:xfrm>
            <a:off x="410173" y="368352"/>
            <a:ext cx="201517" cy="0"/>
          </a:xfrm>
          <a:custGeom>
            <a:avLst/>
            <a:gdLst/>
            <a:ahLst/>
            <a:cxnLst/>
            <a:rect l="l" t="t" r="r" b="b"/>
            <a:pathLst>
              <a:path w="201295">
                <a:moveTo>
                  <a:pt x="0" y="0"/>
                </a:moveTo>
                <a:lnTo>
                  <a:pt x="200964" y="0"/>
                </a:lnTo>
              </a:path>
            </a:pathLst>
          </a:custGeom>
          <a:ln w="15457">
            <a:solidFill>
              <a:srgbClr val="00AEEF"/>
            </a:solidFill>
          </a:ln>
        </p:spPr>
        <p:txBody>
          <a:bodyPr wrap="square" lIns="0" tIns="0" rIns="0" bIns="0" rtlCol="0"/>
          <a:lstStyle/>
          <a:p>
            <a:pPr defTabSz="915497"/>
            <a:endParaRPr>
              <a:solidFill>
                <a:prstClr val="black"/>
              </a:solidFill>
              <a:latin typeface="Calibri"/>
            </a:endParaRPr>
          </a:p>
        </p:txBody>
      </p:sp>
      <p:sp>
        <p:nvSpPr>
          <p:cNvPr id="49" name="object 21">
            <a:extLst>
              <a:ext uri="{FF2B5EF4-FFF2-40B4-BE49-F238E27FC236}">
                <a16:creationId xmlns:a16="http://schemas.microsoft.com/office/drawing/2014/main" id="{A3188B50-45BA-4B67-8828-724D3FB814B6}"/>
              </a:ext>
            </a:extLst>
          </p:cNvPr>
          <p:cNvSpPr/>
          <p:nvPr/>
        </p:nvSpPr>
        <p:spPr>
          <a:xfrm>
            <a:off x="410173" y="360612"/>
            <a:ext cx="201517" cy="15898"/>
          </a:xfrm>
          <a:custGeom>
            <a:avLst/>
            <a:gdLst/>
            <a:ahLst/>
            <a:cxnLst/>
            <a:rect l="l" t="t" r="r" b="b"/>
            <a:pathLst>
              <a:path w="201295" h="15875">
                <a:moveTo>
                  <a:pt x="193235" y="0"/>
                </a:move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lnTo>
                  <a:pt x="200964" y="3459"/>
                </a:lnTo>
                <a:lnTo>
                  <a:pt x="197501" y="0"/>
                </a:lnTo>
                <a:lnTo>
                  <a:pt x="193235" y="0"/>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sp>
        <p:nvSpPr>
          <p:cNvPr id="50" name="object 22">
            <a:extLst>
              <a:ext uri="{FF2B5EF4-FFF2-40B4-BE49-F238E27FC236}">
                <a16:creationId xmlns:a16="http://schemas.microsoft.com/office/drawing/2014/main" id="{6A6888D2-7ACE-4E45-8E8F-5C2603158F99}"/>
              </a:ext>
            </a:extLst>
          </p:cNvPr>
          <p:cNvSpPr/>
          <p:nvPr/>
        </p:nvSpPr>
        <p:spPr>
          <a:xfrm>
            <a:off x="410173" y="414796"/>
            <a:ext cx="201517" cy="0"/>
          </a:xfrm>
          <a:custGeom>
            <a:avLst/>
            <a:gdLst/>
            <a:ahLst/>
            <a:cxnLst/>
            <a:rect l="l" t="t" r="r" b="b"/>
            <a:pathLst>
              <a:path w="201295">
                <a:moveTo>
                  <a:pt x="0" y="0"/>
                </a:moveTo>
                <a:lnTo>
                  <a:pt x="200964" y="0"/>
                </a:lnTo>
              </a:path>
            </a:pathLst>
          </a:custGeom>
          <a:ln w="15457">
            <a:solidFill>
              <a:srgbClr val="00AEEF"/>
            </a:solidFill>
          </a:ln>
        </p:spPr>
        <p:txBody>
          <a:bodyPr wrap="square" lIns="0" tIns="0" rIns="0" bIns="0" rtlCol="0"/>
          <a:lstStyle/>
          <a:p>
            <a:pPr defTabSz="915497"/>
            <a:endParaRPr>
              <a:solidFill>
                <a:prstClr val="black"/>
              </a:solidFill>
              <a:latin typeface="Calibri"/>
            </a:endParaRPr>
          </a:p>
        </p:txBody>
      </p:sp>
      <p:sp>
        <p:nvSpPr>
          <p:cNvPr id="51" name="object 23">
            <a:extLst>
              <a:ext uri="{FF2B5EF4-FFF2-40B4-BE49-F238E27FC236}">
                <a16:creationId xmlns:a16="http://schemas.microsoft.com/office/drawing/2014/main" id="{02BA5A4F-953F-4F1E-89AF-C36D044FA8D5}"/>
              </a:ext>
            </a:extLst>
          </p:cNvPr>
          <p:cNvSpPr/>
          <p:nvPr/>
        </p:nvSpPr>
        <p:spPr>
          <a:xfrm>
            <a:off x="410173" y="407056"/>
            <a:ext cx="201517" cy="15898"/>
          </a:xfrm>
          <a:custGeom>
            <a:avLst/>
            <a:gdLst/>
            <a:ahLst/>
            <a:cxnLst/>
            <a:rect l="l" t="t" r="r" b="b"/>
            <a:pathLst>
              <a:path w="201295" h="15875">
                <a:moveTo>
                  <a:pt x="200964" y="7728"/>
                </a:moveTo>
                <a:lnTo>
                  <a:pt x="200964" y="3459"/>
                </a:lnTo>
                <a:lnTo>
                  <a:pt x="197501" y="0"/>
                </a:lnTo>
                <a:lnTo>
                  <a:pt x="193235" y="0"/>
                </a:lnTo>
                <a:lnTo>
                  <a:pt x="7728" y="0"/>
                </a:lnTo>
                <a:lnTo>
                  <a:pt x="3459" y="0"/>
                </a:lnTo>
                <a:lnTo>
                  <a:pt x="0" y="3459"/>
                </a:lnTo>
                <a:lnTo>
                  <a:pt x="0" y="7728"/>
                </a:lnTo>
                <a:lnTo>
                  <a:pt x="0" y="11998"/>
                </a:lnTo>
                <a:lnTo>
                  <a:pt x="3459" y="15457"/>
                </a:lnTo>
                <a:lnTo>
                  <a:pt x="7728" y="15457"/>
                </a:lnTo>
                <a:lnTo>
                  <a:pt x="193235" y="15457"/>
                </a:lnTo>
                <a:lnTo>
                  <a:pt x="197501" y="15457"/>
                </a:lnTo>
                <a:lnTo>
                  <a:pt x="200964" y="11998"/>
                </a:lnTo>
                <a:lnTo>
                  <a:pt x="200964" y="7728"/>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sp>
        <p:nvSpPr>
          <p:cNvPr id="52" name="object 24">
            <a:extLst>
              <a:ext uri="{FF2B5EF4-FFF2-40B4-BE49-F238E27FC236}">
                <a16:creationId xmlns:a16="http://schemas.microsoft.com/office/drawing/2014/main" id="{AB643593-D789-40B0-966A-78146405CC2F}"/>
              </a:ext>
            </a:extLst>
          </p:cNvPr>
          <p:cNvSpPr/>
          <p:nvPr/>
        </p:nvSpPr>
        <p:spPr>
          <a:xfrm>
            <a:off x="410173" y="461239"/>
            <a:ext cx="155111" cy="0"/>
          </a:xfrm>
          <a:custGeom>
            <a:avLst/>
            <a:gdLst/>
            <a:ahLst/>
            <a:cxnLst/>
            <a:rect l="l" t="t" r="r" b="b"/>
            <a:pathLst>
              <a:path w="154940">
                <a:moveTo>
                  <a:pt x="0" y="0"/>
                </a:moveTo>
                <a:lnTo>
                  <a:pt x="154587" y="0"/>
                </a:lnTo>
              </a:path>
            </a:pathLst>
          </a:custGeom>
          <a:ln w="15461">
            <a:solidFill>
              <a:srgbClr val="00AEEF"/>
            </a:solidFill>
          </a:ln>
        </p:spPr>
        <p:txBody>
          <a:bodyPr wrap="square" lIns="0" tIns="0" rIns="0" bIns="0" rtlCol="0"/>
          <a:lstStyle/>
          <a:p>
            <a:pPr defTabSz="915497"/>
            <a:endParaRPr>
              <a:solidFill>
                <a:prstClr val="black"/>
              </a:solidFill>
              <a:latin typeface="Calibri"/>
            </a:endParaRPr>
          </a:p>
        </p:txBody>
      </p:sp>
      <p:sp>
        <p:nvSpPr>
          <p:cNvPr id="53" name="object 25">
            <a:extLst>
              <a:ext uri="{FF2B5EF4-FFF2-40B4-BE49-F238E27FC236}">
                <a16:creationId xmlns:a16="http://schemas.microsoft.com/office/drawing/2014/main" id="{8F53C781-98B4-4F4A-BF71-0E4979E2750B}"/>
              </a:ext>
            </a:extLst>
          </p:cNvPr>
          <p:cNvSpPr/>
          <p:nvPr/>
        </p:nvSpPr>
        <p:spPr>
          <a:xfrm>
            <a:off x="410173" y="453497"/>
            <a:ext cx="155111" cy="15898"/>
          </a:xfrm>
          <a:custGeom>
            <a:avLst/>
            <a:gdLst/>
            <a:ahLst/>
            <a:cxnLst/>
            <a:rect l="l" t="t" r="r" b="b"/>
            <a:pathLst>
              <a:path w="154940" h="15875">
                <a:moveTo>
                  <a:pt x="7728" y="0"/>
                </a:moveTo>
                <a:lnTo>
                  <a:pt x="3459" y="0"/>
                </a:lnTo>
                <a:lnTo>
                  <a:pt x="0" y="3463"/>
                </a:lnTo>
                <a:lnTo>
                  <a:pt x="0" y="7732"/>
                </a:lnTo>
                <a:lnTo>
                  <a:pt x="0" y="11998"/>
                </a:lnTo>
                <a:lnTo>
                  <a:pt x="3459" y="15461"/>
                </a:lnTo>
                <a:lnTo>
                  <a:pt x="7728" y="15461"/>
                </a:lnTo>
                <a:lnTo>
                  <a:pt x="146858" y="15461"/>
                </a:lnTo>
                <a:lnTo>
                  <a:pt x="151124" y="15461"/>
                </a:lnTo>
                <a:lnTo>
                  <a:pt x="154587" y="11998"/>
                </a:lnTo>
                <a:lnTo>
                  <a:pt x="154587" y="7732"/>
                </a:lnTo>
                <a:lnTo>
                  <a:pt x="154587" y="3463"/>
                </a:lnTo>
                <a:lnTo>
                  <a:pt x="151124" y="0"/>
                </a:lnTo>
                <a:lnTo>
                  <a:pt x="146858" y="0"/>
                </a:lnTo>
                <a:lnTo>
                  <a:pt x="7728" y="0"/>
                </a:lnTo>
                <a:close/>
              </a:path>
            </a:pathLst>
          </a:custGeom>
          <a:ln w="3175">
            <a:solidFill>
              <a:srgbClr val="00AEEF"/>
            </a:solidFill>
          </a:ln>
        </p:spPr>
        <p:txBody>
          <a:bodyPr wrap="square" lIns="0" tIns="0" rIns="0" bIns="0" rtlCol="0"/>
          <a:lstStyle/>
          <a:p>
            <a:pPr defTabSz="915497"/>
            <a:endParaRPr>
              <a:solidFill>
                <a:prstClr val="black"/>
              </a:solidFill>
              <a:latin typeface="Calibri"/>
            </a:endParaRPr>
          </a:p>
        </p:txBody>
      </p:sp>
      <p:pic>
        <p:nvPicPr>
          <p:cNvPr id="26" name="Picture 2" descr="C:\Users\Lenovo\Desktop\IMG_20200916_200121_799.jpg"/>
          <p:cNvPicPr>
            <a:picLocks noGrp="1" noChangeAspect="1" noChangeArrowheads="1"/>
          </p:cNvPicPr>
          <p:nvPr>
            <p:ph type="pic" sz="quarter" idx="12"/>
          </p:nvPr>
        </p:nvPicPr>
        <p:blipFill>
          <a:blip r:embed="rId3" cstate="print">
            <a:extLst>
              <a:ext uri="{28A0092B-C50C-407E-A947-70E740481C1C}">
                <a14:useLocalDpi xmlns:a14="http://schemas.microsoft.com/office/drawing/2010/main" val="0"/>
              </a:ext>
            </a:extLst>
          </a:blip>
          <a:srcRect t="9630" b="9630"/>
          <a:stretch>
            <a:fillRect/>
          </a:stretch>
        </p:blipFill>
        <p:spPr bwMode="auto">
          <a:xfrm>
            <a:off x="3872395" y="2099882"/>
            <a:ext cx="1574800" cy="98148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60721" y="1172428"/>
            <a:ext cx="4836779" cy="954107"/>
          </a:xfrm>
          <a:prstGeom prst="rect">
            <a:avLst/>
          </a:prstGeom>
          <a:noFill/>
        </p:spPr>
        <p:txBody>
          <a:bodyPr wrap="square" rtlCol="0">
            <a:spAutoFit/>
          </a:bodyPr>
          <a:lstStyle/>
          <a:p>
            <a:r>
              <a:rPr lang="en-US" sz="2800" dirty="0" err="1">
                <a:solidFill>
                  <a:srgbClr val="002060"/>
                </a:solidFill>
                <a:latin typeface="Arial" panose="020B0604020202020204" pitchFamily="34" charset="0"/>
                <a:cs typeface="Arial" panose="020B0604020202020204" pitchFamily="34" charset="0"/>
              </a:rPr>
              <a:t>Mavzu</a:t>
            </a:r>
            <a:r>
              <a:rPr lang="en-US" sz="2800" dirty="0">
                <a:solidFill>
                  <a:srgbClr val="002060"/>
                </a:solidFill>
                <a:latin typeface="Arial" panose="020B0604020202020204" pitchFamily="34" charset="0"/>
                <a:cs typeface="Arial" panose="020B0604020202020204" pitchFamily="34" charset="0"/>
              </a:rPr>
              <a:t>: </a:t>
            </a:r>
            <a:endParaRPr lang="uz-Cyrl-UZ" sz="2800" dirty="0">
              <a:solidFill>
                <a:srgbClr val="002060"/>
              </a:solidFill>
              <a:latin typeface="Arial" panose="020B0604020202020204" pitchFamily="34" charset="0"/>
              <a:cs typeface="Arial" panose="020B0604020202020204" pitchFamily="34" charset="0"/>
            </a:endParaRPr>
          </a:p>
          <a:p>
            <a:r>
              <a:rPr lang="uz-Latn-UZ" sz="2800" b="1" dirty="0">
                <a:solidFill>
                  <a:srgbClr val="002060"/>
                </a:solidFill>
                <a:latin typeface="Arial" panose="020B0604020202020204" pitchFamily="34" charset="0"/>
                <a:cs typeface="Arial" panose="020B0604020202020204" pitchFamily="34" charset="0"/>
              </a:rPr>
              <a:t>Ifodalilik va ko‘chimlar</a:t>
            </a:r>
            <a:endParaRPr lang="ru-RU" sz="2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43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430887"/>
          </a:xfrm>
        </p:spPr>
        <p:txBody>
          <a:bodyPr/>
          <a:lstStyle/>
          <a:p>
            <a:pPr algn="ctr"/>
            <a:r>
              <a:rPr lang="uz-Latn-UZ" sz="2800" b="0" dirty="0"/>
              <a:t>95-mashq</a:t>
            </a:r>
            <a:endParaRPr lang="ru-RU" sz="2800" b="0" dirty="0"/>
          </a:p>
        </p:txBody>
      </p:sp>
      <p:sp>
        <p:nvSpPr>
          <p:cNvPr id="3" name="Текст 2"/>
          <p:cNvSpPr>
            <a:spLocks noGrp="1"/>
          </p:cNvSpPr>
          <p:nvPr>
            <p:ph type="body" idx="1"/>
          </p:nvPr>
        </p:nvSpPr>
        <p:spPr>
          <a:xfrm>
            <a:off x="139700" y="555625"/>
            <a:ext cx="5486400" cy="2077492"/>
          </a:xfrm>
        </p:spPr>
        <p:txBody>
          <a:bodyPr/>
          <a:lstStyle/>
          <a:p>
            <a:pPr algn="ctr"/>
            <a:r>
              <a:rPr lang="uz-Latn-UZ" sz="1500" b="1" dirty="0"/>
              <a:t>Atirgul</a:t>
            </a:r>
          </a:p>
          <a:p>
            <a:pPr indent="360363"/>
            <a:r>
              <a:rPr lang="uz-Latn-UZ" sz="1500" dirty="0"/>
              <a:t>Gullar oqshom chog‘ida </a:t>
            </a:r>
            <a:r>
              <a:rPr lang="uz-Latn-UZ" sz="1500" dirty="0">
                <a:solidFill>
                  <a:schemeClr val="tx2"/>
                </a:solidFill>
              </a:rPr>
              <a:t>o‘yga tolar </a:t>
            </a:r>
            <a:r>
              <a:rPr lang="uz-Latn-UZ" sz="1500" dirty="0"/>
              <a:t>emishlar,</a:t>
            </a:r>
          </a:p>
          <a:p>
            <a:pPr indent="360363"/>
            <a:r>
              <a:rPr lang="uz-Latn-UZ" sz="1500" dirty="0"/>
              <a:t>Quyosh botgan tarafga, </a:t>
            </a:r>
            <a:r>
              <a:rPr lang="uz-Latn-UZ" sz="1500" dirty="0">
                <a:solidFill>
                  <a:schemeClr val="tx2"/>
                </a:solidFill>
              </a:rPr>
              <a:t>qarab qolar </a:t>
            </a:r>
            <a:r>
              <a:rPr lang="uz-Latn-UZ" sz="1500" dirty="0"/>
              <a:t>emishlar.</a:t>
            </a:r>
          </a:p>
          <a:p>
            <a:pPr indent="360363"/>
            <a:r>
              <a:rPr lang="uz-Latn-UZ" sz="1500" dirty="0"/>
              <a:t>So‘ng barchasi subhidam sal </a:t>
            </a:r>
            <a:r>
              <a:rPr lang="uz-Latn-UZ" sz="1500" dirty="0">
                <a:solidFill>
                  <a:schemeClr val="tx2"/>
                </a:solidFill>
              </a:rPr>
              <a:t>iymanib, nozlanib</a:t>
            </a:r>
            <a:r>
              <a:rPr lang="uz-Latn-UZ" sz="1500" dirty="0"/>
              <a:t>,</a:t>
            </a:r>
          </a:p>
          <a:p>
            <a:pPr indent="360363"/>
            <a:r>
              <a:rPr lang="uz-Latn-UZ" sz="1500" dirty="0"/>
              <a:t>Quyoshni </a:t>
            </a:r>
            <a:r>
              <a:rPr lang="uz-Latn-UZ" sz="1500" dirty="0">
                <a:solidFill>
                  <a:schemeClr val="tx2"/>
                </a:solidFill>
              </a:rPr>
              <a:t>kutar emish</a:t>
            </a:r>
            <a:r>
              <a:rPr lang="uz-Latn-UZ" sz="1500" dirty="0"/>
              <a:t>, sharq tomonga </a:t>
            </a:r>
            <a:r>
              <a:rPr lang="uz-Latn-UZ" sz="1500" dirty="0">
                <a:solidFill>
                  <a:schemeClr val="tx2"/>
                </a:solidFill>
              </a:rPr>
              <a:t>yuzlanib</a:t>
            </a:r>
            <a:r>
              <a:rPr lang="uz-Latn-UZ" sz="1500" dirty="0"/>
              <a:t>.</a:t>
            </a:r>
          </a:p>
          <a:p>
            <a:pPr indent="360363"/>
            <a:r>
              <a:rPr lang="uz-Latn-UZ" sz="1500" dirty="0"/>
              <a:t>Faqatgina atirgul, </a:t>
            </a:r>
            <a:r>
              <a:rPr lang="uz-Latn-UZ" sz="1500" dirty="0">
                <a:solidFill>
                  <a:schemeClr val="tx2"/>
                </a:solidFill>
              </a:rPr>
              <a:t>sog‘inch dog‘lab ko‘ksini,</a:t>
            </a:r>
          </a:p>
          <a:p>
            <a:pPr indent="360363"/>
            <a:r>
              <a:rPr lang="uz-Latn-UZ" sz="1500" dirty="0"/>
              <a:t>Quyoshi ketgan yo‘ldan </a:t>
            </a:r>
            <a:r>
              <a:rPr lang="uz-Latn-UZ" sz="1500" dirty="0">
                <a:solidFill>
                  <a:schemeClr val="tx2"/>
                </a:solidFill>
              </a:rPr>
              <a:t>olmas emish ko‘zini</a:t>
            </a:r>
            <a:r>
              <a:rPr lang="uz-Latn-UZ" sz="1500" dirty="0"/>
              <a:t>.</a:t>
            </a:r>
          </a:p>
          <a:p>
            <a:pPr indent="360363"/>
            <a:r>
              <a:rPr lang="uz-Latn-UZ" sz="1500" dirty="0"/>
              <a:t>Ters tomondan kun chiqqach, to‘lib shabnam- </a:t>
            </a:r>
            <a:r>
              <a:rPr lang="uz-Latn-UZ" sz="1500" dirty="0">
                <a:solidFill>
                  <a:schemeClr val="tx2"/>
                </a:solidFill>
              </a:rPr>
              <a:t>ko‘z yoshga</a:t>
            </a:r>
            <a:r>
              <a:rPr lang="uz-Latn-UZ" sz="1500" dirty="0"/>
              <a:t>,</a:t>
            </a:r>
          </a:p>
          <a:p>
            <a:pPr indent="360363" algn="l"/>
            <a:r>
              <a:rPr lang="uz-Latn-UZ" sz="1500" dirty="0">
                <a:solidFill>
                  <a:schemeClr val="tx2"/>
                </a:solidFill>
              </a:rPr>
              <a:t>Hayrat-u araz bilan qayrilarmish </a:t>
            </a:r>
            <a:r>
              <a:rPr lang="uz-Latn-UZ" sz="1500" dirty="0"/>
              <a:t>quyoshga.                           </a:t>
            </a:r>
            <a:r>
              <a:rPr lang="en-US" sz="1500" dirty="0"/>
              <a:t>   </a:t>
            </a:r>
            <a:endParaRPr lang="uz-Latn-UZ" sz="1500" dirty="0"/>
          </a:p>
        </p:txBody>
      </p:sp>
      <p:pic>
        <p:nvPicPr>
          <p:cNvPr id="4" name="Picture 10"/>
          <p:cNvPicPr>
            <a:picLocks noChangeAspect="1" noChangeArrowheads="1"/>
          </p:cNvPicPr>
          <p:nvPr/>
        </p:nvPicPr>
        <p:blipFill>
          <a:blip r:embed="rId2"/>
          <a:srcRect/>
          <a:stretch>
            <a:fillRect/>
          </a:stretch>
        </p:blipFill>
        <p:spPr bwMode="auto">
          <a:xfrm>
            <a:off x="4449763" y="555625"/>
            <a:ext cx="1341437" cy="1329512"/>
          </a:xfrm>
          <a:prstGeom prst="rect">
            <a:avLst/>
          </a:prstGeom>
          <a:noFill/>
          <a:ln w="9525">
            <a:noFill/>
            <a:miter lim="800000"/>
            <a:headEnd/>
            <a:tailEnd/>
          </a:ln>
        </p:spPr>
      </p:pic>
      <p:sp>
        <p:nvSpPr>
          <p:cNvPr id="5" name="Прямоугольник 4"/>
          <p:cNvSpPr/>
          <p:nvPr/>
        </p:nvSpPr>
        <p:spPr>
          <a:xfrm>
            <a:off x="3418756" y="2771557"/>
            <a:ext cx="2141035" cy="369332"/>
          </a:xfrm>
          <a:prstGeom prst="rect">
            <a:avLst/>
          </a:prstGeom>
        </p:spPr>
        <p:txBody>
          <a:bodyPr wrap="none">
            <a:spAutoFit/>
          </a:bodyPr>
          <a:lstStyle/>
          <a:p>
            <a:pPr indent="360363"/>
            <a:r>
              <a:rPr lang="uz-Latn-UZ" dirty="0"/>
              <a:t>(Mirzo Kenjabek)</a:t>
            </a:r>
          </a:p>
        </p:txBody>
      </p:sp>
    </p:spTree>
    <p:extLst>
      <p:ext uri="{BB962C8B-B14F-4D97-AF65-F5344CB8AC3E}">
        <p14:creationId xmlns:p14="http://schemas.microsoft.com/office/powerpoint/2010/main" val="2636141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EA6341-978A-4738-809D-280E3857371D}"/>
              </a:ext>
            </a:extLst>
          </p:cNvPr>
          <p:cNvSpPr>
            <a:spLocks noGrp="1"/>
          </p:cNvSpPr>
          <p:nvPr>
            <p:ph type="title"/>
          </p:nvPr>
        </p:nvSpPr>
        <p:spPr>
          <a:xfrm>
            <a:off x="300752" y="102424"/>
            <a:ext cx="5164295" cy="369332"/>
          </a:xfrm>
        </p:spPr>
        <p:txBody>
          <a:bodyPr/>
          <a:lstStyle/>
          <a:p>
            <a:pPr algn="ctr"/>
            <a:r>
              <a:rPr lang="uz-Latn-UZ" sz="2400" b="0" dirty="0"/>
              <a:t>She’rda qo‘llangan metaforalar</a:t>
            </a:r>
            <a:endParaRPr lang="ru-RU" sz="2400" b="0" dirty="0"/>
          </a:p>
        </p:txBody>
      </p:sp>
      <p:sp>
        <p:nvSpPr>
          <p:cNvPr id="3" name="Текст 2">
            <a:extLst>
              <a:ext uri="{FF2B5EF4-FFF2-40B4-BE49-F238E27FC236}">
                <a16:creationId xmlns:a16="http://schemas.microsoft.com/office/drawing/2014/main" id="{4B160255-C467-4EFF-AE5D-071297C279F8}"/>
              </a:ext>
            </a:extLst>
          </p:cNvPr>
          <p:cNvSpPr>
            <a:spLocks noGrp="1"/>
          </p:cNvSpPr>
          <p:nvPr>
            <p:ph type="body" idx="1"/>
          </p:nvPr>
        </p:nvSpPr>
        <p:spPr>
          <a:xfrm>
            <a:off x="63499" y="555625"/>
            <a:ext cx="5638799" cy="2794611"/>
          </a:xfrm>
        </p:spPr>
        <p:txBody>
          <a:bodyPr/>
          <a:lstStyle/>
          <a:p>
            <a:pPr marL="342900" lvl="0" indent="-342900" algn="just">
              <a:lnSpc>
                <a:spcPct val="115000"/>
              </a:lnSpc>
              <a:spcAft>
                <a:spcPts val="0"/>
              </a:spcAft>
              <a:buFont typeface="Wingdings" panose="05000000000000000000" pitchFamily="2" charset="2"/>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Gullar</a:t>
            </a:r>
            <a:r>
              <a:rPr lang="en-US" sz="1600"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oʻyga</a:t>
            </a:r>
            <a:r>
              <a:rPr lang="en-US" sz="1600" b="1" i="1" u="sng"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tolar</a:t>
            </a:r>
            <a:r>
              <a:rPr lang="en-US" sz="1600"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emishlar</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ru-RU"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Gullar</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Quyosh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botgan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tarafga</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qarab</a:t>
            </a:r>
            <a:r>
              <a:rPr lang="en-US" sz="1600" b="1" i="1" u="sng"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qolar</a:t>
            </a:r>
            <a:r>
              <a:rPr lang="en-US" sz="1600"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emishlar</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ru-RU"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barchasi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gullar</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sal</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iymanib</a:t>
            </a:r>
            <a:r>
              <a:rPr lang="en-US" sz="1600" b="1" i="1" u="sng"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nozlanib</a:t>
            </a:r>
            <a:r>
              <a:rPr lang="en-US" sz="1600" b="1" i="1" u="sng"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ru-RU"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barchasi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gullar</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Quyoshni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kutar</a:t>
            </a:r>
            <a:r>
              <a:rPr lang="en-US" sz="1600" b="1" i="1" u="sng"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emish</a:t>
            </a:r>
            <a:r>
              <a:rPr lang="en-US" sz="1600" b="1" i="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sharq</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tomonga</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yuzlanib</a:t>
            </a:r>
            <a:r>
              <a:rPr lang="en-US" sz="1600" b="1" i="1" u="sng"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ru-RU"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Faqatgina</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atirgul</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sogʻinch</a:t>
            </a:r>
            <a:r>
              <a:rPr lang="en-US" sz="1600" b="1" i="1" u="sng"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dogʻlab</a:t>
            </a:r>
            <a:r>
              <a:rPr lang="en-US" sz="1600" b="1" i="1" u="sng"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koʻksini</a:t>
            </a:r>
            <a:r>
              <a:rPr lang="en-US" sz="1600" b="1" i="1" u="sng"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ru-RU"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Quyoshi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ketgan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yoʻldan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olmas</a:t>
            </a:r>
            <a:r>
              <a:rPr lang="en-US" sz="1600" b="1" i="1" u="sng"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emish</a:t>
            </a:r>
            <a:r>
              <a:rPr lang="en-US" sz="1600" b="1" i="1" u="sng"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koʻzini</a:t>
            </a:r>
            <a:r>
              <a:rPr lang="en-US" sz="1600" b="1" i="1" u="sng"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ru-RU"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en-US" sz="1600" dirty="0" err="1">
                <a:solidFill>
                  <a:srgbClr val="00B0F0"/>
                </a:solidFill>
                <a:latin typeface="Arial" panose="020B0604020202020204" pitchFamily="34" charset="0"/>
                <a:ea typeface="Calibri" panose="020F0502020204030204" pitchFamily="34" charset="0"/>
                <a:cs typeface="Arial" panose="020B0604020202020204" pitchFamily="34" charset="0"/>
              </a:rPr>
              <a:t>toʻlib</a:t>
            </a:r>
            <a:r>
              <a:rPr lang="en-US" sz="1600" dirty="0">
                <a:solidFill>
                  <a:srgbClr val="00B0F0"/>
                </a:solidFill>
                <a:latin typeface="Arial" panose="020B0604020202020204" pitchFamily="34" charset="0"/>
                <a:ea typeface="Calibri" panose="020F0502020204030204" pitchFamily="34" charset="0"/>
                <a:cs typeface="Arial" panose="020B0604020202020204" pitchFamily="34" charset="0"/>
              </a:rPr>
              <a:t> Shabnam</a:t>
            </a:r>
            <a:r>
              <a:rPr lang="uz-Latn-UZ" sz="1600" dirty="0">
                <a:solidFill>
                  <a:srgbClr val="00B0F0"/>
                </a:solidFill>
                <a:latin typeface="Arial" panose="020B0604020202020204" pitchFamily="34" charset="0"/>
                <a:ea typeface="Calibri" panose="020F0502020204030204" pitchFamily="34" charset="0"/>
                <a:cs typeface="Arial" panose="020B0604020202020204" pitchFamily="34" charset="0"/>
              </a:rPr>
              <a:t> –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koʻz</a:t>
            </a:r>
            <a:r>
              <a:rPr lang="en-US" sz="1600" b="1" i="1" u="sng"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yoshga</a:t>
            </a:r>
            <a:r>
              <a:rPr lang="en-US" sz="1600" b="1" i="1" u="sng" dirty="0">
                <a:solidFill>
                  <a:srgbClr val="00B0F0"/>
                </a:solidFill>
                <a:latin typeface="Arial" panose="020B0604020202020204" pitchFamily="34" charset="0"/>
                <a:ea typeface="Calibri" panose="020F0502020204030204" pitchFamily="34" charset="0"/>
                <a:cs typeface="Arial" panose="020B0604020202020204" pitchFamily="34" charset="0"/>
              </a:rPr>
              <a:t>;</a:t>
            </a:r>
            <a:endParaRPr lang="ru-RU" sz="1600" dirty="0">
              <a:solidFill>
                <a:srgbClr val="00B0F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Hayrat</a:t>
            </a:r>
            <a:r>
              <a:rPr lang="en-US" sz="1600" b="1" i="1" u="sng" dirty="0">
                <a:solidFill>
                  <a:srgbClr val="00B0F0"/>
                </a:solidFill>
                <a:latin typeface="Arial" panose="020B0604020202020204" pitchFamily="34" charset="0"/>
                <a:ea typeface="Calibri" panose="020F0502020204030204" pitchFamily="34" charset="0"/>
                <a:cs typeface="Arial" panose="020B0604020202020204" pitchFamily="34" charset="0"/>
              </a:rPr>
              <a:t>-u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araz</a:t>
            </a:r>
            <a:r>
              <a:rPr lang="en-US" sz="1600" b="1" i="1" u="sng"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bilan</a:t>
            </a:r>
            <a:r>
              <a:rPr lang="en-US" sz="1600" b="1" i="1" u="sng"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1600" b="1" i="1" u="sng" dirty="0" err="1">
                <a:solidFill>
                  <a:srgbClr val="00B0F0"/>
                </a:solidFill>
                <a:latin typeface="Arial" panose="020B0604020202020204" pitchFamily="34" charset="0"/>
                <a:ea typeface="Calibri" panose="020F0502020204030204" pitchFamily="34" charset="0"/>
                <a:cs typeface="Arial" panose="020B0604020202020204" pitchFamily="34" charset="0"/>
              </a:rPr>
              <a:t>qayrilarmish</a:t>
            </a:r>
            <a:r>
              <a:rPr lang="en-US" sz="1600"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quyoshga</a:t>
            </a:r>
            <a:endParaRPr lang="ru-RU" sz="1600" dirty="0">
              <a:latin typeface="Arial" panose="020B0604020202020204" pitchFamily="34" charset="0"/>
              <a:ea typeface="Calibri" panose="020F0502020204030204" pitchFamily="34" charset="0"/>
              <a:cs typeface="Arial" panose="020B0604020202020204" pitchFamily="34" charset="0"/>
            </a:endParaRPr>
          </a:p>
          <a:p>
            <a:endParaRPr lang="ru-RU" sz="1600" dirty="0"/>
          </a:p>
        </p:txBody>
      </p:sp>
      <p:pic>
        <p:nvPicPr>
          <p:cNvPr id="4" name="Picture 7" descr="glad08">
            <a:extLst>
              <a:ext uri="{FF2B5EF4-FFF2-40B4-BE49-F238E27FC236}">
                <a16:creationId xmlns:a16="http://schemas.microsoft.com/office/drawing/2014/main" id="{234468CF-1B17-4E39-8DF3-9E3F810F5494}"/>
              </a:ext>
            </a:extLst>
          </p:cNvPr>
          <p:cNvPicPr>
            <a:picLocks noChangeAspect="1" noChangeArrowheads="1"/>
          </p:cNvPicPr>
          <p:nvPr/>
        </p:nvPicPr>
        <p:blipFill>
          <a:blip r:embed="rId3">
            <a:lum contrast="-6000"/>
          </a:blip>
          <a:srcRect/>
          <a:stretch>
            <a:fillRect/>
          </a:stretch>
        </p:blipFill>
        <p:spPr bwMode="auto">
          <a:xfrm>
            <a:off x="4864100" y="2163535"/>
            <a:ext cx="774700" cy="978891"/>
          </a:xfrm>
          <a:prstGeom prst="rect">
            <a:avLst/>
          </a:prstGeom>
          <a:noFill/>
          <a:ln w="9525">
            <a:noFill/>
            <a:miter lim="800000"/>
            <a:headEnd/>
            <a:tailEnd/>
          </a:ln>
        </p:spPr>
      </p:pic>
    </p:spTree>
    <p:extLst>
      <p:ext uri="{BB962C8B-B14F-4D97-AF65-F5344CB8AC3E}">
        <p14:creationId xmlns:p14="http://schemas.microsoft.com/office/powerpoint/2010/main" val="3919314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852" t="31034"/>
          <a:stretch/>
        </p:blipFill>
        <p:spPr bwMode="auto">
          <a:xfrm>
            <a:off x="4635500" y="2536825"/>
            <a:ext cx="990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0" y="102424"/>
            <a:ext cx="5689600" cy="338554"/>
          </a:xfrm>
        </p:spPr>
        <p:txBody>
          <a:bodyPr/>
          <a:lstStyle/>
          <a:p>
            <a:pPr algn="ctr"/>
            <a:r>
              <a:rPr lang="uz-Latn-UZ" sz="2200" b="0" dirty="0"/>
              <a:t>O‘zbek tilining izohli frazeologik lug‘ati</a:t>
            </a:r>
            <a:endParaRPr lang="ru-RU" sz="2200" b="0" dirty="0"/>
          </a:p>
        </p:txBody>
      </p:sp>
      <p:sp>
        <p:nvSpPr>
          <p:cNvPr id="3" name="Текст 2"/>
          <p:cNvSpPr>
            <a:spLocks noGrp="1"/>
          </p:cNvSpPr>
          <p:nvPr>
            <p:ph type="body" idx="1"/>
          </p:nvPr>
        </p:nvSpPr>
        <p:spPr>
          <a:xfrm>
            <a:off x="353690" y="555625"/>
            <a:ext cx="4982221" cy="553998"/>
          </a:xfrm>
        </p:spPr>
        <p:txBody>
          <a:bodyPr/>
          <a:lstStyle/>
          <a:p>
            <a:pPr algn="ctr"/>
            <a:r>
              <a:rPr lang="uz-Latn-UZ" sz="1800" dirty="0">
                <a:solidFill>
                  <a:schemeClr val="tx2"/>
                </a:solidFill>
              </a:rPr>
              <a:t>Quyidagi iboralarning izohlarini esda tuting. Ular ishtirokida gaplar tuzing.</a:t>
            </a:r>
            <a:endParaRPr lang="ru-RU" sz="1800" dirty="0">
              <a:solidFill>
                <a:schemeClr val="tx2"/>
              </a:solidFill>
            </a:endParaRPr>
          </a:p>
        </p:txBody>
      </p:sp>
      <p:sp>
        <p:nvSpPr>
          <p:cNvPr id="5" name="TextBox 4"/>
          <p:cNvSpPr txBox="1"/>
          <p:nvPr/>
        </p:nvSpPr>
        <p:spPr>
          <a:xfrm>
            <a:off x="126999" y="1165225"/>
            <a:ext cx="5562601" cy="1723549"/>
          </a:xfrm>
          <a:prstGeom prst="rect">
            <a:avLst/>
          </a:prstGeom>
          <a:noFill/>
        </p:spPr>
        <p:txBody>
          <a:bodyPr wrap="square" rtlCol="0">
            <a:spAutoFit/>
          </a:bodyPr>
          <a:lstStyle/>
          <a:p>
            <a:pPr>
              <a:spcAft>
                <a:spcPts val="600"/>
              </a:spcAft>
            </a:pPr>
            <a:r>
              <a:rPr lang="uz-Latn-UZ" sz="1600" dirty="0">
                <a:solidFill>
                  <a:schemeClr val="tx2"/>
                </a:solidFill>
                <a:latin typeface="Arial" pitchFamily="34" charset="0"/>
                <a:cs typeface="Arial" pitchFamily="34" charset="0"/>
              </a:rPr>
              <a:t>Aravani quruq olib qochmoq </a:t>
            </a:r>
            <a:r>
              <a:rPr lang="uz-Latn-UZ" sz="1600" dirty="0">
                <a:latin typeface="Arial" pitchFamily="34" charset="0"/>
                <a:cs typeface="Arial" pitchFamily="34" charset="0"/>
              </a:rPr>
              <a:t>Uddasidan chiqa olmaydigan ish yoki narsa haqida ortiq darajada maqtanmoq. </a:t>
            </a:r>
          </a:p>
          <a:p>
            <a:pPr>
              <a:spcAft>
                <a:spcPts val="600"/>
              </a:spcAft>
            </a:pPr>
            <a:r>
              <a:rPr lang="uz-Latn-UZ" sz="1600" dirty="0">
                <a:latin typeface="Arial" pitchFamily="34" charset="0"/>
                <a:cs typeface="Arial" pitchFamily="34" charset="0"/>
              </a:rPr>
              <a:t>Varianti: </a:t>
            </a:r>
            <a:r>
              <a:rPr lang="uz-Latn-UZ" sz="1600" dirty="0">
                <a:solidFill>
                  <a:schemeClr val="tx2"/>
                </a:solidFill>
                <a:latin typeface="Arial" pitchFamily="34" charset="0"/>
                <a:cs typeface="Arial" pitchFamily="34" charset="0"/>
              </a:rPr>
              <a:t>aravani olib qochmoq; olib qochmoq; quruq aravani olib qochmoq.</a:t>
            </a:r>
          </a:p>
          <a:p>
            <a:pPr>
              <a:spcAft>
                <a:spcPts val="600"/>
              </a:spcAft>
            </a:pPr>
            <a:r>
              <a:rPr lang="uz-Latn-UZ" sz="1600" dirty="0">
                <a:solidFill>
                  <a:schemeClr val="tx2"/>
                </a:solidFill>
                <a:latin typeface="Arial" pitchFamily="34" charset="0"/>
                <a:cs typeface="Arial" pitchFamily="34" charset="0"/>
              </a:rPr>
              <a:t>Qo‘y og‘zidan cho‘p olmagan </a:t>
            </a:r>
            <a:r>
              <a:rPr lang="uz-Latn-UZ" sz="1600" dirty="0">
                <a:latin typeface="Arial" pitchFamily="34" charset="0"/>
                <a:cs typeface="Arial" pitchFamily="34" charset="0"/>
              </a:rPr>
              <a:t>Nihoyat darajada beozor, mo‘min.</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val="2277455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18" y="0"/>
            <a:ext cx="5702300" cy="492443"/>
          </a:xfrm>
        </p:spPr>
        <p:txBody>
          <a:bodyPr/>
          <a:lstStyle/>
          <a:p>
            <a:pPr algn="ctr"/>
            <a:r>
              <a:rPr lang="uz-Latn-UZ" sz="3200" b="0" dirty="0"/>
              <a:t>Savol va topshiriqlar</a:t>
            </a:r>
            <a:endParaRPr lang="ru-RU" sz="3200" b="0" dirty="0"/>
          </a:p>
        </p:txBody>
      </p:sp>
      <p:graphicFrame>
        <p:nvGraphicFramePr>
          <p:cNvPr id="5" name="Схема 4"/>
          <p:cNvGraphicFramePr/>
          <p:nvPr>
            <p:extLst>
              <p:ext uri="{D42A27DB-BD31-4B8C-83A1-F6EECF244321}">
                <p14:modId xmlns:p14="http://schemas.microsoft.com/office/powerpoint/2010/main" val="131393579"/>
              </p:ext>
            </p:extLst>
          </p:nvPr>
        </p:nvGraphicFramePr>
        <p:xfrm>
          <a:off x="63500" y="555625"/>
          <a:ext cx="5486400" cy="2562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819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102424"/>
            <a:ext cx="5164295" cy="369332"/>
          </a:xfrm>
        </p:spPr>
        <p:txBody>
          <a:bodyPr/>
          <a:lstStyle/>
          <a:p>
            <a:pPr algn="ctr"/>
            <a:r>
              <a:rPr lang="uz-Latn-UZ" sz="2400" b="0" dirty="0"/>
              <a:t>Mustaqil bajarish uchun topshiriq</a:t>
            </a:r>
            <a:endParaRPr lang="ru-RU" sz="2400" b="0" dirty="0"/>
          </a:p>
        </p:txBody>
      </p:sp>
      <p:sp>
        <p:nvSpPr>
          <p:cNvPr id="3" name="Текст 2"/>
          <p:cNvSpPr>
            <a:spLocks noGrp="1"/>
          </p:cNvSpPr>
          <p:nvPr>
            <p:ph type="body" idx="1"/>
          </p:nvPr>
        </p:nvSpPr>
        <p:spPr>
          <a:xfrm>
            <a:off x="2349500" y="924214"/>
            <a:ext cx="3200400" cy="1661993"/>
          </a:xfrm>
        </p:spPr>
        <p:txBody>
          <a:bodyPr/>
          <a:lstStyle/>
          <a:p>
            <a:r>
              <a:rPr lang="uz-Latn-UZ" sz="1800" dirty="0"/>
              <a:t>       </a:t>
            </a:r>
            <a:r>
              <a:rPr lang="uz-Latn-UZ" sz="1800" dirty="0">
                <a:solidFill>
                  <a:schemeClr val="tx2"/>
                </a:solidFill>
              </a:rPr>
              <a:t>96-mashq.</a:t>
            </a:r>
          </a:p>
          <a:p>
            <a:r>
              <a:rPr lang="uz-Latn-UZ" sz="1800" dirty="0"/>
              <a:t>      O‘zingiz o‘qiyotgan badiiy asardan ko‘chimlarga misollar toping. Ko‘chimlarning turlarini ko‘rsating, ularning badiiy qimmatini izohlang.</a:t>
            </a:r>
            <a:endParaRPr lang="ru-RU" sz="1800" dirty="0"/>
          </a:p>
        </p:txBody>
      </p:sp>
      <p:pic>
        <p:nvPicPr>
          <p:cNvPr id="4" name="Picture 2" descr="C:\Users\Lenovo\Desktop\Новая папка\IMG_20201101_174218_7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900" y="1194943"/>
            <a:ext cx="1981200" cy="182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17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92100" y="15298"/>
            <a:ext cx="5164295" cy="430887"/>
          </a:xfrm>
        </p:spPr>
        <p:txBody>
          <a:bodyPr/>
          <a:lstStyle/>
          <a:p>
            <a:pPr algn="ctr"/>
            <a:r>
              <a:rPr lang="uz-Latn-UZ" sz="2800" b="0" dirty="0"/>
              <a:t>O‘tgan darsda</a:t>
            </a:r>
            <a:endParaRPr lang="ru-RU" sz="2800" b="0" dirty="0"/>
          </a:p>
        </p:txBody>
      </p:sp>
      <p:sp>
        <p:nvSpPr>
          <p:cNvPr id="6" name="TextBox 5"/>
          <p:cNvSpPr txBox="1"/>
          <p:nvPr/>
        </p:nvSpPr>
        <p:spPr>
          <a:xfrm>
            <a:off x="1511300" y="1165225"/>
            <a:ext cx="184731" cy="307777"/>
          </a:xfrm>
          <a:prstGeom prst="rect">
            <a:avLst/>
          </a:prstGeom>
          <a:noFill/>
        </p:spPr>
        <p:txBody>
          <a:bodyPr wrap="none" rtlCol="0">
            <a:spAutoFit/>
          </a:bodyPr>
          <a:lstStyle/>
          <a:p>
            <a:endParaRPr lang="ru-RU" sz="1400" dirty="0">
              <a:latin typeface="Arial" pitchFamily="34" charset="0"/>
              <a:cs typeface="Arial" pitchFamily="34" charset="0"/>
            </a:endParaRPr>
          </a:p>
        </p:txBody>
      </p:sp>
      <p:sp>
        <p:nvSpPr>
          <p:cNvPr id="7" name="Текст 3"/>
          <p:cNvSpPr txBox="1">
            <a:spLocks/>
          </p:cNvSpPr>
          <p:nvPr/>
        </p:nvSpPr>
        <p:spPr>
          <a:xfrm>
            <a:off x="139700" y="535967"/>
            <a:ext cx="5562600" cy="274134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0" indent="360363" algn="just"/>
            <a:r>
              <a:rPr lang="uz-Latn-UZ" sz="1600" kern="0" dirty="0">
                <a:solidFill>
                  <a:srgbClr val="000000"/>
                </a:solidFill>
                <a:latin typeface="Arial"/>
                <a:cs typeface="Arial"/>
              </a:rPr>
              <a:t>Tilning so‘z xazinasi nutqiy ifodalilikning o‘ziga xos asosiy manbalaridan biridir. Ammo tilning lug‘at boyligidagi so‘zlar bilan frazeologik iboralar solishtirilganda, iboralarning ifodalilik nuqtayi nazaridan imkoniyati sezilarli darajada katta ekanligi  yaqqol ko‘rinadi. </a:t>
            </a:r>
            <a:endParaRPr lang="ru-RU" sz="1600" kern="0" dirty="0">
              <a:solidFill>
                <a:srgbClr val="000000"/>
              </a:solidFill>
              <a:latin typeface="Arial"/>
              <a:cs typeface="Arial"/>
            </a:endParaRPr>
          </a:p>
          <a:p>
            <a:pPr indent="360363" algn="just"/>
            <a:r>
              <a:rPr lang="uz-Latn-UZ" sz="1600" dirty="0">
                <a:latin typeface="Arial" pitchFamily="34" charset="0"/>
                <a:cs typeface="Arial" pitchFamily="34" charset="0"/>
              </a:rPr>
              <a:t>Frazeologik iboralarning deyarli barchasi ekspressivlikka, obrazlilikka, alohida ifodalilikka egadir. </a:t>
            </a:r>
            <a:endParaRPr lang="ru-RU" sz="1600" dirty="0">
              <a:latin typeface="Arial" pitchFamily="34" charset="0"/>
              <a:cs typeface="Arial" pitchFamily="34" charset="0"/>
            </a:endParaRPr>
          </a:p>
        </p:txBody>
      </p:sp>
      <p:pic>
        <p:nvPicPr>
          <p:cNvPr id="5" name="Picture 6">
            <a:extLst>
              <a:ext uri="{FF2B5EF4-FFF2-40B4-BE49-F238E27FC236}">
                <a16:creationId xmlns:a16="http://schemas.microsoft.com/office/drawing/2014/main" id="{2671220C-B27A-4D76-81A5-D74733103293}"/>
              </a:ext>
            </a:extLst>
          </p:cNvPr>
          <p:cNvPicPr>
            <a:picLocks noChangeAspect="1" noChangeArrowheads="1"/>
          </p:cNvPicPr>
          <p:nvPr/>
        </p:nvPicPr>
        <p:blipFill>
          <a:blip r:embed="rId2"/>
          <a:srcRect/>
          <a:stretch>
            <a:fillRect/>
          </a:stretch>
        </p:blipFill>
        <p:spPr bwMode="auto">
          <a:xfrm rot="587589">
            <a:off x="3787955" y="2284184"/>
            <a:ext cx="1778636" cy="852097"/>
          </a:xfrm>
          <a:prstGeom prst="rect">
            <a:avLst/>
          </a:prstGeom>
          <a:noFill/>
          <a:ln w="9525">
            <a:noFill/>
            <a:miter lim="800000"/>
            <a:headEnd/>
            <a:tailEnd/>
          </a:ln>
        </p:spPr>
      </p:pic>
    </p:spTree>
    <p:extLst>
      <p:ext uri="{BB962C8B-B14F-4D97-AF65-F5344CB8AC3E}">
        <p14:creationId xmlns:p14="http://schemas.microsoft.com/office/powerpoint/2010/main" val="216652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752" y="36080"/>
            <a:ext cx="5164295" cy="430887"/>
          </a:xfrm>
        </p:spPr>
        <p:txBody>
          <a:bodyPr/>
          <a:lstStyle/>
          <a:p>
            <a:pPr algn="ctr"/>
            <a:r>
              <a:rPr lang="uz-Latn-UZ" sz="2800" b="0" dirty="0"/>
              <a:t>Topshiriq</a:t>
            </a:r>
            <a:endParaRPr lang="ru-RU" sz="2800" b="0" dirty="0"/>
          </a:p>
        </p:txBody>
      </p:sp>
      <p:sp>
        <p:nvSpPr>
          <p:cNvPr id="3" name="TextBox 2"/>
          <p:cNvSpPr txBox="1"/>
          <p:nvPr/>
        </p:nvSpPr>
        <p:spPr>
          <a:xfrm>
            <a:off x="1511300" y="1927225"/>
            <a:ext cx="184731" cy="369332"/>
          </a:xfrm>
          <a:prstGeom prst="rect">
            <a:avLst/>
          </a:prstGeom>
          <a:noFill/>
        </p:spPr>
        <p:txBody>
          <a:bodyPr wrap="none" rtlCol="0">
            <a:spAutoFit/>
          </a:bodyPr>
          <a:lstStyle/>
          <a:p>
            <a:endParaRPr lang="ru-RU" dirty="0"/>
          </a:p>
        </p:txBody>
      </p:sp>
      <p:sp>
        <p:nvSpPr>
          <p:cNvPr id="5" name="Прямоугольник 4"/>
          <p:cNvSpPr/>
          <p:nvPr/>
        </p:nvSpPr>
        <p:spPr>
          <a:xfrm>
            <a:off x="139701" y="631825"/>
            <a:ext cx="5486399" cy="2031325"/>
          </a:xfrm>
          <a:prstGeom prst="rect">
            <a:avLst/>
          </a:prstGeom>
        </p:spPr>
        <p:txBody>
          <a:bodyPr wrap="square">
            <a:spAutoFit/>
          </a:bodyPr>
          <a:lstStyle/>
          <a:p>
            <a:pPr lvl="0" indent="360363" algn="just"/>
            <a:r>
              <a:rPr lang="uz-Latn-UZ" dirty="0">
                <a:solidFill>
                  <a:schemeClr val="tx2"/>
                </a:solidFill>
                <a:latin typeface="Arial" pitchFamily="34" charset="0"/>
                <a:cs typeface="Arial" pitchFamily="34" charset="0"/>
              </a:rPr>
              <a:t>Berilgan misralarda lochin so‘zining qanday ma’noda qo‘llanganini tushuntiring, undagi ko‘chma ma’no nima asosda yuzaga kelganini ayting.</a:t>
            </a:r>
          </a:p>
          <a:p>
            <a:pPr lvl="0" indent="360363" algn="just"/>
            <a:endParaRPr lang="uz-Latn-UZ" dirty="0">
              <a:solidFill>
                <a:prstClr val="black"/>
              </a:solidFill>
              <a:latin typeface="Arial" pitchFamily="34" charset="0"/>
              <a:cs typeface="Arial" pitchFamily="34" charset="0"/>
            </a:endParaRPr>
          </a:p>
          <a:p>
            <a:pPr lvl="0" indent="360363" algn="just"/>
            <a:r>
              <a:rPr lang="uz-Latn-UZ" dirty="0">
                <a:solidFill>
                  <a:prstClr val="black"/>
                </a:solidFill>
                <a:latin typeface="Arial" pitchFamily="34" charset="0"/>
                <a:cs typeface="Arial" pitchFamily="34" charset="0"/>
              </a:rPr>
              <a:t>Qutlug‘ joy ko‘p erur ushbu dunyoda,</a:t>
            </a:r>
          </a:p>
          <a:p>
            <a:pPr lvl="0" indent="360363" algn="just"/>
            <a:r>
              <a:rPr lang="uz-Latn-UZ" dirty="0">
                <a:solidFill>
                  <a:prstClr val="black"/>
                </a:solidFill>
                <a:latin typeface="Arial" pitchFamily="34" charset="0"/>
                <a:cs typeface="Arial" pitchFamily="34" charset="0"/>
              </a:rPr>
              <a:t>Yulduzni ko‘zlagan </a:t>
            </a:r>
            <a:r>
              <a:rPr lang="uz-Latn-UZ" dirty="0">
                <a:solidFill>
                  <a:schemeClr val="tx2"/>
                </a:solidFill>
                <a:latin typeface="Arial" pitchFamily="34" charset="0"/>
                <a:cs typeface="Arial" pitchFamily="34" charset="0"/>
              </a:rPr>
              <a:t>lochin</a:t>
            </a:r>
            <a:r>
              <a:rPr lang="uz-Latn-UZ" dirty="0">
                <a:solidFill>
                  <a:prstClr val="black"/>
                </a:solidFill>
                <a:latin typeface="Arial" pitchFamily="34" charset="0"/>
                <a:cs typeface="Arial" pitchFamily="34" charset="0"/>
              </a:rPr>
              <a:t> ham talay.</a:t>
            </a:r>
          </a:p>
          <a:p>
            <a:pPr lvl="0" indent="360363" algn="just"/>
            <a:r>
              <a:rPr lang="uz-Latn-UZ" dirty="0">
                <a:solidFill>
                  <a:prstClr val="black"/>
                </a:solidFill>
                <a:latin typeface="Arial" pitchFamily="34" charset="0"/>
                <a:cs typeface="Arial" pitchFamily="34" charset="0"/>
              </a:rPr>
              <a:t>                                     (A.Oripov)</a:t>
            </a:r>
            <a:endParaRPr lang="ru-RU"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2319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B4310C-84C9-44A9-8F29-5CABB6E0A921}"/>
              </a:ext>
            </a:extLst>
          </p:cNvPr>
          <p:cNvSpPr>
            <a:spLocks noGrp="1"/>
          </p:cNvSpPr>
          <p:nvPr>
            <p:ph type="title"/>
          </p:nvPr>
        </p:nvSpPr>
        <p:spPr>
          <a:xfrm>
            <a:off x="288052" y="114319"/>
            <a:ext cx="5164295" cy="430887"/>
          </a:xfrm>
        </p:spPr>
        <p:txBody>
          <a:bodyPr/>
          <a:lstStyle/>
          <a:p>
            <a:pPr algn="ctr"/>
            <a:r>
              <a:rPr lang="uz-Latn-UZ" sz="2800" b="0" dirty="0"/>
              <a:t>Nutq ifodaliligini ta’minlash</a:t>
            </a:r>
            <a:endParaRPr lang="ru-RU" sz="2800" b="0" dirty="0"/>
          </a:p>
        </p:txBody>
      </p:sp>
      <p:sp>
        <p:nvSpPr>
          <p:cNvPr id="3" name="TextBox 2">
            <a:extLst>
              <a:ext uri="{FF2B5EF4-FFF2-40B4-BE49-F238E27FC236}">
                <a16:creationId xmlns:a16="http://schemas.microsoft.com/office/drawing/2014/main" id="{53A2D8C7-65F1-49C9-8679-0751FAEABCCE}"/>
              </a:ext>
            </a:extLst>
          </p:cNvPr>
          <p:cNvSpPr txBox="1"/>
          <p:nvPr/>
        </p:nvSpPr>
        <p:spPr>
          <a:xfrm>
            <a:off x="1511300" y="1622425"/>
            <a:ext cx="838200" cy="307777"/>
          </a:xfrm>
          <a:prstGeom prst="rect">
            <a:avLst/>
          </a:prstGeom>
          <a:noFill/>
        </p:spPr>
        <p:txBody>
          <a:bodyPr wrap="square" rtlCol="0">
            <a:spAutoFit/>
          </a:bodyPr>
          <a:lstStyle/>
          <a:p>
            <a:endParaRPr lang="ru-RU" sz="1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BF36B98-6DDC-4F95-9818-29312AF3F811}"/>
              </a:ext>
            </a:extLst>
          </p:cNvPr>
          <p:cNvSpPr txBox="1"/>
          <p:nvPr/>
        </p:nvSpPr>
        <p:spPr>
          <a:xfrm>
            <a:off x="139700" y="860425"/>
            <a:ext cx="3420348" cy="1815882"/>
          </a:xfrm>
          <a:prstGeom prst="rect">
            <a:avLst/>
          </a:prstGeom>
          <a:noFill/>
        </p:spPr>
        <p:txBody>
          <a:bodyPr wrap="square" rtlCol="0">
            <a:spAutoFit/>
          </a:bodyPr>
          <a:lstStyle/>
          <a:p>
            <a:pPr lvl="0" indent="360363" algn="just"/>
            <a:r>
              <a:rPr lang="uz-Latn-UZ" sz="1600" kern="0" dirty="0">
                <a:solidFill>
                  <a:prstClr val="black"/>
                </a:solidFill>
                <a:latin typeface="Arial"/>
                <a:cs typeface="Arial"/>
              </a:rPr>
              <a:t>So‘zlarni ko‘chma ma’noda qo‘llash ham nutq ifodaliligini ta’minlash uchun tuganmas manbadir. Nutqda deyarli barcha asosiy holatlarda ko‘chma ma’no emotsional-ekspressiv bo‘yoqdorlik kasb etadi.</a:t>
            </a:r>
          </a:p>
        </p:txBody>
      </p:sp>
      <p:pic>
        <p:nvPicPr>
          <p:cNvPr id="6" name="Рисунок 5">
            <a:extLst>
              <a:ext uri="{FF2B5EF4-FFF2-40B4-BE49-F238E27FC236}">
                <a16:creationId xmlns:a16="http://schemas.microsoft.com/office/drawing/2014/main" id="{2A0653C5-2392-4300-8925-CA4CDAD24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8304" y="1165225"/>
            <a:ext cx="1937796" cy="1631142"/>
          </a:xfrm>
          <a:prstGeom prst="rect">
            <a:avLst/>
          </a:prstGeom>
        </p:spPr>
      </p:pic>
    </p:spTree>
    <p:extLst>
      <p:ext uri="{BB962C8B-B14F-4D97-AF65-F5344CB8AC3E}">
        <p14:creationId xmlns:p14="http://schemas.microsoft.com/office/powerpoint/2010/main" val="2932794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48538"/>
            <a:ext cx="5164295" cy="430887"/>
          </a:xfrm>
        </p:spPr>
        <p:txBody>
          <a:bodyPr/>
          <a:lstStyle/>
          <a:p>
            <a:pPr algn="ctr"/>
            <a:r>
              <a:rPr lang="uz-Latn-UZ" sz="2800" b="0" dirty="0"/>
              <a:t>Esda saqlang!</a:t>
            </a:r>
            <a:endParaRPr lang="ru-RU" sz="2800" b="0" dirty="0"/>
          </a:p>
        </p:txBody>
      </p:sp>
      <p:sp>
        <p:nvSpPr>
          <p:cNvPr id="3" name="Текст 2"/>
          <p:cNvSpPr>
            <a:spLocks noGrp="1"/>
          </p:cNvSpPr>
          <p:nvPr>
            <p:ph type="body" idx="1"/>
          </p:nvPr>
        </p:nvSpPr>
        <p:spPr>
          <a:xfrm>
            <a:off x="139700" y="555625"/>
            <a:ext cx="5486400" cy="2077492"/>
          </a:xfrm>
        </p:spPr>
        <p:txBody>
          <a:bodyPr/>
          <a:lstStyle/>
          <a:p>
            <a:pPr indent="360363" algn="just"/>
            <a:r>
              <a:rPr lang="uz-Latn-UZ" sz="1500" dirty="0">
                <a:solidFill>
                  <a:schemeClr val="tx1"/>
                </a:solidFill>
              </a:rPr>
              <a:t>Nutqda so‘zlarni ko‘chma ma’noda ishlatishning xilma-xil ko‘rinishlari mavjud bo‘lib, ular ko‘chimlar nomi bilan umumlashtiriladi. Ko‘chimlarning asosida ikki narsa yoki tushunchani qiyoslash yotadi, ya’ni ikki narsa yoki tushuncha o‘rtasidagi muayyan munosabat (o‘xshashlik, umumiylik, aloqadorlik kabi) asosida tasviriylik, ifodalilik, aniqlikni kuchaytirish maqsadi bilan ulardan birining nomi ikkinchisiga ko‘chiriladi. Ko‘chimlarning metafora, metonimiya, sinekdoxa kabi bir necha turlari farqlanadi.</a:t>
            </a:r>
            <a:endParaRPr lang="ru-RU" sz="1500" dirty="0">
              <a:solidFill>
                <a:schemeClr val="tx1"/>
              </a:solidFill>
            </a:endParaRPr>
          </a:p>
        </p:txBody>
      </p:sp>
      <p:pic>
        <p:nvPicPr>
          <p:cNvPr id="5" name="Рисунок 4">
            <a:extLst>
              <a:ext uri="{FF2B5EF4-FFF2-40B4-BE49-F238E27FC236}">
                <a16:creationId xmlns:a16="http://schemas.microsoft.com/office/drawing/2014/main" id="{1350FABE-E534-403B-B477-A70F38F954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7660" y="2389518"/>
            <a:ext cx="1488440" cy="806794"/>
          </a:xfrm>
          <a:prstGeom prst="rect">
            <a:avLst/>
          </a:prstGeom>
        </p:spPr>
      </p:pic>
    </p:spTree>
    <p:extLst>
      <p:ext uri="{BB962C8B-B14F-4D97-AF65-F5344CB8AC3E}">
        <p14:creationId xmlns:p14="http://schemas.microsoft.com/office/powerpoint/2010/main" val="191359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9EA697-F35F-49C3-AAB6-6D57EE076034}"/>
              </a:ext>
            </a:extLst>
          </p:cNvPr>
          <p:cNvSpPr>
            <a:spLocks noGrp="1"/>
          </p:cNvSpPr>
          <p:nvPr>
            <p:ph type="title"/>
          </p:nvPr>
        </p:nvSpPr>
        <p:spPr>
          <a:xfrm>
            <a:off x="520700" y="98425"/>
            <a:ext cx="4967610" cy="430887"/>
          </a:xfrm>
        </p:spPr>
        <p:txBody>
          <a:bodyPr/>
          <a:lstStyle/>
          <a:p>
            <a:pPr algn="ctr"/>
            <a:r>
              <a:rPr lang="uz-Latn-UZ" sz="2800" b="0" dirty="0"/>
              <a:t>Unutmang!</a:t>
            </a:r>
            <a:endParaRPr lang="ru-RU" sz="2800" b="0" dirty="0"/>
          </a:p>
        </p:txBody>
      </p:sp>
      <p:sp>
        <p:nvSpPr>
          <p:cNvPr id="3" name="Текст 2">
            <a:extLst>
              <a:ext uri="{FF2B5EF4-FFF2-40B4-BE49-F238E27FC236}">
                <a16:creationId xmlns:a16="http://schemas.microsoft.com/office/drawing/2014/main" id="{9DEC28D1-7478-4CA6-8937-D5B5448804FD}"/>
              </a:ext>
            </a:extLst>
          </p:cNvPr>
          <p:cNvSpPr>
            <a:spLocks noGrp="1"/>
          </p:cNvSpPr>
          <p:nvPr>
            <p:ph type="body" idx="1"/>
          </p:nvPr>
        </p:nvSpPr>
        <p:spPr>
          <a:xfrm>
            <a:off x="186226" y="631825"/>
            <a:ext cx="5439874" cy="2462213"/>
          </a:xfrm>
        </p:spPr>
        <p:txBody>
          <a:bodyPr/>
          <a:lstStyle/>
          <a:p>
            <a:pPr lvl="0" indent="360363" algn="just"/>
            <a:r>
              <a:rPr lang="uz-Latn-UZ" sz="1600" dirty="0">
                <a:solidFill>
                  <a:prstClr val="black"/>
                </a:solidFill>
              </a:rPr>
              <a:t>Nutqda so‘zlarni ko‘chma ma’noda ishlatishning xilma-xil ko‘rinishlari mavjud bo‘lib, ular ko‘chimlar nomi bilan umumlashtiriladi. Ko‘chimlarning asosida ikki narsa yoki tushunchani qiyoslash yotadi, ya’ni ikki narsa yoki tushuncha o‘rtasidagi muayyan munosabat (o‘xshashlik, umumiylik, aloqadorlik kabi) asosida tasviriylik, ifodalilik, aniqlikni kuchaytirish maqsadi bilan ulardan birining nomi ikkinchisiga ko‘chiriladi. Ko‘chimlarning metafora, metonimiya, sinekdoxa kabi bir necha turlari farqlanadi.</a:t>
            </a:r>
            <a:endParaRPr lang="ru-RU" sz="1600" dirty="0">
              <a:solidFill>
                <a:prstClr val="black"/>
              </a:solidFill>
            </a:endParaRPr>
          </a:p>
          <a:p>
            <a:endParaRPr lang="ru-RU" sz="1600" dirty="0"/>
          </a:p>
        </p:txBody>
      </p:sp>
      <p:pic>
        <p:nvPicPr>
          <p:cNvPr id="4" name="Picture 2" descr="F:\Школа\Рисунки\мои рисунки\игрушки\КАРАНДАШ.GIF">
            <a:extLst>
              <a:ext uri="{FF2B5EF4-FFF2-40B4-BE49-F238E27FC236}">
                <a16:creationId xmlns:a16="http://schemas.microsoft.com/office/drawing/2014/main" id="{12AF1D46-9525-4FEB-8DB5-3BD8241BC387}"/>
              </a:ext>
            </a:extLst>
          </p:cNvPr>
          <p:cNvPicPr>
            <a:picLocks noChangeAspect="1" noChangeArrowheads="1" noCrop="1"/>
          </p:cNvPicPr>
          <p:nvPr/>
        </p:nvPicPr>
        <p:blipFill>
          <a:blip r:embed="rId2"/>
          <a:srcRect/>
          <a:stretch>
            <a:fillRect/>
          </a:stretch>
        </p:blipFill>
        <p:spPr bwMode="auto">
          <a:xfrm>
            <a:off x="5016500" y="2387600"/>
            <a:ext cx="857250" cy="857250"/>
          </a:xfrm>
          <a:prstGeom prst="rect">
            <a:avLst/>
          </a:prstGeom>
          <a:noFill/>
          <a:ln w="9525">
            <a:noFill/>
            <a:miter lim="800000"/>
            <a:headEnd/>
            <a:tailEnd/>
          </a:ln>
        </p:spPr>
      </p:pic>
    </p:spTree>
    <p:extLst>
      <p:ext uri="{BB962C8B-B14F-4D97-AF65-F5344CB8AC3E}">
        <p14:creationId xmlns:p14="http://schemas.microsoft.com/office/powerpoint/2010/main" val="297722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100" y="48538"/>
            <a:ext cx="5164295" cy="430887"/>
          </a:xfrm>
        </p:spPr>
        <p:txBody>
          <a:bodyPr/>
          <a:lstStyle/>
          <a:p>
            <a:pPr algn="ctr"/>
            <a:r>
              <a:rPr lang="uz-Latn-UZ" sz="2800" b="0" dirty="0">
                <a:ea typeface="+mn-ea"/>
              </a:rPr>
              <a:t>Metafora</a:t>
            </a:r>
            <a:endParaRPr lang="ru-RU" sz="2800" dirty="0"/>
          </a:p>
        </p:txBody>
      </p:sp>
      <p:sp>
        <p:nvSpPr>
          <p:cNvPr id="4" name="Текст 3"/>
          <p:cNvSpPr>
            <a:spLocks noGrp="1"/>
          </p:cNvSpPr>
          <p:nvPr>
            <p:ph type="body" idx="1"/>
          </p:nvPr>
        </p:nvSpPr>
        <p:spPr>
          <a:xfrm>
            <a:off x="139700" y="631825"/>
            <a:ext cx="5486399" cy="1723549"/>
          </a:xfrm>
        </p:spPr>
        <p:txBody>
          <a:bodyPr/>
          <a:lstStyle/>
          <a:p>
            <a:pPr indent="360363" algn="just"/>
            <a:r>
              <a:rPr lang="uz-Latn-UZ" sz="1600" dirty="0">
                <a:solidFill>
                  <a:schemeClr val="tx1"/>
                </a:solidFill>
              </a:rPr>
              <a:t>Narsa yoki tushunchalar o‘rtasidagi o‘xshashlik asosida nom (so‘z)ning ko‘chishidir. Masalan, </a:t>
            </a:r>
            <a:r>
              <a:rPr lang="uz-Latn-UZ" sz="1600" dirty="0">
                <a:solidFill>
                  <a:schemeClr val="tx2"/>
                </a:solidFill>
              </a:rPr>
              <a:t>qozonning qulog‘i </a:t>
            </a:r>
            <a:r>
              <a:rPr lang="uz-Latn-UZ" sz="1600" dirty="0">
                <a:solidFill>
                  <a:schemeClr val="tx1"/>
                </a:solidFill>
              </a:rPr>
              <a:t>birikmasidagi</a:t>
            </a:r>
            <a:r>
              <a:rPr lang="uz-Latn-UZ" sz="1600" dirty="0"/>
              <a:t> </a:t>
            </a:r>
            <a:r>
              <a:rPr lang="uz-Latn-UZ" sz="1600" dirty="0">
                <a:solidFill>
                  <a:schemeClr val="tx2"/>
                </a:solidFill>
              </a:rPr>
              <a:t>quloq</a:t>
            </a:r>
            <a:r>
              <a:rPr lang="uz-Latn-UZ" sz="1600" dirty="0"/>
              <a:t> </a:t>
            </a:r>
            <a:r>
              <a:rPr lang="uz-Latn-UZ" sz="1600" dirty="0">
                <a:solidFill>
                  <a:schemeClr val="tx1"/>
                </a:solidFill>
              </a:rPr>
              <a:t>so‘zining ma’nosi metaforik ma’no, chunki u odamning qulog‘iga o‘xshashligi asosida yuzaga kelgan. Lekin ayni so‘zning bu ma’nosi tilda doimiy metaforaga aylangan, ya’ni turg‘unlashib, mazkur tushunchaning nomiga aylangan.</a:t>
            </a:r>
          </a:p>
        </p:txBody>
      </p:sp>
      <p:pic>
        <p:nvPicPr>
          <p:cNvPr id="7" name="Рисунок 6">
            <a:extLst>
              <a:ext uri="{FF2B5EF4-FFF2-40B4-BE49-F238E27FC236}">
                <a16:creationId xmlns:a16="http://schemas.microsoft.com/office/drawing/2014/main" id="{D93014E9-90D7-44F5-9528-A64521C110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247" y="2355374"/>
            <a:ext cx="1524000" cy="811887"/>
          </a:xfrm>
          <a:prstGeom prst="rect">
            <a:avLst/>
          </a:prstGeom>
        </p:spPr>
      </p:pic>
    </p:spTree>
    <p:extLst>
      <p:ext uri="{BB962C8B-B14F-4D97-AF65-F5344CB8AC3E}">
        <p14:creationId xmlns:p14="http://schemas.microsoft.com/office/powerpoint/2010/main" val="263928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FE1184-1AB1-4F37-BE3E-24FDFF89E332}"/>
              </a:ext>
            </a:extLst>
          </p:cNvPr>
          <p:cNvSpPr>
            <a:spLocks noGrp="1"/>
          </p:cNvSpPr>
          <p:nvPr>
            <p:ph type="title"/>
          </p:nvPr>
        </p:nvSpPr>
        <p:spPr>
          <a:xfrm>
            <a:off x="300752" y="102424"/>
            <a:ext cx="5164295" cy="430887"/>
          </a:xfrm>
        </p:spPr>
        <p:txBody>
          <a:bodyPr/>
          <a:lstStyle/>
          <a:p>
            <a:pPr algn="ctr"/>
            <a:r>
              <a:rPr lang="uz-Latn-UZ" sz="2800" b="0" dirty="0"/>
              <a:t>Bilib oling!</a:t>
            </a:r>
            <a:endParaRPr lang="ru-RU" sz="2800" b="0" dirty="0"/>
          </a:p>
        </p:txBody>
      </p:sp>
      <p:sp>
        <p:nvSpPr>
          <p:cNvPr id="3" name="Текст 2">
            <a:extLst>
              <a:ext uri="{FF2B5EF4-FFF2-40B4-BE49-F238E27FC236}">
                <a16:creationId xmlns:a16="http://schemas.microsoft.com/office/drawing/2014/main" id="{28A62232-8D69-4972-9DCA-C14D344FAD86}"/>
              </a:ext>
            </a:extLst>
          </p:cNvPr>
          <p:cNvSpPr>
            <a:spLocks noGrp="1"/>
          </p:cNvSpPr>
          <p:nvPr>
            <p:ph type="body" idx="1"/>
          </p:nvPr>
        </p:nvSpPr>
        <p:spPr>
          <a:xfrm>
            <a:off x="215900" y="883761"/>
            <a:ext cx="3505200" cy="1969770"/>
          </a:xfrm>
        </p:spPr>
        <p:txBody>
          <a:bodyPr/>
          <a:lstStyle/>
          <a:p>
            <a:pPr lvl="0" indent="360363" algn="just"/>
            <a:r>
              <a:rPr lang="uz-Latn-UZ" sz="1600" dirty="0">
                <a:solidFill>
                  <a:prstClr val="black"/>
                </a:solidFill>
              </a:rPr>
              <a:t>Metafora qanchalik yangi, tutilmagan bo‘lsa, shunchalik ifodali bo‘ladi. Mohir so‘z ustalari o‘z asarlarida so‘zlarni metaforik ma’noda qo‘llash orqali ifodali, obrazli nutqning go‘zal namunalarini yaratadilar. </a:t>
            </a:r>
            <a:endParaRPr lang="ru-RU" sz="1600" dirty="0">
              <a:solidFill>
                <a:prstClr val="black"/>
              </a:solidFill>
            </a:endParaRPr>
          </a:p>
          <a:p>
            <a:pPr algn="just"/>
            <a:endParaRPr lang="ru-RU" sz="1600" dirty="0"/>
          </a:p>
        </p:txBody>
      </p:sp>
      <p:pic>
        <p:nvPicPr>
          <p:cNvPr id="4" name="Picture 4" descr="матем3">
            <a:extLst>
              <a:ext uri="{FF2B5EF4-FFF2-40B4-BE49-F238E27FC236}">
                <a16:creationId xmlns:a16="http://schemas.microsoft.com/office/drawing/2014/main" id="{E26BA7BF-056D-43A4-8F0F-57F88CFF1A3A}"/>
              </a:ext>
            </a:extLst>
          </p:cNvPr>
          <p:cNvPicPr>
            <a:picLocks noChangeAspect="1" noChangeArrowheads="1"/>
          </p:cNvPicPr>
          <p:nvPr/>
        </p:nvPicPr>
        <p:blipFill>
          <a:blip r:embed="rId2"/>
          <a:srcRect/>
          <a:stretch>
            <a:fillRect/>
          </a:stretch>
        </p:blipFill>
        <p:spPr bwMode="auto">
          <a:xfrm>
            <a:off x="3759200" y="1494631"/>
            <a:ext cx="1790700" cy="1358900"/>
          </a:xfrm>
          <a:prstGeom prst="rect">
            <a:avLst/>
          </a:prstGeom>
          <a:noFill/>
          <a:ln w="9525">
            <a:noFill/>
            <a:miter lim="800000"/>
            <a:headEnd/>
            <a:tailEnd/>
          </a:ln>
        </p:spPr>
      </p:pic>
    </p:spTree>
    <p:extLst>
      <p:ext uri="{BB962C8B-B14F-4D97-AF65-F5344CB8AC3E}">
        <p14:creationId xmlns:p14="http://schemas.microsoft.com/office/powerpoint/2010/main" val="31652344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f831a3c1cdbce13dd7dd4ab442522346322c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7840</TotalTime>
  <Words>1514</Words>
  <Application>Microsoft Office PowerPoint</Application>
  <PresentationFormat>Произвольный</PresentationFormat>
  <Paragraphs>127</Paragraphs>
  <Slides>24</Slides>
  <Notes>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Calibri</vt:lpstr>
      <vt:lpstr>Wingdings</vt:lpstr>
      <vt:lpstr>Office Theme</vt:lpstr>
      <vt:lpstr>11-sinf ona tili</vt:lpstr>
      <vt:lpstr>Презентация PowerPoint</vt:lpstr>
      <vt:lpstr>O‘tgan darsda</vt:lpstr>
      <vt:lpstr>Topshiriq</vt:lpstr>
      <vt:lpstr>Nutq ifodaliligini ta’minlash</vt:lpstr>
      <vt:lpstr>Esda saqlang!</vt:lpstr>
      <vt:lpstr>Unutmang!</vt:lpstr>
      <vt:lpstr>Metafora</vt:lpstr>
      <vt:lpstr>Bilib oling!</vt:lpstr>
      <vt:lpstr>Misol</vt:lpstr>
      <vt:lpstr>Metonimiya</vt:lpstr>
      <vt:lpstr>Sinekdoxa</vt:lpstr>
      <vt:lpstr>91-mashq</vt:lpstr>
      <vt:lpstr>91-mashq (davomi)</vt:lpstr>
      <vt:lpstr>Matnda qo‘llangan metaforalar</vt:lpstr>
      <vt:lpstr>92-mashq</vt:lpstr>
      <vt:lpstr>Gaplarda qo‘llangan ko‘chimlar</vt:lpstr>
      <vt:lpstr>93-mashq</vt:lpstr>
      <vt:lpstr>94-mashq</vt:lpstr>
      <vt:lpstr>95-mashq</vt:lpstr>
      <vt:lpstr>She’rda qo‘llangan metaforalar</vt:lpstr>
      <vt:lpstr>O‘zbek tilining izohli frazeologik lug‘ati</vt:lpstr>
      <vt:lpstr>Savol va topshiriqlar</vt:lpstr>
      <vt:lpstr>Mustaqil bajarish uchun topshiriq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Ona tili</dc:title>
  <dc:creator>ARM</dc:creator>
  <cp:lastModifiedBy>Пользователь</cp:lastModifiedBy>
  <cp:revision>632</cp:revision>
  <dcterms:created xsi:type="dcterms:W3CDTF">2020-04-13T08:06:06Z</dcterms:created>
  <dcterms:modified xsi:type="dcterms:W3CDTF">2021-02-18T10:49:00Z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2020-04-13T00:00:00Z</vt:filetime>
  </property>
</Properties>
</file>