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390" r:id="rId2"/>
    <p:sldId id="282" r:id="rId3"/>
    <p:sldId id="277" r:id="rId4"/>
    <p:sldId id="283" r:id="rId5"/>
    <p:sldId id="257" r:id="rId6"/>
    <p:sldId id="284" r:id="rId7"/>
    <p:sldId id="281" r:id="rId8"/>
    <p:sldId id="258" r:id="rId9"/>
    <p:sldId id="259" r:id="rId10"/>
    <p:sldId id="260" r:id="rId11"/>
    <p:sldId id="261" r:id="rId12"/>
    <p:sldId id="268" r:id="rId13"/>
    <p:sldId id="269" r:id="rId14"/>
    <p:sldId id="270" r:id="rId15"/>
  </p:sldIdLst>
  <p:sldSz cx="5765800" cy="3244850"/>
  <p:notesSz cx="5765800" cy="3244850"/>
  <p:custDataLst>
    <p:tags r:id="rId1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023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8" autoAdjust="0"/>
    <p:restoredTop sz="94150" autoAdjust="0"/>
  </p:normalViewPr>
  <p:slideViewPr>
    <p:cSldViewPr>
      <p:cViewPr varScale="1">
        <p:scale>
          <a:sx n="132" d="100"/>
          <a:sy n="132" d="100"/>
        </p:scale>
        <p:origin x="972" y="11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34F495-DE9E-4D33-B58D-608E2B8B795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0CDBDF29-8F61-47D7-BED7-E841B5C62D4D}">
      <dgm:prSet phldrT="[Текст]" custT="1"/>
      <dgm:spPr/>
      <dgm:t>
        <a:bodyPr/>
        <a:lstStyle/>
        <a:p>
          <a:r>
            <a:rPr lang="uz-Latn-UZ" sz="1600" dirty="0">
              <a:latin typeface="Arial" pitchFamily="34" charset="0"/>
              <a:cs typeface="Arial" pitchFamily="34" charset="0"/>
            </a:rPr>
            <a:t>Nutqning ifodalilik sifatini tavsiflang.</a:t>
          </a:r>
          <a:endParaRPr lang="ru-RU" sz="1600" dirty="0">
            <a:latin typeface="Arial" pitchFamily="34" charset="0"/>
            <a:cs typeface="Arial" pitchFamily="34" charset="0"/>
          </a:endParaRPr>
        </a:p>
      </dgm:t>
    </dgm:pt>
    <dgm:pt modelId="{9ECF010A-F0CD-4F2A-B95E-EC4C9C05A251}" type="parTrans" cxnId="{D882B7D0-DF39-4E07-B1D6-4C2DA2EF1F42}">
      <dgm:prSet/>
      <dgm:spPr/>
      <dgm:t>
        <a:bodyPr/>
        <a:lstStyle/>
        <a:p>
          <a:endParaRPr lang="ru-RU"/>
        </a:p>
      </dgm:t>
    </dgm:pt>
    <dgm:pt modelId="{68F965DC-FDE4-4D4C-B64A-7ACF4134CA3F}" type="sibTrans" cxnId="{D882B7D0-DF39-4E07-B1D6-4C2DA2EF1F42}">
      <dgm:prSet/>
      <dgm:spPr/>
      <dgm:t>
        <a:bodyPr/>
        <a:lstStyle/>
        <a:p>
          <a:endParaRPr lang="ru-RU"/>
        </a:p>
      </dgm:t>
    </dgm:pt>
    <dgm:pt modelId="{FC51E248-17D8-4A4E-9310-8B26603F75D5}">
      <dgm:prSet phldrT="[Текст]" custT="1"/>
      <dgm:spPr/>
      <dgm:t>
        <a:bodyPr/>
        <a:lstStyle/>
        <a:p>
          <a:r>
            <a:rPr lang="uz-Latn-UZ" sz="1600" dirty="0">
              <a:latin typeface="Arial" pitchFamily="34" charset="0"/>
              <a:cs typeface="Arial" pitchFamily="34" charset="0"/>
            </a:rPr>
            <a:t>Nutqning ifodalilik sifatiga qaysi uslubda ko‘proq ehtiyoj seziladi</a:t>
          </a:r>
          <a:r>
            <a:rPr lang="uz-Latn-UZ" sz="1600" baseline="0" dirty="0">
              <a:latin typeface="Arial" pitchFamily="34" charset="0"/>
              <a:cs typeface="Arial" pitchFamily="34" charset="0"/>
            </a:rPr>
            <a:t>?</a:t>
          </a:r>
          <a:endParaRPr lang="ru-RU" sz="1600" dirty="0">
            <a:latin typeface="Arial" pitchFamily="34" charset="0"/>
            <a:cs typeface="Arial" pitchFamily="34" charset="0"/>
          </a:endParaRPr>
        </a:p>
      </dgm:t>
    </dgm:pt>
    <dgm:pt modelId="{44904C0A-5E60-495E-9445-6C55D17758EF}" type="parTrans" cxnId="{8A55397B-A32A-4883-9DBB-4AE9F35B8333}">
      <dgm:prSet/>
      <dgm:spPr/>
      <dgm:t>
        <a:bodyPr/>
        <a:lstStyle/>
        <a:p>
          <a:endParaRPr lang="ru-RU"/>
        </a:p>
      </dgm:t>
    </dgm:pt>
    <dgm:pt modelId="{9EA4E42F-BA50-46C1-A247-E378CB589E97}" type="sibTrans" cxnId="{8A55397B-A32A-4883-9DBB-4AE9F35B8333}">
      <dgm:prSet/>
      <dgm:spPr/>
      <dgm:t>
        <a:bodyPr/>
        <a:lstStyle/>
        <a:p>
          <a:endParaRPr lang="ru-RU"/>
        </a:p>
      </dgm:t>
    </dgm:pt>
    <dgm:pt modelId="{2AC195D3-F514-44E6-9E56-9FCEA5F53394}">
      <dgm:prSet phldrT="[Текст]" custT="1"/>
      <dgm:spPr/>
      <dgm:t>
        <a:bodyPr/>
        <a:lstStyle/>
        <a:p>
          <a:r>
            <a:rPr lang="uz-Latn-UZ" sz="1600" baseline="0" dirty="0">
              <a:latin typeface="Arial" pitchFamily="34" charset="0"/>
              <a:cs typeface="Arial" pitchFamily="34" charset="0"/>
            </a:rPr>
            <a:t>Qaysi nutqiy uslubda ifodalilik sifati u qadar muhim emas?</a:t>
          </a:r>
          <a:endParaRPr lang="ru-RU" sz="1600" dirty="0">
            <a:latin typeface="Arial" pitchFamily="34" charset="0"/>
            <a:cs typeface="Arial" pitchFamily="34" charset="0"/>
          </a:endParaRPr>
        </a:p>
      </dgm:t>
    </dgm:pt>
    <dgm:pt modelId="{F58C3004-F1F5-4D5F-BFF2-754E079EA216}" type="parTrans" cxnId="{84FC50B7-B0CF-4D77-BAAF-B88482569F27}">
      <dgm:prSet/>
      <dgm:spPr/>
      <dgm:t>
        <a:bodyPr/>
        <a:lstStyle/>
        <a:p>
          <a:endParaRPr lang="ru-RU"/>
        </a:p>
      </dgm:t>
    </dgm:pt>
    <dgm:pt modelId="{EE58A233-81E4-47AA-BF95-ED925AA02C67}" type="sibTrans" cxnId="{84FC50B7-B0CF-4D77-BAAF-B88482569F27}">
      <dgm:prSet/>
      <dgm:spPr/>
      <dgm:t>
        <a:bodyPr/>
        <a:lstStyle/>
        <a:p>
          <a:endParaRPr lang="ru-RU"/>
        </a:p>
      </dgm:t>
    </dgm:pt>
    <dgm:pt modelId="{AE717091-A44E-4282-894C-9EB36A215C56}">
      <dgm:prSet phldrT="[Текст]" custT="1"/>
      <dgm:spPr/>
      <dgm:t>
        <a:bodyPr/>
        <a:lstStyle/>
        <a:p>
          <a:r>
            <a:rPr lang="uz-Latn-UZ" sz="1600" baseline="0" dirty="0">
              <a:latin typeface="Arial" pitchFamily="34" charset="0"/>
              <a:cs typeface="Arial" pitchFamily="34" charset="0"/>
            </a:rPr>
            <a:t>Til estetik vazifasining amalga oshishida nutqning qaysi kommunikativ sifati favqulodda muhim o‘rin tutadi?</a:t>
          </a:r>
          <a:endParaRPr lang="ru-RU" sz="1600" dirty="0">
            <a:latin typeface="Arial" pitchFamily="34" charset="0"/>
            <a:cs typeface="Arial" pitchFamily="34" charset="0"/>
          </a:endParaRPr>
        </a:p>
      </dgm:t>
    </dgm:pt>
    <dgm:pt modelId="{9A9AC3F9-6B6A-4368-8D01-1222E4CF88B7}" type="parTrans" cxnId="{B26309CD-0BFD-4CD2-AAB8-AE613717A949}">
      <dgm:prSet/>
      <dgm:spPr/>
      <dgm:t>
        <a:bodyPr/>
        <a:lstStyle/>
        <a:p>
          <a:endParaRPr lang="ru-RU"/>
        </a:p>
      </dgm:t>
    </dgm:pt>
    <dgm:pt modelId="{99F8CF25-62F9-4218-935A-D3383D4656D8}" type="sibTrans" cxnId="{B26309CD-0BFD-4CD2-AAB8-AE613717A949}">
      <dgm:prSet/>
      <dgm:spPr/>
      <dgm:t>
        <a:bodyPr/>
        <a:lstStyle/>
        <a:p>
          <a:endParaRPr lang="ru-RU"/>
        </a:p>
      </dgm:t>
    </dgm:pt>
    <dgm:pt modelId="{060ABE54-4F37-4326-8922-F3E017792A48}" type="pres">
      <dgm:prSet presAssocID="{7634F495-DE9E-4D33-B58D-608E2B8B7956}" presName="diagram" presStyleCnt="0">
        <dgm:presLayoutVars>
          <dgm:dir/>
          <dgm:resizeHandles val="exact"/>
        </dgm:presLayoutVars>
      </dgm:prSet>
      <dgm:spPr/>
    </dgm:pt>
    <dgm:pt modelId="{EEEA3B29-74E7-4F0D-9FA6-050C73C35BAE}" type="pres">
      <dgm:prSet presAssocID="{0CDBDF29-8F61-47D7-BED7-E841B5C62D4D}" presName="node" presStyleLbl="node1" presStyleIdx="0" presStyleCnt="4" custScaleX="127945" custScaleY="99805">
        <dgm:presLayoutVars>
          <dgm:bulletEnabled val="1"/>
        </dgm:presLayoutVars>
      </dgm:prSet>
      <dgm:spPr/>
    </dgm:pt>
    <dgm:pt modelId="{185129E8-AC46-4A41-BBD8-428B25F72CC6}" type="pres">
      <dgm:prSet presAssocID="{68F965DC-FDE4-4D4C-B64A-7ACF4134CA3F}" presName="sibTrans" presStyleCnt="0"/>
      <dgm:spPr/>
    </dgm:pt>
    <dgm:pt modelId="{2C2DC6BC-0798-47FA-AEAE-1ECB3308CB4F}" type="pres">
      <dgm:prSet presAssocID="{FC51E248-17D8-4A4E-9310-8B26603F75D5}" presName="node" presStyleLbl="node1" presStyleIdx="1" presStyleCnt="4" custScaleX="120685">
        <dgm:presLayoutVars>
          <dgm:bulletEnabled val="1"/>
        </dgm:presLayoutVars>
      </dgm:prSet>
      <dgm:spPr/>
    </dgm:pt>
    <dgm:pt modelId="{7A7E0217-AA8F-47AA-B4DE-0AFA5ECB59E8}" type="pres">
      <dgm:prSet presAssocID="{9EA4E42F-BA50-46C1-A247-E378CB589E97}" presName="sibTrans" presStyleCnt="0"/>
      <dgm:spPr/>
    </dgm:pt>
    <dgm:pt modelId="{01777485-2CE6-4EB6-A815-C9EFEEACC97A}" type="pres">
      <dgm:prSet presAssocID="{2AC195D3-F514-44E6-9E56-9FCEA5F53394}" presName="node" presStyleLbl="node1" presStyleIdx="2" presStyleCnt="4" custScaleX="121662" custScaleY="128629">
        <dgm:presLayoutVars>
          <dgm:bulletEnabled val="1"/>
        </dgm:presLayoutVars>
      </dgm:prSet>
      <dgm:spPr/>
    </dgm:pt>
    <dgm:pt modelId="{04DF1DC3-ED5C-497E-9C47-DE52C8E3EB3C}" type="pres">
      <dgm:prSet presAssocID="{EE58A233-81E4-47AA-BF95-ED925AA02C67}" presName="sibTrans" presStyleCnt="0"/>
      <dgm:spPr/>
    </dgm:pt>
    <dgm:pt modelId="{1186470C-8005-415C-9675-694A9ABC050E}" type="pres">
      <dgm:prSet presAssocID="{AE717091-A44E-4282-894C-9EB36A215C56}" presName="node" presStyleLbl="node1" presStyleIdx="3" presStyleCnt="4" custScaleX="119378" custScaleY="130065">
        <dgm:presLayoutVars>
          <dgm:bulletEnabled val="1"/>
        </dgm:presLayoutVars>
      </dgm:prSet>
      <dgm:spPr/>
    </dgm:pt>
  </dgm:ptLst>
  <dgm:cxnLst>
    <dgm:cxn modelId="{5EE83E14-85D3-4B40-9AFC-47417C04F75E}" type="presOf" srcId="{0CDBDF29-8F61-47D7-BED7-E841B5C62D4D}" destId="{EEEA3B29-74E7-4F0D-9FA6-050C73C35BAE}" srcOrd="0" destOrd="0" presId="urn:microsoft.com/office/officeart/2005/8/layout/default"/>
    <dgm:cxn modelId="{1A7A0E34-1638-4986-ACB2-44F568EBCDBA}" type="presOf" srcId="{2AC195D3-F514-44E6-9E56-9FCEA5F53394}" destId="{01777485-2CE6-4EB6-A815-C9EFEEACC97A}" srcOrd="0" destOrd="0" presId="urn:microsoft.com/office/officeart/2005/8/layout/default"/>
    <dgm:cxn modelId="{781A514B-F424-43BC-BF77-E774C25FB6DC}" type="presOf" srcId="{AE717091-A44E-4282-894C-9EB36A215C56}" destId="{1186470C-8005-415C-9675-694A9ABC050E}" srcOrd="0" destOrd="0" presId="urn:microsoft.com/office/officeart/2005/8/layout/default"/>
    <dgm:cxn modelId="{8A55397B-A32A-4883-9DBB-4AE9F35B8333}" srcId="{7634F495-DE9E-4D33-B58D-608E2B8B7956}" destId="{FC51E248-17D8-4A4E-9310-8B26603F75D5}" srcOrd="1" destOrd="0" parTransId="{44904C0A-5E60-495E-9445-6C55D17758EF}" sibTransId="{9EA4E42F-BA50-46C1-A247-E378CB589E97}"/>
    <dgm:cxn modelId="{B75DB695-F3DF-4003-B18B-C6C065D6A9B5}" type="presOf" srcId="{FC51E248-17D8-4A4E-9310-8B26603F75D5}" destId="{2C2DC6BC-0798-47FA-AEAE-1ECB3308CB4F}" srcOrd="0" destOrd="0" presId="urn:microsoft.com/office/officeart/2005/8/layout/default"/>
    <dgm:cxn modelId="{84FC50B7-B0CF-4D77-BAAF-B88482569F27}" srcId="{7634F495-DE9E-4D33-B58D-608E2B8B7956}" destId="{2AC195D3-F514-44E6-9E56-9FCEA5F53394}" srcOrd="2" destOrd="0" parTransId="{F58C3004-F1F5-4D5F-BFF2-754E079EA216}" sibTransId="{EE58A233-81E4-47AA-BF95-ED925AA02C67}"/>
    <dgm:cxn modelId="{B26309CD-0BFD-4CD2-AAB8-AE613717A949}" srcId="{7634F495-DE9E-4D33-B58D-608E2B8B7956}" destId="{AE717091-A44E-4282-894C-9EB36A215C56}" srcOrd="3" destOrd="0" parTransId="{9A9AC3F9-6B6A-4368-8D01-1222E4CF88B7}" sibTransId="{99F8CF25-62F9-4218-935A-D3383D4656D8}"/>
    <dgm:cxn modelId="{11F159CD-692A-48A5-9B7F-40A04E46D19B}" type="presOf" srcId="{7634F495-DE9E-4D33-B58D-608E2B8B7956}" destId="{060ABE54-4F37-4326-8922-F3E017792A48}" srcOrd="0" destOrd="0" presId="urn:microsoft.com/office/officeart/2005/8/layout/default"/>
    <dgm:cxn modelId="{D882B7D0-DF39-4E07-B1D6-4C2DA2EF1F42}" srcId="{7634F495-DE9E-4D33-B58D-608E2B8B7956}" destId="{0CDBDF29-8F61-47D7-BED7-E841B5C62D4D}" srcOrd="0" destOrd="0" parTransId="{9ECF010A-F0CD-4F2A-B95E-EC4C9C05A251}" sibTransId="{68F965DC-FDE4-4D4C-B64A-7ACF4134CA3F}"/>
    <dgm:cxn modelId="{47DB962D-C89A-4B67-84E0-1EA88192D24E}" type="presParOf" srcId="{060ABE54-4F37-4326-8922-F3E017792A48}" destId="{EEEA3B29-74E7-4F0D-9FA6-050C73C35BAE}" srcOrd="0" destOrd="0" presId="urn:microsoft.com/office/officeart/2005/8/layout/default"/>
    <dgm:cxn modelId="{0C3434D4-C839-4CC1-ABD8-A2ABEF749DE8}" type="presParOf" srcId="{060ABE54-4F37-4326-8922-F3E017792A48}" destId="{185129E8-AC46-4A41-BBD8-428B25F72CC6}" srcOrd="1" destOrd="0" presId="urn:microsoft.com/office/officeart/2005/8/layout/default"/>
    <dgm:cxn modelId="{C023B2A4-9F8E-450D-895B-D93BD5C3A9C1}" type="presParOf" srcId="{060ABE54-4F37-4326-8922-F3E017792A48}" destId="{2C2DC6BC-0798-47FA-AEAE-1ECB3308CB4F}" srcOrd="2" destOrd="0" presId="urn:microsoft.com/office/officeart/2005/8/layout/default"/>
    <dgm:cxn modelId="{EDACAF97-26C0-4ED7-A796-23BA8EFC211C}" type="presParOf" srcId="{060ABE54-4F37-4326-8922-F3E017792A48}" destId="{7A7E0217-AA8F-47AA-B4DE-0AFA5ECB59E8}" srcOrd="3" destOrd="0" presId="urn:microsoft.com/office/officeart/2005/8/layout/default"/>
    <dgm:cxn modelId="{786B3C35-ECDA-4070-8E7B-C5D54DA3524D}" type="presParOf" srcId="{060ABE54-4F37-4326-8922-F3E017792A48}" destId="{01777485-2CE6-4EB6-A815-C9EFEEACC97A}" srcOrd="4" destOrd="0" presId="urn:microsoft.com/office/officeart/2005/8/layout/default"/>
    <dgm:cxn modelId="{8ABDEDD4-D22F-47A1-9DCA-6D127A8AC958}" type="presParOf" srcId="{060ABE54-4F37-4326-8922-F3E017792A48}" destId="{04DF1DC3-ED5C-497E-9C47-DE52C8E3EB3C}" srcOrd="5" destOrd="0" presId="urn:microsoft.com/office/officeart/2005/8/layout/default"/>
    <dgm:cxn modelId="{7765EDAA-E502-4144-B113-F985EDE40E37}" type="presParOf" srcId="{060ABE54-4F37-4326-8922-F3E017792A48}" destId="{1186470C-8005-415C-9675-694A9ABC050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A3B29-74E7-4F0D-9FA6-050C73C35BAE}">
      <dsp:nvSpPr>
        <dsp:cNvPr id="0" name=""/>
        <dsp:cNvSpPr/>
      </dsp:nvSpPr>
      <dsp:spPr>
        <a:xfrm>
          <a:off x="543938" y="1642"/>
          <a:ext cx="2213658" cy="10360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z-Latn-UZ" sz="1600" kern="1200" dirty="0">
              <a:latin typeface="Arial" pitchFamily="34" charset="0"/>
              <a:cs typeface="Arial" pitchFamily="34" charset="0"/>
            </a:rPr>
            <a:t>Nutqning ifodalilik sifatini tavsiflang.</a:t>
          </a:r>
          <a:endParaRPr lang="ru-RU" sz="1600" kern="1200" dirty="0">
            <a:latin typeface="Arial" pitchFamily="34" charset="0"/>
            <a:cs typeface="Arial" pitchFamily="34" charset="0"/>
          </a:endParaRPr>
        </a:p>
      </dsp:txBody>
      <dsp:txXfrm>
        <a:off x="543938" y="1642"/>
        <a:ext cx="2213658" cy="1036074"/>
      </dsp:txXfrm>
    </dsp:sp>
    <dsp:sp modelId="{2C2DC6BC-0798-47FA-AEAE-1ECB3308CB4F}">
      <dsp:nvSpPr>
        <dsp:cNvPr id="0" name=""/>
        <dsp:cNvSpPr/>
      </dsp:nvSpPr>
      <dsp:spPr>
        <a:xfrm>
          <a:off x="2930613" y="630"/>
          <a:ext cx="2088048" cy="10380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z-Latn-UZ" sz="1600" kern="1200" dirty="0">
              <a:latin typeface="Arial" pitchFamily="34" charset="0"/>
              <a:cs typeface="Arial" pitchFamily="34" charset="0"/>
            </a:rPr>
            <a:t>Nutqning ifodalilik sifatiga qaysi uslubda ko‘proq ehtiyoj seziladi</a:t>
          </a:r>
          <a:r>
            <a:rPr lang="uz-Latn-UZ" sz="1600" kern="1200" baseline="0" dirty="0">
              <a:latin typeface="Arial" pitchFamily="34" charset="0"/>
              <a:cs typeface="Arial" pitchFamily="34" charset="0"/>
            </a:rPr>
            <a:t>?</a:t>
          </a:r>
          <a:endParaRPr lang="ru-RU" sz="1600" kern="1200" dirty="0">
            <a:latin typeface="Arial" pitchFamily="34" charset="0"/>
            <a:cs typeface="Arial" pitchFamily="34" charset="0"/>
          </a:endParaRPr>
        </a:p>
      </dsp:txBody>
      <dsp:txXfrm>
        <a:off x="2930613" y="630"/>
        <a:ext cx="2088048" cy="1038098"/>
      </dsp:txXfrm>
    </dsp:sp>
    <dsp:sp modelId="{01777485-2CE6-4EB6-A815-C9EFEEACC97A}">
      <dsp:nvSpPr>
        <dsp:cNvPr id="0" name=""/>
        <dsp:cNvSpPr/>
      </dsp:nvSpPr>
      <dsp:spPr>
        <a:xfrm>
          <a:off x="609597" y="1219198"/>
          <a:ext cx="2104952" cy="13352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z-Latn-UZ" sz="1600" kern="1200" baseline="0" dirty="0">
              <a:latin typeface="Arial" pitchFamily="34" charset="0"/>
              <a:cs typeface="Arial" pitchFamily="34" charset="0"/>
            </a:rPr>
            <a:t>Qaysi nutqiy uslubda ifodalilik sifati u qadar muhim emas?</a:t>
          </a:r>
          <a:endParaRPr lang="ru-RU" sz="1600" kern="1200" dirty="0">
            <a:latin typeface="Arial" pitchFamily="34" charset="0"/>
            <a:cs typeface="Arial" pitchFamily="34" charset="0"/>
          </a:endParaRPr>
        </a:p>
      </dsp:txBody>
      <dsp:txXfrm>
        <a:off x="609597" y="1219198"/>
        <a:ext cx="2104952" cy="1335295"/>
      </dsp:txXfrm>
    </dsp:sp>
    <dsp:sp modelId="{1186470C-8005-415C-9675-694A9ABC050E}">
      <dsp:nvSpPr>
        <dsp:cNvPr id="0" name=""/>
        <dsp:cNvSpPr/>
      </dsp:nvSpPr>
      <dsp:spPr>
        <a:xfrm>
          <a:off x="2887566" y="1211745"/>
          <a:ext cx="2065435" cy="13502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z-Latn-UZ" sz="1600" kern="1200" baseline="0" dirty="0">
              <a:latin typeface="Arial" pitchFamily="34" charset="0"/>
              <a:cs typeface="Arial" pitchFamily="34" charset="0"/>
            </a:rPr>
            <a:t>Til estetik vazifasining amalga oshishida nutqning qaysi kommunikativ sifati favqulodda muhim o‘rin tutadi?</a:t>
          </a:r>
          <a:endParaRPr lang="ru-RU" sz="1600" kern="1200" dirty="0">
            <a:latin typeface="Arial" pitchFamily="34" charset="0"/>
            <a:cs typeface="Arial" pitchFamily="34" charset="0"/>
          </a:endParaRPr>
        </a:p>
      </dsp:txBody>
      <dsp:txXfrm>
        <a:off x="2887566" y="1211745"/>
        <a:ext cx="2065435" cy="13502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BABC7B9F-CF58-4E55-B55B-710E01FEC8D9}" type="datetimeFigureOut">
              <a:rPr lang="ru-RU" smtClean="0"/>
              <a:t>18.02.2021</a:t>
            </a:fld>
            <a:endParaRPr lang="ru-RU"/>
          </a:p>
        </p:txBody>
      </p:sp>
      <p:sp>
        <p:nvSpPr>
          <p:cNvPr id="4" name="Образ слайда 3"/>
          <p:cNvSpPr>
            <a:spLocks noGrp="1" noRot="1" noChangeAspect="1"/>
          </p:cNvSpPr>
          <p:nvPr>
            <p:ph type="sldImg" idx="2"/>
          </p:nvPr>
        </p:nvSpPr>
        <p:spPr>
          <a:xfrm>
            <a:off x="1911350" y="406400"/>
            <a:ext cx="1943100" cy="10937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62100"/>
            <a:ext cx="4613275" cy="127793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3082925"/>
            <a:ext cx="2498725" cy="1619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2925"/>
            <a:ext cx="2498725" cy="161925"/>
          </a:xfrm>
          <a:prstGeom prst="rect">
            <a:avLst/>
          </a:prstGeom>
        </p:spPr>
        <p:txBody>
          <a:bodyPr vert="horz" lIns="91440" tIns="45720" rIns="91440" bIns="45720" rtlCol="0" anchor="b"/>
          <a:lstStyle>
            <a:lvl1pPr algn="r">
              <a:defRPr sz="1200"/>
            </a:lvl1pPr>
          </a:lstStyle>
          <a:p>
            <a:fld id="{B9474D3D-D129-4517-98CF-316D724B133F}" type="slidenum">
              <a:rPr lang="ru-RU" smtClean="0"/>
              <a:t>‹#›</a:t>
            </a:fld>
            <a:endParaRPr lang="ru-RU"/>
          </a:p>
        </p:txBody>
      </p:sp>
    </p:spTree>
    <p:extLst>
      <p:ext uri="{BB962C8B-B14F-4D97-AF65-F5344CB8AC3E}">
        <p14:creationId xmlns:p14="http://schemas.microsoft.com/office/powerpoint/2010/main" val="54886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2437" y="132463"/>
            <a:ext cx="4900931" cy="315471"/>
          </a:xfrm>
        </p:spPr>
        <p:txBody>
          <a:bodyPr/>
          <a:lstStyle/>
          <a:p>
            <a:r>
              <a:rPr lang="en-US"/>
              <a:t>Click to edit Master title style</a:t>
            </a:r>
          </a:p>
        </p:txBody>
      </p:sp>
      <p:sp>
        <p:nvSpPr>
          <p:cNvPr id="4" name="Picture Placeholder 3"/>
          <p:cNvSpPr>
            <a:spLocks noGrp="1"/>
          </p:cNvSpPr>
          <p:nvPr>
            <p:ph type="pic" sz="quarter" idx="10"/>
          </p:nvPr>
        </p:nvSpPr>
        <p:spPr>
          <a:xfrm>
            <a:off x="432435"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700"/>
            </a:lvl1pPr>
          </a:lstStyle>
          <a:p>
            <a:pPr lvl="0"/>
            <a:endParaRPr lang="en-US"/>
          </a:p>
        </p:txBody>
      </p:sp>
      <p:sp>
        <p:nvSpPr>
          <p:cNvPr id="5" name="Picture Placeholder 3"/>
          <p:cNvSpPr>
            <a:spLocks noGrp="1"/>
          </p:cNvSpPr>
          <p:nvPr>
            <p:ph type="pic" sz="quarter" idx="11"/>
          </p:nvPr>
        </p:nvSpPr>
        <p:spPr>
          <a:xfrm>
            <a:off x="2095868"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700"/>
            </a:lvl1pPr>
          </a:lstStyle>
          <a:p>
            <a:pPr lvl="0"/>
            <a:endParaRPr lang="en-US"/>
          </a:p>
        </p:txBody>
      </p:sp>
      <p:sp>
        <p:nvSpPr>
          <p:cNvPr id="6" name="Picture Placeholder 3"/>
          <p:cNvSpPr>
            <a:spLocks noGrp="1"/>
          </p:cNvSpPr>
          <p:nvPr>
            <p:ph type="pic" sz="quarter" idx="12"/>
          </p:nvPr>
        </p:nvSpPr>
        <p:spPr>
          <a:xfrm>
            <a:off x="3759301"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700"/>
            </a:lvl1pPr>
          </a:lstStyle>
          <a:p>
            <a:pPr lvl="0"/>
            <a:endParaRPr lang="en-US"/>
          </a:p>
        </p:txBody>
      </p:sp>
      <p:sp>
        <p:nvSpPr>
          <p:cNvPr id="8" name="Text Placeholder 9"/>
          <p:cNvSpPr>
            <a:spLocks noGrp="1"/>
          </p:cNvSpPr>
          <p:nvPr>
            <p:ph type="body" sz="quarter" idx="14"/>
          </p:nvPr>
        </p:nvSpPr>
        <p:spPr>
          <a:xfrm>
            <a:off x="432435"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5868"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9301"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2437" y="441662"/>
            <a:ext cx="4900931" cy="192287"/>
          </a:xfrm>
        </p:spPr>
        <p:txBody>
          <a:bodyPr>
            <a:normAutofit/>
          </a:bodyPr>
          <a:lstStyle>
            <a:lvl1pPr marL="0" indent="0" algn="ctr">
              <a:lnSpc>
                <a:spcPct val="86000"/>
              </a:lnSpc>
              <a:spcBef>
                <a:spcPts val="0"/>
              </a:spcBef>
              <a:buNone/>
              <a:defRPr sz="900" baseline="0"/>
            </a:lvl1pPr>
          </a:lstStyle>
          <a:p>
            <a:pPr lvl="0"/>
            <a:r>
              <a:rPr lang="en-US" dirty="0"/>
              <a:t>Click here to edit subtitle</a:t>
            </a:r>
          </a:p>
        </p:txBody>
      </p:sp>
    </p:spTree>
    <p:extLst>
      <p:ext uri="{BB962C8B-B14F-4D97-AF65-F5344CB8AC3E}">
        <p14:creationId xmlns:p14="http://schemas.microsoft.com/office/powerpoint/2010/main" val="2932105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52" y="102424"/>
            <a:ext cx="5164295"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15278" y="1083504"/>
            <a:ext cx="4935243" cy="1424939"/>
          </a:xfrm>
          <a:prstGeom prst="rect">
            <a:avLst/>
          </a:prstGeom>
        </p:spPr>
        <p:txBody>
          <a:bodyPr wrap="square" lIns="0" tIns="0" rIns="0" bIns="0">
            <a:spAutoFit/>
          </a:bodyPr>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69F96E-E95D-4472-B37A-1F55787D7F60}"/>
              </a:ext>
            </a:extLst>
          </p:cNvPr>
          <p:cNvSpPr>
            <a:spLocks noGrp="1"/>
          </p:cNvSpPr>
          <p:nvPr>
            <p:ph type="title"/>
          </p:nvPr>
        </p:nvSpPr>
        <p:spPr>
          <a:xfrm>
            <a:off x="300752" y="102424"/>
            <a:ext cx="5164295" cy="430887"/>
          </a:xfrm>
        </p:spPr>
        <p:txBody>
          <a:bodyPr/>
          <a:lstStyle/>
          <a:p>
            <a:pPr algn="ctr"/>
            <a:r>
              <a:rPr lang="uz-Latn-UZ" sz="2800" b="0" dirty="0"/>
              <a:t>11-sinf ona tili</a:t>
            </a:r>
            <a:endParaRPr lang="ru-RU" sz="2800" b="0" dirty="0"/>
          </a:p>
        </p:txBody>
      </p:sp>
      <p:sp>
        <p:nvSpPr>
          <p:cNvPr id="3" name="Текст 2">
            <a:extLst>
              <a:ext uri="{FF2B5EF4-FFF2-40B4-BE49-F238E27FC236}">
                <a16:creationId xmlns:a16="http://schemas.microsoft.com/office/drawing/2014/main" id="{6FCD2978-4DED-466D-915F-0A513AE24194}"/>
              </a:ext>
            </a:extLst>
          </p:cNvPr>
          <p:cNvSpPr>
            <a:spLocks noGrp="1"/>
          </p:cNvSpPr>
          <p:nvPr>
            <p:ph type="body" idx="1"/>
          </p:nvPr>
        </p:nvSpPr>
        <p:spPr>
          <a:xfrm>
            <a:off x="415278" y="784226"/>
            <a:ext cx="4935243" cy="1538883"/>
          </a:xfrm>
          <a:solidFill>
            <a:srgbClr val="FFCCFF"/>
          </a:solidFill>
          <a:ln>
            <a:solidFill>
              <a:srgbClr val="002060"/>
            </a:solidFill>
          </a:ln>
        </p:spPr>
        <p:txBody>
          <a:bodyPr/>
          <a:lstStyle/>
          <a:p>
            <a:pPr algn="ctr"/>
            <a:r>
              <a:rPr lang="uz-Latn-UZ" sz="2000" dirty="0"/>
              <a:t>Toshkent viloyati Toshkent tumani </a:t>
            </a:r>
          </a:p>
          <a:p>
            <a:pPr algn="ctr"/>
            <a:r>
              <a:rPr lang="uz-Latn-UZ" sz="2000" dirty="0"/>
              <a:t>16-umumiy o‘rta ta’lim maktabi ona tili va adabiyot fani o‘qituvchisi Baymanova Munojot Daniyarovnaning 11-sinf ona tili fani uchun tayyorlagan taqdimoti</a:t>
            </a:r>
            <a:endParaRPr lang="ru-RU" sz="2000" dirty="0"/>
          </a:p>
        </p:txBody>
      </p:sp>
    </p:spTree>
    <p:extLst>
      <p:ext uri="{BB962C8B-B14F-4D97-AF65-F5344CB8AC3E}">
        <p14:creationId xmlns:p14="http://schemas.microsoft.com/office/powerpoint/2010/main" val="2251922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48538"/>
            <a:ext cx="5164295" cy="430887"/>
          </a:xfrm>
        </p:spPr>
        <p:txBody>
          <a:bodyPr/>
          <a:lstStyle/>
          <a:p>
            <a:pPr algn="ctr"/>
            <a:r>
              <a:rPr lang="uz-Latn-UZ" sz="2800" b="0" dirty="0"/>
              <a:t>82-mashq</a:t>
            </a:r>
            <a:endParaRPr lang="ru-RU" sz="2800" b="0" dirty="0"/>
          </a:p>
        </p:txBody>
      </p:sp>
      <p:sp>
        <p:nvSpPr>
          <p:cNvPr id="4" name="Текст 3"/>
          <p:cNvSpPr>
            <a:spLocks noGrp="1"/>
          </p:cNvSpPr>
          <p:nvPr>
            <p:ph type="body" idx="1"/>
          </p:nvPr>
        </p:nvSpPr>
        <p:spPr>
          <a:xfrm>
            <a:off x="215900" y="555625"/>
            <a:ext cx="5334000" cy="2662267"/>
          </a:xfrm>
        </p:spPr>
        <p:txBody>
          <a:bodyPr/>
          <a:lstStyle/>
          <a:p>
            <a:pPr indent="360363" algn="ctr">
              <a:spcAft>
                <a:spcPts val="600"/>
              </a:spcAft>
            </a:pPr>
            <a:r>
              <a:rPr lang="uz-Latn-UZ" sz="1400" b="1" dirty="0"/>
              <a:t>Gaplarni o‘qing. Nutqiy ifodalilikni ta’minlash maqsadida qo‘llangan birliklarni aniqlang.</a:t>
            </a:r>
          </a:p>
          <a:p>
            <a:pPr indent="360363" algn="ctr">
              <a:spcAft>
                <a:spcPts val="600"/>
              </a:spcAft>
            </a:pPr>
            <a:r>
              <a:rPr lang="uz-Latn-UZ" sz="1300" b="1" dirty="0"/>
              <a:t>Himmatni qarang!</a:t>
            </a:r>
          </a:p>
          <a:p>
            <a:pPr indent="360363" algn="just"/>
            <a:r>
              <a:rPr lang="uz-Latn-UZ" sz="1300" dirty="0"/>
              <a:t>Tarixchilarning yozishicha, “oqposhsho” Aleksandr </a:t>
            </a:r>
            <a:r>
              <a:rPr lang="en-US" sz="1300" dirty="0" err="1"/>
              <a:t>I</a:t>
            </a:r>
            <a:r>
              <a:rPr lang="uz-Latn-UZ" sz="1300" dirty="0"/>
              <a:t>kkinchi oliy hazratlari ko‘p “adolatpesha” bo‘lgan ekanlar.</a:t>
            </a:r>
          </a:p>
          <a:p>
            <a:pPr indent="360363" algn="just"/>
            <a:r>
              <a:rPr lang="uz-Latn-UZ" sz="1300" dirty="0"/>
              <a:t>Chernyayev ayni saratonda Toshkentni qariyb ikki oy suvsiz qoldirib qamal qilganini, shaharga bostirib kirgach, aholini ayovsiz qirganini eshitib, podshoyi olam qattiq ranjibdilar. Shu qadar xafa bo‘libdilarki, Chernyayevni kapitanlik unvonidan mahrum qilib, general unvonini beribdilar. Bandi brilliant bilan jilolangan oltin qilich hadya qilibdilar.</a:t>
            </a:r>
          </a:p>
          <a:p>
            <a:pPr indent="360363" algn="just"/>
            <a:r>
              <a:rPr lang="uz-Latn-UZ" sz="1300" dirty="0"/>
              <a:t>Bir “bechora”ni  “jazolash” bo‘lsa, shunchalik bo‘ladi-da!           (O‘.Hoshimov)</a:t>
            </a:r>
            <a:endParaRPr lang="ru-RU" sz="1300" dirty="0"/>
          </a:p>
        </p:txBody>
      </p:sp>
    </p:spTree>
    <p:extLst>
      <p:ext uri="{BB962C8B-B14F-4D97-AF65-F5344CB8AC3E}">
        <p14:creationId xmlns:p14="http://schemas.microsoft.com/office/powerpoint/2010/main" val="763564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48538"/>
            <a:ext cx="5164295" cy="430887"/>
          </a:xfrm>
        </p:spPr>
        <p:txBody>
          <a:bodyPr/>
          <a:lstStyle/>
          <a:p>
            <a:pPr algn="ctr"/>
            <a:r>
              <a:rPr lang="uz-Latn-UZ" sz="2800" b="0" dirty="0"/>
              <a:t>83-mashq</a:t>
            </a:r>
            <a:endParaRPr lang="ru-RU" sz="2800" b="0" dirty="0"/>
          </a:p>
        </p:txBody>
      </p:sp>
      <p:sp>
        <p:nvSpPr>
          <p:cNvPr id="5" name="Текст 4"/>
          <p:cNvSpPr>
            <a:spLocks noGrp="1"/>
          </p:cNvSpPr>
          <p:nvPr>
            <p:ph type="body" idx="1"/>
          </p:nvPr>
        </p:nvSpPr>
        <p:spPr>
          <a:xfrm>
            <a:off x="476516" y="631825"/>
            <a:ext cx="4935243" cy="646331"/>
          </a:xfrm>
        </p:spPr>
        <p:txBody>
          <a:bodyPr/>
          <a:lstStyle/>
          <a:p>
            <a:pPr algn="ctr"/>
            <a:r>
              <a:rPr lang="uz-Latn-UZ" sz="1400" b="1" dirty="0"/>
              <a:t>Berilgan she’rni ifodali o‘qing. So‘zlarni ko‘chma ma’noda qo‘llash orqali nutq ta’sirchanligini ta’minlashdagi o‘rnini izohlang. </a:t>
            </a:r>
            <a:endParaRPr lang="ru-RU" sz="1400" b="1" dirty="0"/>
          </a:p>
        </p:txBody>
      </p:sp>
      <p:sp>
        <p:nvSpPr>
          <p:cNvPr id="6" name="TextBox 5"/>
          <p:cNvSpPr txBox="1"/>
          <p:nvPr/>
        </p:nvSpPr>
        <p:spPr>
          <a:xfrm>
            <a:off x="215900" y="1241425"/>
            <a:ext cx="2015295" cy="1384995"/>
          </a:xfrm>
          <a:prstGeom prst="rect">
            <a:avLst/>
          </a:prstGeom>
          <a:noFill/>
        </p:spPr>
        <p:txBody>
          <a:bodyPr wrap="none" rtlCol="0">
            <a:spAutoFit/>
          </a:bodyPr>
          <a:lstStyle/>
          <a:p>
            <a:r>
              <a:rPr lang="uz-Latn-UZ" sz="1400" dirty="0">
                <a:latin typeface="Arial" pitchFamily="34" charset="0"/>
                <a:cs typeface="Arial" pitchFamily="34" charset="0"/>
              </a:rPr>
              <a:t>Qora qushlar qo‘narlar</a:t>
            </a:r>
          </a:p>
          <a:p>
            <a:r>
              <a:rPr lang="uz-Latn-UZ" sz="1400" dirty="0">
                <a:latin typeface="Arial" pitchFamily="34" charset="0"/>
                <a:cs typeface="Arial" pitchFamily="34" charset="0"/>
              </a:rPr>
              <a:t>Majnuntolning shoxiga.</a:t>
            </a:r>
          </a:p>
          <a:p>
            <a:r>
              <a:rPr lang="uz-Latn-UZ" sz="1400" dirty="0">
                <a:latin typeface="Arial" pitchFamily="34" charset="0"/>
                <a:cs typeface="Arial" pitchFamily="34" charset="0"/>
              </a:rPr>
              <a:t>Boshin suvga egarlar,</a:t>
            </a:r>
          </a:p>
          <a:p>
            <a:r>
              <a:rPr lang="uz-Latn-UZ" sz="1400" dirty="0">
                <a:latin typeface="Arial" pitchFamily="34" charset="0"/>
                <a:cs typeface="Arial" pitchFamily="34" charset="0"/>
              </a:rPr>
              <a:t>Boqmay sira ohiga.</a:t>
            </a:r>
          </a:p>
          <a:p>
            <a:r>
              <a:rPr lang="uz-Latn-UZ" sz="1400" dirty="0">
                <a:latin typeface="Arial" pitchFamily="34" charset="0"/>
                <a:cs typeface="Arial" pitchFamily="34" charset="0"/>
              </a:rPr>
              <a:t>Rahmi kelib bulutning,</a:t>
            </a:r>
          </a:p>
          <a:p>
            <a:r>
              <a:rPr lang="uz-Latn-UZ" sz="1400" dirty="0">
                <a:latin typeface="Arial" pitchFamily="34" charset="0"/>
                <a:cs typeface="Arial" pitchFamily="34" charset="0"/>
              </a:rPr>
              <a:t>Yig‘lab to‘kar yoshini.</a:t>
            </a:r>
            <a:endParaRPr lang="ru-RU" sz="1400" dirty="0">
              <a:latin typeface="Arial" pitchFamily="34" charset="0"/>
              <a:cs typeface="Arial" pitchFamily="34" charset="0"/>
            </a:endParaRPr>
          </a:p>
        </p:txBody>
      </p:sp>
      <p:sp>
        <p:nvSpPr>
          <p:cNvPr id="7" name="TextBox 6"/>
          <p:cNvSpPr txBox="1"/>
          <p:nvPr/>
        </p:nvSpPr>
        <p:spPr>
          <a:xfrm>
            <a:off x="2959100" y="1242868"/>
            <a:ext cx="2452659" cy="1600438"/>
          </a:xfrm>
          <a:prstGeom prst="rect">
            <a:avLst/>
          </a:prstGeom>
          <a:noFill/>
        </p:spPr>
        <p:txBody>
          <a:bodyPr wrap="none" rtlCol="0">
            <a:spAutoFit/>
          </a:bodyPr>
          <a:lstStyle/>
          <a:p>
            <a:r>
              <a:rPr lang="uz-Latn-UZ" sz="1400" dirty="0">
                <a:latin typeface="Arial" pitchFamily="34" charset="0"/>
                <a:cs typeface="Arial" pitchFamily="34" charset="0"/>
              </a:rPr>
              <a:t>Qushlar qochar, majnuntol</a:t>
            </a:r>
          </a:p>
          <a:p>
            <a:r>
              <a:rPr lang="uz-Latn-UZ" sz="1400" dirty="0">
                <a:latin typeface="Arial" pitchFamily="34" charset="0"/>
                <a:cs typeface="Arial" pitchFamily="34" charset="0"/>
              </a:rPr>
              <a:t>Ko‘taradi boshini.</a:t>
            </a:r>
          </a:p>
          <a:p>
            <a:r>
              <a:rPr lang="uz-Latn-UZ" sz="1400" dirty="0">
                <a:latin typeface="Arial" pitchFamily="34" charset="0"/>
                <a:cs typeface="Arial" pitchFamily="34" charset="0"/>
              </a:rPr>
              <a:t>Bulutning orasidan</a:t>
            </a:r>
          </a:p>
          <a:p>
            <a:r>
              <a:rPr lang="uz-Latn-UZ" sz="1400" dirty="0">
                <a:latin typeface="Arial" pitchFamily="34" charset="0"/>
                <a:cs typeface="Arial" pitchFamily="34" charset="0"/>
              </a:rPr>
              <a:t>Quyosh kulib qaraydi.</a:t>
            </a:r>
          </a:p>
          <a:p>
            <a:r>
              <a:rPr lang="uz-Latn-UZ" sz="1400" dirty="0">
                <a:latin typeface="Arial" pitchFamily="34" charset="0"/>
                <a:cs typeface="Arial" pitchFamily="34" charset="0"/>
              </a:rPr>
              <a:t>Majnuntolning yuvilgan</a:t>
            </a:r>
          </a:p>
          <a:p>
            <a:r>
              <a:rPr lang="uz-Latn-UZ" sz="1400" dirty="0">
                <a:latin typeface="Arial" pitchFamily="34" charset="0"/>
                <a:cs typeface="Arial" pitchFamily="34" charset="0"/>
              </a:rPr>
              <a:t>Sochlarini taraydi.</a:t>
            </a:r>
          </a:p>
          <a:p>
            <a:r>
              <a:rPr lang="uz-Latn-UZ" sz="1400" dirty="0">
                <a:latin typeface="Arial" pitchFamily="34" charset="0"/>
                <a:cs typeface="Arial" pitchFamily="34" charset="0"/>
              </a:rPr>
              <a:t>                           (E.Vohidov)</a:t>
            </a:r>
            <a:endParaRPr lang="ru-RU" sz="1400" dirty="0">
              <a:latin typeface="Arial" pitchFamily="34" charset="0"/>
              <a:cs typeface="Arial" pitchFamily="34" charset="0"/>
            </a:endParaRPr>
          </a:p>
        </p:txBody>
      </p:sp>
    </p:spTree>
    <p:extLst>
      <p:ext uri="{BB962C8B-B14F-4D97-AF65-F5344CB8AC3E}">
        <p14:creationId xmlns:p14="http://schemas.microsoft.com/office/powerpoint/2010/main" val="1371323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02424"/>
            <a:ext cx="5689600" cy="369332"/>
          </a:xfrm>
        </p:spPr>
        <p:txBody>
          <a:bodyPr/>
          <a:lstStyle/>
          <a:p>
            <a:pPr algn="ctr"/>
            <a:r>
              <a:rPr lang="uz-Latn-UZ" sz="2400" b="0" dirty="0"/>
              <a:t>O‘zbek tilining izohli frazeologik lug‘ati</a:t>
            </a:r>
            <a:endParaRPr lang="ru-RU" sz="2400" b="0" dirty="0"/>
          </a:p>
        </p:txBody>
      </p:sp>
      <p:sp>
        <p:nvSpPr>
          <p:cNvPr id="3" name="Текст 2"/>
          <p:cNvSpPr>
            <a:spLocks noGrp="1"/>
          </p:cNvSpPr>
          <p:nvPr>
            <p:ph type="body" idx="1"/>
          </p:nvPr>
        </p:nvSpPr>
        <p:spPr>
          <a:xfrm>
            <a:off x="353690" y="555625"/>
            <a:ext cx="4982221" cy="553998"/>
          </a:xfrm>
        </p:spPr>
        <p:txBody>
          <a:bodyPr/>
          <a:lstStyle/>
          <a:p>
            <a:pPr algn="ctr"/>
            <a:r>
              <a:rPr lang="uz-Latn-UZ" sz="1800" b="1" dirty="0">
                <a:solidFill>
                  <a:schemeClr val="tx2"/>
                </a:solidFill>
              </a:rPr>
              <a:t>Quyidagi iboralarning izohlarini esda tuting. Ular ishtirokida gaplar tuzing.</a:t>
            </a:r>
            <a:endParaRPr lang="ru-RU" sz="1800" b="1" dirty="0">
              <a:solidFill>
                <a:schemeClr val="tx2"/>
              </a:solidFill>
            </a:endParaRPr>
          </a:p>
        </p:txBody>
      </p:sp>
      <p:sp>
        <p:nvSpPr>
          <p:cNvPr id="4" name="TextBox 3"/>
          <p:cNvSpPr txBox="1"/>
          <p:nvPr/>
        </p:nvSpPr>
        <p:spPr>
          <a:xfrm>
            <a:off x="161636" y="1089025"/>
            <a:ext cx="5486400" cy="2123658"/>
          </a:xfrm>
          <a:prstGeom prst="rect">
            <a:avLst/>
          </a:prstGeom>
          <a:noFill/>
        </p:spPr>
        <p:txBody>
          <a:bodyPr wrap="square" rtlCol="0">
            <a:spAutoFit/>
          </a:bodyPr>
          <a:lstStyle/>
          <a:p>
            <a:pPr indent="360363" algn="just">
              <a:spcAft>
                <a:spcPts val="600"/>
              </a:spcAft>
            </a:pPr>
            <a:r>
              <a:rPr lang="uz-Latn-UZ" sz="1600" dirty="0">
                <a:solidFill>
                  <a:schemeClr val="tx2"/>
                </a:solidFill>
                <a:latin typeface="Arial" pitchFamily="34" charset="0"/>
                <a:cs typeface="Arial" pitchFamily="34" charset="0"/>
              </a:rPr>
              <a:t>Qildan qiyiq axtarmoq </a:t>
            </a:r>
            <a:r>
              <a:rPr lang="uz-Latn-UZ" sz="1600" dirty="0">
                <a:latin typeface="Arial" pitchFamily="34" charset="0"/>
                <a:cs typeface="Arial" pitchFamily="34" charset="0"/>
              </a:rPr>
              <a:t>Yomon niyat bilan deyarli aybi yo‘q odamning faoliyatidan ayb topishga harakat qilmoq. </a:t>
            </a:r>
          </a:p>
          <a:p>
            <a:pPr indent="360363" algn="just">
              <a:spcAft>
                <a:spcPts val="600"/>
              </a:spcAft>
            </a:pPr>
            <a:r>
              <a:rPr lang="uz-Latn-UZ" sz="1600" dirty="0">
                <a:latin typeface="Arial" pitchFamily="34" charset="0"/>
                <a:cs typeface="Arial" pitchFamily="34" charset="0"/>
              </a:rPr>
              <a:t>Varianti: </a:t>
            </a:r>
            <a:r>
              <a:rPr lang="uz-Latn-UZ" sz="1600" dirty="0">
                <a:solidFill>
                  <a:schemeClr val="tx2"/>
                </a:solidFill>
                <a:latin typeface="Arial" pitchFamily="34" charset="0"/>
                <a:cs typeface="Arial" pitchFamily="34" charset="0"/>
              </a:rPr>
              <a:t>qildan qiyiq qidirmoq</a:t>
            </a:r>
            <a:r>
              <a:rPr lang="uz-Latn-UZ" sz="1600" dirty="0">
                <a:solidFill>
                  <a:prstClr val="black"/>
                </a:solidFill>
                <a:latin typeface="Arial" pitchFamily="34" charset="0"/>
                <a:cs typeface="Arial" pitchFamily="34" charset="0"/>
              </a:rPr>
              <a:t>. </a:t>
            </a:r>
          </a:p>
          <a:p>
            <a:pPr indent="360363" algn="just">
              <a:spcAft>
                <a:spcPts val="600"/>
              </a:spcAft>
            </a:pPr>
            <a:r>
              <a:rPr lang="uz-Latn-UZ" sz="1600" dirty="0">
                <a:solidFill>
                  <a:prstClr val="black"/>
                </a:solidFill>
                <a:latin typeface="Arial" pitchFamily="34" charset="0"/>
                <a:cs typeface="Arial" pitchFamily="34" charset="0"/>
              </a:rPr>
              <a:t>Ma’nodoshi: </a:t>
            </a:r>
            <a:r>
              <a:rPr lang="uz-Latn-UZ" sz="1600" dirty="0">
                <a:solidFill>
                  <a:schemeClr val="tx2"/>
                </a:solidFill>
                <a:latin typeface="Arial" pitchFamily="34" charset="0"/>
                <a:cs typeface="Arial" pitchFamily="34" charset="0"/>
              </a:rPr>
              <a:t>tirnoq ostidan kir izlamoq</a:t>
            </a:r>
            <a:r>
              <a:rPr lang="uz-Latn-UZ" sz="1600" dirty="0">
                <a:solidFill>
                  <a:prstClr val="black"/>
                </a:solidFill>
                <a:latin typeface="Arial" pitchFamily="34" charset="0"/>
                <a:cs typeface="Arial" pitchFamily="34" charset="0"/>
              </a:rPr>
              <a:t>.</a:t>
            </a:r>
          </a:p>
          <a:p>
            <a:pPr indent="360363" algn="just">
              <a:spcAft>
                <a:spcPts val="600"/>
              </a:spcAft>
            </a:pPr>
            <a:r>
              <a:rPr lang="uz-Latn-UZ" sz="1600" dirty="0">
                <a:solidFill>
                  <a:schemeClr val="tx2"/>
                </a:solidFill>
                <a:latin typeface="Arial" pitchFamily="34" charset="0"/>
                <a:cs typeface="Arial" pitchFamily="34" charset="0"/>
              </a:rPr>
              <a:t>Qora terga botmoq </a:t>
            </a:r>
            <a:r>
              <a:rPr lang="uz-Latn-UZ" sz="1600" dirty="0">
                <a:solidFill>
                  <a:prstClr val="black"/>
                </a:solidFill>
                <a:latin typeface="Arial" pitchFamily="34" charset="0"/>
                <a:cs typeface="Arial" pitchFamily="34" charset="0"/>
              </a:rPr>
              <a:t>Haddan tashqari zo‘r berish natijasida mo‘l-ko‘l terlamoq. </a:t>
            </a:r>
          </a:p>
          <a:p>
            <a:pPr indent="360363" algn="just">
              <a:spcAft>
                <a:spcPts val="600"/>
              </a:spcAft>
            </a:pPr>
            <a:r>
              <a:rPr lang="uz-Latn-UZ" sz="1600" dirty="0">
                <a:solidFill>
                  <a:prstClr val="black"/>
                </a:solidFill>
                <a:latin typeface="Arial" pitchFamily="34" charset="0"/>
                <a:cs typeface="Arial" pitchFamily="34" charset="0"/>
              </a:rPr>
              <a:t>Varianti: </a:t>
            </a:r>
            <a:r>
              <a:rPr lang="uz-Latn-UZ" sz="1600" dirty="0">
                <a:solidFill>
                  <a:schemeClr val="tx2"/>
                </a:solidFill>
                <a:latin typeface="Arial" pitchFamily="34" charset="0"/>
                <a:cs typeface="Arial" pitchFamily="34" charset="0"/>
              </a:rPr>
              <a:t>qora terga tushmoq. </a:t>
            </a:r>
            <a:endParaRPr lang="ru-RU" sz="16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277455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18" y="48538"/>
            <a:ext cx="5702300" cy="430887"/>
          </a:xfrm>
        </p:spPr>
        <p:txBody>
          <a:bodyPr/>
          <a:lstStyle/>
          <a:p>
            <a:pPr algn="ctr"/>
            <a:r>
              <a:rPr lang="uz-Latn-UZ" sz="2800" b="0" dirty="0"/>
              <a:t>Savol va topshiriqlar</a:t>
            </a:r>
            <a:endParaRPr lang="ru-RU" sz="2800" b="0" dirty="0"/>
          </a:p>
        </p:txBody>
      </p:sp>
      <p:sp>
        <p:nvSpPr>
          <p:cNvPr id="4" name="Текст 3"/>
          <p:cNvSpPr>
            <a:spLocks noGrp="1"/>
          </p:cNvSpPr>
          <p:nvPr>
            <p:ph type="body" idx="1"/>
          </p:nvPr>
        </p:nvSpPr>
        <p:spPr/>
        <p:txBody>
          <a:bodyPr/>
          <a:lstStyle/>
          <a:p>
            <a:endParaRPr lang="ru-RU"/>
          </a:p>
        </p:txBody>
      </p:sp>
      <p:graphicFrame>
        <p:nvGraphicFramePr>
          <p:cNvPr id="5" name="Схема 4"/>
          <p:cNvGraphicFramePr/>
          <p:nvPr>
            <p:extLst>
              <p:ext uri="{D42A27DB-BD31-4B8C-83A1-F6EECF244321}">
                <p14:modId xmlns:p14="http://schemas.microsoft.com/office/powerpoint/2010/main" val="1070068287"/>
              </p:ext>
            </p:extLst>
          </p:nvPr>
        </p:nvGraphicFramePr>
        <p:xfrm>
          <a:off x="63500" y="555625"/>
          <a:ext cx="5562600" cy="2562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1819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uz-Latn-UZ" sz="2400" b="0" dirty="0"/>
              <a:t>Mustaqil bajarish uchun topshiriq</a:t>
            </a:r>
            <a:endParaRPr lang="ru-RU" sz="2400" b="0" dirty="0"/>
          </a:p>
        </p:txBody>
      </p:sp>
      <p:sp>
        <p:nvSpPr>
          <p:cNvPr id="3" name="Текст 2"/>
          <p:cNvSpPr>
            <a:spLocks noGrp="1"/>
          </p:cNvSpPr>
          <p:nvPr>
            <p:ph type="body" idx="1"/>
          </p:nvPr>
        </p:nvSpPr>
        <p:spPr>
          <a:xfrm>
            <a:off x="1968500" y="708025"/>
            <a:ext cx="3479408" cy="1477328"/>
          </a:xfrm>
        </p:spPr>
        <p:txBody>
          <a:bodyPr/>
          <a:lstStyle/>
          <a:p>
            <a:pPr algn="just"/>
            <a:r>
              <a:rPr lang="uz-Latn-UZ" sz="1600" dirty="0"/>
              <a:t>       </a:t>
            </a:r>
            <a:r>
              <a:rPr lang="uz-Latn-UZ" sz="1600" dirty="0">
                <a:solidFill>
                  <a:schemeClr val="tx2"/>
                </a:solidFill>
              </a:rPr>
              <a:t>84-mashq.</a:t>
            </a:r>
          </a:p>
          <a:p>
            <a:pPr algn="just"/>
            <a:r>
              <a:rPr lang="uz-Latn-UZ" sz="1600" dirty="0"/>
              <a:t>      </a:t>
            </a:r>
            <a:r>
              <a:rPr lang="uz-Latn-UZ" sz="1600" dirty="0">
                <a:solidFill>
                  <a:schemeClr val="tx2"/>
                </a:solidFill>
              </a:rPr>
              <a:t>Tugadi-bitdi, keldi-qadam ranjida qildi </a:t>
            </a:r>
            <a:r>
              <a:rPr lang="uz-Latn-UZ" sz="1600" dirty="0"/>
              <a:t>kabi so‘z va iboralar juftligi ishtirokida gaplar tuzing. Tuzilgan gaplar asosida bu birliklarning ifodalilik imkoniyatlarini izohlang.</a:t>
            </a:r>
            <a:endParaRPr lang="ru-RU" sz="1600" dirty="0"/>
          </a:p>
        </p:txBody>
      </p:sp>
      <p:pic>
        <p:nvPicPr>
          <p:cNvPr id="4" name="Picture 2" descr="C:\Users\Lenovo\Desktop\Новая папка\IMG_20201101_174218_74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900" y="1031113"/>
            <a:ext cx="1543050" cy="1419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17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0" y="0"/>
            <a:ext cx="5765800" cy="102107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00"/>
          </a:p>
        </p:txBody>
      </p:sp>
      <p:sp>
        <p:nvSpPr>
          <p:cNvPr id="15" name="object 4">
            <a:extLst>
              <a:ext uri="{FF2B5EF4-FFF2-40B4-BE49-F238E27FC236}">
                <a16:creationId xmlns:a16="http://schemas.microsoft.com/office/drawing/2014/main" id="{96789AA7-9596-4F83-89FD-AEC28EE179F1}"/>
              </a:ext>
            </a:extLst>
          </p:cNvPr>
          <p:cNvSpPr txBox="1"/>
          <p:nvPr/>
        </p:nvSpPr>
        <p:spPr>
          <a:xfrm>
            <a:off x="947972" y="1471444"/>
            <a:ext cx="3072548" cy="1387812"/>
          </a:xfrm>
          <a:prstGeom prst="rect">
            <a:avLst/>
          </a:prstGeom>
        </p:spPr>
        <p:txBody>
          <a:bodyPr vert="horz" wrap="square" lIns="0" tIns="13966" rIns="0" bIns="0" rtlCol="0">
            <a:spAutoFit/>
          </a:bodyPr>
          <a:lstStyle/>
          <a:p>
            <a:pPr marL="18415">
              <a:spcAft>
                <a:spcPts val="1200"/>
              </a:spcAft>
            </a:pPr>
            <a:r>
              <a:rPr lang="en-US" sz="2400" dirty="0" err="1">
                <a:solidFill>
                  <a:srgbClr val="2365C7"/>
                </a:solidFill>
                <a:latin typeface="Arial" panose="020B0604020202020204" pitchFamily="34" charset="0"/>
                <a:cs typeface="Arial" panose="020B0604020202020204" pitchFamily="34" charset="0"/>
              </a:rPr>
              <a:t>Mavzu</a:t>
            </a:r>
            <a:r>
              <a:rPr lang="en-US" sz="2400" dirty="0">
                <a:solidFill>
                  <a:srgbClr val="2365C7"/>
                </a:solidFill>
                <a:latin typeface="Arial" panose="020B0604020202020204" pitchFamily="34" charset="0"/>
                <a:cs typeface="Arial" panose="020B0604020202020204" pitchFamily="34" charset="0"/>
              </a:rPr>
              <a:t>:</a:t>
            </a:r>
            <a:r>
              <a:rPr lang="ru-RU" sz="2400" b="1" dirty="0">
                <a:solidFill>
                  <a:srgbClr val="2365C7"/>
                </a:solidFill>
                <a:latin typeface="Arial Black" pitchFamily="34" charset="0"/>
                <a:cs typeface="Arial" pitchFamily="34" charset="0"/>
              </a:rPr>
              <a:t> </a:t>
            </a:r>
          </a:p>
          <a:p>
            <a:pPr marL="18415">
              <a:spcAft>
                <a:spcPts val="1200"/>
              </a:spcAft>
            </a:pPr>
            <a:r>
              <a:rPr lang="uz-Latn-UZ" sz="2400" b="1" spc="5" dirty="0">
                <a:solidFill>
                  <a:srgbClr val="2365C7"/>
                </a:solidFill>
                <a:latin typeface="Arial"/>
                <a:cs typeface="Arial"/>
              </a:rPr>
              <a:t>Nutqning ifodaliligi</a:t>
            </a:r>
            <a:endParaRPr lang="en-US" sz="2400" dirty="0">
              <a:latin typeface="Arial"/>
              <a:cs typeface="Arial"/>
            </a:endParaRPr>
          </a:p>
          <a:p>
            <a:pPr marL="12700">
              <a:lnSpc>
                <a:spcPts val="2730"/>
              </a:lnSpc>
            </a:pPr>
            <a:endParaRPr lang="en-US" sz="2000" b="1" dirty="0">
              <a:latin typeface="Arial Black" pitchFamily="34" charset="0"/>
              <a:cs typeface="Arial" pitchFamily="34" charset="0"/>
            </a:endParaRPr>
          </a:p>
        </p:txBody>
      </p:sp>
      <p:sp>
        <p:nvSpPr>
          <p:cNvPr id="16" name="object 5">
            <a:extLst>
              <a:ext uri="{FF2B5EF4-FFF2-40B4-BE49-F238E27FC236}">
                <a16:creationId xmlns:a16="http://schemas.microsoft.com/office/drawing/2014/main" id="{A8BAE388-D6D2-40E9-8208-E39C1E0E7029}"/>
              </a:ext>
            </a:extLst>
          </p:cNvPr>
          <p:cNvSpPr/>
          <p:nvPr/>
        </p:nvSpPr>
        <p:spPr>
          <a:xfrm>
            <a:off x="438687" y="1251204"/>
            <a:ext cx="344044" cy="680720"/>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00"/>
          </a:p>
        </p:txBody>
      </p:sp>
      <p:sp>
        <p:nvSpPr>
          <p:cNvPr id="17" name="object 6">
            <a:extLst>
              <a:ext uri="{FF2B5EF4-FFF2-40B4-BE49-F238E27FC236}">
                <a16:creationId xmlns:a16="http://schemas.microsoft.com/office/drawing/2014/main" id="{ACB4B4C4-B96E-4D3D-A3B1-019ECDA735A1}"/>
              </a:ext>
            </a:extLst>
          </p:cNvPr>
          <p:cNvSpPr/>
          <p:nvPr/>
        </p:nvSpPr>
        <p:spPr>
          <a:xfrm>
            <a:off x="438687" y="2099882"/>
            <a:ext cx="344044" cy="680720"/>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00"/>
          </a:p>
        </p:txBody>
      </p:sp>
      <p:sp>
        <p:nvSpPr>
          <p:cNvPr id="20" name="object 9">
            <a:extLst>
              <a:ext uri="{FF2B5EF4-FFF2-40B4-BE49-F238E27FC236}">
                <a16:creationId xmlns:a16="http://schemas.microsoft.com/office/drawing/2014/main" id="{F294EAD7-CAB8-401C-B12D-6064AA1177E0}"/>
              </a:ext>
            </a:extLst>
          </p:cNvPr>
          <p:cNvSpPr/>
          <p:nvPr/>
        </p:nvSpPr>
        <p:spPr>
          <a:xfrm>
            <a:off x="4406900" y="228105"/>
            <a:ext cx="898093" cy="603885"/>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00"/>
          </a:p>
        </p:txBody>
      </p:sp>
      <p:sp>
        <p:nvSpPr>
          <p:cNvPr id="21" name="object 10">
            <a:extLst>
              <a:ext uri="{FF2B5EF4-FFF2-40B4-BE49-F238E27FC236}">
                <a16:creationId xmlns:a16="http://schemas.microsoft.com/office/drawing/2014/main" id="{27824596-7DE1-4136-95E4-49A51856B6D3}"/>
              </a:ext>
            </a:extLst>
          </p:cNvPr>
          <p:cNvSpPr/>
          <p:nvPr/>
        </p:nvSpPr>
        <p:spPr>
          <a:xfrm>
            <a:off x="4406900" y="228105"/>
            <a:ext cx="898093" cy="603885"/>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00"/>
          </a:p>
        </p:txBody>
      </p:sp>
      <p:sp>
        <p:nvSpPr>
          <p:cNvPr id="22" name="object 12">
            <a:extLst>
              <a:ext uri="{FF2B5EF4-FFF2-40B4-BE49-F238E27FC236}">
                <a16:creationId xmlns:a16="http://schemas.microsoft.com/office/drawing/2014/main" id="{CAFE6579-511C-4CCB-9A5C-300ACC2F553A}"/>
              </a:ext>
            </a:extLst>
          </p:cNvPr>
          <p:cNvSpPr txBox="1"/>
          <p:nvPr/>
        </p:nvSpPr>
        <p:spPr>
          <a:xfrm>
            <a:off x="4423207" y="305543"/>
            <a:ext cx="898093" cy="354580"/>
          </a:xfrm>
          <a:prstGeom prst="rect">
            <a:avLst/>
          </a:prstGeom>
        </p:spPr>
        <p:txBody>
          <a:bodyPr vert="horz" wrap="square" lIns="0" tIns="15871" rIns="0" bIns="0" rtlCol="0">
            <a:spAutoFit/>
          </a:bodyPr>
          <a:lstStyle/>
          <a:p>
            <a:pPr>
              <a:spcBef>
                <a:spcPts val="125"/>
              </a:spcBef>
            </a:pPr>
            <a:r>
              <a:rPr lang="ru-RU" sz="2200" b="1" spc="10" dirty="0">
                <a:solidFill>
                  <a:srgbClr val="FEFEFE"/>
                </a:solidFill>
                <a:latin typeface="Arial"/>
                <a:cs typeface="Arial"/>
              </a:rPr>
              <a:t>11-</a:t>
            </a:r>
            <a:r>
              <a:rPr lang="en-US" sz="2200" spc="-5" dirty="0" err="1">
                <a:solidFill>
                  <a:srgbClr val="FEFEFE"/>
                </a:solidFill>
                <a:latin typeface="Arial"/>
                <a:cs typeface="Arial"/>
              </a:rPr>
              <a:t>sinf</a:t>
            </a:r>
            <a:endParaRPr lang="en-US" sz="2200" dirty="0">
              <a:latin typeface="Arial"/>
              <a:cs typeface="Arial"/>
            </a:endParaRPr>
          </a:p>
        </p:txBody>
      </p:sp>
      <p:sp>
        <p:nvSpPr>
          <p:cNvPr id="40" name="object 12">
            <a:extLst>
              <a:ext uri="{FF2B5EF4-FFF2-40B4-BE49-F238E27FC236}">
                <a16:creationId xmlns:a16="http://schemas.microsoft.com/office/drawing/2014/main" id="{CBB755C7-D145-4CBF-A0CA-DCC15AF34619}"/>
              </a:ext>
            </a:extLst>
          </p:cNvPr>
          <p:cNvSpPr/>
          <p:nvPr/>
        </p:nvSpPr>
        <p:spPr>
          <a:xfrm>
            <a:off x="348287" y="290810"/>
            <a:ext cx="325478" cy="464866"/>
          </a:xfrm>
          <a:custGeom>
            <a:avLst/>
            <a:gdLst/>
            <a:ahLst/>
            <a:cxnLst/>
            <a:rect l="l" t="t" r="r" b="b"/>
            <a:pathLst>
              <a:path w="325120" h="464184">
                <a:moveTo>
                  <a:pt x="301975" y="0"/>
                </a:move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lnTo>
                  <a:pt x="301457" y="463777"/>
                </a:lnTo>
                <a:lnTo>
                  <a:pt x="310484" y="461954"/>
                </a:lnTo>
                <a:lnTo>
                  <a:pt x="317856" y="456985"/>
                </a:lnTo>
                <a:lnTo>
                  <a:pt x="322826" y="449613"/>
                </a:lnTo>
                <a:lnTo>
                  <a:pt x="323087" y="448318"/>
                </a:lnTo>
                <a:lnTo>
                  <a:pt x="18921" y="448318"/>
                </a:lnTo>
                <a:lnTo>
                  <a:pt x="15458" y="444855"/>
                </a:lnTo>
                <a:lnTo>
                  <a:pt x="15458" y="18914"/>
                </a:lnTo>
                <a:lnTo>
                  <a:pt x="18921" y="15454"/>
                </a:lnTo>
                <a:lnTo>
                  <a:pt x="323109" y="15454"/>
                </a:lnTo>
                <a:lnTo>
                  <a:pt x="322873" y="14269"/>
                </a:lnTo>
                <a:lnTo>
                  <a:pt x="318025" y="6956"/>
                </a:lnTo>
                <a:lnTo>
                  <a:pt x="310820" y="1961"/>
                </a:lnTo>
                <a:lnTo>
                  <a:pt x="301975" y="0"/>
                </a:lnTo>
                <a:close/>
              </a:path>
              <a:path w="325120" h="464184">
                <a:moveTo>
                  <a:pt x="321185" y="247345"/>
                </a:moveTo>
                <a:lnTo>
                  <a:pt x="312649" y="247345"/>
                </a:lnTo>
                <a:lnTo>
                  <a:pt x="309190" y="250804"/>
                </a:lnTo>
                <a:lnTo>
                  <a:pt x="309190" y="444855"/>
                </a:lnTo>
                <a:lnTo>
                  <a:pt x="305727" y="448318"/>
                </a:lnTo>
                <a:lnTo>
                  <a:pt x="323087" y="448318"/>
                </a:lnTo>
                <a:lnTo>
                  <a:pt x="324648" y="440585"/>
                </a:lnTo>
                <a:lnTo>
                  <a:pt x="324648" y="250804"/>
                </a:lnTo>
                <a:lnTo>
                  <a:pt x="321185" y="247345"/>
                </a:lnTo>
                <a:close/>
              </a:path>
              <a:path w="325120" h="464184">
                <a:moveTo>
                  <a:pt x="323109" y="15454"/>
                </a:moveTo>
                <a:lnTo>
                  <a:pt x="305727" y="15454"/>
                </a:lnTo>
                <a:lnTo>
                  <a:pt x="309190" y="18914"/>
                </a:lnTo>
                <a:lnTo>
                  <a:pt x="309190" y="73832"/>
                </a:lnTo>
                <a:lnTo>
                  <a:pt x="312649" y="77292"/>
                </a:lnTo>
                <a:lnTo>
                  <a:pt x="321185" y="77292"/>
                </a:lnTo>
                <a:lnTo>
                  <a:pt x="324648" y="73832"/>
                </a:lnTo>
                <a:lnTo>
                  <a:pt x="324648" y="23183"/>
                </a:lnTo>
                <a:lnTo>
                  <a:pt x="323109" y="15454"/>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1" name="object 13">
            <a:extLst>
              <a:ext uri="{FF2B5EF4-FFF2-40B4-BE49-F238E27FC236}">
                <a16:creationId xmlns:a16="http://schemas.microsoft.com/office/drawing/2014/main" id="{A320EC73-1DA7-41B7-A48C-0FE802E7001D}"/>
              </a:ext>
            </a:extLst>
          </p:cNvPr>
          <p:cNvSpPr/>
          <p:nvPr/>
        </p:nvSpPr>
        <p:spPr>
          <a:xfrm>
            <a:off x="348287" y="290810"/>
            <a:ext cx="325478" cy="464866"/>
          </a:xfrm>
          <a:custGeom>
            <a:avLst/>
            <a:gdLst/>
            <a:ahLst/>
            <a:cxnLst/>
            <a:rect l="l" t="t" r="r" b="b"/>
            <a:pathLst>
              <a:path w="325120" h="464184">
                <a:moveTo>
                  <a:pt x="23187" y="463777"/>
                </a:moveTo>
                <a:lnTo>
                  <a:pt x="301457" y="463777"/>
                </a:lnTo>
                <a:lnTo>
                  <a:pt x="310484" y="461954"/>
                </a:lnTo>
                <a:lnTo>
                  <a:pt x="317856" y="456985"/>
                </a:lnTo>
                <a:lnTo>
                  <a:pt x="322826" y="449613"/>
                </a:lnTo>
                <a:lnTo>
                  <a:pt x="324648" y="440585"/>
                </a:lnTo>
                <a:lnTo>
                  <a:pt x="324648" y="255074"/>
                </a:lnTo>
                <a:lnTo>
                  <a:pt x="324648" y="250804"/>
                </a:lnTo>
                <a:lnTo>
                  <a:pt x="321185" y="247345"/>
                </a:lnTo>
                <a:lnTo>
                  <a:pt x="316919" y="247345"/>
                </a:lnTo>
                <a:lnTo>
                  <a:pt x="312649" y="247345"/>
                </a:lnTo>
                <a:lnTo>
                  <a:pt x="309190" y="250804"/>
                </a:lnTo>
                <a:lnTo>
                  <a:pt x="309190" y="255074"/>
                </a:lnTo>
                <a:lnTo>
                  <a:pt x="309190" y="440585"/>
                </a:lnTo>
                <a:lnTo>
                  <a:pt x="309190" y="444855"/>
                </a:lnTo>
                <a:lnTo>
                  <a:pt x="305727" y="448318"/>
                </a:lnTo>
                <a:lnTo>
                  <a:pt x="301457" y="448318"/>
                </a:lnTo>
                <a:lnTo>
                  <a:pt x="23187" y="448318"/>
                </a:lnTo>
                <a:lnTo>
                  <a:pt x="18921" y="448318"/>
                </a:lnTo>
                <a:lnTo>
                  <a:pt x="15458" y="444855"/>
                </a:lnTo>
                <a:lnTo>
                  <a:pt x="15458" y="440585"/>
                </a:lnTo>
                <a:lnTo>
                  <a:pt x="15458" y="23183"/>
                </a:lnTo>
                <a:lnTo>
                  <a:pt x="15458" y="18914"/>
                </a:lnTo>
                <a:lnTo>
                  <a:pt x="18921" y="15454"/>
                </a:lnTo>
                <a:lnTo>
                  <a:pt x="23187" y="15454"/>
                </a:lnTo>
                <a:lnTo>
                  <a:pt x="301457" y="15454"/>
                </a:lnTo>
                <a:lnTo>
                  <a:pt x="305727" y="15454"/>
                </a:lnTo>
                <a:lnTo>
                  <a:pt x="309190" y="18914"/>
                </a:lnTo>
                <a:lnTo>
                  <a:pt x="309190" y="23183"/>
                </a:lnTo>
                <a:lnTo>
                  <a:pt x="309190" y="69562"/>
                </a:lnTo>
                <a:lnTo>
                  <a:pt x="309190" y="73832"/>
                </a:lnTo>
                <a:lnTo>
                  <a:pt x="312649" y="77292"/>
                </a:lnTo>
                <a:lnTo>
                  <a:pt x="316919" y="77292"/>
                </a:lnTo>
                <a:lnTo>
                  <a:pt x="321185" y="77292"/>
                </a:lnTo>
                <a:lnTo>
                  <a:pt x="324648" y="73832"/>
                </a:lnTo>
                <a:lnTo>
                  <a:pt x="324648" y="69562"/>
                </a:lnTo>
                <a:lnTo>
                  <a:pt x="324648" y="23183"/>
                </a:lnTo>
                <a:lnTo>
                  <a:pt x="322873" y="14269"/>
                </a:lnTo>
                <a:lnTo>
                  <a:pt x="318025" y="6956"/>
                </a:lnTo>
                <a:lnTo>
                  <a:pt x="310820" y="1961"/>
                </a:lnTo>
                <a:lnTo>
                  <a:pt x="301975" y="0"/>
                </a:ln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2" name="object 14">
            <a:extLst>
              <a:ext uri="{FF2B5EF4-FFF2-40B4-BE49-F238E27FC236}">
                <a16:creationId xmlns:a16="http://schemas.microsoft.com/office/drawing/2014/main" id="{6F5E0EA3-D2C1-4987-9881-745CA41B84A5}"/>
              </a:ext>
            </a:extLst>
          </p:cNvPr>
          <p:cNvSpPr/>
          <p:nvPr/>
        </p:nvSpPr>
        <p:spPr>
          <a:xfrm>
            <a:off x="394317" y="305768"/>
            <a:ext cx="418926" cy="419080"/>
          </a:xfrm>
          <a:custGeom>
            <a:avLst/>
            <a:gdLst/>
            <a:ahLst/>
            <a:cxnLst/>
            <a:rect l="l" t="t" r="r" b="b"/>
            <a:pathLst>
              <a:path w="418465" h="418465">
                <a:moveTo>
                  <a:pt x="406805" y="11192"/>
                </a:moveTo>
                <a:lnTo>
                  <a:pt x="352473" y="11192"/>
                </a:lnTo>
                <a:lnTo>
                  <a:pt x="35384" y="328280"/>
                </a:lnTo>
                <a:lnTo>
                  <a:pt x="34678" y="329086"/>
                </a:lnTo>
                <a:lnTo>
                  <a:pt x="34182" y="329825"/>
                </a:lnTo>
                <a:lnTo>
                  <a:pt x="33761" y="330761"/>
                </a:lnTo>
                <a:lnTo>
                  <a:pt x="0" y="409531"/>
                </a:lnTo>
                <a:lnTo>
                  <a:pt x="245" y="412274"/>
                </a:lnTo>
                <a:lnTo>
                  <a:pt x="3107" y="416613"/>
                </a:lnTo>
                <a:lnTo>
                  <a:pt x="5529" y="417920"/>
                </a:lnTo>
                <a:lnTo>
                  <a:pt x="9195" y="417920"/>
                </a:lnTo>
                <a:lnTo>
                  <a:pt x="10213" y="417711"/>
                </a:lnTo>
                <a:lnTo>
                  <a:pt x="61990" y="395507"/>
                </a:lnTo>
                <a:lnTo>
                  <a:pt x="22816" y="395507"/>
                </a:lnTo>
                <a:lnTo>
                  <a:pt x="43498" y="347241"/>
                </a:lnTo>
                <a:lnTo>
                  <a:pt x="65430" y="347241"/>
                </a:lnTo>
                <a:lnTo>
                  <a:pt x="51854" y="333665"/>
                </a:lnTo>
                <a:lnTo>
                  <a:pt x="307051" y="78479"/>
                </a:lnTo>
                <a:lnTo>
                  <a:pt x="328910" y="78479"/>
                </a:lnTo>
                <a:lnTo>
                  <a:pt x="317981" y="67549"/>
                </a:lnTo>
                <a:lnTo>
                  <a:pt x="330602" y="54918"/>
                </a:lnTo>
                <a:lnTo>
                  <a:pt x="352438" y="54918"/>
                </a:lnTo>
                <a:lnTo>
                  <a:pt x="341532" y="43988"/>
                </a:lnTo>
                <a:lnTo>
                  <a:pt x="369260" y="16300"/>
                </a:lnTo>
                <a:lnTo>
                  <a:pt x="377798" y="14014"/>
                </a:lnTo>
                <a:lnTo>
                  <a:pt x="408786" y="14014"/>
                </a:lnTo>
                <a:lnTo>
                  <a:pt x="406994" y="11318"/>
                </a:lnTo>
                <a:lnTo>
                  <a:pt x="406805" y="11192"/>
                </a:lnTo>
                <a:close/>
              </a:path>
              <a:path w="418465" h="418465">
                <a:moveTo>
                  <a:pt x="65430" y="347241"/>
                </a:moveTo>
                <a:lnTo>
                  <a:pt x="43498" y="347241"/>
                </a:lnTo>
                <a:lnTo>
                  <a:pt x="71078" y="374821"/>
                </a:lnTo>
                <a:lnTo>
                  <a:pt x="22816" y="395507"/>
                </a:lnTo>
                <a:lnTo>
                  <a:pt x="61990" y="395507"/>
                </a:lnTo>
                <a:lnTo>
                  <a:pt x="88492" y="384141"/>
                </a:lnTo>
                <a:lnTo>
                  <a:pt x="89226" y="383641"/>
                </a:lnTo>
                <a:lnTo>
                  <a:pt x="89932" y="382960"/>
                </a:lnTo>
                <a:lnTo>
                  <a:pt x="106502" y="366465"/>
                </a:lnTo>
                <a:lnTo>
                  <a:pt x="84654" y="366465"/>
                </a:lnTo>
                <a:lnTo>
                  <a:pt x="65430" y="347241"/>
                </a:lnTo>
                <a:close/>
              </a:path>
              <a:path w="418465" h="418465">
                <a:moveTo>
                  <a:pt x="328910" y="78479"/>
                </a:moveTo>
                <a:lnTo>
                  <a:pt x="307051" y="78479"/>
                </a:lnTo>
                <a:lnTo>
                  <a:pt x="339840" y="111268"/>
                </a:lnTo>
                <a:lnTo>
                  <a:pt x="84654" y="366465"/>
                </a:lnTo>
                <a:lnTo>
                  <a:pt x="106502" y="366465"/>
                </a:lnTo>
                <a:lnTo>
                  <a:pt x="372632" y="100338"/>
                </a:lnTo>
                <a:lnTo>
                  <a:pt x="350770" y="100338"/>
                </a:lnTo>
                <a:lnTo>
                  <a:pt x="328910" y="78479"/>
                </a:lnTo>
                <a:close/>
              </a:path>
              <a:path w="418465" h="418465">
                <a:moveTo>
                  <a:pt x="352438" y="54918"/>
                </a:moveTo>
                <a:lnTo>
                  <a:pt x="330602" y="54918"/>
                </a:lnTo>
                <a:lnTo>
                  <a:pt x="363402" y="87713"/>
                </a:lnTo>
                <a:lnTo>
                  <a:pt x="350770" y="100338"/>
                </a:lnTo>
                <a:lnTo>
                  <a:pt x="372632" y="100338"/>
                </a:lnTo>
                <a:lnTo>
                  <a:pt x="396154" y="76817"/>
                </a:lnTo>
                <a:lnTo>
                  <a:pt x="374291" y="76817"/>
                </a:lnTo>
                <a:lnTo>
                  <a:pt x="352438" y="54918"/>
                </a:lnTo>
                <a:close/>
              </a:path>
              <a:path w="418465" h="418465">
                <a:moveTo>
                  <a:pt x="408786" y="14014"/>
                </a:moveTo>
                <a:lnTo>
                  <a:pt x="377798" y="14014"/>
                </a:lnTo>
                <a:lnTo>
                  <a:pt x="393804" y="18301"/>
                </a:lnTo>
                <a:lnTo>
                  <a:pt x="400057" y="24551"/>
                </a:lnTo>
                <a:lnTo>
                  <a:pt x="404345" y="40561"/>
                </a:lnTo>
                <a:lnTo>
                  <a:pt x="402059" y="49100"/>
                </a:lnTo>
                <a:lnTo>
                  <a:pt x="396198" y="54957"/>
                </a:lnTo>
                <a:lnTo>
                  <a:pt x="374291" y="76817"/>
                </a:lnTo>
                <a:lnTo>
                  <a:pt x="396154" y="76817"/>
                </a:lnTo>
                <a:lnTo>
                  <a:pt x="407113" y="65858"/>
                </a:lnTo>
                <a:lnTo>
                  <a:pt x="415530" y="53076"/>
                </a:lnTo>
                <a:lnTo>
                  <a:pt x="418313" y="38563"/>
                </a:lnTo>
                <a:lnTo>
                  <a:pt x="415466" y="24063"/>
                </a:lnTo>
                <a:lnTo>
                  <a:pt x="408786" y="14014"/>
                </a:lnTo>
                <a:close/>
              </a:path>
              <a:path w="418465" h="418465">
                <a:moveTo>
                  <a:pt x="396158" y="54950"/>
                </a:moveTo>
                <a:close/>
              </a:path>
              <a:path w="418465" h="418465">
                <a:moveTo>
                  <a:pt x="379748" y="0"/>
                </a:moveTo>
                <a:lnTo>
                  <a:pt x="365235" y="2783"/>
                </a:lnTo>
                <a:lnTo>
                  <a:pt x="352454" y="11199"/>
                </a:lnTo>
                <a:lnTo>
                  <a:pt x="406805" y="11192"/>
                </a:lnTo>
                <a:lnTo>
                  <a:pt x="394249" y="2846"/>
                </a:lnTo>
                <a:lnTo>
                  <a:pt x="379748" y="0"/>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3" name="object 15">
            <a:extLst>
              <a:ext uri="{FF2B5EF4-FFF2-40B4-BE49-F238E27FC236}">
                <a16:creationId xmlns:a16="http://schemas.microsoft.com/office/drawing/2014/main" id="{0ABB8709-86F6-46CA-8C30-4777699EAB4C}"/>
              </a:ext>
            </a:extLst>
          </p:cNvPr>
          <p:cNvSpPr/>
          <p:nvPr/>
        </p:nvSpPr>
        <p:spPr>
          <a:xfrm>
            <a:off x="734852" y="318430"/>
            <a:ext cx="65628" cy="65641"/>
          </a:xfrm>
          <a:prstGeom prst="rect">
            <a:avLst/>
          </a:prstGeom>
          <a:blipFill>
            <a:blip r:embed="rId2" cstate="print"/>
            <a:stretch>
              <a:fillRect/>
            </a:stretch>
          </a:blipFill>
        </p:spPr>
        <p:txBody>
          <a:bodyPr wrap="square" lIns="0" tIns="0" rIns="0" bIns="0" rtlCol="0"/>
          <a:lstStyle/>
          <a:p>
            <a:pPr defTabSz="915497"/>
            <a:endParaRPr>
              <a:solidFill>
                <a:prstClr val="black"/>
              </a:solidFill>
              <a:latin typeface="Calibri"/>
            </a:endParaRPr>
          </a:p>
        </p:txBody>
      </p:sp>
      <p:sp>
        <p:nvSpPr>
          <p:cNvPr id="44" name="object 16">
            <a:extLst>
              <a:ext uri="{FF2B5EF4-FFF2-40B4-BE49-F238E27FC236}">
                <a16:creationId xmlns:a16="http://schemas.microsoft.com/office/drawing/2014/main" id="{06354F10-528C-411E-AECE-792AA79C15FD}"/>
              </a:ext>
            </a:extLst>
          </p:cNvPr>
          <p:cNvSpPr/>
          <p:nvPr/>
        </p:nvSpPr>
        <p:spPr>
          <a:xfrm>
            <a:off x="417159" y="653520"/>
            <a:ext cx="48313" cy="48331"/>
          </a:xfrm>
          <a:custGeom>
            <a:avLst/>
            <a:gdLst/>
            <a:ahLst/>
            <a:cxnLst/>
            <a:rect l="l" t="t" r="r" b="b"/>
            <a:pathLst>
              <a:path w="48259" h="48259">
                <a:moveTo>
                  <a:pt x="0" y="48265"/>
                </a:moveTo>
                <a:lnTo>
                  <a:pt x="20681" y="0"/>
                </a:lnTo>
                <a:lnTo>
                  <a:pt x="48261" y="27579"/>
                </a:lnTo>
                <a:lnTo>
                  <a:pt x="0" y="48265"/>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5" name="object 17">
            <a:extLst>
              <a:ext uri="{FF2B5EF4-FFF2-40B4-BE49-F238E27FC236}">
                <a16:creationId xmlns:a16="http://schemas.microsoft.com/office/drawing/2014/main" id="{ABFF23E1-C735-4C78-94D0-05E248A54E8A}"/>
              </a:ext>
            </a:extLst>
          </p:cNvPr>
          <p:cNvSpPr/>
          <p:nvPr/>
        </p:nvSpPr>
        <p:spPr>
          <a:xfrm>
            <a:off x="446227" y="384363"/>
            <a:ext cx="288608" cy="288714"/>
          </a:xfrm>
          <a:custGeom>
            <a:avLst/>
            <a:gdLst/>
            <a:ahLst/>
            <a:cxnLst/>
            <a:rect l="l" t="t" r="r" b="b"/>
            <a:pathLst>
              <a:path w="288290" h="288290">
                <a:moveTo>
                  <a:pt x="255197" y="0"/>
                </a:moveTo>
                <a:lnTo>
                  <a:pt x="287986" y="32788"/>
                </a:lnTo>
                <a:lnTo>
                  <a:pt x="32800" y="287986"/>
                </a:lnTo>
                <a:lnTo>
                  <a:pt x="0" y="255186"/>
                </a:lnTo>
                <a:lnTo>
                  <a:pt x="255197"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6" name="object 18">
            <a:extLst>
              <a:ext uri="{FF2B5EF4-FFF2-40B4-BE49-F238E27FC236}">
                <a16:creationId xmlns:a16="http://schemas.microsoft.com/office/drawing/2014/main" id="{349ECD76-B28B-45A9-AA8C-8C168BF29136}"/>
              </a:ext>
            </a:extLst>
          </p:cNvPr>
          <p:cNvSpPr/>
          <p:nvPr/>
        </p:nvSpPr>
        <p:spPr>
          <a:xfrm>
            <a:off x="712649" y="360768"/>
            <a:ext cx="45770" cy="45787"/>
          </a:xfrm>
          <a:custGeom>
            <a:avLst/>
            <a:gdLst/>
            <a:ahLst/>
            <a:cxnLst/>
            <a:rect l="l" t="t" r="r" b="b"/>
            <a:pathLst>
              <a:path w="45720" h="45720">
                <a:moveTo>
                  <a:pt x="32788" y="45420"/>
                </a:moveTo>
                <a:lnTo>
                  <a:pt x="0" y="12631"/>
                </a:lnTo>
                <a:lnTo>
                  <a:pt x="12621" y="0"/>
                </a:lnTo>
                <a:lnTo>
                  <a:pt x="45421" y="32795"/>
                </a:lnTo>
                <a:lnTo>
                  <a:pt x="32788" y="4542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7" name="object 19">
            <a:extLst>
              <a:ext uri="{FF2B5EF4-FFF2-40B4-BE49-F238E27FC236}">
                <a16:creationId xmlns:a16="http://schemas.microsoft.com/office/drawing/2014/main" id="{895C7C7C-2970-4E77-BAA2-3030D8DC862C}"/>
              </a:ext>
            </a:extLst>
          </p:cNvPr>
          <p:cNvSpPr/>
          <p:nvPr/>
        </p:nvSpPr>
        <p:spPr>
          <a:xfrm>
            <a:off x="394317" y="305768"/>
            <a:ext cx="418926" cy="419080"/>
          </a:xfrm>
          <a:custGeom>
            <a:avLst/>
            <a:gdLst/>
            <a:ahLst/>
            <a:cxnLst/>
            <a:rect l="l" t="t" r="r" b="b"/>
            <a:pathLst>
              <a:path w="418465" h="418465">
                <a:moveTo>
                  <a:pt x="352473" y="11192"/>
                </a:moveTo>
                <a:lnTo>
                  <a:pt x="301579" y="62078"/>
                </a:lnTo>
                <a:lnTo>
                  <a:pt x="35460" y="328208"/>
                </a:lnTo>
                <a:lnTo>
                  <a:pt x="35359" y="328381"/>
                </a:lnTo>
                <a:lnTo>
                  <a:pt x="34678" y="329086"/>
                </a:lnTo>
                <a:lnTo>
                  <a:pt x="34182" y="329825"/>
                </a:lnTo>
                <a:lnTo>
                  <a:pt x="33822" y="330631"/>
                </a:lnTo>
                <a:lnTo>
                  <a:pt x="33761" y="330761"/>
                </a:lnTo>
                <a:lnTo>
                  <a:pt x="1026" y="407145"/>
                </a:lnTo>
                <a:lnTo>
                  <a:pt x="0" y="409531"/>
                </a:lnTo>
                <a:lnTo>
                  <a:pt x="245" y="412274"/>
                </a:lnTo>
                <a:lnTo>
                  <a:pt x="1677" y="414446"/>
                </a:lnTo>
                <a:lnTo>
                  <a:pt x="3107" y="416613"/>
                </a:lnTo>
                <a:lnTo>
                  <a:pt x="5529" y="417920"/>
                </a:lnTo>
                <a:lnTo>
                  <a:pt x="8129" y="417920"/>
                </a:lnTo>
                <a:lnTo>
                  <a:pt x="9177" y="417923"/>
                </a:lnTo>
                <a:lnTo>
                  <a:pt x="10213" y="417711"/>
                </a:lnTo>
                <a:lnTo>
                  <a:pt x="11174" y="417293"/>
                </a:lnTo>
                <a:lnTo>
                  <a:pt x="87552" y="384559"/>
                </a:lnTo>
                <a:lnTo>
                  <a:pt x="87682" y="384497"/>
                </a:lnTo>
                <a:lnTo>
                  <a:pt x="88492" y="384141"/>
                </a:lnTo>
                <a:lnTo>
                  <a:pt x="89226" y="383641"/>
                </a:lnTo>
                <a:lnTo>
                  <a:pt x="89863" y="383029"/>
                </a:lnTo>
                <a:lnTo>
                  <a:pt x="90032" y="382935"/>
                </a:lnTo>
                <a:lnTo>
                  <a:pt x="356227" y="116748"/>
                </a:lnTo>
                <a:lnTo>
                  <a:pt x="407113" y="65858"/>
                </a:lnTo>
                <a:lnTo>
                  <a:pt x="415530" y="53076"/>
                </a:lnTo>
                <a:lnTo>
                  <a:pt x="418313" y="38563"/>
                </a:lnTo>
                <a:lnTo>
                  <a:pt x="415466" y="24063"/>
                </a:lnTo>
                <a:lnTo>
                  <a:pt x="406994" y="11318"/>
                </a:lnTo>
                <a:lnTo>
                  <a:pt x="394249" y="2846"/>
                </a:lnTo>
                <a:lnTo>
                  <a:pt x="379748" y="0"/>
                </a:lnTo>
                <a:lnTo>
                  <a:pt x="365235" y="2783"/>
                </a:lnTo>
                <a:lnTo>
                  <a:pt x="352454" y="11199"/>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8" name="object 20">
            <a:extLst>
              <a:ext uri="{FF2B5EF4-FFF2-40B4-BE49-F238E27FC236}">
                <a16:creationId xmlns:a16="http://schemas.microsoft.com/office/drawing/2014/main" id="{C131B292-257F-4A7B-A11F-1F0B7801BBD2}"/>
              </a:ext>
            </a:extLst>
          </p:cNvPr>
          <p:cNvSpPr/>
          <p:nvPr/>
        </p:nvSpPr>
        <p:spPr>
          <a:xfrm>
            <a:off x="410173" y="368352"/>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49" name="object 21">
            <a:extLst>
              <a:ext uri="{FF2B5EF4-FFF2-40B4-BE49-F238E27FC236}">
                <a16:creationId xmlns:a16="http://schemas.microsoft.com/office/drawing/2014/main" id="{A3188B50-45BA-4B67-8828-724D3FB814B6}"/>
              </a:ext>
            </a:extLst>
          </p:cNvPr>
          <p:cNvSpPr/>
          <p:nvPr/>
        </p:nvSpPr>
        <p:spPr>
          <a:xfrm>
            <a:off x="410173" y="360612"/>
            <a:ext cx="201517" cy="15898"/>
          </a:xfrm>
          <a:custGeom>
            <a:avLst/>
            <a:gdLst/>
            <a:ahLst/>
            <a:cxnLst/>
            <a:rect l="l" t="t" r="r" b="b"/>
            <a:pathLst>
              <a:path w="201295" h="15875">
                <a:moveTo>
                  <a:pt x="193235" y="0"/>
                </a:move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lnTo>
                  <a:pt x="200964" y="3459"/>
                </a:lnTo>
                <a:lnTo>
                  <a:pt x="197501" y="0"/>
                </a:lnTo>
                <a:lnTo>
                  <a:pt x="193235"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0" name="object 22">
            <a:extLst>
              <a:ext uri="{FF2B5EF4-FFF2-40B4-BE49-F238E27FC236}">
                <a16:creationId xmlns:a16="http://schemas.microsoft.com/office/drawing/2014/main" id="{6A6888D2-7ACE-4E45-8E8F-5C2603158F99}"/>
              </a:ext>
            </a:extLst>
          </p:cNvPr>
          <p:cNvSpPr/>
          <p:nvPr/>
        </p:nvSpPr>
        <p:spPr>
          <a:xfrm>
            <a:off x="410173" y="414796"/>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51" name="object 23">
            <a:extLst>
              <a:ext uri="{FF2B5EF4-FFF2-40B4-BE49-F238E27FC236}">
                <a16:creationId xmlns:a16="http://schemas.microsoft.com/office/drawing/2014/main" id="{02BA5A4F-953F-4F1E-89AF-C36D044FA8D5}"/>
              </a:ext>
            </a:extLst>
          </p:cNvPr>
          <p:cNvSpPr/>
          <p:nvPr/>
        </p:nvSpPr>
        <p:spPr>
          <a:xfrm>
            <a:off x="410173" y="407056"/>
            <a:ext cx="201517" cy="15898"/>
          </a:xfrm>
          <a:custGeom>
            <a:avLst/>
            <a:gdLst/>
            <a:ahLst/>
            <a:cxnLst/>
            <a:rect l="l" t="t" r="r" b="b"/>
            <a:pathLst>
              <a:path w="201295" h="15875">
                <a:moveTo>
                  <a:pt x="200964" y="7728"/>
                </a:moveTo>
                <a:lnTo>
                  <a:pt x="200964" y="3459"/>
                </a:lnTo>
                <a:lnTo>
                  <a:pt x="197501" y="0"/>
                </a:lnTo>
                <a:lnTo>
                  <a:pt x="193235" y="0"/>
                </a:ln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2" name="object 24">
            <a:extLst>
              <a:ext uri="{FF2B5EF4-FFF2-40B4-BE49-F238E27FC236}">
                <a16:creationId xmlns:a16="http://schemas.microsoft.com/office/drawing/2014/main" id="{AB643593-D789-40B0-966A-78146405CC2F}"/>
              </a:ext>
            </a:extLst>
          </p:cNvPr>
          <p:cNvSpPr/>
          <p:nvPr/>
        </p:nvSpPr>
        <p:spPr>
          <a:xfrm>
            <a:off x="410173" y="461239"/>
            <a:ext cx="155111" cy="0"/>
          </a:xfrm>
          <a:custGeom>
            <a:avLst/>
            <a:gdLst/>
            <a:ahLst/>
            <a:cxnLst/>
            <a:rect l="l" t="t" r="r" b="b"/>
            <a:pathLst>
              <a:path w="154940">
                <a:moveTo>
                  <a:pt x="0" y="0"/>
                </a:moveTo>
                <a:lnTo>
                  <a:pt x="154587" y="0"/>
                </a:lnTo>
              </a:path>
            </a:pathLst>
          </a:custGeom>
          <a:ln w="15461">
            <a:solidFill>
              <a:srgbClr val="00AEEF"/>
            </a:solidFill>
          </a:ln>
        </p:spPr>
        <p:txBody>
          <a:bodyPr wrap="square" lIns="0" tIns="0" rIns="0" bIns="0" rtlCol="0"/>
          <a:lstStyle/>
          <a:p>
            <a:pPr defTabSz="915497"/>
            <a:endParaRPr>
              <a:solidFill>
                <a:prstClr val="black"/>
              </a:solidFill>
              <a:latin typeface="Calibri"/>
            </a:endParaRPr>
          </a:p>
        </p:txBody>
      </p:sp>
      <p:sp>
        <p:nvSpPr>
          <p:cNvPr id="53" name="object 25">
            <a:extLst>
              <a:ext uri="{FF2B5EF4-FFF2-40B4-BE49-F238E27FC236}">
                <a16:creationId xmlns:a16="http://schemas.microsoft.com/office/drawing/2014/main" id="{8F53C781-98B4-4F4A-BF71-0E4979E2750B}"/>
              </a:ext>
            </a:extLst>
          </p:cNvPr>
          <p:cNvSpPr/>
          <p:nvPr/>
        </p:nvSpPr>
        <p:spPr>
          <a:xfrm>
            <a:off x="410173" y="453497"/>
            <a:ext cx="155111" cy="15898"/>
          </a:xfrm>
          <a:custGeom>
            <a:avLst/>
            <a:gdLst/>
            <a:ahLst/>
            <a:cxnLst/>
            <a:rect l="l" t="t" r="r" b="b"/>
            <a:pathLst>
              <a:path w="154940" h="15875">
                <a:moveTo>
                  <a:pt x="7728" y="0"/>
                </a:moveTo>
                <a:lnTo>
                  <a:pt x="3459" y="0"/>
                </a:lnTo>
                <a:lnTo>
                  <a:pt x="0" y="3463"/>
                </a:lnTo>
                <a:lnTo>
                  <a:pt x="0" y="7732"/>
                </a:lnTo>
                <a:lnTo>
                  <a:pt x="0" y="11998"/>
                </a:lnTo>
                <a:lnTo>
                  <a:pt x="3459" y="15461"/>
                </a:lnTo>
                <a:lnTo>
                  <a:pt x="7728" y="15461"/>
                </a:lnTo>
                <a:lnTo>
                  <a:pt x="146858" y="15461"/>
                </a:lnTo>
                <a:lnTo>
                  <a:pt x="151124" y="15461"/>
                </a:lnTo>
                <a:lnTo>
                  <a:pt x="154587" y="11998"/>
                </a:lnTo>
                <a:lnTo>
                  <a:pt x="154587" y="7732"/>
                </a:lnTo>
                <a:lnTo>
                  <a:pt x="154587" y="3463"/>
                </a:lnTo>
                <a:lnTo>
                  <a:pt x="151124" y="0"/>
                </a:lnTo>
                <a:lnTo>
                  <a:pt x="146858" y="0"/>
                </a:lnTo>
                <a:lnTo>
                  <a:pt x="7728"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26" name="object 3"/>
          <p:cNvSpPr txBox="1">
            <a:spLocks noGrp="1"/>
          </p:cNvSpPr>
          <p:nvPr>
            <p:ph type="title"/>
          </p:nvPr>
        </p:nvSpPr>
        <p:spPr>
          <a:xfrm>
            <a:off x="967816" y="222930"/>
            <a:ext cx="3553385" cy="630300"/>
          </a:xfrm>
          <a:prstGeom prst="rect">
            <a:avLst/>
          </a:prstGeom>
        </p:spPr>
        <p:txBody>
          <a:bodyPr vert="horz" wrap="square" lIns="0" tIns="14604" rIns="0" bIns="0" rtlCol="0">
            <a:spAutoFit/>
          </a:bodyPr>
          <a:lstStyle/>
          <a:p>
            <a:pPr marL="12700" algn="ctr">
              <a:lnSpc>
                <a:spcPct val="100000"/>
              </a:lnSpc>
              <a:spcBef>
                <a:spcPts val="114"/>
              </a:spcBef>
            </a:pPr>
            <a:r>
              <a:rPr lang="uz-Latn-UZ" sz="4000" spc="10" dirty="0">
                <a:latin typeface="Arial Black" pitchFamily="34" charset="0"/>
                <a:cs typeface="Times New Roman" pitchFamily="18" charset="0"/>
              </a:rPr>
              <a:t>ONA TILI</a:t>
            </a:r>
            <a:endParaRPr sz="4000" dirty="0">
              <a:latin typeface="Arial Black" pitchFamily="34" charset="0"/>
              <a:cs typeface="Times New Roman" pitchFamily="18" charset="0"/>
            </a:endParaRPr>
          </a:p>
        </p:txBody>
      </p:sp>
      <p:pic>
        <p:nvPicPr>
          <p:cNvPr id="27" name="Picture 2" descr="C:\Users\Lenovo\Desktop\IMG_20200916_200121_799.jpg"/>
          <p:cNvPicPr>
            <a:picLocks noGrp="1" noChangeAspect="1" noChangeArrowheads="1"/>
          </p:cNvPicPr>
          <p:nvPr>
            <p:ph type="pic" sz="quarter" idx="12"/>
          </p:nvPr>
        </p:nvPicPr>
        <p:blipFill>
          <a:blip r:embed="rId3" cstate="print">
            <a:extLst>
              <a:ext uri="{28A0092B-C50C-407E-A947-70E740481C1C}">
                <a14:useLocalDpi xmlns:a14="http://schemas.microsoft.com/office/drawing/2010/main" val="0"/>
              </a:ext>
            </a:extLst>
          </a:blip>
          <a:srcRect t="9625" b="9625"/>
          <a:stretch>
            <a:fillRect/>
          </a:stretch>
        </p:blipFill>
        <p:spPr bwMode="auto">
          <a:xfrm>
            <a:off x="4051300" y="1412875"/>
            <a:ext cx="1574800" cy="1504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57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48538"/>
            <a:ext cx="5164295" cy="430887"/>
          </a:xfrm>
        </p:spPr>
        <p:txBody>
          <a:bodyPr/>
          <a:lstStyle/>
          <a:p>
            <a:pPr algn="ctr"/>
            <a:r>
              <a:rPr lang="uz-Latn-UZ" sz="2800" b="0" dirty="0"/>
              <a:t>1-topshiriq</a:t>
            </a:r>
            <a:endParaRPr lang="ru-RU" sz="2800" b="0" dirty="0"/>
          </a:p>
        </p:txBody>
      </p:sp>
      <p:sp>
        <p:nvSpPr>
          <p:cNvPr id="5" name="Текст 4"/>
          <p:cNvSpPr>
            <a:spLocks noGrp="1"/>
          </p:cNvSpPr>
          <p:nvPr>
            <p:ph type="body" idx="1"/>
          </p:nvPr>
        </p:nvSpPr>
        <p:spPr>
          <a:xfrm>
            <a:off x="444500" y="631825"/>
            <a:ext cx="4935243" cy="830997"/>
          </a:xfrm>
        </p:spPr>
        <p:txBody>
          <a:bodyPr/>
          <a:lstStyle/>
          <a:p>
            <a:pPr algn="ctr"/>
            <a:r>
              <a:rPr lang="uz-Latn-UZ" sz="1800" dirty="0"/>
              <a:t>Quyidagi she’rni o‘qing, undagi </a:t>
            </a:r>
            <a:r>
              <a:rPr lang="uz-Latn-UZ" sz="1800" dirty="0">
                <a:solidFill>
                  <a:schemeClr val="tx2">
                    <a:lumMod val="60000"/>
                    <a:lumOff val="40000"/>
                  </a:schemeClr>
                </a:solidFill>
              </a:rPr>
              <a:t>q</a:t>
            </a:r>
            <a:r>
              <a:rPr lang="uz-Latn-UZ" sz="1800" dirty="0"/>
              <a:t> tovushining takrori natijasida yuzaga kelayotgan ifodalilikni izohlashga harakat qiling.</a:t>
            </a:r>
            <a:endParaRPr lang="ru-RU" sz="1800" dirty="0"/>
          </a:p>
        </p:txBody>
      </p:sp>
      <p:sp>
        <p:nvSpPr>
          <p:cNvPr id="6" name="TextBox 5"/>
          <p:cNvSpPr txBox="1"/>
          <p:nvPr/>
        </p:nvSpPr>
        <p:spPr>
          <a:xfrm>
            <a:off x="63500" y="1546225"/>
            <a:ext cx="2971800" cy="954107"/>
          </a:xfrm>
          <a:prstGeom prst="rect">
            <a:avLst/>
          </a:prstGeom>
          <a:noFill/>
        </p:spPr>
        <p:txBody>
          <a:bodyPr wrap="square" rtlCol="0">
            <a:spAutoFit/>
          </a:bodyPr>
          <a:lstStyle/>
          <a:p>
            <a:r>
              <a:rPr lang="uz-Latn-UZ" sz="1400" dirty="0">
                <a:latin typeface="Arial" pitchFamily="34" charset="0"/>
                <a:cs typeface="Arial" pitchFamily="34" charset="0"/>
              </a:rPr>
              <a:t>Qaro qoshing, qalam qoshing,</a:t>
            </a:r>
          </a:p>
          <a:p>
            <a:r>
              <a:rPr lang="uz-Latn-UZ" sz="1400" dirty="0">
                <a:latin typeface="Arial" pitchFamily="34" charset="0"/>
                <a:cs typeface="Arial" pitchFamily="34" charset="0"/>
              </a:rPr>
              <a:t>Qiyiq qayrilma qoshing, qiz,</a:t>
            </a:r>
          </a:p>
          <a:p>
            <a:r>
              <a:rPr lang="uz-Latn-UZ" sz="1400" dirty="0">
                <a:latin typeface="Arial" pitchFamily="34" charset="0"/>
                <a:cs typeface="Arial" pitchFamily="34" charset="0"/>
              </a:rPr>
              <a:t>Qilur qatlima qasd qayrab-</a:t>
            </a:r>
          </a:p>
          <a:p>
            <a:r>
              <a:rPr lang="uz-Latn-UZ" sz="1400" dirty="0">
                <a:latin typeface="Arial" pitchFamily="34" charset="0"/>
                <a:cs typeface="Arial" pitchFamily="34" charset="0"/>
              </a:rPr>
              <a:t>Qilich qotil qaroshing, qiz,</a:t>
            </a:r>
            <a:endParaRPr lang="ru-RU" sz="1400" dirty="0">
              <a:latin typeface="Arial" pitchFamily="34" charset="0"/>
              <a:cs typeface="Arial" pitchFamily="34" charset="0"/>
            </a:endParaRPr>
          </a:p>
        </p:txBody>
      </p:sp>
      <p:sp>
        <p:nvSpPr>
          <p:cNvPr id="8" name="TextBox 7"/>
          <p:cNvSpPr txBox="1"/>
          <p:nvPr/>
        </p:nvSpPr>
        <p:spPr>
          <a:xfrm>
            <a:off x="2792434" y="1546225"/>
            <a:ext cx="2653290" cy="954107"/>
          </a:xfrm>
          <a:prstGeom prst="rect">
            <a:avLst/>
          </a:prstGeom>
          <a:noFill/>
        </p:spPr>
        <p:txBody>
          <a:bodyPr wrap="none" rtlCol="0">
            <a:spAutoFit/>
          </a:bodyPr>
          <a:lstStyle/>
          <a:p>
            <a:r>
              <a:rPr lang="uz-Latn-UZ" sz="1400" dirty="0">
                <a:latin typeface="Arial" pitchFamily="34" charset="0"/>
                <a:cs typeface="Arial" pitchFamily="34" charset="0"/>
              </a:rPr>
              <a:t>Qafasda qalb qushin qiynab,</a:t>
            </a:r>
          </a:p>
          <a:p>
            <a:r>
              <a:rPr lang="uz-Latn-UZ" sz="1400" dirty="0">
                <a:latin typeface="Arial" pitchFamily="34" charset="0"/>
                <a:cs typeface="Arial" pitchFamily="34" charset="0"/>
              </a:rPr>
              <a:t>Qanot qoqmoqqa qo‘ymaysan.</a:t>
            </a:r>
          </a:p>
          <a:p>
            <a:r>
              <a:rPr lang="uz-Latn-UZ" sz="1400" dirty="0">
                <a:latin typeface="Arial" pitchFamily="34" charset="0"/>
                <a:cs typeface="Arial" pitchFamily="34" charset="0"/>
              </a:rPr>
              <a:t>Qarab qo‘ygin qiyo,</a:t>
            </a:r>
          </a:p>
          <a:p>
            <a:r>
              <a:rPr lang="uz-Latn-UZ" sz="1400" dirty="0">
                <a:latin typeface="Arial" pitchFamily="34" charset="0"/>
                <a:cs typeface="Arial" pitchFamily="34" charset="0"/>
              </a:rPr>
              <a:t>Qalbim qizdirsin quyoshing, qiz</a:t>
            </a:r>
            <a:endParaRPr lang="ru-RU" sz="1400" dirty="0">
              <a:latin typeface="Arial" pitchFamily="34" charset="0"/>
              <a:cs typeface="Arial" pitchFamily="34" charset="0"/>
            </a:endParaRPr>
          </a:p>
        </p:txBody>
      </p:sp>
      <p:sp>
        <p:nvSpPr>
          <p:cNvPr id="3" name="TextBox 2">
            <a:extLst>
              <a:ext uri="{FF2B5EF4-FFF2-40B4-BE49-F238E27FC236}">
                <a16:creationId xmlns:a16="http://schemas.microsoft.com/office/drawing/2014/main" id="{4787C409-711D-4F13-A468-02D111C7A6FD}"/>
              </a:ext>
            </a:extLst>
          </p:cNvPr>
          <p:cNvSpPr txBox="1"/>
          <p:nvPr/>
        </p:nvSpPr>
        <p:spPr>
          <a:xfrm>
            <a:off x="4254500" y="2613025"/>
            <a:ext cx="992323" cy="307777"/>
          </a:xfrm>
          <a:prstGeom prst="rect">
            <a:avLst/>
          </a:prstGeom>
          <a:noFill/>
        </p:spPr>
        <p:txBody>
          <a:bodyPr wrap="none" rtlCol="0">
            <a:spAutoFit/>
          </a:bodyPr>
          <a:lstStyle/>
          <a:p>
            <a:r>
              <a:rPr lang="uz-Latn-UZ" sz="1400" dirty="0">
                <a:latin typeface="Arial" panose="020B0604020202020204" pitchFamily="34" charset="0"/>
                <a:cs typeface="Arial" panose="020B0604020202020204" pitchFamily="34" charset="0"/>
              </a:rPr>
              <a:t>E.Vohidov</a:t>
            </a:r>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32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29152"/>
            <a:ext cx="5164295" cy="430887"/>
          </a:xfrm>
        </p:spPr>
        <p:txBody>
          <a:bodyPr/>
          <a:lstStyle/>
          <a:p>
            <a:pPr algn="ctr"/>
            <a:r>
              <a:rPr lang="uz-Latn-UZ" sz="2800" b="0" dirty="0"/>
              <a:t>2-topshiriq</a:t>
            </a:r>
            <a:endParaRPr lang="ru-RU" sz="2800" b="0" dirty="0"/>
          </a:p>
        </p:txBody>
      </p:sp>
      <p:sp>
        <p:nvSpPr>
          <p:cNvPr id="3" name="Текст 2"/>
          <p:cNvSpPr>
            <a:spLocks noGrp="1"/>
          </p:cNvSpPr>
          <p:nvPr>
            <p:ph type="body" idx="1"/>
          </p:nvPr>
        </p:nvSpPr>
        <p:spPr>
          <a:xfrm>
            <a:off x="215900" y="631825"/>
            <a:ext cx="5164294" cy="2015936"/>
          </a:xfrm>
        </p:spPr>
        <p:txBody>
          <a:bodyPr/>
          <a:lstStyle/>
          <a:p>
            <a:pPr algn="ctr">
              <a:spcAft>
                <a:spcPts val="600"/>
              </a:spcAft>
            </a:pPr>
            <a:r>
              <a:rPr lang="uz-Latn-UZ" sz="1800" b="1" dirty="0"/>
              <a:t>Berilgan so‘z juftliklarini qiyoslang. Bu so‘zlarning ifodalilik imkoniyatlaridagi farqni izohlashga harakat qiling.</a:t>
            </a:r>
          </a:p>
          <a:p>
            <a:r>
              <a:rPr lang="uz-Latn-UZ" sz="1800" dirty="0"/>
              <a:t>Izn bermoq – ruxsat bermoq</a:t>
            </a:r>
          </a:p>
          <a:p>
            <a:r>
              <a:rPr lang="uz-Latn-UZ" sz="1800" dirty="0"/>
              <a:t>Raqam qilmoq – qayd  qilmoq</a:t>
            </a:r>
            <a:endParaRPr lang="ru-RU" sz="1800" dirty="0"/>
          </a:p>
        </p:txBody>
      </p:sp>
      <p:pic>
        <p:nvPicPr>
          <p:cNvPr id="4" name="Picture 8" descr="32_catalog"/>
          <p:cNvPicPr>
            <a:picLocks noChangeAspect="1" noChangeArrowheads="1"/>
          </p:cNvPicPr>
          <p:nvPr/>
        </p:nvPicPr>
        <p:blipFill>
          <a:blip r:embed="rId2"/>
          <a:srcRect/>
          <a:stretch>
            <a:fillRect/>
          </a:stretch>
        </p:blipFill>
        <p:spPr bwMode="auto">
          <a:xfrm>
            <a:off x="3908458" y="1546225"/>
            <a:ext cx="1819242" cy="1465262"/>
          </a:xfrm>
          <a:prstGeom prst="rect">
            <a:avLst/>
          </a:prstGeom>
          <a:noFill/>
          <a:ln w="9525">
            <a:noFill/>
            <a:miter lim="800000"/>
            <a:headEnd/>
            <a:tailEnd/>
          </a:ln>
        </p:spPr>
      </p:pic>
    </p:spTree>
    <p:extLst>
      <p:ext uri="{BB962C8B-B14F-4D97-AF65-F5344CB8AC3E}">
        <p14:creationId xmlns:p14="http://schemas.microsoft.com/office/powerpoint/2010/main" val="3662774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48538"/>
            <a:ext cx="5164295" cy="430887"/>
          </a:xfrm>
        </p:spPr>
        <p:txBody>
          <a:bodyPr/>
          <a:lstStyle/>
          <a:p>
            <a:pPr algn="ctr"/>
            <a:r>
              <a:rPr lang="uz-Latn-UZ" sz="2800" b="0" dirty="0"/>
              <a:t>Esda saqlang!</a:t>
            </a:r>
            <a:endParaRPr lang="ru-RU" sz="2800" b="0" dirty="0"/>
          </a:p>
        </p:txBody>
      </p:sp>
      <p:sp>
        <p:nvSpPr>
          <p:cNvPr id="5" name="Текст 4"/>
          <p:cNvSpPr>
            <a:spLocks noGrp="1"/>
          </p:cNvSpPr>
          <p:nvPr>
            <p:ph type="body" idx="1"/>
          </p:nvPr>
        </p:nvSpPr>
        <p:spPr>
          <a:xfrm>
            <a:off x="139700" y="631825"/>
            <a:ext cx="5486400" cy="1661993"/>
          </a:xfrm>
        </p:spPr>
        <p:txBody>
          <a:bodyPr/>
          <a:lstStyle/>
          <a:p>
            <a:pPr indent="360363" algn="just"/>
            <a:r>
              <a:rPr lang="uz-Latn-UZ" sz="1800" dirty="0"/>
              <a:t>Nutq tinglovchi yoki o‘quvchiga jiddiy ta’sir qilishi uchun </a:t>
            </a:r>
            <a:r>
              <a:rPr lang="uz-Cyrl-UZ" sz="1800" dirty="0"/>
              <a:t>  </a:t>
            </a:r>
            <a:r>
              <a:rPr lang="uz-Latn-UZ" sz="1800" dirty="0"/>
              <a:t>u ham shaklan, ham mazmunan diqqatni o‘ziga jalb qila oladigan bo‘lishi lozim. Ifodalilik sifatiga sohib bo‘lgan nutq bunday vazifani bajarishi mumkin. Bu kommunikativ sifat til vositalarini ifoda maqsadiga to‘la muvofiq tarzda tanlash asosida yuzaga keladi.</a:t>
            </a:r>
          </a:p>
        </p:txBody>
      </p:sp>
      <p:pic>
        <p:nvPicPr>
          <p:cNvPr id="4" name="Picture 5" descr="E:\Abror\Asqarov\Logotype\simbol_5.jpg">
            <a:extLst>
              <a:ext uri="{FF2B5EF4-FFF2-40B4-BE49-F238E27FC236}">
                <a16:creationId xmlns:a16="http://schemas.microsoft.com/office/drawing/2014/main" id="{F73E2B9A-6622-433C-8BDC-2A00A153F64A}"/>
              </a:ext>
            </a:extLst>
          </p:cNvPr>
          <p:cNvPicPr>
            <a:picLocks noChangeAspect="1" noChangeArrowheads="1"/>
          </p:cNvPicPr>
          <p:nvPr/>
        </p:nvPicPr>
        <p:blipFill>
          <a:blip r:embed="rId2" cstate="print"/>
          <a:srcRect t="10294" b="10294"/>
          <a:stretch>
            <a:fillRect/>
          </a:stretch>
        </p:blipFill>
        <p:spPr bwMode="auto">
          <a:xfrm>
            <a:off x="4254500" y="2384067"/>
            <a:ext cx="1201895" cy="711748"/>
          </a:xfrm>
          <a:prstGeom prst="roundRect">
            <a:avLst>
              <a:gd name="adj" fmla="val 8594"/>
            </a:avLst>
          </a:prstGeom>
          <a:solidFill>
            <a:sysClr val="window" lastClr="FFFFFF">
              <a:lumMod val="95000"/>
            </a:sysClr>
          </a:solidFill>
          <a:ln>
            <a:noFill/>
          </a:ln>
          <a:effectLst/>
        </p:spPr>
      </p:pic>
    </p:spTree>
    <p:extLst>
      <p:ext uri="{BB962C8B-B14F-4D97-AF65-F5344CB8AC3E}">
        <p14:creationId xmlns:p14="http://schemas.microsoft.com/office/powerpoint/2010/main" val="1913590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AE39C0-5DEB-4B9B-BF3F-1F13189152F3}"/>
              </a:ext>
            </a:extLst>
          </p:cNvPr>
          <p:cNvSpPr>
            <a:spLocks noGrp="1"/>
          </p:cNvSpPr>
          <p:nvPr>
            <p:ph type="title"/>
          </p:nvPr>
        </p:nvSpPr>
        <p:spPr>
          <a:xfrm>
            <a:off x="300752" y="48538"/>
            <a:ext cx="5164295" cy="430887"/>
          </a:xfrm>
        </p:spPr>
        <p:txBody>
          <a:bodyPr/>
          <a:lstStyle/>
          <a:p>
            <a:pPr algn="ctr"/>
            <a:r>
              <a:rPr lang="uz-Latn-UZ" sz="2800" b="0" dirty="0"/>
              <a:t>Bilib oling!</a:t>
            </a:r>
            <a:endParaRPr lang="ru-RU" sz="2800" b="0" dirty="0"/>
          </a:p>
        </p:txBody>
      </p:sp>
      <p:sp>
        <p:nvSpPr>
          <p:cNvPr id="3" name="Текст 2">
            <a:extLst>
              <a:ext uri="{FF2B5EF4-FFF2-40B4-BE49-F238E27FC236}">
                <a16:creationId xmlns:a16="http://schemas.microsoft.com/office/drawing/2014/main" id="{916FA9D0-F81B-40A4-9BDA-FF13AA76E724}"/>
              </a:ext>
            </a:extLst>
          </p:cNvPr>
          <p:cNvSpPr>
            <a:spLocks noGrp="1"/>
          </p:cNvSpPr>
          <p:nvPr>
            <p:ph type="body" idx="1"/>
          </p:nvPr>
        </p:nvSpPr>
        <p:spPr>
          <a:xfrm>
            <a:off x="139700" y="708025"/>
            <a:ext cx="4114800" cy="2057400"/>
          </a:xfrm>
        </p:spPr>
        <p:txBody>
          <a:bodyPr/>
          <a:lstStyle/>
          <a:p>
            <a:pPr lvl="0" indent="360363" algn="just"/>
            <a:r>
              <a:rPr lang="uz-Latn-UZ" sz="1800" dirty="0"/>
              <a:t>Nutqning turli uslublari bu kommunikativ sifatga turli darajada ehtiyoj sezadi. Masalan, rasmiy ish qog‘ozlarida ifodalilikka nisbatan kamroq e’tibor qilinsa, ilmiy uslubda o‘rni bilan bir qadar bu sifat kerak bo‘ladi.</a:t>
            </a:r>
            <a:endParaRPr lang="ru-RU" sz="1800" dirty="0"/>
          </a:p>
          <a:p>
            <a:endParaRPr lang="ru-RU" sz="1800" dirty="0"/>
          </a:p>
        </p:txBody>
      </p:sp>
      <p:pic>
        <p:nvPicPr>
          <p:cNvPr id="4" name="Picture 2">
            <a:extLst>
              <a:ext uri="{FF2B5EF4-FFF2-40B4-BE49-F238E27FC236}">
                <a16:creationId xmlns:a16="http://schemas.microsoft.com/office/drawing/2014/main" id="{306416B3-DC6E-409B-93FB-BDE05765CE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2343" y="1584372"/>
            <a:ext cx="1346314" cy="1419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944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48538"/>
            <a:ext cx="5164295" cy="430887"/>
          </a:xfrm>
        </p:spPr>
        <p:txBody>
          <a:bodyPr/>
          <a:lstStyle/>
          <a:p>
            <a:pPr algn="ctr"/>
            <a:r>
              <a:rPr lang="uz-Latn-UZ" sz="2800" b="0" dirty="0"/>
              <a:t>Unutmang!</a:t>
            </a:r>
            <a:endParaRPr lang="ru-RU" sz="2800" b="0" dirty="0"/>
          </a:p>
        </p:txBody>
      </p:sp>
      <p:sp>
        <p:nvSpPr>
          <p:cNvPr id="5" name="Текст 4"/>
          <p:cNvSpPr>
            <a:spLocks noGrp="1"/>
          </p:cNvSpPr>
          <p:nvPr>
            <p:ph type="body" idx="1"/>
          </p:nvPr>
        </p:nvSpPr>
        <p:spPr>
          <a:xfrm>
            <a:off x="139700" y="631825"/>
            <a:ext cx="5486400" cy="1969770"/>
          </a:xfrm>
        </p:spPr>
        <p:txBody>
          <a:bodyPr/>
          <a:lstStyle/>
          <a:p>
            <a:pPr indent="360363" algn="just"/>
            <a:r>
              <a:rPr lang="uz-Latn-UZ" sz="1600" dirty="0"/>
              <a:t>Ifodalilik, ayniqsa, badiiy nutqning zaruriy sifatlaridandir.</a:t>
            </a:r>
          </a:p>
          <a:p>
            <a:pPr indent="360363" algn="just"/>
            <a:r>
              <a:rPr lang="uz-Latn-UZ" sz="1600" dirty="0"/>
              <a:t>Tilda ifodalilikni ta’minlashga xizmat qiladigan imkoniyatlar juda ko‘p va xilma-xil. Bunday imkoniyat tilning barcha birliklarida mavjud. Tilning tovush qurilishi, so‘z xazinasi, morfologik shakllari, sintaktik birliklari, intonatsiya kabilarning har biri nutq ifodaliligining bitmas-tuganmas manbalaridir. Nutq tuzuvchi bulardan yetarli xabardor bo‘lsa, nutqning ifodalilik sifatini ta’minlashga qiynalmaydi.</a:t>
            </a:r>
            <a:endParaRPr lang="ru-RU" sz="1600" dirty="0"/>
          </a:p>
        </p:txBody>
      </p:sp>
      <p:pic>
        <p:nvPicPr>
          <p:cNvPr id="6" name="Picture 2" descr="C:\Users\Оля\AppData\Local\Microsoft\Windows\Temporary Internet Files\Content.IE5\3BRSENTA\MC900318870[1].wmf">
            <a:extLst>
              <a:ext uri="{FF2B5EF4-FFF2-40B4-BE49-F238E27FC236}">
                <a16:creationId xmlns:a16="http://schemas.microsoft.com/office/drawing/2014/main" id="{8BB4CD69-3E1D-4840-B2AB-E4535ACADFC9}"/>
              </a:ext>
            </a:extLst>
          </p:cNvPr>
          <p:cNvPicPr>
            <a:picLocks noChangeAspect="1" noChangeArrowheads="1"/>
          </p:cNvPicPr>
          <p:nvPr/>
        </p:nvPicPr>
        <p:blipFill>
          <a:blip r:embed="rId2" cstate="print">
            <a:duotone>
              <a:srgbClr val="C0504D">
                <a:shade val="45000"/>
                <a:satMod val="135000"/>
              </a:srgbClr>
              <a:prstClr val="white"/>
            </a:duotone>
          </a:blip>
          <a:srcRect/>
          <a:stretch>
            <a:fillRect/>
          </a:stretch>
        </p:blipFill>
        <p:spPr bwMode="auto">
          <a:xfrm>
            <a:off x="4813177" y="2424223"/>
            <a:ext cx="812923" cy="698315"/>
          </a:xfrm>
          <a:prstGeom prst="rect">
            <a:avLst/>
          </a:prstGeom>
          <a:noFill/>
        </p:spPr>
      </p:pic>
    </p:spTree>
    <p:extLst>
      <p:ext uri="{BB962C8B-B14F-4D97-AF65-F5344CB8AC3E}">
        <p14:creationId xmlns:p14="http://schemas.microsoft.com/office/powerpoint/2010/main" val="3097396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48538"/>
            <a:ext cx="5164295" cy="430887"/>
          </a:xfrm>
        </p:spPr>
        <p:txBody>
          <a:bodyPr/>
          <a:lstStyle/>
          <a:p>
            <a:pPr algn="ctr"/>
            <a:r>
              <a:rPr lang="uz-Latn-UZ" sz="2800" b="0" dirty="0"/>
              <a:t>80-mashq</a:t>
            </a:r>
            <a:endParaRPr lang="ru-RU" sz="2800" b="0" dirty="0"/>
          </a:p>
        </p:txBody>
      </p:sp>
      <p:sp>
        <p:nvSpPr>
          <p:cNvPr id="5" name="Текст 4"/>
          <p:cNvSpPr>
            <a:spLocks noGrp="1"/>
          </p:cNvSpPr>
          <p:nvPr>
            <p:ph type="body" idx="1"/>
          </p:nvPr>
        </p:nvSpPr>
        <p:spPr>
          <a:xfrm>
            <a:off x="173851" y="584401"/>
            <a:ext cx="4935243" cy="2446824"/>
          </a:xfrm>
        </p:spPr>
        <p:txBody>
          <a:bodyPr/>
          <a:lstStyle/>
          <a:p>
            <a:pPr algn="ctr">
              <a:spcAft>
                <a:spcPts val="600"/>
              </a:spcAft>
            </a:pPr>
            <a:r>
              <a:rPr lang="uz-Latn-UZ" sz="1400" b="1" dirty="0"/>
              <a:t>Muhammad Yusuf qalamiga mansub she’riy parchalarni o‘qing. Ulardagi nutqiy ifodalilikni ta’minlayotgan leksik va fonetik vositalarni aniqlang.</a:t>
            </a:r>
          </a:p>
          <a:p>
            <a:pPr indent="360363"/>
            <a:r>
              <a:rPr lang="uz-Latn-UZ" sz="1400" dirty="0">
                <a:solidFill>
                  <a:schemeClr val="tx2"/>
                </a:solidFill>
              </a:rPr>
              <a:t>Qadim</a:t>
            </a:r>
            <a:r>
              <a:rPr lang="uz-Latn-UZ" sz="1400" dirty="0"/>
              <a:t> yurtga </a:t>
            </a:r>
            <a:r>
              <a:rPr lang="uz-Latn-UZ" sz="1400" dirty="0">
                <a:solidFill>
                  <a:schemeClr val="tx2"/>
                </a:solidFill>
              </a:rPr>
              <a:t>qaytsin qadim </a:t>
            </a:r>
            <a:r>
              <a:rPr lang="uz-Latn-UZ" sz="1400" dirty="0"/>
              <a:t>navolarim,</a:t>
            </a:r>
          </a:p>
          <a:p>
            <a:pPr indent="360363"/>
            <a:r>
              <a:rPr lang="uz-Latn-UZ" sz="1400" dirty="0">
                <a:solidFill>
                  <a:schemeClr val="tx2"/>
                </a:solidFill>
              </a:rPr>
              <a:t>Qumlar</a:t>
            </a:r>
            <a:r>
              <a:rPr lang="uz-Latn-UZ" sz="1400" dirty="0"/>
              <a:t> bosib </a:t>
            </a:r>
            <a:r>
              <a:rPr lang="uz-Latn-UZ" sz="1400" dirty="0">
                <a:solidFill>
                  <a:schemeClr val="tx2"/>
                </a:solidFill>
              </a:rPr>
              <a:t>qurimasin</a:t>
            </a:r>
            <a:r>
              <a:rPr lang="uz-Latn-UZ" sz="1400" dirty="0"/>
              <a:t> daryolarim.</a:t>
            </a:r>
          </a:p>
          <a:p>
            <a:pPr indent="360363"/>
            <a:endParaRPr lang="uz-Latn-UZ" sz="1400" dirty="0"/>
          </a:p>
          <a:p>
            <a:pPr indent="360363"/>
            <a:r>
              <a:rPr lang="uz-Latn-UZ" sz="1400" dirty="0">
                <a:solidFill>
                  <a:schemeClr val="tx2"/>
                </a:solidFill>
              </a:rPr>
              <a:t>Bo‘lar </a:t>
            </a:r>
            <a:r>
              <a:rPr lang="uz-Latn-UZ" sz="1400" dirty="0"/>
              <a:t>elning bolalari </a:t>
            </a:r>
            <a:r>
              <a:rPr lang="uz-Latn-UZ" sz="1400" dirty="0">
                <a:solidFill>
                  <a:schemeClr val="tx2"/>
                </a:solidFill>
              </a:rPr>
              <a:t>bir-birin der,</a:t>
            </a:r>
          </a:p>
          <a:p>
            <a:pPr indent="360363"/>
            <a:r>
              <a:rPr lang="uz-Latn-UZ" sz="1400" dirty="0">
                <a:solidFill>
                  <a:schemeClr val="tx2"/>
                </a:solidFill>
              </a:rPr>
              <a:t>Bo‘lmas </a:t>
            </a:r>
            <a:r>
              <a:rPr lang="uz-Latn-UZ" sz="1400" dirty="0"/>
              <a:t>elning bolalari </a:t>
            </a:r>
            <a:r>
              <a:rPr lang="uz-Latn-UZ" sz="1400" dirty="0">
                <a:solidFill>
                  <a:schemeClr val="tx2"/>
                </a:solidFill>
              </a:rPr>
              <a:t>bir-birin yer</a:t>
            </a:r>
            <a:r>
              <a:rPr lang="uz-Latn-UZ" sz="1400" dirty="0"/>
              <a:t>.</a:t>
            </a:r>
          </a:p>
          <a:p>
            <a:pPr indent="360363"/>
            <a:endParaRPr lang="uz-Latn-UZ" sz="1400" dirty="0"/>
          </a:p>
          <a:p>
            <a:pPr indent="360363"/>
            <a:r>
              <a:rPr lang="uz-Latn-UZ" sz="1400" dirty="0"/>
              <a:t>Kapalakday kelib, </a:t>
            </a:r>
            <a:r>
              <a:rPr lang="uz-Latn-UZ" sz="1400" dirty="0">
                <a:solidFill>
                  <a:schemeClr val="tx2"/>
                </a:solidFill>
              </a:rPr>
              <a:t>qoshingga qo‘nib,</a:t>
            </a:r>
          </a:p>
          <a:p>
            <a:pPr indent="360363"/>
            <a:r>
              <a:rPr lang="uz-Latn-UZ" sz="1400" dirty="0"/>
              <a:t>Ko‘zingga termulib umring o‘tsaydi...</a:t>
            </a:r>
            <a:endParaRPr lang="ru-RU" sz="1400" dirty="0"/>
          </a:p>
        </p:txBody>
      </p:sp>
      <p:pic>
        <p:nvPicPr>
          <p:cNvPr id="4" name="Picture 7"/>
          <p:cNvPicPr>
            <a:picLocks noChangeAspect="1" noChangeArrowheads="1"/>
          </p:cNvPicPr>
          <p:nvPr/>
        </p:nvPicPr>
        <p:blipFill>
          <a:blip r:embed="rId2"/>
          <a:srcRect r="6659"/>
          <a:stretch>
            <a:fillRect/>
          </a:stretch>
        </p:blipFill>
        <p:spPr bwMode="auto">
          <a:xfrm>
            <a:off x="3644900" y="1851025"/>
            <a:ext cx="1990725" cy="1221775"/>
          </a:xfrm>
          <a:prstGeom prst="rect">
            <a:avLst/>
          </a:prstGeom>
          <a:noFill/>
          <a:ln w="9525">
            <a:noFill/>
            <a:miter lim="800000"/>
            <a:headEnd/>
            <a:tailEnd/>
          </a:ln>
        </p:spPr>
      </p:pic>
    </p:spTree>
    <p:extLst>
      <p:ext uri="{BB962C8B-B14F-4D97-AF65-F5344CB8AC3E}">
        <p14:creationId xmlns:p14="http://schemas.microsoft.com/office/powerpoint/2010/main" val="91241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48538"/>
            <a:ext cx="5164295" cy="430887"/>
          </a:xfrm>
        </p:spPr>
        <p:txBody>
          <a:bodyPr/>
          <a:lstStyle/>
          <a:p>
            <a:pPr algn="ctr"/>
            <a:r>
              <a:rPr lang="uz-Latn-UZ" sz="2800" b="0" dirty="0"/>
              <a:t>81-mashq</a:t>
            </a:r>
            <a:endParaRPr lang="ru-RU" sz="2800" b="0" dirty="0"/>
          </a:p>
        </p:txBody>
      </p:sp>
      <p:sp>
        <p:nvSpPr>
          <p:cNvPr id="4" name="Текст 3"/>
          <p:cNvSpPr>
            <a:spLocks noGrp="1"/>
          </p:cNvSpPr>
          <p:nvPr>
            <p:ph type="body" idx="1"/>
          </p:nvPr>
        </p:nvSpPr>
        <p:spPr>
          <a:xfrm>
            <a:off x="139700" y="555625"/>
            <a:ext cx="5486400" cy="2616101"/>
          </a:xfrm>
        </p:spPr>
        <p:txBody>
          <a:bodyPr/>
          <a:lstStyle/>
          <a:p>
            <a:pPr algn="ctr">
              <a:spcAft>
                <a:spcPts val="600"/>
              </a:spcAft>
            </a:pPr>
            <a:r>
              <a:rPr lang="uz-Latn-UZ" sz="1500" b="1" dirty="0"/>
              <a:t>Matnni o‘qing. So‘zlarni ko‘chma ma’noda qo‘llash orqali nutq ifodaliligining ta’minlanishiga diqqat qiling.</a:t>
            </a:r>
          </a:p>
          <a:p>
            <a:pPr indent="360363" algn="just"/>
            <a:r>
              <a:rPr lang="uz-Latn-UZ" sz="1500" dirty="0"/>
              <a:t>Zebi yuragida </a:t>
            </a:r>
            <a:r>
              <a:rPr lang="uz-Latn-UZ" sz="1500" dirty="0">
                <a:solidFill>
                  <a:schemeClr val="tx2"/>
                </a:solidFill>
              </a:rPr>
              <a:t>tugilib</a:t>
            </a:r>
            <a:r>
              <a:rPr lang="uz-Latn-UZ" sz="1500" dirty="0"/>
              <a:t> yotgan zo‘r </a:t>
            </a:r>
            <a:r>
              <a:rPr lang="uz-Latn-UZ" sz="1500" dirty="0">
                <a:solidFill>
                  <a:schemeClr val="tx2"/>
                </a:solidFill>
              </a:rPr>
              <a:t>tugunni </a:t>
            </a:r>
            <a:r>
              <a:rPr lang="uz-Latn-UZ" sz="1500" dirty="0"/>
              <a:t>yechib yuborgan edi. Razzoq so‘fining </a:t>
            </a:r>
            <a:r>
              <a:rPr lang="uz-Latn-UZ" sz="1500" dirty="0">
                <a:solidFill>
                  <a:schemeClr val="tx2"/>
                </a:solidFill>
              </a:rPr>
              <a:t>sovuq yuzlari </a:t>
            </a:r>
            <a:r>
              <a:rPr lang="uz-Latn-UZ" sz="1500" dirty="0"/>
              <a:t>uning ko‘zlaridan yiroqlashganlar; </a:t>
            </a:r>
            <a:r>
              <a:rPr lang="uz-Latn-UZ" sz="1500" dirty="0">
                <a:solidFill>
                  <a:schemeClr val="tx2"/>
                </a:solidFill>
              </a:rPr>
              <a:t>nasihat yo‘li </a:t>
            </a:r>
            <a:r>
              <a:rPr lang="uz-Latn-UZ" sz="1500" dirty="0"/>
              <a:t>bilan minglarcha marta aytilgan va ta’kidlangan so‘zlar unutilgan; </a:t>
            </a:r>
            <a:r>
              <a:rPr lang="uz-Latn-UZ" sz="1500" dirty="0">
                <a:solidFill>
                  <a:schemeClr val="tx2"/>
                </a:solidFill>
              </a:rPr>
              <a:t>sovuq so‘filarning </a:t>
            </a:r>
            <a:r>
              <a:rPr lang="uz-Latn-UZ" sz="1500" dirty="0"/>
              <a:t>“harom” degan da’volari sinib, parcha-parcha bo‘lgan; to‘rt devorning bu tutqun qizi o‘ziga o‘xsh</a:t>
            </a:r>
            <a:r>
              <a:rPr lang="en-US" sz="1500" dirty="0"/>
              <a:t>a</a:t>
            </a:r>
            <a:r>
              <a:rPr lang="uz-Latn-UZ" sz="1500" dirty="0"/>
              <a:t>gan tutqunlardan boshqa hech bir guvoh va tilchi bo‘lmagan shu keng dalaning quloch yetmas bag‘rida yillardan beri </a:t>
            </a:r>
            <a:r>
              <a:rPr lang="uz-Latn-UZ" sz="1500" dirty="0">
                <a:solidFill>
                  <a:schemeClr val="tx2"/>
                </a:solidFill>
              </a:rPr>
              <a:t>tugilib </a:t>
            </a:r>
            <a:r>
              <a:rPr lang="uz-Latn-UZ" sz="1500" dirty="0"/>
              <a:t>kelgan alamlarini kuyga aylantirib, cheksiz bo‘shliqlarga yoyib yuborgan edi. (Cho‘lpon)</a:t>
            </a:r>
            <a:endParaRPr lang="ru-RU" sz="1500" dirty="0"/>
          </a:p>
        </p:txBody>
      </p:sp>
    </p:spTree>
    <p:extLst>
      <p:ext uri="{BB962C8B-B14F-4D97-AF65-F5344CB8AC3E}">
        <p14:creationId xmlns:p14="http://schemas.microsoft.com/office/powerpoint/2010/main" val="12404188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f831a3c1cdbce13dd7dd4ab442522346322c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8068</TotalTime>
  <Words>851</Words>
  <Application>Microsoft Office PowerPoint</Application>
  <PresentationFormat>Произвольный</PresentationFormat>
  <Paragraphs>78</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Arial Black</vt:lpstr>
      <vt:lpstr>Calibri</vt:lpstr>
      <vt:lpstr>Office Theme</vt:lpstr>
      <vt:lpstr>11-sinf ona tili</vt:lpstr>
      <vt:lpstr>ONA TILI</vt:lpstr>
      <vt:lpstr>1-topshiriq</vt:lpstr>
      <vt:lpstr>2-topshiriq</vt:lpstr>
      <vt:lpstr>Esda saqlang!</vt:lpstr>
      <vt:lpstr>Bilib oling!</vt:lpstr>
      <vt:lpstr>Unutmang!</vt:lpstr>
      <vt:lpstr>80-mashq</vt:lpstr>
      <vt:lpstr>81-mashq</vt:lpstr>
      <vt:lpstr>82-mashq</vt:lpstr>
      <vt:lpstr>83-mashq</vt:lpstr>
      <vt:lpstr>O‘zbek tilining izohli frazeologik lug‘ati</vt:lpstr>
      <vt:lpstr>Savol va topshiriqlar</vt:lpstr>
      <vt:lpstr>Mustaqil bajarish uchun topshiriq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Ona tili</dc:title>
  <dc:creator>ARM</dc:creator>
  <cp:lastModifiedBy>Пользователь</cp:lastModifiedBy>
  <cp:revision>607</cp:revision>
  <dcterms:created xsi:type="dcterms:W3CDTF">2020-04-13T08:06:06Z</dcterms:created>
  <dcterms:modified xsi:type="dcterms:W3CDTF">2021-02-18T10:50:01Z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