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390" r:id="rId2"/>
    <p:sldId id="282" r:id="rId3"/>
    <p:sldId id="277" r:id="rId4"/>
    <p:sldId id="283" r:id="rId5"/>
    <p:sldId id="257" r:id="rId6"/>
    <p:sldId id="284" r:id="rId7"/>
    <p:sldId id="281" r:id="rId8"/>
    <p:sldId id="258" r:id="rId9"/>
    <p:sldId id="259" r:id="rId10"/>
    <p:sldId id="260" r:id="rId11"/>
    <p:sldId id="261" r:id="rId12"/>
    <p:sldId id="268" r:id="rId13"/>
    <p:sldId id="269" r:id="rId14"/>
    <p:sldId id="270" r:id="rId15"/>
  </p:sldIdLst>
  <p:sldSz cx="5765800" cy="3244850"/>
  <p:notesSz cx="5765800" cy="3244850"/>
  <p:custDataLst>
    <p:tags r:id="rId17"/>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023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28" autoAdjust="0"/>
    <p:restoredTop sz="94150" autoAdjust="0"/>
  </p:normalViewPr>
  <p:slideViewPr>
    <p:cSldViewPr>
      <p:cViewPr varScale="1">
        <p:scale>
          <a:sx n="132" d="100"/>
          <a:sy n="132" d="100"/>
        </p:scale>
        <p:origin x="972" y="11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34F495-DE9E-4D33-B58D-608E2B8B7956}"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0CDBDF29-8F61-47D7-BED7-E841B5C62D4D}">
      <dgm:prSet phldrT="[Текст]" custT="1"/>
      <dgm:spPr/>
      <dgm:t>
        <a:bodyPr/>
        <a:lstStyle/>
        <a:p>
          <a:r>
            <a:rPr lang="uz-Latn-UZ" sz="1600" dirty="0">
              <a:latin typeface="Arial" pitchFamily="34" charset="0"/>
              <a:cs typeface="Arial" pitchFamily="34" charset="0"/>
            </a:rPr>
            <a:t>Nutqning ifodalilik sifatini tavsiflang.</a:t>
          </a:r>
          <a:endParaRPr lang="ru-RU" sz="1600" dirty="0">
            <a:latin typeface="Arial" pitchFamily="34" charset="0"/>
            <a:cs typeface="Arial" pitchFamily="34" charset="0"/>
          </a:endParaRPr>
        </a:p>
      </dgm:t>
    </dgm:pt>
    <dgm:pt modelId="{9ECF010A-F0CD-4F2A-B95E-EC4C9C05A251}" type="parTrans" cxnId="{D882B7D0-DF39-4E07-B1D6-4C2DA2EF1F42}">
      <dgm:prSet/>
      <dgm:spPr/>
      <dgm:t>
        <a:bodyPr/>
        <a:lstStyle/>
        <a:p>
          <a:endParaRPr lang="ru-RU"/>
        </a:p>
      </dgm:t>
    </dgm:pt>
    <dgm:pt modelId="{68F965DC-FDE4-4D4C-B64A-7ACF4134CA3F}" type="sibTrans" cxnId="{D882B7D0-DF39-4E07-B1D6-4C2DA2EF1F42}">
      <dgm:prSet/>
      <dgm:spPr/>
      <dgm:t>
        <a:bodyPr/>
        <a:lstStyle/>
        <a:p>
          <a:endParaRPr lang="ru-RU"/>
        </a:p>
      </dgm:t>
    </dgm:pt>
    <dgm:pt modelId="{FC51E248-17D8-4A4E-9310-8B26603F75D5}">
      <dgm:prSet phldrT="[Текст]" custT="1"/>
      <dgm:spPr/>
      <dgm:t>
        <a:bodyPr/>
        <a:lstStyle/>
        <a:p>
          <a:r>
            <a:rPr lang="uz-Latn-UZ" sz="1600" dirty="0">
              <a:latin typeface="Arial" pitchFamily="34" charset="0"/>
              <a:cs typeface="Arial" pitchFamily="34" charset="0"/>
            </a:rPr>
            <a:t>Nutqning ifodalilik sifatiga qaysi uslubda ko‘proq ehtiyoj seziladi</a:t>
          </a:r>
          <a:r>
            <a:rPr lang="uz-Latn-UZ" sz="1600" baseline="0" dirty="0">
              <a:latin typeface="Arial" pitchFamily="34" charset="0"/>
              <a:cs typeface="Arial" pitchFamily="34" charset="0"/>
            </a:rPr>
            <a:t>?</a:t>
          </a:r>
          <a:endParaRPr lang="ru-RU" sz="1600" dirty="0">
            <a:latin typeface="Arial" pitchFamily="34" charset="0"/>
            <a:cs typeface="Arial" pitchFamily="34" charset="0"/>
          </a:endParaRPr>
        </a:p>
      </dgm:t>
    </dgm:pt>
    <dgm:pt modelId="{44904C0A-5E60-495E-9445-6C55D17758EF}" type="parTrans" cxnId="{8A55397B-A32A-4883-9DBB-4AE9F35B8333}">
      <dgm:prSet/>
      <dgm:spPr/>
      <dgm:t>
        <a:bodyPr/>
        <a:lstStyle/>
        <a:p>
          <a:endParaRPr lang="ru-RU"/>
        </a:p>
      </dgm:t>
    </dgm:pt>
    <dgm:pt modelId="{9EA4E42F-BA50-46C1-A247-E378CB589E97}" type="sibTrans" cxnId="{8A55397B-A32A-4883-9DBB-4AE9F35B8333}">
      <dgm:prSet/>
      <dgm:spPr/>
      <dgm:t>
        <a:bodyPr/>
        <a:lstStyle/>
        <a:p>
          <a:endParaRPr lang="ru-RU"/>
        </a:p>
      </dgm:t>
    </dgm:pt>
    <dgm:pt modelId="{2AC195D3-F514-44E6-9E56-9FCEA5F53394}">
      <dgm:prSet phldrT="[Текст]" custT="1"/>
      <dgm:spPr/>
      <dgm:t>
        <a:bodyPr/>
        <a:lstStyle/>
        <a:p>
          <a:r>
            <a:rPr lang="uz-Latn-UZ" sz="1600" baseline="0" dirty="0">
              <a:latin typeface="Arial" pitchFamily="34" charset="0"/>
              <a:cs typeface="Arial" pitchFamily="34" charset="0"/>
            </a:rPr>
            <a:t>Qaysi nutqiy uslubda ifodalilik sifati u qadar muhim emas?</a:t>
          </a:r>
          <a:endParaRPr lang="ru-RU" sz="1600" dirty="0">
            <a:latin typeface="Arial" pitchFamily="34" charset="0"/>
            <a:cs typeface="Arial" pitchFamily="34" charset="0"/>
          </a:endParaRPr>
        </a:p>
      </dgm:t>
    </dgm:pt>
    <dgm:pt modelId="{F58C3004-F1F5-4D5F-BFF2-754E079EA216}" type="parTrans" cxnId="{84FC50B7-B0CF-4D77-BAAF-B88482569F27}">
      <dgm:prSet/>
      <dgm:spPr/>
      <dgm:t>
        <a:bodyPr/>
        <a:lstStyle/>
        <a:p>
          <a:endParaRPr lang="ru-RU"/>
        </a:p>
      </dgm:t>
    </dgm:pt>
    <dgm:pt modelId="{EE58A233-81E4-47AA-BF95-ED925AA02C67}" type="sibTrans" cxnId="{84FC50B7-B0CF-4D77-BAAF-B88482569F27}">
      <dgm:prSet/>
      <dgm:spPr/>
      <dgm:t>
        <a:bodyPr/>
        <a:lstStyle/>
        <a:p>
          <a:endParaRPr lang="ru-RU"/>
        </a:p>
      </dgm:t>
    </dgm:pt>
    <dgm:pt modelId="{AE717091-A44E-4282-894C-9EB36A215C56}">
      <dgm:prSet phldrT="[Текст]" custT="1"/>
      <dgm:spPr/>
      <dgm:t>
        <a:bodyPr/>
        <a:lstStyle/>
        <a:p>
          <a:r>
            <a:rPr lang="uz-Latn-UZ" sz="1600" baseline="0" dirty="0">
              <a:latin typeface="Arial" pitchFamily="34" charset="0"/>
              <a:cs typeface="Arial" pitchFamily="34" charset="0"/>
            </a:rPr>
            <a:t>Til estetik vazifasining amalga oshishida nutqning qaysi kommunikativ sifati favqulodda muhim o‘rin tutadi?</a:t>
          </a:r>
          <a:endParaRPr lang="ru-RU" sz="1600" dirty="0">
            <a:latin typeface="Arial" pitchFamily="34" charset="0"/>
            <a:cs typeface="Arial" pitchFamily="34" charset="0"/>
          </a:endParaRPr>
        </a:p>
      </dgm:t>
    </dgm:pt>
    <dgm:pt modelId="{9A9AC3F9-6B6A-4368-8D01-1222E4CF88B7}" type="parTrans" cxnId="{B26309CD-0BFD-4CD2-AAB8-AE613717A949}">
      <dgm:prSet/>
      <dgm:spPr/>
      <dgm:t>
        <a:bodyPr/>
        <a:lstStyle/>
        <a:p>
          <a:endParaRPr lang="ru-RU"/>
        </a:p>
      </dgm:t>
    </dgm:pt>
    <dgm:pt modelId="{99F8CF25-62F9-4218-935A-D3383D4656D8}" type="sibTrans" cxnId="{B26309CD-0BFD-4CD2-AAB8-AE613717A949}">
      <dgm:prSet/>
      <dgm:spPr/>
      <dgm:t>
        <a:bodyPr/>
        <a:lstStyle/>
        <a:p>
          <a:endParaRPr lang="ru-RU"/>
        </a:p>
      </dgm:t>
    </dgm:pt>
    <dgm:pt modelId="{060ABE54-4F37-4326-8922-F3E017792A48}" type="pres">
      <dgm:prSet presAssocID="{7634F495-DE9E-4D33-B58D-608E2B8B7956}" presName="diagram" presStyleCnt="0">
        <dgm:presLayoutVars>
          <dgm:dir/>
          <dgm:resizeHandles val="exact"/>
        </dgm:presLayoutVars>
      </dgm:prSet>
      <dgm:spPr/>
    </dgm:pt>
    <dgm:pt modelId="{EEEA3B29-74E7-4F0D-9FA6-050C73C35BAE}" type="pres">
      <dgm:prSet presAssocID="{0CDBDF29-8F61-47D7-BED7-E841B5C62D4D}" presName="node" presStyleLbl="node1" presStyleIdx="0" presStyleCnt="4" custScaleX="127945" custScaleY="99805">
        <dgm:presLayoutVars>
          <dgm:bulletEnabled val="1"/>
        </dgm:presLayoutVars>
      </dgm:prSet>
      <dgm:spPr/>
    </dgm:pt>
    <dgm:pt modelId="{185129E8-AC46-4A41-BBD8-428B25F72CC6}" type="pres">
      <dgm:prSet presAssocID="{68F965DC-FDE4-4D4C-B64A-7ACF4134CA3F}" presName="sibTrans" presStyleCnt="0"/>
      <dgm:spPr/>
    </dgm:pt>
    <dgm:pt modelId="{2C2DC6BC-0798-47FA-AEAE-1ECB3308CB4F}" type="pres">
      <dgm:prSet presAssocID="{FC51E248-17D8-4A4E-9310-8B26603F75D5}" presName="node" presStyleLbl="node1" presStyleIdx="1" presStyleCnt="4" custScaleX="120685">
        <dgm:presLayoutVars>
          <dgm:bulletEnabled val="1"/>
        </dgm:presLayoutVars>
      </dgm:prSet>
      <dgm:spPr/>
    </dgm:pt>
    <dgm:pt modelId="{7A7E0217-AA8F-47AA-B4DE-0AFA5ECB59E8}" type="pres">
      <dgm:prSet presAssocID="{9EA4E42F-BA50-46C1-A247-E378CB589E97}" presName="sibTrans" presStyleCnt="0"/>
      <dgm:spPr/>
    </dgm:pt>
    <dgm:pt modelId="{01777485-2CE6-4EB6-A815-C9EFEEACC97A}" type="pres">
      <dgm:prSet presAssocID="{2AC195D3-F514-44E6-9E56-9FCEA5F53394}" presName="node" presStyleLbl="node1" presStyleIdx="2" presStyleCnt="4" custScaleX="121662" custScaleY="128629">
        <dgm:presLayoutVars>
          <dgm:bulletEnabled val="1"/>
        </dgm:presLayoutVars>
      </dgm:prSet>
      <dgm:spPr/>
    </dgm:pt>
    <dgm:pt modelId="{04DF1DC3-ED5C-497E-9C47-DE52C8E3EB3C}" type="pres">
      <dgm:prSet presAssocID="{EE58A233-81E4-47AA-BF95-ED925AA02C67}" presName="sibTrans" presStyleCnt="0"/>
      <dgm:spPr/>
    </dgm:pt>
    <dgm:pt modelId="{1186470C-8005-415C-9675-694A9ABC050E}" type="pres">
      <dgm:prSet presAssocID="{AE717091-A44E-4282-894C-9EB36A215C56}" presName="node" presStyleLbl="node1" presStyleIdx="3" presStyleCnt="4" custScaleX="119378" custScaleY="130065">
        <dgm:presLayoutVars>
          <dgm:bulletEnabled val="1"/>
        </dgm:presLayoutVars>
      </dgm:prSet>
      <dgm:spPr/>
    </dgm:pt>
  </dgm:ptLst>
  <dgm:cxnLst>
    <dgm:cxn modelId="{5EE83E14-85D3-4B40-9AFC-47417C04F75E}" type="presOf" srcId="{0CDBDF29-8F61-47D7-BED7-E841B5C62D4D}" destId="{EEEA3B29-74E7-4F0D-9FA6-050C73C35BAE}" srcOrd="0" destOrd="0" presId="urn:microsoft.com/office/officeart/2005/8/layout/default"/>
    <dgm:cxn modelId="{1A7A0E34-1638-4986-ACB2-44F568EBCDBA}" type="presOf" srcId="{2AC195D3-F514-44E6-9E56-9FCEA5F53394}" destId="{01777485-2CE6-4EB6-A815-C9EFEEACC97A}" srcOrd="0" destOrd="0" presId="urn:microsoft.com/office/officeart/2005/8/layout/default"/>
    <dgm:cxn modelId="{781A514B-F424-43BC-BF77-E774C25FB6DC}" type="presOf" srcId="{AE717091-A44E-4282-894C-9EB36A215C56}" destId="{1186470C-8005-415C-9675-694A9ABC050E}" srcOrd="0" destOrd="0" presId="urn:microsoft.com/office/officeart/2005/8/layout/default"/>
    <dgm:cxn modelId="{8A55397B-A32A-4883-9DBB-4AE9F35B8333}" srcId="{7634F495-DE9E-4D33-B58D-608E2B8B7956}" destId="{FC51E248-17D8-4A4E-9310-8B26603F75D5}" srcOrd="1" destOrd="0" parTransId="{44904C0A-5E60-495E-9445-6C55D17758EF}" sibTransId="{9EA4E42F-BA50-46C1-A247-E378CB589E97}"/>
    <dgm:cxn modelId="{B75DB695-F3DF-4003-B18B-C6C065D6A9B5}" type="presOf" srcId="{FC51E248-17D8-4A4E-9310-8B26603F75D5}" destId="{2C2DC6BC-0798-47FA-AEAE-1ECB3308CB4F}" srcOrd="0" destOrd="0" presId="urn:microsoft.com/office/officeart/2005/8/layout/default"/>
    <dgm:cxn modelId="{84FC50B7-B0CF-4D77-BAAF-B88482569F27}" srcId="{7634F495-DE9E-4D33-B58D-608E2B8B7956}" destId="{2AC195D3-F514-44E6-9E56-9FCEA5F53394}" srcOrd="2" destOrd="0" parTransId="{F58C3004-F1F5-4D5F-BFF2-754E079EA216}" sibTransId="{EE58A233-81E4-47AA-BF95-ED925AA02C67}"/>
    <dgm:cxn modelId="{B26309CD-0BFD-4CD2-AAB8-AE613717A949}" srcId="{7634F495-DE9E-4D33-B58D-608E2B8B7956}" destId="{AE717091-A44E-4282-894C-9EB36A215C56}" srcOrd="3" destOrd="0" parTransId="{9A9AC3F9-6B6A-4368-8D01-1222E4CF88B7}" sibTransId="{99F8CF25-62F9-4218-935A-D3383D4656D8}"/>
    <dgm:cxn modelId="{11F159CD-692A-48A5-9B7F-40A04E46D19B}" type="presOf" srcId="{7634F495-DE9E-4D33-B58D-608E2B8B7956}" destId="{060ABE54-4F37-4326-8922-F3E017792A48}" srcOrd="0" destOrd="0" presId="urn:microsoft.com/office/officeart/2005/8/layout/default"/>
    <dgm:cxn modelId="{D882B7D0-DF39-4E07-B1D6-4C2DA2EF1F42}" srcId="{7634F495-DE9E-4D33-B58D-608E2B8B7956}" destId="{0CDBDF29-8F61-47D7-BED7-E841B5C62D4D}" srcOrd="0" destOrd="0" parTransId="{9ECF010A-F0CD-4F2A-B95E-EC4C9C05A251}" sibTransId="{68F965DC-FDE4-4D4C-B64A-7ACF4134CA3F}"/>
    <dgm:cxn modelId="{47DB962D-C89A-4B67-84E0-1EA88192D24E}" type="presParOf" srcId="{060ABE54-4F37-4326-8922-F3E017792A48}" destId="{EEEA3B29-74E7-4F0D-9FA6-050C73C35BAE}" srcOrd="0" destOrd="0" presId="urn:microsoft.com/office/officeart/2005/8/layout/default"/>
    <dgm:cxn modelId="{0C3434D4-C839-4CC1-ABD8-A2ABEF749DE8}" type="presParOf" srcId="{060ABE54-4F37-4326-8922-F3E017792A48}" destId="{185129E8-AC46-4A41-BBD8-428B25F72CC6}" srcOrd="1" destOrd="0" presId="urn:microsoft.com/office/officeart/2005/8/layout/default"/>
    <dgm:cxn modelId="{C023B2A4-9F8E-450D-895B-D93BD5C3A9C1}" type="presParOf" srcId="{060ABE54-4F37-4326-8922-F3E017792A48}" destId="{2C2DC6BC-0798-47FA-AEAE-1ECB3308CB4F}" srcOrd="2" destOrd="0" presId="urn:microsoft.com/office/officeart/2005/8/layout/default"/>
    <dgm:cxn modelId="{EDACAF97-26C0-4ED7-A796-23BA8EFC211C}" type="presParOf" srcId="{060ABE54-4F37-4326-8922-F3E017792A48}" destId="{7A7E0217-AA8F-47AA-B4DE-0AFA5ECB59E8}" srcOrd="3" destOrd="0" presId="urn:microsoft.com/office/officeart/2005/8/layout/default"/>
    <dgm:cxn modelId="{786B3C35-ECDA-4070-8E7B-C5D54DA3524D}" type="presParOf" srcId="{060ABE54-4F37-4326-8922-F3E017792A48}" destId="{01777485-2CE6-4EB6-A815-C9EFEEACC97A}" srcOrd="4" destOrd="0" presId="urn:microsoft.com/office/officeart/2005/8/layout/default"/>
    <dgm:cxn modelId="{8ABDEDD4-D22F-47A1-9DCA-6D127A8AC958}" type="presParOf" srcId="{060ABE54-4F37-4326-8922-F3E017792A48}" destId="{04DF1DC3-ED5C-497E-9C47-DE52C8E3EB3C}" srcOrd="5" destOrd="0" presId="urn:microsoft.com/office/officeart/2005/8/layout/default"/>
    <dgm:cxn modelId="{7765EDAA-E502-4144-B113-F985EDE40E37}" type="presParOf" srcId="{060ABE54-4F37-4326-8922-F3E017792A48}" destId="{1186470C-8005-415C-9675-694A9ABC050E}"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EA3B29-74E7-4F0D-9FA6-050C73C35BAE}">
      <dsp:nvSpPr>
        <dsp:cNvPr id="0" name=""/>
        <dsp:cNvSpPr/>
      </dsp:nvSpPr>
      <dsp:spPr>
        <a:xfrm>
          <a:off x="543938" y="1642"/>
          <a:ext cx="2213658" cy="103607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uz-Latn-UZ" sz="1600" kern="1200" dirty="0">
              <a:latin typeface="Arial" pitchFamily="34" charset="0"/>
              <a:cs typeface="Arial" pitchFamily="34" charset="0"/>
            </a:rPr>
            <a:t>Nutqning ifodalilik sifatini tavsiflang.</a:t>
          </a:r>
          <a:endParaRPr lang="ru-RU" sz="1600" kern="1200" dirty="0">
            <a:latin typeface="Arial" pitchFamily="34" charset="0"/>
            <a:cs typeface="Arial" pitchFamily="34" charset="0"/>
          </a:endParaRPr>
        </a:p>
      </dsp:txBody>
      <dsp:txXfrm>
        <a:off x="543938" y="1642"/>
        <a:ext cx="2213658" cy="1036074"/>
      </dsp:txXfrm>
    </dsp:sp>
    <dsp:sp modelId="{2C2DC6BC-0798-47FA-AEAE-1ECB3308CB4F}">
      <dsp:nvSpPr>
        <dsp:cNvPr id="0" name=""/>
        <dsp:cNvSpPr/>
      </dsp:nvSpPr>
      <dsp:spPr>
        <a:xfrm>
          <a:off x="2930613" y="630"/>
          <a:ext cx="2088048" cy="103809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uz-Latn-UZ" sz="1600" kern="1200" dirty="0">
              <a:latin typeface="Arial" pitchFamily="34" charset="0"/>
              <a:cs typeface="Arial" pitchFamily="34" charset="0"/>
            </a:rPr>
            <a:t>Nutqning ifodalilik sifatiga qaysi uslubda ko‘proq ehtiyoj seziladi</a:t>
          </a:r>
          <a:r>
            <a:rPr lang="uz-Latn-UZ" sz="1600" kern="1200" baseline="0" dirty="0">
              <a:latin typeface="Arial" pitchFamily="34" charset="0"/>
              <a:cs typeface="Arial" pitchFamily="34" charset="0"/>
            </a:rPr>
            <a:t>?</a:t>
          </a:r>
          <a:endParaRPr lang="ru-RU" sz="1600" kern="1200" dirty="0">
            <a:latin typeface="Arial" pitchFamily="34" charset="0"/>
            <a:cs typeface="Arial" pitchFamily="34" charset="0"/>
          </a:endParaRPr>
        </a:p>
      </dsp:txBody>
      <dsp:txXfrm>
        <a:off x="2930613" y="630"/>
        <a:ext cx="2088048" cy="1038098"/>
      </dsp:txXfrm>
    </dsp:sp>
    <dsp:sp modelId="{01777485-2CE6-4EB6-A815-C9EFEEACC97A}">
      <dsp:nvSpPr>
        <dsp:cNvPr id="0" name=""/>
        <dsp:cNvSpPr/>
      </dsp:nvSpPr>
      <dsp:spPr>
        <a:xfrm>
          <a:off x="609597" y="1219198"/>
          <a:ext cx="2104952" cy="133529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uz-Latn-UZ" sz="1600" kern="1200" baseline="0" dirty="0">
              <a:latin typeface="Arial" pitchFamily="34" charset="0"/>
              <a:cs typeface="Arial" pitchFamily="34" charset="0"/>
            </a:rPr>
            <a:t>Qaysi nutqiy uslubda ifodalilik sifati u qadar muhim emas?</a:t>
          </a:r>
          <a:endParaRPr lang="ru-RU" sz="1600" kern="1200" dirty="0">
            <a:latin typeface="Arial" pitchFamily="34" charset="0"/>
            <a:cs typeface="Arial" pitchFamily="34" charset="0"/>
          </a:endParaRPr>
        </a:p>
      </dsp:txBody>
      <dsp:txXfrm>
        <a:off x="609597" y="1219198"/>
        <a:ext cx="2104952" cy="1335295"/>
      </dsp:txXfrm>
    </dsp:sp>
    <dsp:sp modelId="{1186470C-8005-415C-9675-694A9ABC050E}">
      <dsp:nvSpPr>
        <dsp:cNvPr id="0" name=""/>
        <dsp:cNvSpPr/>
      </dsp:nvSpPr>
      <dsp:spPr>
        <a:xfrm>
          <a:off x="2887566" y="1211745"/>
          <a:ext cx="2065435" cy="13502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uz-Latn-UZ" sz="1600" kern="1200" baseline="0" dirty="0">
              <a:latin typeface="Arial" pitchFamily="34" charset="0"/>
              <a:cs typeface="Arial" pitchFamily="34" charset="0"/>
            </a:rPr>
            <a:t>Til estetik vazifasining amalga oshishida nutqning qaysi kommunikativ sifati favqulodda muhim o‘rin tutadi?</a:t>
          </a:r>
          <a:endParaRPr lang="ru-RU" sz="1600" kern="1200" dirty="0">
            <a:latin typeface="Arial" pitchFamily="34" charset="0"/>
            <a:cs typeface="Arial" pitchFamily="34" charset="0"/>
          </a:endParaRPr>
        </a:p>
      </dsp:txBody>
      <dsp:txXfrm>
        <a:off x="2887566" y="1211745"/>
        <a:ext cx="2065435" cy="135020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498725" cy="16192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265488" y="0"/>
            <a:ext cx="2498725" cy="161925"/>
          </a:xfrm>
          <a:prstGeom prst="rect">
            <a:avLst/>
          </a:prstGeom>
        </p:spPr>
        <p:txBody>
          <a:bodyPr vert="horz" lIns="91440" tIns="45720" rIns="91440" bIns="45720" rtlCol="0"/>
          <a:lstStyle>
            <a:lvl1pPr algn="r">
              <a:defRPr sz="1200"/>
            </a:lvl1pPr>
          </a:lstStyle>
          <a:p>
            <a:fld id="{BABC7B9F-CF58-4E55-B55B-710E01FEC8D9}" type="datetimeFigureOut">
              <a:rPr lang="ru-RU" smtClean="0"/>
              <a:t>18.02.2021</a:t>
            </a:fld>
            <a:endParaRPr lang="ru-RU"/>
          </a:p>
        </p:txBody>
      </p:sp>
      <p:sp>
        <p:nvSpPr>
          <p:cNvPr id="4" name="Образ слайда 3"/>
          <p:cNvSpPr>
            <a:spLocks noGrp="1" noRot="1" noChangeAspect="1"/>
          </p:cNvSpPr>
          <p:nvPr>
            <p:ph type="sldImg" idx="2"/>
          </p:nvPr>
        </p:nvSpPr>
        <p:spPr>
          <a:xfrm>
            <a:off x="1911350" y="406400"/>
            <a:ext cx="1943100" cy="1093788"/>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576263" y="1562100"/>
            <a:ext cx="4613275" cy="1277938"/>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3082925"/>
            <a:ext cx="2498725" cy="16192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265488" y="3082925"/>
            <a:ext cx="2498725" cy="161925"/>
          </a:xfrm>
          <a:prstGeom prst="rect">
            <a:avLst/>
          </a:prstGeom>
        </p:spPr>
        <p:txBody>
          <a:bodyPr vert="horz" lIns="91440" tIns="45720" rIns="91440" bIns="45720" rtlCol="0" anchor="b"/>
          <a:lstStyle>
            <a:lvl1pPr algn="r">
              <a:defRPr sz="1200"/>
            </a:lvl1pPr>
          </a:lstStyle>
          <a:p>
            <a:fld id="{B9474D3D-D129-4517-98CF-316D724B133F}" type="slidenum">
              <a:rPr lang="ru-RU" smtClean="0"/>
              <a:t>‹#›</a:t>
            </a:fld>
            <a:endParaRPr lang="ru-RU"/>
          </a:p>
        </p:txBody>
      </p:sp>
    </p:spTree>
    <p:extLst>
      <p:ext uri="{BB962C8B-B14F-4D97-AF65-F5344CB8AC3E}">
        <p14:creationId xmlns:p14="http://schemas.microsoft.com/office/powerpoint/2010/main" val="548864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32435" y="1005903"/>
            <a:ext cx="4900930" cy="68141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64870" y="1817116"/>
            <a:ext cx="4036060" cy="8112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sz="half" idx="2"/>
          </p:nvPr>
        </p:nvSpPr>
        <p:spPr>
          <a:xfrm>
            <a:off x="288290" y="746315"/>
            <a:ext cx="2508123" cy="21416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969387" y="746315"/>
            <a:ext cx="2508123" cy="21416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2437" y="132463"/>
            <a:ext cx="4900931" cy="315471"/>
          </a:xfrm>
        </p:spPr>
        <p:txBody>
          <a:bodyPr/>
          <a:lstStyle/>
          <a:p>
            <a:r>
              <a:rPr lang="en-US"/>
              <a:t>Click to edit Master title style</a:t>
            </a:r>
          </a:p>
        </p:txBody>
      </p:sp>
      <p:sp>
        <p:nvSpPr>
          <p:cNvPr id="4" name="Picture Placeholder 3"/>
          <p:cNvSpPr>
            <a:spLocks noGrp="1"/>
          </p:cNvSpPr>
          <p:nvPr>
            <p:ph type="pic" sz="quarter" idx="10"/>
          </p:nvPr>
        </p:nvSpPr>
        <p:spPr>
          <a:xfrm>
            <a:off x="432435"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700"/>
            </a:lvl1pPr>
          </a:lstStyle>
          <a:p>
            <a:pPr lvl="0"/>
            <a:endParaRPr lang="en-US"/>
          </a:p>
        </p:txBody>
      </p:sp>
      <p:sp>
        <p:nvSpPr>
          <p:cNvPr id="5" name="Picture Placeholder 3"/>
          <p:cNvSpPr>
            <a:spLocks noGrp="1"/>
          </p:cNvSpPr>
          <p:nvPr>
            <p:ph type="pic" sz="quarter" idx="11"/>
          </p:nvPr>
        </p:nvSpPr>
        <p:spPr>
          <a:xfrm>
            <a:off x="2095868"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700"/>
            </a:lvl1pPr>
          </a:lstStyle>
          <a:p>
            <a:pPr lvl="0"/>
            <a:endParaRPr lang="en-US"/>
          </a:p>
        </p:txBody>
      </p:sp>
      <p:sp>
        <p:nvSpPr>
          <p:cNvPr id="6" name="Picture Placeholder 3"/>
          <p:cNvSpPr>
            <a:spLocks noGrp="1"/>
          </p:cNvSpPr>
          <p:nvPr>
            <p:ph type="pic" sz="quarter" idx="12"/>
          </p:nvPr>
        </p:nvSpPr>
        <p:spPr>
          <a:xfrm>
            <a:off x="3759301"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700"/>
            </a:lvl1pPr>
          </a:lstStyle>
          <a:p>
            <a:pPr lvl="0"/>
            <a:endParaRPr lang="en-US"/>
          </a:p>
        </p:txBody>
      </p:sp>
      <p:sp>
        <p:nvSpPr>
          <p:cNvPr id="8" name="Text Placeholder 9"/>
          <p:cNvSpPr>
            <a:spLocks noGrp="1"/>
          </p:cNvSpPr>
          <p:nvPr>
            <p:ph type="body" sz="quarter" idx="14"/>
          </p:nvPr>
        </p:nvSpPr>
        <p:spPr>
          <a:xfrm>
            <a:off x="432435"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5868"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9301" y="2356547"/>
            <a:ext cx="1574064" cy="453679"/>
          </a:xfrm>
        </p:spPr>
        <p:txBody>
          <a:bodyPr>
            <a:noAutofit/>
          </a:bodyPr>
          <a:lstStyle>
            <a:lvl1pPr marL="0" indent="0">
              <a:buNone/>
              <a:defRPr sz="700"/>
            </a:lvl1pPr>
            <a:lvl2pPr marL="72078" indent="-72078">
              <a:buFont typeface="Arial" panose="020B0604020202020204" pitchFamily="34" charset="0"/>
              <a:buChar char="•"/>
              <a:defRPr sz="700"/>
            </a:lvl2pPr>
            <a:lvl3pPr marL="144157" indent="-72078">
              <a:defRPr sz="700"/>
            </a:lvl3pPr>
            <a:lvl4pPr marL="252274" indent="-108118">
              <a:defRPr sz="700"/>
            </a:lvl4pPr>
            <a:lvl5pPr marL="360392" indent="-108118">
              <a:defRPr sz="7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2437" y="441662"/>
            <a:ext cx="4900931" cy="192287"/>
          </a:xfrm>
        </p:spPr>
        <p:txBody>
          <a:bodyPr>
            <a:normAutofit/>
          </a:bodyPr>
          <a:lstStyle>
            <a:lvl1pPr marL="0" indent="0" algn="ctr">
              <a:lnSpc>
                <a:spcPct val="86000"/>
              </a:lnSpc>
              <a:spcBef>
                <a:spcPts val="0"/>
              </a:spcBef>
              <a:buNone/>
              <a:defRPr sz="900" baseline="0"/>
            </a:lvl1pPr>
          </a:lstStyle>
          <a:p>
            <a:pPr lvl="0"/>
            <a:r>
              <a:rPr lang="en-US" dirty="0"/>
              <a:t>Click here to edit subtitle</a:t>
            </a:r>
          </a:p>
        </p:txBody>
      </p:sp>
    </p:spTree>
    <p:extLst>
      <p:ext uri="{BB962C8B-B14F-4D97-AF65-F5344CB8AC3E}">
        <p14:creationId xmlns:p14="http://schemas.microsoft.com/office/powerpoint/2010/main" val="29321056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0" y="536168"/>
            <a:ext cx="5650865" cy="2649220"/>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17" name="bg object 17"/>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00752" y="102424"/>
            <a:ext cx="5164295" cy="638810"/>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a:xfrm>
            <a:off x="415278" y="1083504"/>
            <a:ext cx="4935243" cy="1424939"/>
          </a:xfrm>
          <a:prstGeom prst="rect">
            <a:avLst/>
          </a:prstGeom>
        </p:spPr>
        <p:txBody>
          <a:bodyPr wrap="square" lIns="0" tIns="0" rIns="0" bIns="0">
            <a:spAutoFit/>
          </a:bodyPr>
          <a:lstStyle>
            <a:lvl1pPr>
              <a:defRPr sz="1200" b="0" i="0">
                <a:solidFill>
                  <a:srgbClr val="231F20"/>
                </a:solidFill>
                <a:latin typeface="Arial"/>
                <a:cs typeface="Arial"/>
              </a:defRPr>
            </a:lvl1pPr>
          </a:lstStyle>
          <a:p>
            <a:endParaRPr/>
          </a:p>
        </p:txBody>
      </p:sp>
      <p:sp>
        <p:nvSpPr>
          <p:cNvPr id="4" name="Holder 4"/>
          <p:cNvSpPr>
            <a:spLocks noGrp="1"/>
          </p:cNvSpPr>
          <p:nvPr>
            <p:ph type="ftr" sz="quarter" idx="5"/>
          </p:nvPr>
        </p:nvSpPr>
        <p:spPr>
          <a:xfrm>
            <a:off x="1960372" y="3017710"/>
            <a:ext cx="1845056" cy="1622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88290" y="3017710"/>
            <a:ext cx="1326134" cy="1622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2/18/2021</a:t>
            </a:fld>
            <a:endParaRPr lang="en-US"/>
          </a:p>
        </p:txBody>
      </p:sp>
      <p:sp>
        <p:nvSpPr>
          <p:cNvPr id="6" name="Holder 6"/>
          <p:cNvSpPr>
            <a:spLocks noGrp="1"/>
          </p:cNvSpPr>
          <p:nvPr>
            <p:ph type="sldNum" sz="quarter" idx="7"/>
          </p:nvPr>
        </p:nvSpPr>
        <p:spPr>
          <a:xfrm>
            <a:off x="4151376" y="3017710"/>
            <a:ext cx="1326134" cy="1622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69F96E-E95D-4472-B37A-1F55787D7F60}"/>
              </a:ext>
            </a:extLst>
          </p:cNvPr>
          <p:cNvSpPr>
            <a:spLocks noGrp="1"/>
          </p:cNvSpPr>
          <p:nvPr>
            <p:ph type="title"/>
          </p:nvPr>
        </p:nvSpPr>
        <p:spPr>
          <a:xfrm>
            <a:off x="300752" y="102424"/>
            <a:ext cx="5164295" cy="430887"/>
          </a:xfrm>
        </p:spPr>
        <p:txBody>
          <a:bodyPr/>
          <a:lstStyle/>
          <a:p>
            <a:pPr algn="ctr"/>
            <a:r>
              <a:rPr lang="uz-Latn-UZ" sz="2800" b="0" dirty="0"/>
              <a:t>11-sinf ona tili</a:t>
            </a:r>
            <a:endParaRPr lang="ru-RU" sz="2800" b="0" dirty="0"/>
          </a:p>
        </p:txBody>
      </p:sp>
      <p:sp>
        <p:nvSpPr>
          <p:cNvPr id="3" name="Текст 2">
            <a:extLst>
              <a:ext uri="{FF2B5EF4-FFF2-40B4-BE49-F238E27FC236}">
                <a16:creationId xmlns:a16="http://schemas.microsoft.com/office/drawing/2014/main" id="{6FCD2978-4DED-466D-915F-0A513AE24194}"/>
              </a:ext>
            </a:extLst>
          </p:cNvPr>
          <p:cNvSpPr>
            <a:spLocks noGrp="1"/>
          </p:cNvSpPr>
          <p:nvPr>
            <p:ph type="body" idx="1"/>
          </p:nvPr>
        </p:nvSpPr>
        <p:spPr>
          <a:xfrm>
            <a:off x="415278" y="784226"/>
            <a:ext cx="4935243" cy="1538883"/>
          </a:xfrm>
          <a:solidFill>
            <a:srgbClr val="FFCCFF"/>
          </a:solidFill>
          <a:ln>
            <a:solidFill>
              <a:srgbClr val="002060"/>
            </a:solidFill>
          </a:ln>
        </p:spPr>
        <p:txBody>
          <a:bodyPr/>
          <a:lstStyle/>
          <a:p>
            <a:pPr algn="ctr"/>
            <a:r>
              <a:rPr lang="uz-Latn-UZ" sz="2000" dirty="0"/>
              <a:t>Toshkent viloyati Toshkent tumani </a:t>
            </a:r>
          </a:p>
          <a:p>
            <a:pPr algn="ctr"/>
            <a:r>
              <a:rPr lang="uz-Latn-UZ" sz="2000" dirty="0"/>
              <a:t>16-umumiy o‘rta ta’lim maktabi ona tili va adabiyot fani o‘qituvchisi Baymanova Munojot Daniyarovnaning 11-sinf ona tili fani uchun tayyorlagan taqdimoti</a:t>
            </a:r>
            <a:endParaRPr lang="ru-RU" sz="2000" dirty="0"/>
          </a:p>
        </p:txBody>
      </p:sp>
    </p:spTree>
    <p:extLst>
      <p:ext uri="{BB962C8B-B14F-4D97-AF65-F5344CB8AC3E}">
        <p14:creationId xmlns:p14="http://schemas.microsoft.com/office/powerpoint/2010/main" val="2251922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48538"/>
            <a:ext cx="5164295" cy="430887"/>
          </a:xfrm>
        </p:spPr>
        <p:txBody>
          <a:bodyPr/>
          <a:lstStyle/>
          <a:p>
            <a:pPr algn="ctr"/>
            <a:r>
              <a:rPr lang="uz-Latn-UZ" sz="2800" b="0" dirty="0"/>
              <a:t>82-mashq</a:t>
            </a:r>
            <a:endParaRPr lang="ru-RU" sz="2800" b="0" dirty="0"/>
          </a:p>
        </p:txBody>
      </p:sp>
      <p:sp>
        <p:nvSpPr>
          <p:cNvPr id="4" name="Текст 3"/>
          <p:cNvSpPr>
            <a:spLocks noGrp="1"/>
          </p:cNvSpPr>
          <p:nvPr>
            <p:ph type="body" idx="1"/>
          </p:nvPr>
        </p:nvSpPr>
        <p:spPr>
          <a:xfrm>
            <a:off x="215900" y="555625"/>
            <a:ext cx="5334000" cy="2662267"/>
          </a:xfrm>
        </p:spPr>
        <p:txBody>
          <a:bodyPr/>
          <a:lstStyle/>
          <a:p>
            <a:pPr indent="360363" algn="ctr">
              <a:spcAft>
                <a:spcPts val="600"/>
              </a:spcAft>
            </a:pPr>
            <a:r>
              <a:rPr lang="uz-Latn-UZ" sz="1400" b="1" dirty="0"/>
              <a:t>Gaplarni o‘qing. Nutqiy ifodalilikni ta’minlash maqsadida qo‘llangan birliklarni aniqlang.</a:t>
            </a:r>
          </a:p>
          <a:p>
            <a:pPr indent="360363" algn="ctr">
              <a:spcAft>
                <a:spcPts val="600"/>
              </a:spcAft>
            </a:pPr>
            <a:r>
              <a:rPr lang="uz-Latn-UZ" sz="1300" b="1" dirty="0"/>
              <a:t>Himmatni qarang!</a:t>
            </a:r>
          </a:p>
          <a:p>
            <a:pPr indent="360363" algn="just"/>
            <a:r>
              <a:rPr lang="uz-Latn-UZ" sz="1300" dirty="0"/>
              <a:t>Tarixchilarning yozishicha, “oqposhsho” Aleksandr </a:t>
            </a:r>
            <a:r>
              <a:rPr lang="en-US" sz="1300" dirty="0" err="1"/>
              <a:t>I</a:t>
            </a:r>
            <a:r>
              <a:rPr lang="uz-Latn-UZ" sz="1300" dirty="0"/>
              <a:t>kkinchi oliy hazratlari ko‘p “adolatpesha” bo‘lgan ekanlar.</a:t>
            </a:r>
          </a:p>
          <a:p>
            <a:pPr indent="360363" algn="just"/>
            <a:r>
              <a:rPr lang="uz-Latn-UZ" sz="1300" dirty="0"/>
              <a:t>Chernyayev ayni saratonda Toshkentni qariyb ikki oy suvsiz qoldirib qamal qilganini, shaharga bostirib kirgach, aholini ayovsiz qirganini eshitib, podshoyi olam qattiq ranjibdilar. Shu qadar xafa bo‘libdilarki, Chernyayevni kapitanlik unvonidan mahrum qilib, general unvonini beribdilar. Bandi brilliant bilan jilolangan oltin qilich hadya qilibdilar.</a:t>
            </a:r>
          </a:p>
          <a:p>
            <a:pPr indent="360363" algn="just"/>
            <a:r>
              <a:rPr lang="uz-Latn-UZ" sz="1300" dirty="0"/>
              <a:t>Bir “bechora”ni  “jazolash” bo‘lsa, shunchalik bo‘ladi-da!           (O‘.Hoshimov)</a:t>
            </a:r>
            <a:endParaRPr lang="ru-RU" sz="1300" dirty="0"/>
          </a:p>
        </p:txBody>
      </p:sp>
    </p:spTree>
    <p:extLst>
      <p:ext uri="{BB962C8B-B14F-4D97-AF65-F5344CB8AC3E}">
        <p14:creationId xmlns:p14="http://schemas.microsoft.com/office/powerpoint/2010/main" val="763564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48538"/>
            <a:ext cx="5164295" cy="430887"/>
          </a:xfrm>
        </p:spPr>
        <p:txBody>
          <a:bodyPr/>
          <a:lstStyle/>
          <a:p>
            <a:pPr algn="ctr"/>
            <a:r>
              <a:rPr lang="uz-Latn-UZ" sz="2800" b="0" dirty="0"/>
              <a:t>83-mashq</a:t>
            </a:r>
            <a:endParaRPr lang="ru-RU" sz="2800" b="0" dirty="0"/>
          </a:p>
        </p:txBody>
      </p:sp>
      <p:sp>
        <p:nvSpPr>
          <p:cNvPr id="5" name="Текст 4"/>
          <p:cNvSpPr>
            <a:spLocks noGrp="1"/>
          </p:cNvSpPr>
          <p:nvPr>
            <p:ph type="body" idx="1"/>
          </p:nvPr>
        </p:nvSpPr>
        <p:spPr>
          <a:xfrm>
            <a:off x="476516" y="631825"/>
            <a:ext cx="4935243" cy="646331"/>
          </a:xfrm>
        </p:spPr>
        <p:txBody>
          <a:bodyPr/>
          <a:lstStyle/>
          <a:p>
            <a:pPr algn="ctr"/>
            <a:r>
              <a:rPr lang="uz-Latn-UZ" sz="1400" b="1" dirty="0"/>
              <a:t>Berilgan she’rni ifodali o‘qing. So‘zlarni ko‘chma ma’noda qo‘llash orqali nutq ta’sirchanligini ta’minlashdagi o‘rnini izohlang. </a:t>
            </a:r>
            <a:endParaRPr lang="ru-RU" sz="1400" b="1" dirty="0"/>
          </a:p>
        </p:txBody>
      </p:sp>
      <p:sp>
        <p:nvSpPr>
          <p:cNvPr id="6" name="TextBox 5"/>
          <p:cNvSpPr txBox="1"/>
          <p:nvPr/>
        </p:nvSpPr>
        <p:spPr>
          <a:xfrm>
            <a:off x="215900" y="1241425"/>
            <a:ext cx="2015295" cy="1384995"/>
          </a:xfrm>
          <a:prstGeom prst="rect">
            <a:avLst/>
          </a:prstGeom>
          <a:noFill/>
        </p:spPr>
        <p:txBody>
          <a:bodyPr wrap="none" rtlCol="0">
            <a:spAutoFit/>
          </a:bodyPr>
          <a:lstStyle/>
          <a:p>
            <a:r>
              <a:rPr lang="uz-Latn-UZ" sz="1400" dirty="0">
                <a:latin typeface="Arial" pitchFamily="34" charset="0"/>
                <a:cs typeface="Arial" pitchFamily="34" charset="0"/>
              </a:rPr>
              <a:t>Qora qushlar qo‘narlar</a:t>
            </a:r>
          </a:p>
          <a:p>
            <a:r>
              <a:rPr lang="uz-Latn-UZ" sz="1400" dirty="0">
                <a:latin typeface="Arial" pitchFamily="34" charset="0"/>
                <a:cs typeface="Arial" pitchFamily="34" charset="0"/>
              </a:rPr>
              <a:t>Majnuntolning shoxiga.</a:t>
            </a:r>
          </a:p>
          <a:p>
            <a:r>
              <a:rPr lang="uz-Latn-UZ" sz="1400" dirty="0">
                <a:latin typeface="Arial" pitchFamily="34" charset="0"/>
                <a:cs typeface="Arial" pitchFamily="34" charset="0"/>
              </a:rPr>
              <a:t>Boshin suvga egarlar,</a:t>
            </a:r>
          </a:p>
          <a:p>
            <a:r>
              <a:rPr lang="uz-Latn-UZ" sz="1400" dirty="0">
                <a:latin typeface="Arial" pitchFamily="34" charset="0"/>
                <a:cs typeface="Arial" pitchFamily="34" charset="0"/>
              </a:rPr>
              <a:t>Boqmay sira ohiga.</a:t>
            </a:r>
          </a:p>
          <a:p>
            <a:r>
              <a:rPr lang="uz-Latn-UZ" sz="1400" dirty="0">
                <a:latin typeface="Arial" pitchFamily="34" charset="0"/>
                <a:cs typeface="Arial" pitchFamily="34" charset="0"/>
              </a:rPr>
              <a:t>Rahmi kelib bulutning,</a:t>
            </a:r>
          </a:p>
          <a:p>
            <a:r>
              <a:rPr lang="uz-Latn-UZ" sz="1400" dirty="0">
                <a:latin typeface="Arial" pitchFamily="34" charset="0"/>
                <a:cs typeface="Arial" pitchFamily="34" charset="0"/>
              </a:rPr>
              <a:t>Yig‘lab to‘kar yoshini.</a:t>
            </a:r>
            <a:endParaRPr lang="ru-RU" sz="1400" dirty="0">
              <a:latin typeface="Arial" pitchFamily="34" charset="0"/>
              <a:cs typeface="Arial" pitchFamily="34" charset="0"/>
            </a:endParaRPr>
          </a:p>
        </p:txBody>
      </p:sp>
      <p:sp>
        <p:nvSpPr>
          <p:cNvPr id="7" name="TextBox 6"/>
          <p:cNvSpPr txBox="1"/>
          <p:nvPr/>
        </p:nvSpPr>
        <p:spPr>
          <a:xfrm>
            <a:off x="2959100" y="1242868"/>
            <a:ext cx="2452659" cy="1600438"/>
          </a:xfrm>
          <a:prstGeom prst="rect">
            <a:avLst/>
          </a:prstGeom>
          <a:noFill/>
        </p:spPr>
        <p:txBody>
          <a:bodyPr wrap="none" rtlCol="0">
            <a:spAutoFit/>
          </a:bodyPr>
          <a:lstStyle/>
          <a:p>
            <a:r>
              <a:rPr lang="uz-Latn-UZ" sz="1400" dirty="0">
                <a:latin typeface="Arial" pitchFamily="34" charset="0"/>
                <a:cs typeface="Arial" pitchFamily="34" charset="0"/>
              </a:rPr>
              <a:t>Qushlar qochar, majnuntol</a:t>
            </a:r>
          </a:p>
          <a:p>
            <a:r>
              <a:rPr lang="uz-Latn-UZ" sz="1400" dirty="0">
                <a:latin typeface="Arial" pitchFamily="34" charset="0"/>
                <a:cs typeface="Arial" pitchFamily="34" charset="0"/>
              </a:rPr>
              <a:t>Ko‘taradi boshini.</a:t>
            </a:r>
          </a:p>
          <a:p>
            <a:r>
              <a:rPr lang="uz-Latn-UZ" sz="1400" dirty="0">
                <a:latin typeface="Arial" pitchFamily="34" charset="0"/>
                <a:cs typeface="Arial" pitchFamily="34" charset="0"/>
              </a:rPr>
              <a:t>Bulutning orasidan</a:t>
            </a:r>
          </a:p>
          <a:p>
            <a:r>
              <a:rPr lang="uz-Latn-UZ" sz="1400" dirty="0">
                <a:latin typeface="Arial" pitchFamily="34" charset="0"/>
                <a:cs typeface="Arial" pitchFamily="34" charset="0"/>
              </a:rPr>
              <a:t>Quyosh kulib qaraydi.</a:t>
            </a:r>
          </a:p>
          <a:p>
            <a:r>
              <a:rPr lang="uz-Latn-UZ" sz="1400" dirty="0">
                <a:latin typeface="Arial" pitchFamily="34" charset="0"/>
                <a:cs typeface="Arial" pitchFamily="34" charset="0"/>
              </a:rPr>
              <a:t>Majnuntolning yuvilgan</a:t>
            </a:r>
          </a:p>
          <a:p>
            <a:r>
              <a:rPr lang="uz-Latn-UZ" sz="1400" dirty="0">
                <a:latin typeface="Arial" pitchFamily="34" charset="0"/>
                <a:cs typeface="Arial" pitchFamily="34" charset="0"/>
              </a:rPr>
              <a:t>Sochlarini taraydi.</a:t>
            </a:r>
          </a:p>
          <a:p>
            <a:r>
              <a:rPr lang="uz-Latn-UZ" sz="1400" dirty="0">
                <a:latin typeface="Arial" pitchFamily="34" charset="0"/>
                <a:cs typeface="Arial" pitchFamily="34" charset="0"/>
              </a:rPr>
              <a:t>                           (E.Vohidov)</a:t>
            </a:r>
            <a:endParaRPr lang="ru-RU" sz="1400" dirty="0">
              <a:latin typeface="Arial" pitchFamily="34" charset="0"/>
              <a:cs typeface="Arial" pitchFamily="34" charset="0"/>
            </a:endParaRPr>
          </a:p>
        </p:txBody>
      </p:sp>
    </p:spTree>
    <p:extLst>
      <p:ext uri="{BB962C8B-B14F-4D97-AF65-F5344CB8AC3E}">
        <p14:creationId xmlns:p14="http://schemas.microsoft.com/office/powerpoint/2010/main" val="1371323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02424"/>
            <a:ext cx="5689600" cy="369332"/>
          </a:xfrm>
        </p:spPr>
        <p:txBody>
          <a:bodyPr/>
          <a:lstStyle/>
          <a:p>
            <a:pPr algn="ctr"/>
            <a:r>
              <a:rPr lang="uz-Latn-UZ" sz="2400" b="0" dirty="0"/>
              <a:t>O‘zbek tilining izohli frazeologik lug‘ati</a:t>
            </a:r>
            <a:endParaRPr lang="ru-RU" sz="2400" b="0" dirty="0"/>
          </a:p>
        </p:txBody>
      </p:sp>
      <p:sp>
        <p:nvSpPr>
          <p:cNvPr id="3" name="Текст 2"/>
          <p:cNvSpPr>
            <a:spLocks noGrp="1"/>
          </p:cNvSpPr>
          <p:nvPr>
            <p:ph type="body" idx="1"/>
          </p:nvPr>
        </p:nvSpPr>
        <p:spPr>
          <a:xfrm>
            <a:off x="353690" y="555625"/>
            <a:ext cx="4982221" cy="553998"/>
          </a:xfrm>
        </p:spPr>
        <p:txBody>
          <a:bodyPr/>
          <a:lstStyle/>
          <a:p>
            <a:pPr algn="ctr"/>
            <a:r>
              <a:rPr lang="uz-Latn-UZ" sz="1800" b="1" dirty="0">
                <a:solidFill>
                  <a:schemeClr val="tx2"/>
                </a:solidFill>
              </a:rPr>
              <a:t>Quyidagi iboralarning izohlarini esda tuting. Ular ishtirokida gaplar tuzing.</a:t>
            </a:r>
            <a:endParaRPr lang="ru-RU" sz="1800" b="1" dirty="0">
              <a:solidFill>
                <a:schemeClr val="tx2"/>
              </a:solidFill>
            </a:endParaRPr>
          </a:p>
        </p:txBody>
      </p:sp>
      <p:sp>
        <p:nvSpPr>
          <p:cNvPr id="4" name="TextBox 3"/>
          <p:cNvSpPr txBox="1"/>
          <p:nvPr/>
        </p:nvSpPr>
        <p:spPr>
          <a:xfrm>
            <a:off x="161636" y="1089025"/>
            <a:ext cx="5486400" cy="2123658"/>
          </a:xfrm>
          <a:prstGeom prst="rect">
            <a:avLst/>
          </a:prstGeom>
          <a:noFill/>
        </p:spPr>
        <p:txBody>
          <a:bodyPr wrap="square" rtlCol="0">
            <a:spAutoFit/>
          </a:bodyPr>
          <a:lstStyle/>
          <a:p>
            <a:pPr indent="360363" algn="just">
              <a:spcAft>
                <a:spcPts val="600"/>
              </a:spcAft>
            </a:pPr>
            <a:r>
              <a:rPr lang="uz-Latn-UZ" sz="1600" dirty="0">
                <a:solidFill>
                  <a:schemeClr val="tx2"/>
                </a:solidFill>
                <a:latin typeface="Arial" pitchFamily="34" charset="0"/>
                <a:cs typeface="Arial" pitchFamily="34" charset="0"/>
              </a:rPr>
              <a:t>Qildan qiyiq axtarmoq </a:t>
            </a:r>
            <a:r>
              <a:rPr lang="uz-Latn-UZ" sz="1600" dirty="0">
                <a:latin typeface="Arial" pitchFamily="34" charset="0"/>
                <a:cs typeface="Arial" pitchFamily="34" charset="0"/>
              </a:rPr>
              <a:t>Yomon niyat bilan deyarli aybi yo‘q odamning faoliyatidan ayb topishga harakat qilmoq. </a:t>
            </a:r>
          </a:p>
          <a:p>
            <a:pPr indent="360363" algn="just">
              <a:spcAft>
                <a:spcPts val="600"/>
              </a:spcAft>
            </a:pPr>
            <a:r>
              <a:rPr lang="uz-Latn-UZ" sz="1600" dirty="0">
                <a:latin typeface="Arial" pitchFamily="34" charset="0"/>
                <a:cs typeface="Arial" pitchFamily="34" charset="0"/>
              </a:rPr>
              <a:t>Varianti: </a:t>
            </a:r>
            <a:r>
              <a:rPr lang="uz-Latn-UZ" sz="1600" dirty="0">
                <a:solidFill>
                  <a:schemeClr val="tx2"/>
                </a:solidFill>
                <a:latin typeface="Arial" pitchFamily="34" charset="0"/>
                <a:cs typeface="Arial" pitchFamily="34" charset="0"/>
              </a:rPr>
              <a:t>qildan qiyiq qidirmoq</a:t>
            </a:r>
            <a:r>
              <a:rPr lang="uz-Latn-UZ" sz="1600" dirty="0">
                <a:solidFill>
                  <a:prstClr val="black"/>
                </a:solidFill>
                <a:latin typeface="Arial" pitchFamily="34" charset="0"/>
                <a:cs typeface="Arial" pitchFamily="34" charset="0"/>
              </a:rPr>
              <a:t>. </a:t>
            </a:r>
          </a:p>
          <a:p>
            <a:pPr indent="360363" algn="just">
              <a:spcAft>
                <a:spcPts val="600"/>
              </a:spcAft>
            </a:pPr>
            <a:r>
              <a:rPr lang="uz-Latn-UZ" sz="1600" dirty="0">
                <a:solidFill>
                  <a:prstClr val="black"/>
                </a:solidFill>
                <a:latin typeface="Arial" pitchFamily="34" charset="0"/>
                <a:cs typeface="Arial" pitchFamily="34" charset="0"/>
              </a:rPr>
              <a:t>Ma’nodoshi: </a:t>
            </a:r>
            <a:r>
              <a:rPr lang="uz-Latn-UZ" sz="1600" dirty="0">
                <a:solidFill>
                  <a:schemeClr val="tx2"/>
                </a:solidFill>
                <a:latin typeface="Arial" pitchFamily="34" charset="0"/>
                <a:cs typeface="Arial" pitchFamily="34" charset="0"/>
              </a:rPr>
              <a:t>tirnoq ostidan kir izlamoq</a:t>
            </a:r>
            <a:r>
              <a:rPr lang="uz-Latn-UZ" sz="1600" dirty="0">
                <a:solidFill>
                  <a:prstClr val="black"/>
                </a:solidFill>
                <a:latin typeface="Arial" pitchFamily="34" charset="0"/>
                <a:cs typeface="Arial" pitchFamily="34" charset="0"/>
              </a:rPr>
              <a:t>.</a:t>
            </a:r>
          </a:p>
          <a:p>
            <a:pPr indent="360363" algn="just">
              <a:spcAft>
                <a:spcPts val="600"/>
              </a:spcAft>
            </a:pPr>
            <a:r>
              <a:rPr lang="uz-Latn-UZ" sz="1600" dirty="0">
                <a:solidFill>
                  <a:schemeClr val="tx2"/>
                </a:solidFill>
                <a:latin typeface="Arial" pitchFamily="34" charset="0"/>
                <a:cs typeface="Arial" pitchFamily="34" charset="0"/>
              </a:rPr>
              <a:t>Qora terga botmoq </a:t>
            </a:r>
            <a:r>
              <a:rPr lang="uz-Latn-UZ" sz="1600" dirty="0">
                <a:solidFill>
                  <a:prstClr val="black"/>
                </a:solidFill>
                <a:latin typeface="Arial" pitchFamily="34" charset="0"/>
                <a:cs typeface="Arial" pitchFamily="34" charset="0"/>
              </a:rPr>
              <a:t>Haddan tashqari zo‘r berish natijasida mo‘l-ko‘l terlamoq. </a:t>
            </a:r>
          </a:p>
          <a:p>
            <a:pPr indent="360363" algn="just">
              <a:spcAft>
                <a:spcPts val="600"/>
              </a:spcAft>
            </a:pPr>
            <a:r>
              <a:rPr lang="uz-Latn-UZ" sz="1600" dirty="0">
                <a:solidFill>
                  <a:prstClr val="black"/>
                </a:solidFill>
                <a:latin typeface="Arial" pitchFamily="34" charset="0"/>
                <a:cs typeface="Arial" pitchFamily="34" charset="0"/>
              </a:rPr>
              <a:t>Varianti: </a:t>
            </a:r>
            <a:r>
              <a:rPr lang="uz-Latn-UZ" sz="1600" dirty="0">
                <a:solidFill>
                  <a:schemeClr val="tx2"/>
                </a:solidFill>
                <a:latin typeface="Arial" pitchFamily="34" charset="0"/>
                <a:cs typeface="Arial" pitchFamily="34" charset="0"/>
              </a:rPr>
              <a:t>qora terga tushmoq. </a:t>
            </a:r>
            <a:endParaRPr lang="ru-RU" sz="1600"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2277455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18" y="48538"/>
            <a:ext cx="5702300" cy="430887"/>
          </a:xfrm>
        </p:spPr>
        <p:txBody>
          <a:bodyPr/>
          <a:lstStyle/>
          <a:p>
            <a:pPr algn="ctr"/>
            <a:r>
              <a:rPr lang="uz-Latn-UZ" sz="2800" b="0" dirty="0"/>
              <a:t>Savol va topshiriqlar</a:t>
            </a:r>
            <a:endParaRPr lang="ru-RU" sz="2800" b="0" dirty="0"/>
          </a:p>
        </p:txBody>
      </p:sp>
      <p:sp>
        <p:nvSpPr>
          <p:cNvPr id="4" name="Текст 3"/>
          <p:cNvSpPr>
            <a:spLocks noGrp="1"/>
          </p:cNvSpPr>
          <p:nvPr>
            <p:ph type="body" idx="1"/>
          </p:nvPr>
        </p:nvSpPr>
        <p:spPr/>
        <p:txBody>
          <a:bodyPr/>
          <a:lstStyle/>
          <a:p>
            <a:endParaRPr lang="ru-RU"/>
          </a:p>
        </p:txBody>
      </p:sp>
      <p:graphicFrame>
        <p:nvGraphicFramePr>
          <p:cNvPr id="5" name="Схема 4"/>
          <p:cNvGraphicFramePr/>
          <p:nvPr>
            <p:extLst>
              <p:ext uri="{D42A27DB-BD31-4B8C-83A1-F6EECF244321}">
                <p14:modId xmlns:p14="http://schemas.microsoft.com/office/powerpoint/2010/main" val="1070068287"/>
              </p:ext>
            </p:extLst>
          </p:nvPr>
        </p:nvGraphicFramePr>
        <p:xfrm>
          <a:off x="63500" y="555625"/>
          <a:ext cx="5562600" cy="2562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1819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52" y="102424"/>
            <a:ext cx="5164295" cy="369332"/>
          </a:xfrm>
        </p:spPr>
        <p:txBody>
          <a:bodyPr/>
          <a:lstStyle/>
          <a:p>
            <a:pPr algn="ctr"/>
            <a:r>
              <a:rPr lang="uz-Latn-UZ" sz="2400" b="0" dirty="0"/>
              <a:t>Mustaqil bajarish uchun topshiriq</a:t>
            </a:r>
            <a:endParaRPr lang="ru-RU" sz="2400" b="0" dirty="0"/>
          </a:p>
        </p:txBody>
      </p:sp>
      <p:sp>
        <p:nvSpPr>
          <p:cNvPr id="3" name="Текст 2"/>
          <p:cNvSpPr>
            <a:spLocks noGrp="1"/>
          </p:cNvSpPr>
          <p:nvPr>
            <p:ph type="body" idx="1"/>
          </p:nvPr>
        </p:nvSpPr>
        <p:spPr>
          <a:xfrm>
            <a:off x="1968500" y="708025"/>
            <a:ext cx="3479408" cy="1477328"/>
          </a:xfrm>
        </p:spPr>
        <p:txBody>
          <a:bodyPr/>
          <a:lstStyle/>
          <a:p>
            <a:pPr algn="just"/>
            <a:r>
              <a:rPr lang="uz-Latn-UZ" sz="1600" dirty="0"/>
              <a:t>       </a:t>
            </a:r>
            <a:r>
              <a:rPr lang="uz-Latn-UZ" sz="1600" dirty="0">
                <a:solidFill>
                  <a:schemeClr val="tx2"/>
                </a:solidFill>
              </a:rPr>
              <a:t>84-mashq.</a:t>
            </a:r>
          </a:p>
          <a:p>
            <a:pPr algn="just"/>
            <a:r>
              <a:rPr lang="uz-Latn-UZ" sz="1600" dirty="0"/>
              <a:t>      </a:t>
            </a:r>
            <a:r>
              <a:rPr lang="uz-Latn-UZ" sz="1600" dirty="0">
                <a:solidFill>
                  <a:schemeClr val="tx2"/>
                </a:solidFill>
              </a:rPr>
              <a:t>Tugadi-bitdi, keldi-qadam ranjida qildi </a:t>
            </a:r>
            <a:r>
              <a:rPr lang="uz-Latn-UZ" sz="1600" dirty="0"/>
              <a:t>kabi so‘z va iboralar juftligi ishtirokida gaplar tuzing. Tuzilgan gaplar asosida bu birliklarning ifodalilik imkoniyatlarini izohlang.</a:t>
            </a:r>
            <a:endParaRPr lang="ru-RU" sz="1600" dirty="0"/>
          </a:p>
        </p:txBody>
      </p:sp>
      <p:pic>
        <p:nvPicPr>
          <p:cNvPr id="4" name="Picture 2" descr="C:\Users\Lenovo\Desktop\Новая папка\IMG_20201101_174218_748.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900" y="1031113"/>
            <a:ext cx="1543050" cy="1419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2175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object 2">
            <a:extLst>
              <a:ext uri="{FF2B5EF4-FFF2-40B4-BE49-F238E27FC236}">
                <a16:creationId xmlns:a16="http://schemas.microsoft.com/office/drawing/2014/main" id="{EE80F0AA-4DF1-4DBF-9AA2-5439157D8912}"/>
              </a:ext>
            </a:extLst>
          </p:cNvPr>
          <p:cNvSpPr/>
          <p:nvPr/>
        </p:nvSpPr>
        <p:spPr>
          <a:xfrm>
            <a:off x="0" y="0"/>
            <a:ext cx="5765800" cy="1021079"/>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00"/>
          </a:p>
        </p:txBody>
      </p:sp>
      <p:sp>
        <p:nvSpPr>
          <p:cNvPr id="15" name="object 4">
            <a:extLst>
              <a:ext uri="{FF2B5EF4-FFF2-40B4-BE49-F238E27FC236}">
                <a16:creationId xmlns:a16="http://schemas.microsoft.com/office/drawing/2014/main" id="{96789AA7-9596-4F83-89FD-AEC28EE179F1}"/>
              </a:ext>
            </a:extLst>
          </p:cNvPr>
          <p:cNvSpPr txBox="1"/>
          <p:nvPr/>
        </p:nvSpPr>
        <p:spPr>
          <a:xfrm>
            <a:off x="947972" y="1471444"/>
            <a:ext cx="3072548" cy="1387812"/>
          </a:xfrm>
          <a:prstGeom prst="rect">
            <a:avLst/>
          </a:prstGeom>
        </p:spPr>
        <p:txBody>
          <a:bodyPr vert="horz" wrap="square" lIns="0" tIns="13966" rIns="0" bIns="0" rtlCol="0">
            <a:spAutoFit/>
          </a:bodyPr>
          <a:lstStyle/>
          <a:p>
            <a:pPr marL="18415">
              <a:spcAft>
                <a:spcPts val="1200"/>
              </a:spcAft>
            </a:pPr>
            <a:r>
              <a:rPr lang="en-US" sz="2400" dirty="0" err="1">
                <a:solidFill>
                  <a:srgbClr val="2365C7"/>
                </a:solidFill>
                <a:latin typeface="Arial" panose="020B0604020202020204" pitchFamily="34" charset="0"/>
                <a:cs typeface="Arial" panose="020B0604020202020204" pitchFamily="34" charset="0"/>
              </a:rPr>
              <a:t>Mavzu</a:t>
            </a:r>
            <a:r>
              <a:rPr lang="en-US" sz="2400" dirty="0">
                <a:solidFill>
                  <a:srgbClr val="2365C7"/>
                </a:solidFill>
                <a:latin typeface="Arial" panose="020B0604020202020204" pitchFamily="34" charset="0"/>
                <a:cs typeface="Arial" panose="020B0604020202020204" pitchFamily="34" charset="0"/>
              </a:rPr>
              <a:t>:</a:t>
            </a:r>
            <a:r>
              <a:rPr lang="ru-RU" sz="2400" b="1" dirty="0">
                <a:solidFill>
                  <a:srgbClr val="2365C7"/>
                </a:solidFill>
                <a:latin typeface="Arial Black" pitchFamily="34" charset="0"/>
                <a:cs typeface="Arial" pitchFamily="34" charset="0"/>
              </a:rPr>
              <a:t> </a:t>
            </a:r>
          </a:p>
          <a:p>
            <a:pPr marL="18415">
              <a:spcAft>
                <a:spcPts val="1200"/>
              </a:spcAft>
            </a:pPr>
            <a:r>
              <a:rPr lang="uz-Latn-UZ" sz="2400" b="1" spc="5" dirty="0">
                <a:solidFill>
                  <a:srgbClr val="2365C7"/>
                </a:solidFill>
                <a:latin typeface="Arial"/>
                <a:cs typeface="Arial"/>
              </a:rPr>
              <a:t>Nutqning ifodaliligi</a:t>
            </a:r>
            <a:endParaRPr lang="en-US" sz="2400" dirty="0">
              <a:latin typeface="Arial"/>
              <a:cs typeface="Arial"/>
            </a:endParaRPr>
          </a:p>
          <a:p>
            <a:pPr marL="12700">
              <a:lnSpc>
                <a:spcPts val="2730"/>
              </a:lnSpc>
            </a:pPr>
            <a:endParaRPr lang="en-US" sz="2000" b="1" dirty="0">
              <a:latin typeface="Arial Black" pitchFamily="34" charset="0"/>
              <a:cs typeface="Arial" pitchFamily="34" charset="0"/>
            </a:endParaRPr>
          </a:p>
        </p:txBody>
      </p:sp>
      <p:sp>
        <p:nvSpPr>
          <p:cNvPr id="16" name="object 5">
            <a:extLst>
              <a:ext uri="{FF2B5EF4-FFF2-40B4-BE49-F238E27FC236}">
                <a16:creationId xmlns:a16="http://schemas.microsoft.com/office/drawing/2014/main" id="{A8BAE388-D6D2-40E9-8208-E39C1E0E7029}"/>
              </a:ext>
            </a:extLst>
          </p:cNvPr>
          <p:cNvSpPr/>
          <p:nvPr/>
        </p:nvSpPr>
        <p:spPr>
          <a:xfrm>
            <a:off x="438687" y="1251204"/>
            <a:ext cx="344044" cy="680720"/>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00"/>
          </a:p>
        </p:txBody>
      </p:sp>
      <p:sp>
        <p:nvSpPr>
          <p:cNvPr id="17" name="object 6">
            <a:extLst>
              <a:ext uri="{FF2B5EF4-FFF2-40B4-BE49-F238E27FC236}">
                <a16:creationId xmlns:a16="http://schemas.microsoft.com/office/drawing/2014/main" id="{ACB4B4C4-B96E-4D3D-A3B1-019ECDA735A1}"/>
              </a:ext>
            </a:extLst>
          </p:cNvPr>
          <p:cNvSpPr/>
          <p:nvPr/>
        </p:nvSpPr>
        <p:spPr>
          <a:xfrm>
            <a:off x="438687" y="2099882"/>
            <a:ext cx="344044" cy="680720"/>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00"/>
          </a:p>
        </p:txBody>
      </p:sp>
      <p:sp>
        <p:nvSpPr>
          <p:cNvPr id="20" name="object 9">
            <a:extLst>
              <a:ext uri="{FF2B5EF4-FFF2-40B4-BE49-F238E27FC236}">
                <a16:creationId xmlns:a16="http://schemas.microsoft.com/office/drawing/2014/main" id="{F294EAD7-CAB8-401C-B12D-6064AA1177E0}"/>
              </a:ext>
            </a:extLst>
          </p:cNvPr>
          <p:cNvSpPr/>
          <p:nvPr/>
        </p:nvSpPr>
        <p:spPr>
          <a:xfrm>
            <a:off x="4406900" y="228105"/>
            <a:ext cx="898093" cy="603885"/>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00"/>
          </a:p>
        </p:txBody>
      </p:sp>
      <p:sp>
        <p:nvSpPr>
          <p:cNvPr id="21" name="object 10">
            <a:extLst>
              <a:ext uri="{FF2B5EF4-FFF2-40B4-BE49-F238E27FC236}">
                <a16:creationId xmlns:a16="http://schemas.microsoft.com/office/drawing/2014/main" id="{27824596-7DE1-4136-95E4-49A51856B6D3}"/>
              </a:ext>
            </a:extLst>
          </p:cNvPr>
          <p:cNvSpPr/>
          <p:nvPr/>
        </p:nvSpPr>
        <p:spPr>
          <a:xfrm>
            <a:off x="4406900" y="228105"/>
            <a:ext cx="898093" cy="603885"/>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00"/>
          </a:p>
        </p:txBody>
      </p:sp>
      <p:sp>
        <p:nvSpPr>
          <p:cNvPr id="22" name="object 12">
            <a:extLst>
              <a:ext uri="{FF2B5EF4-FFF2-40B4-BE49-F238E27FC236}">
                <a16:creationId xmlns:a16="http://schemas.microsoft.com/office/drawing/2014/main" id="{CAFE6579-511C-4CCB-9A5C-300ACC2F553A}"/>
              </a:ext>
            </a:extLst>
          </p:cNvPr>
          <p:cNvSpPr txBox="1"/>
          <p:nvPr/>
        </p:nvSpPr>
        <p:spPr>
          <a:xfrm>
            <a:off x="4423207" y="305543"/>
            <a:ext cx="898093" cy="354580"/>
          </a:xfrm>
          <a:prstGeom prst="rect">
            <a:avLst/>
          </a:prstGeom>
        </p:spPr>
        <p:txBody>
          <a:bodyPr vert="horz" wrap="square" lIns="0" tIns="15871" rIns="0" bIns="0" rtlCol="0">
            <a:spAutoFit/>
          </a:bodyPr>
          <a:lstStyle/>
          <a:p>
            <a:pPr>
              <a:spcBef>
                <a:spcPts val="125"/>
              </a:spcBef>
            </a:pPr>
            <a:r>
              <a:rPr lang="ru-RU" sz="2200" b="1" spc="10" dirty="0">
                <a:solidFill>
                  <a:srgbClr val="FEFEFE"/>
                </a:solidFill>
                <a:latin typeface="Arial"/>
                <a:cs typeface="Arial"/>
              </a:rPr>
              <a:t>11-</a:t>
            </a:r>
            <a:r>
              <a:rPr lang="en-US" sz="2200" spc="-5" dirty="0" err="1">
                <a:solidFill>
                  <a:srgbClr val="FEFEFE"/>
                </a:solidFill>
                <a:latin typeface="Arial"/>
                <a:cs typeface="Arial"/>
              </a:rPr>
              <a:t>sinf</a:t>
            </a:r>
            <a:endParaRPr lang="en-US" sz="2200" dirty="0">
              <a:latin typeface="Arial"/>
              <a:cs typeface="Arial"/>
            </a:endParaRPr>
          </a:p>
        </p:txBody>
      </p:sp>
      <p:sp>
        <p:nvSpPr>
          <p:cNvPr id="40" name="object 12">
            <a:extLst>
              <a:ext uri="{FF2B5EF4-FFF2-40B4-BE49-F238E27FC236}">
                <a16:creationId xmlns:a16="http://schemas.microsoft.com/office/drawing/2014/main" id="{CBB755C7-D145-4CBF-A0CA-DCC15AF34619}"/>
              </a:ext>
            </a:extLst>
          </p:cNvPr>
          <p:cNvSpPr/>
          <p:nvPr/>
        </p:nvSpPr>
        <p:spPr>
          <a:xfrm>
            <a:off x="348287" y="290810"/>
            <a:ext cx="325478" cy="464866"/>
          </a:xfrm>
          <a:custGeom>
            <a:avLst/>
            <a:gdLst/>
            <a:ahLst/>
            <a:cxnLst/>
            <a:rect l="l" t="t" r="r" b="b"/>
            <a:pathLst>
              <a:path w="325120" h="464184">
                <a:moveTo>
                  <a:pt x="301975" y="0"/>
                </a:moveTo>
                <a:lnTo>
                  <a:pt x="22673" y="0"/>
                </a:lnTo>
                <a:lnTo>
                  <a:pt x="13828" y="1961"/>
                </a:lnTo>
                <a:lnTo>
                  <a:pt x="6623" y="6956"/>
                </a:lnTo>
                <a:lnTo>
                  <a:pt x="1775" y="14269"/>
                </a:lnTo>
                <a:lnTo>
                  <a:pt x="0" y="23183"/>
                </a:lnTo>
                <a:lnTo>
                  <a:pt x="0" y="440585"/>
                </a:lnTo>
                <a:lnTo>
                  <a:pt x="1822" y="449613"/>
                </a:lnTo>
                <a:lnTo>
                  <a:pt x="6791" y="456985"/>
                </a:lnTo>
                <a:lnTo>
                  <a:pt x="14162" y="461954"/>
                </a:lnTo>
                <a:lnTo>
                  <a:pt x="23187" y="463777"/>
                </a:lnTo>
                <a:lnTo>
                  <a:pt x="301457" y="463777"/>
                </a:lnTo>
                <a:lnTo>
                  <a:pt x="310484" y="461954"/>
                </a:lnTo>
                <a:lnTo>
                  <a:pt x="317856" y="456985"/>
                </a:lnTo>
                <a:lnTo>
                  <a:pt x="322826" y="449613"/>
                </a:lnTo>
                <a:lnTo>
                  <a:pt x="323087" y="448318"/>
                </a:lnTo>
                <a:lnTo>
                  <a:pt x="18921" y="448318"/>
                </a:lnTo>
                <a:lnTo>
                  <a:pt x="15458" y="444855"/>
                </a:lnTo>
                <a:lnTo>
                  <a:pt x="15458" y="18914"/>
                </a:lnTo>
                <a:lnTo>
                  <a:pt x="18921" y="15454"/>
                </a:lnTo>
                <a:lnTo>
                  <a:pt x="323109" y="15454"/>
                </a:lnTo>
                <a:lnTo>
                  <a:pt x="322873" y="14269"/>
                </a:lnTo>
                <a:lnTo>
                  <a:pt x="318025" y="6956"/>
                </a:lnTo>
                <a:lnTo>
                  <a:pt x="310820" y="1961"/>
                </a:lnTo>
                <a:lnTo>
                  <a:pt x="301975" y="0"/>
                </a:lnTo>
                <a:close/>
              </a:path>
              <a:path w="325120" h="464184">
                <a:moveTo>
                  <a:pt x="321185" y="247345"/>
                </a:moveTo>
                <a:lnTo>
                  <a:pt x="312649" y="247345"/>
                </a:lnTo>
                <a:lnTo>
                  <a:pt x="309190" y="250804"/>
                </a:lnTo>
                <a:lnTo>
                  <a:pt x="309190" y="444855"/>
                </a:lnTo>
                <a:lnTo>
                  <a:pt x="305727" y="448318"/>
                </a:lnTo>
                <a:lnTo>
                  <a:pt x="323087" y="448318"/>
                </a:lnTo>
                <a:lnTo>
                  <a:pt x="324648" y="440585"/>
                </a:lnTo>
                <a:lnTo>
                  <a:pt x="324648" y="250804"/>
                </a:lnTo>
                <a:lnTo>
                  <a:pt x="321185" y="247345"/>
                </a:lnTo>
                <a:close/>
              </a:path>
              <a:path w="325120" h="464184">
                <a:moveTo>
                  <a:pt x="323109" y="15454"/>
                </a:moveTo>
                <a:lnTo>
                  <a:pt x="305727" y="15454"/>
                </a:lnTo>
                <a:lnTo>
                  <a:pt x="309190" y="18914"/>
                </a:lnTo>
                <a:lnTo>
                  <a:pt x="309190" y="73832"/>
                </a:lnTo>
                <a:lnTo>
                  <a:pt x="312649" y="77292"/>
                </a:lnTo>
                <a:lnTo>
                  <a:pt x="321185" y="77292"/>
                </a:lnTo>
                <a:lnTo>
                  <a:pt x="324648" y="73832"/>
                </a:lnTo>
                <a:lnTo>
                  <a:pt x="324648" y="23183"/>
                </a:lnTo>
                <a:lnTo>
                  <a:pt x="323109" y="15454"/>
                </a:lnTo>
                <a:close/>
              </a:path>
            </a:pathLst>
          </a:custGeom>
          <a:solidFill>
            <a:srgbClr val="00AEEF"/>
          </a:solidFill>
        </p:spPr>
        <p:txBody>
          <a:bodyPr wrap="square" lIns="0" tIns="0" rIns="0" bIns="0" rtlCol="0"/>
          <a:lstStyle/>
          <a:p>
            <a:pPr defTabSz="915497"/>
            <a:endParaRPr>
              <a:solidFill>
                <a:prstClr val="black"/>
              </a:solidFill>
              <a:latin typeface="Calibri"/>
            </a:endParaRPr>
          </a:p>
        </p:txBody>
      </p:sp>
      <p:sp>
        <p:nvSpPr>
          <p:cNvPr id="41" name="object 13">
            <a:extLst>
              <a:ext uri="{FF2B5EF4-FFF2-40B4-BE49-F238E27FC236}">
                <a16:creationId xmlns:a16="http://schemas.microsoft.com/office/drawing/2014/main" id="{A320EC73-1DA7-41B7-A48C-0FE802E7001D}"/>
              </a:ext>
            </a:extLst>
          </p:cNvPr>
          <p:cNvSpPr/>
          <p:nvPr/>
        </p:nvSpPr>
        <p:spPr>
          <a:xfrm>
            <a:off x="348287" y="290810"/>
            <a:ext cx="325478" cy="464866"/>
          </a:xfrm>
          <a:custGeom>
            <a:avLst/>
            <a:gdLst/>
            <a:ahLst/>
            <a:cxnLst/>
            <a:rect l="l" t="t" r="r" b="b"/>
            <a:pathLst>
              <a:path w="325120" h="464184">
                <a:moveTo>
                  <a:pt x="23187" y="463777"/>
                </a:moveTo>
                <a:lnTo>
                  <a:pt x="301457" y="463777"/>
                </a:lnTo>
                <a:lnTo>
                  <a:pt x="310484" y="461954"/>
                </a:lnTo>
                <a:lnTo>
                  <a:pt x="317856" y="456985"/>
                </a:lnTo>
                <a:lnTo>
                  <a:pt x="322826" y="449613"/>
                </a:lnTo>
                <a:lnTo>
                  <a:pt x="324648" y="440585"/>
                </a:lnTo>
                <a:lnTo>
                  <a:pt x="324648" y="255074"/>
                </a:lnTo>
                <a:lnTo>
                  <a:pt x="324648" y="250804"/>
                </a:lnTo>
                <a:lnTo>
                  <a:pt x="321185" y="247345"/>
                </a:lnTo>
                <a:lnTo>
                  <a:pt x="316919" y="247345"/>
                </a:lnTo>
                <a:lnTo>
                  <a:pt x="312649" y="247345"/>
                </a:lnTo>
                <a:lnTo>
                  <a:pt x="309190" y="250804"/>
                </a:lnTo>
                <a:lnTo>
                  <a:pt x="309190" y="255074"/>
                </a:lnTo>
                <a:lnTo>
                  <a:pt x="309190" y="440585"/>
                </a:lnTo>
                <a:lnTo>
                  <a:pt x="309190" y="444855"/>
                </a:lnTo>
                <a:lnTo>
                  <a:pt x="305727" y="448318"/>
                </a:lnTo>
                <a:lnTo>
                  <a:pt x="301457" y="448318"/>
                </a:lnTo>
                <a:lnTo>
                  <a:pt x="23187" y="448318"/>
                </a:lnTo>
                <a:lnTo>
                  <a:pt x="18921" y="448318"/>
                </a:lnTo>
                <a:lnTo>
                  <a:pt x="15458" y="444855"/>
                </a:lnTo>
                <a:lnTo>
                  <a:pt x="15458" y="440585"/>
                </a:lnTo>
                <a:lnTo>
                  <a:pt x="15458" y="23183"/>
                </a:lnTo>
                <a:lnTo>
                  <a:pt x="15458" y="18914"/>
                </a:lnTo>
                <a:lnTo>
                  <a:pt x="18921" y="15454"/>
                </a:lnTo>
                <a:lnTo>
                  <a:pt x="23187" y="15454"/>
                </a:lnTo>
                <a:lnTo>
                  <a:pt x="301457" y="15454"/>
                </a:lnTo>
                <a:lnTo>
                  <a:pt x="305727" y="15454"/>
                </a:lnTo>
                <a:lnTo>
                  <a:pt x="309190" y="18914"/>
                </a:lnTo>
                <a:lnTo>
                  <a:pt x="309190" y="23183"/>
                </a:lnTo>
                <a:lnTo>
                  <a:pt x="309190" y="69562"/>
                </a:lnTo>
                <a:lnTo>
                  <a:pt x="309190" y="73832"/>
                </a:lnTo>
                <a:lnTo>
                  <a:pt x="312649" y="77292"/>
                </a:lnTo>
                <a:lnTo>
                  <a:pt x="316919" y="77292"/>
                </a:lnTo>
                <a:lnTo>
                  <a:pt x="321185" y="77292"/>
                </a:lnTo>
                <a:lnTo>
                  <a:pt x="324648" y="73832"/>
                </a:lnTo>
                <a:lnTo>
                  <a:pt x="324648" y="69562"/>
                </a:lnTo>
                <a:lnTo>
                  <a:pt x="324648" y="23183"/>
                </a:lnTo>
                <a:lnTo>
                  <a:pt x="322873" y="14269"/>
                </a:lnTo>
                <a:lnTo>
                  <a:pt x="318025" y="6956"/>
                </a:lnTo>
                <a:lnTo>
                  <a:pt x="310820" y="1961"/>
                </a:lnTo>
                <a:lnTo>
                  <a:pt x="301975" y="0"/>
                </a:lnTo>
                <a:lnTo>
                  <a:pt x="22673" y="0"/>
                </a:lnTo>
                <a:lnTo>
                  <a:pt x="13828" y="1961"/>
                </a:lnTo>
                <a:lnTo>
                  <a:pt x="6623" y="6956"/>
                </a:lnTo>
                <a:lnTo>
                  <a:pt x="1775" y="14269"/>
                </a:lnTo>
                <a:lnTo>
                  <a:pt x="0" y="23183"/>
                </a:lnTo>
                <a:lnTo>
                  <a:pt x="0" y="440585"/>
                </a:lnTo>
                <a:lnTo>
                  <a:pt x="1822" y="449613"/>
                </a:lnTo>
                <a:lnTo>
                  <a:pt x="6791" y="456985"/>
                </a:lnTo>
                <a:lnTo>
                  <a:pt x="14162" y="461954"/>
                </a:lnTo>
                <a:lnTo>
                  <a:pt x="23187" y="463777"/>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2" name="object 14">
            <a:extLst>
              <a:ext uri="{FF2B5EF4-FFF2-40B4-BE49-F238E27FC236}">
                <a16:creationId xmlns:a16="http://schemas.microsoft.com/office/drawing/2014/main" id="{6F5E0EA3-D2C1-4987-9881-745CA41B84A5}"/>
              </a:ext>
            </a:extLst>
          </p:cNvPr>
          <p:cNvSpPr/>
          <p:nvPr/>
        </p:nvSpPr>
        <p:spPr>
          <a:xfrm>
            <a:off x="394317" y="305768"/>
            <a:ext cx="418926" cy="419080"/>
          </a:xfrm>
          <a:custGeom>
            <a:avLst/>
            <a:gdLst/>
            <a:ahLst/>
            <a:cxnLst/>
            <a:rect l="l" t="t" r="r" b="b"/>
            <a:pathLst>
              <a:path w="418465" h="418465">
                <a:moveTo>
                  <a:pt x="406805" y="11192"/>
                </a:moveTo>
                <a:lnTo>
                  <a:pt x="352473" y="11192"/>
                </a:lnTo>
                <a:lnTo>
                  <a:pt x="35384" y="328280"/>
                </a:lnTo>
                <a:lnTo>
                  <a:pt x="34678" y="329086"/>
                </a:lnTo>
                <a:lnTo>
                  <a:pt x="34182" y="329825"/>
                </a:lnTo>
                <a:lnTo>
                  <a:pt x="33761" y="330761"/>
                </a:lnTo>
                <a:lnTo>
                  <a:pt x="0" y="409531"/>
                </a:lnTo>
                <a:lnTo>
                  <a:pt x="245" y="412274"/>
                </a:lnTo>
                <a:lnTo>
                  <a:pt x="3107" y="416613"/>
                </a:lnTo>
                <a:lnTo>
                  <a:pt x="5529" y="417920"/>
                </a:lnTo>
                <a:lnTo>
                  <a:pt x="9195" y="417920"/>
                </a:lnTo>
                <a:lnTo>
                  <a:pt x="10213" y="417711"/>
                </a:lnTo>
                <a:lnTo>
                  <a:pt x="61990" y="395507"/>
                </a:lnTo>
                <a:lnTo>
                  <a:pt x="22816" y="395507"/>
                </a:lnTo>
                <a:lnTo>
                  <a:pt x="43498" y="347241"/>
                </a:lnTo>
                <a:lnTo>
                  <a:pt x="65430" y="347241"/>
                </a:lnTo>
                <a:lnTo>
                  <a:pt x="51854" y="333665"/>
                </a:lnTo>
                <a:lnTo>
                  <a:pt x="307051" y="78479"/>
                </a:lnTo>
                <a:lnTo>
                  <a:pt x="328910" y="78479"/>
                </a:lnTo>
                <a:lnTo>
                  <a:pt x="317981" y="67549"/>
                </a:lnTo>
                <a:lnTo>
                  <a:pt x="330602" y="54918"/>
                </a:lnTo>
                <a:lnTo>
                  <a:pt x="352438" y="54918"/>
                </a:lnTo>
                <a:lnTo>
                  <a:pt x="341532" y="43988"/>
                </a:lnTo>
                <a:lnTo>
                  <a:pt x="369260" y="16300"/>
                </a:lnTo>
                <a:lnTo>
                  <a:pt x="377798" y="14014"/>
                </a:lnTo>
                <a:lnTo>
                  <a:pt x="408786" y="14014"/>
                </a:lnTo>
                <a:lnTo>
                  <a:pt x="406994" y="11318"/>
                </a:lnTo>
                <a:lnTo>
                  <a:pt x="406805" y="11192"/>
                </a:lnTo>
                <a:close/>
              </a:path>
              <a:path w="418465" h="418465">
                <a:moveTo>
                  <a:pt x="65430" y="347241"/>
                </a:moveTo>
                <a:lnTo>
                  <a:pt x="43498" y="347241"/>
                </a:lnTo>
                <a:lnTo>
                  <a:pt x="71078" y="374821"/>
                </a:lnTo>
                <a:lnTo>
                  <a:pt x="22816" y="395507"/>
                </a:lnTo>
                <a:lnTo>
                  <a:pt x="61990" y="395507"/>
                </a:lnTo>
                <a:lnTo>
                  <a:pt x="88492" y="384141"/>
                </a:lnTo>
                <a:lnTo>
                  <a:pt x="89226" y="383641"/>
                </a:lnTo>
                <a:lnTo>
                  <a:pt x="89932" y="382960"/>
                </a:lnTo>
                <a:lnTo>
                  <a:pt x="106502" y="366465"/>
                </a:lnTo>
                <a:lnTo>
                  <a:pt x="84654" y="366465"/>
                </a:lnTo>
                <a:lnTo>
                  <a:pt x="65430" y="347241"/>
                </a:lnTo>
                <a:close/>
              </a:path>
              <a:path w="418465" h="418465">
                <a:moveTo>
                  <a:pt x="328910" y="78479"/>
                </a:moveTo>
                <a:lnTo>
                  <a:pt x="307051" y="78479"/>
                </a:lnTo>
                <a:lnTo>
                  <a:pt x="339840" y="111268"/>
                </a:lnTo>
                <a:lnTo>
                  <a:pt x="84654" y="366465"/>
                </a:lnTo>
                <a:lnTo>
                  <a:pt x="106502" y="366465"/>
                </a:lnTo>
                <a:lnTo>
                  <a:pt x="372632" y="100338"/>
                </a:lnTo>
                <a:lnTo>
                  <a:pt x="350770" y="100338"/>
                </a:lnTo>
                <a:lnTo>
                  <a:pt x="328910" y="78479"/>
                </a:lnTo>
                <a:close/>
              </a:path>
              <a:path w="418465" h="418465">
                <a:moveTo>
                  <a:pt x="352438" y="54918"/>
                </a:moveTo>
                <a:lnTo>
                  <a:pt x="330602" y="54918"/>
                </a:lnTo>
                <a:lnTo>
                  <a:pt x="363402" y="87713"/>
                </a:lnTo>
                <a:lnTo>
                  <a:pt x="350770" y="100338"/>
                </a:lnTo>
                <a:lnTo>
                  <a:pt x="372632" y="100338"/>
                </a:lnTo>
                <a:lnTo>
                  <a:pt x="396154" y="76817"/>
                </a:lnTo>
                <a:lnTo>
                  <a:pt x="374291" y="76817"/>
                </a:lnTo>
                <a:lnTo>
                  <a:pt x="352438" y="54918"/>
                </a:lnTo>
                <a:close/>
              </a:path>
              <a:path w="418465" h="418465">
                <a:moveTo>
                  <a:pt x="408786" y="14014"/>
                </a:moveTo>
                <a:lnTo>
                  <a:pt x="377798" y="14014"/>
                </a:lnTo>
                <a:lnTo>
                  <a:pt x="393804" y="18301"/>
                </a:lnTo>
                <a:lnTo>
                  <a:pt x="400057" y="24551"/>
                </a:lnTo>
                <a:lnTo>
                  <a:pt x="404345" y="40561"/>
                </a:lnTo>
                <a:lnTo>
                  <a:pt x="402059" y="49100"/>
                </a:lnTo>
                <a:lnTo>
                  <a:pt x="396198" y="54957"/>
                </a:lnTo>
                <a:lnTo>
                  <a:pt x="374291" y="76817"/>
                </a:lnTo>
                <a:lnTo>
                  <a:pt x="396154" y="76817"/>
                </a:lnTo>
                <a:lnTo>
                  <a:pt x="407113" y="65858"/>
                </a:lnTo>
                <a:lnTo>
                  <a:pt x="415530" y="53076"/>
                </a:lnTo>
                <a:lnTo>
                  <a:pt x="418313" y="38563"/>
                </a:lnTo>
                <a:lnTo>
                  <a:pt x="415466" y="24063"/>
                </a:lnTo>
                <a:lnTo>
                  <a:pt x="408786" y="14014"/>
                </a:lnTo>
                <a:close/>
              </a:path>
              <a:path w="418465" h="418465">
                <a:moveTo>
                  <a:pt x="396158" y="54950"/>
                </a:moveTo>
                <a:close/>
              </a:path>
              <a:path w="418465" h="418465">
                <a:moveTo>
                  <a:pt x="379748" y="0"/>
                </a:moveTo>
                <a:lnTo>
                  <a:pt x="365235" y="2783"/>
                </a:lnTo>
                <a:lnTo>
                  <a:pt x="352454" y="11199"/>
                </a:lnTo>
                <a:lnTo>
                  <a:pt x="406805" y="11192"/>
                </a:lnTo>
                <a:lnTo>
                  <a:pt x="394249" y="2846"/>
                </a:lnTo>
                <a:lnTo>
                  <a:pt x="379748" y="0"/>
                </a:lnTo>
                <a:close/>
              </a:path>
            </a:pathLst>
          </a:custGeom>
          <a:solidFill>
            <a:srgbClr val="00AEEF"/>
          </a:solidFill>
        </p:spPr>
        <p:txBody>
          <a:bodyPr wrap="square" lIns="0" tIns="0" rIns="0" bIns="0" rtlCol="0"/>
          <a:lstStyle/>
          <a:p>
            <a:pPr defTabSz="915497"/>
            <a:endParaRPr>
              <a:solidFill>
                <a:prstClr val="black"/>
              </a:solidFill>
              <a:latin typeface="Calibri"/>
            </a:endParaRPr>
          </a:p>
        </p:txBody>
      </p:sp>
      <p:sp>
        <p:nvSpPr>
          <p:cNvPr id="43" name="object 15">
            <a:extLst>
              <a:ext uri="{FF2B5EF4-FFF2-40B4-BE49-F238E27FC236}">
                <a16:creationId xmlns:a16="http://schemas.microsoft.com/office/drawing/2014/main" id="{0ABB8709-86F6-46CA-8C30-4777699EAB4C}"/>
              </a:ext>
            </a:extLst>
          </p:cNvPr>
          <p:cNvSpPr/>
          <p:nvPr/>
        </p:nvSpPr>
        <p:spPr>
          <a:xfrm>
            <a:off x="734852" y="318430"/>
            <a:ext cx="65628" cy="65641"/>
          </a:xfrm>
          <a:prstGeom prst="rect">
            <a:avLst/>
          </a:prstGeom>
          <a:blipFill>
            <a:blip r:embed="rId2" cstate="print"/>
            <a:stretch>
              <a:fillRect/>
            </a:stretch>
          </a:blipFill>
        </p:spPr>
        <p:txBody>
          <a:bodyPr wrap="square" lIns="0" tIns="0" rIns="0" bIns="0" rtlCol="0"/>
          <a:lstStyle/>
          <a:p>
            <a:pPr defTabSz="915497"/>
            <a:endParaRPr>
              <a:solidFill>
                <a:prstClr val="black"/>
              </a:solidFill>
              <a:latin typeface="Calibri"/>
            </a:endParaRPr>
          </a:p>
        </p:txBody>
      </p:sp>
      <p:sp>
        <p:nvSpPr>
          <p:cNvPr id="44" name="object 16">
            <a:extLst>
              <a:ext uri="{FF2B5EF4-FFF2-40B4-BE49-F238E27FC236}">
                <a16:creationId xmlns:a16="http://schemas.microsoft.com/office/drawing/2014/main" id="{06354F10-528C-411E-AECE-792AA79C15FD}"/>
              </a:ext>
            </a:extLst>
          </p:cNvPr>
          <p:cNvSpPr/>
          <p:nvPr/>
        </p:nvSpPr>
        <p:spPr>
          <a:xfrm>
            <a:off x="417159" y="653520"/>
            <a:ext cx="48313" cy="48331"/>
          </a:xfrm>
          <a:custGeom>
            <a:avLst/>
            <a:gdLst/>
            <a:ahLst/>
            <a:cxnLst/>
            <a:rect l="l" t="t" r="r" b="b"/>
            <a:pathLst>
              <a:path w="48259" h="48259">
                <a:moveTo>
                  <a:pt x="0" y="48265"/>
                </a:moveTo>
                <a:lnTo>
                  <a:pt x="20681" y="0"/>
                </a:lnTo>
                <a:lnTo>
                  <a:pt x="48261" y="27579"/>
                </a:lnTo>
                <a:lnTo>
                  <a:pt x="0" y="48265"/>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5" name="object 17">
            <a:extLst>
              <a:ext uri="{FF2B5EF4-FFF2-40B4-BE49-F238E27FC236}">
                <a16:creationId xmlns:a16="http://schemas.microsoft.com/office/drawing/2014/main" id="{ABFF23E1-C735-4C78-94D0-05E248A54E8A}"/>
              </a:ext>
            </a:extLst>
          </p:cNvPr>
          <p:cNvSpPr/>
          <p:nvPr/>
        </p:nvSpPr>
        <p:spPr>
          <a:xfrm>
            <a:off x="446227" y="384363"/>
            <a:ext cx="288608" cy="288714"/>
          </a:xfrm>
          <a:custGeom>
            <a:avLst/>
            <a:gdLst/>
            <a:ahLst/>
            <a:cxnLst/>
            <a:rect l="l" t="t" r="r" b="b"/>
            <a:pathLst>
              <a:path w="288290" h="288290">
                <a:moveTo>
                  <a:pt x="255197" y="0"/>
                </a:moveTo>
                <a:lnTo>
                  <a:pt x="287986" y="32788"/>
                </a:lnTo>
                <a:lnTo>
                  <a:pt x="32800" y="287986"/>
                </a:lnTo>
                <a:lnTo>
                  <a:pt x="0" y="255186"/>
                </a:lnTo>
                <a:lnTo>
                  <a:pt x="255197"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6" name="object 18">
            <a:extLst>
              <a:ext uri="{FF2B5EF4-FFF2-40B4-BE49-F238E27FC236}">
                <a16:creationId xmlns:a16="http://schemas.microsoft.com/office/drawing/2014/main" id="{349ECD76-B28B-45A9-AA8C-8C168BF29136}"/>
              </a:ext>
            </a:extLst>
          </p:cNvPr>
          <p:cNvSpPr/>
          <p:nvPr/>
        </p:nvSpPr>
        <p:spPr>
          <a:xfrm>
            <a:off x="712649" y="360768"/>
            <a:ext cx="45770" cy="45787"/>
          </a:xfrm>
          <a:custGeom>
            <a:avLst/>
            <a:gdLst/>
            <a:ahLst/>
            <a:cxnLst/>
            <a:rect l="l" t="t" r="r" b="b"/>
            <a:pathLst>
              <a:path w="45720" h="45720">
                <a:moveTo>
                  <a:pt x="32788" y="45420"/>
                </a:moveTo>
                <a:lnTo>
                  <a:pt x="0" y="12631"/>
                </a:lnTo>
                <a:lnTo>
                  <a:pt x="12621" y="0"/>
                </a:lnTo>
                <a:lnTo>
                  <a:pt x="45421" y="32795"/>
                </a:lnTo>
                <a:lnTo>
                  <a:pt x="32788" y="4542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7" name="object 19">
            <a:extLst>
              <a:ext uri="{FF2B5EF4-FFF2-40B4-BE49-F238E27FC236}">
                <a16:creationId xmlns:a16="http://schemas.microsoft.com/office/drawing/2014/main" id="{895C7C7C-2970-4E77-BAA2-3030D8DC862C}"/>
              </a:ext>
            </a:extLst>
          </p:cNvPr>
          <p:cNvSpPr/>
          <p:nvPr/>
        </p:nvSpPr>
        <p:spPr>
          <a:xfrm>
            <a:off x="394317" y="305768"/>
            <a:ext cx="418926" cy="419080"/>
          </a:xfrm>
          <a:custGeom>
            <a:avLst/>
            <a:gdLst/>
            <a:ahLst/>
            <a:cxnLst/>
            <a:rect l="l" t="t" r="r" b="b"/>
            <a:pathLst>
              <a:path w="418465" h="418465">
                <a:moveTo>
                  <a:pt x="352473" y="11192"/>
                </a:moveTo>
                <a:lnTo>
                  <a:pt x="301579" y="62078"/>
                </a:lnTo>
                <a:lnTo>
                  <a:pt x="35460" y="328208"/>
                </a:lnTo>
                <a:lnTo>
                  <a:pt x="35359" y="328381"/>
                </a:lnTo>
                <a:lnTo>
                  <a:pt x="34678" y="329086"/>
                </a:lnTo>
                <a:lnTo>
                  <a:pt x="34182" y="329825"/>
                </a:lnTo>
                <a:lnTo>
                  <a:pt x="33822" y="330631"/>
                </a:lnTo>
                <a:lnTo>
                  <a:pt x="33761" y="330761"/>
                </a:lnTo>
                <a:lnTo>
                  <a:pt x="1026" y="407145"/>
                </a:lnTo>
                <a:lnTo>
                  <a:pt x="0" y="409531"/>
                </a:lnTo>
                <a:lnTo>
                  <a:pt x="245" y="412274"/>
                </a:lnTo>
                <a:lnTo>
                  <a:pt x="1677" y="414446"/>
                </a:lnTo>
                <a:lnTo>
                  <a:pt x="3107" y="416613"/>
                </a:lnTo>
                <a:lnTo>
                  <a:pt x="5529" y="417920"/>
                </a:lnTo>
                <a:lnTo>
                  <a:pt x="8129" y="417920"/>
                </a:lnTo>
                <a:lnTo>
                  <a:pt x="9177" y="417923"/>
                </a:lnTo>
                <a:lnTo>
                  <a:pt x="10213" y="417711"/>
                </a:lnTo>
                <a:lnTo>
                  <a:pt x="11174" y="417293"/>
                </a:lnTo>
                <a:lnTo>
                  <a:pt x="87552" y="384559"/>
                </a:lnTo>
                <a:lnTo>
                  <a:pt x="87682" y="384497"/>
                </a:lnTo>
                <a:lnTo>
                  <a:pt x="88492" y="384141"/>
                </a:lnTo>
                <a:lnTo>
                  <a:pt x="89226" y="383641"/>
                </a:lnTo>
                <a:lnTo>
                  <a:pt x="89863" y="383029"/>
                </a:lnTo>
                <a:lnTo>
                  <a:pt x="90032" y="382935"/>
                </a:lnTo>
                <a:lnTo>
                  <a:pt x="356227" y="116748"/>
                </a:lnTo>
                <a:lnTo>
                  <a:pt x="407113" y="65858"/>
                </a:lnTo>
                <a:lnTo>
                  <a:pt x="415530" y="53076"/>
                </a:lnTo>
                <a:lnTo>
                  <a:pt x="418313" y="38563"/>
                </a:lnTo>
                <a:lnTo>
                  <a:pt x="415466" y="24063"/>
                </a:lnTo>
                <a:lnTo>
                  <a:pt x="406994" y="11318"/>
                </a:lnTo>
                <a:lnTo>
                  <a:pt x="394249" y="2846"/>
                </a:lnTo>
                <a:lnTo>
                  <a:pt x="379748" y="0"/>
                </a:lnTo>
                <a:lnTo>
                  <a:pt x="365235" y="2783"/>
                </a:lnTo>
                <a:lnTo>
                  <a:pt x="352454" y="11199"/>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48" name="object 20">
            <a:extLst>
              <a:ext uri="{FF2B5EF4-FFF2-40B4-BE49-F238E27FC236}">
                <a16:creationId xmlns:a16="http://schemas.microsoft.com/office/drawing/2014/main" id="{C131B292-257F-4A7B-A11F-1F0B7801BBD2}"/>
              </a:ext>
            </a:extLst>
          </p:cNvPr>
          <p:cNvSpPr/>
          <p:nvPr/>
        </p:nvSpPr>
        <p:spPr>
          <a:xfrm>
            <a:off x="410173" y="368352"/>
            <a:ext cx="201517" cy="0"/>
          </a:xfrm>
          <a:custGeom>
            <a:avLst/>
            <a:gdLst/>
            <a:ahLst/>
            <a:cxnLst/>
            <a:rect l="l" t="t" r="r" b="b"/>
            <a:pathLst>
              <a:path w="201295">
                <a:moveTo>
                  <a:pt x="0" y="0"/>
                </a:moveTo>
                <a:lnTo>
                  <a:pt x="200964" y="0"/>
                </a:lnTo>
              </a:path>
            </a:pathLst>
          </a:custGeom>
          <a:ln w="15457">
            <a:solidFill>
              <a:srgbClr val="00AEEF"/>
            </a:solidFill>
          </a:ln>
        </p:spPr>
        <p:txBody>
          <a:bodyPr wrap="square" lIns="0" tIns="0" rIns="0" bIns="0" rtlCol="0"/>
          <a:lstStyle/>
          <a:p>
            <a:pPr defTabSz="915497"/>
            <a:endParaRPr>
              <a:solidFill>
                <a:prstClr val="black"/>
              </a:solidFill>
              <a:latin typeface="Calibri"/>
            </a:endParaRPr>
          </a:p>
        </p:txBody>
      </p:sp>
      <p:sp>
        <p:nvSpPr>
          <p:cNvPr id="49" name="object 21">
            <a:extLst>
              <a:ext uri="{FF2B5EF4-FFF2-40B4-BE49-F238E27FC236}">
                <a16:creationId xmlns:a16="http://schemas.microsoft.com/office/drawing/2014/main" id="{A3188B50-45BA-4B67-8828-724D3FB814B6}"/>
              </a:ext>
            </a:extLst>
          </p:cNvPr>
          <p:cNvSpPr/>
          <p:nvPr/>
        </p:nvSpPr>
        <p:spPr>
          <a:xfrm>
            <a:off x="410173" y="360612"/>
            <a:ext cx="201517" cy="15898"/>
          </a:xfrm>
          <a:custGeom>
            <a:avLst/>
            <a:gdLst/>
            <a:ahLst/>
            <a:cxnLst/>
            <a:rect l="l" t="t" r="r" b="b"/>
            <a:pathLst>
              <a:path w="201295" h="15875">
                <a:moveTo>
                  <a:pt x="193235" y="0"/>
                </a:moveTo>
                <a:lnTo>
                  <a:pt x="7728" y="0"/>
                </a:lnTo>
                <a:lnTo>
                  <a:pt x="3459" y="0"/>
                </a:lnTo>
                <a:lnTo>
                  <a:pt x="0" y="3459"/>
                </a:lnTo>
                <a:lnTo>
                  <a:pt x="0" y="7728"/>
                </a:lnTo>
                <a:lnTo>
                  <a:pt x="0" y="11998"/>
                </a:lnTo>
                <a:lnTo>
                  <a:pt x="3459" y="15457"/>
                </a:lnTo>
                <a:lnTo>
                  <a:pt x="7728" y="15457"/>
                </a:lnTo>
                <a:lnTo>
                  <a:pt x="193235" y="15457"/>
                </a:lnTo>
                <a:lnTo>
                  <a:pt x="197501" y="15457"/>
                </a:lnTo>
                <a:lnTo>
                  <a:pt x="200964" y="11998"/>
                </a:lnTo>
                <a:lnTo>
                  <a:pt x="200964" y="7728"/>
                </a:lnTo>
                <a:lnTo>
                  <a:pt x="200964" y="3459"/>
                </a:lnTo>
                <a:lnTo>
                  <a:pt x="197501" y="0"/>
                </a:lnTo>
                <a:lnTo>
                  <a:pt x="193235"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50" name="object 22">
            <a:extLst>
              <a:ext uri="{FF2B5EF4-FFF2-40B4-BE49-F238E27FC236}">
                <a16:creationId xmlns:a16="http://schemas.microsoft.com/office/drawing/2014/main" id="{6A6888D2-7ACE-4E45-8E8F-5C2603158F99}"/>
              </a:ext>
            </a:extLst>
          </p:cNvPr>
          <p:cNvSpPr/>
          <p:nvPr/>
        </p:nvSpPr>
        <p:spPr>
          <a:xfrm>
            <a:off x="410173" y="414796"/>
            <a:ext cx="201517" cy="0"/>
          </a:xfrm>
          <a:custGeom>
            <a:avLst/>
            <a:gdLst/>
            <a:ahLst/>
            <a:cxnLst/>
            <a:rect l="l" t="t" r="r" b="b"/>
            <a:pathLst>
              <a:path w="201295">
                <a:moveTo>
                  <a:pt x="0" y="0"/>
                </a:moveTo>
                <a:lnTo>
                  <a:pt x="200964" y="0"/>
                </a:lnTo>
              </a:path>
            </a:pathLst>
          </a:custGeom>
          <a:ln w="15457">
            <a:solidFill>
              <a:srgbClr val="00AEEF"/>
            </a:solidFill>
          </a:ln>
        </p:spPr>
        <p:txBody>
          <a:bodyPr wrap="square" lIns="0" tIns="0" rIns="0" bIns="0" rtlCol="0"/>
          <a:lstStyle/>
          <a:p>
            <a:pPr defTabSz="915497"/>
            <a:endParaRPr>
              <a:solidFill>
                <a:prstClr val="black"/>
              </a:solidFill>
              <a:latin typeface="Calibri"/>
            </a:endParaRPr>
          </a:p>
        </p:txBody>
      </p:sp>
      <p:sp>
        <p:nvSpPr>
          <p:cNvPr id="51" name="object 23">
            <a:extLst>
              <a:ext uri="{FF2B5EF4-FFF2-40B4-BE49-F238E27FC236}">
                <a16:creationId xmlns:a16="http://schemas.microsoft.com/office/drawing/2014/main" id="{02BA5A4F-953F-4F1E-89AF-C36D044FA8D5}"/>
              </a:ext>
            </a:extLst>
          </p:cNvPr>
          <p:cNvSpPr/>
          <p:nvPr/>
        </p:nvSpPr>
        <p:spPr>
          <a:xfrm>
            <a:off x="410173" y="407056"/>
            <a:ext cx="201517" cy="15898"/>
          </a:xfrm>
          <a:custGeom>
            <a:avLst/>
            <a:gdLst/>
            <a:ahLst/>
            <a:cxnLst/>
            <a:rect l="l" t="t" r="r" b="b"/>
            <a:pathLst>
              <a:path w="201295" h="15875">
                <a:moveTo>
                  <a:pt x="200964" y="7728"/>
                </a:moveTo>
                <a:lnTo>
                  <a:pt x="200964" y="3459"/>
                </a:lnTo>
                <a:lnTo>
                  <a:pt x="197501" y="0"/>
                </a:lnTo>
                <a:lnTo>
                  <a:pt x="193235" y="0"/>
                </a:lnTo>
                <a:lnTo>
                  <a:pt x="7728" y="0"/>
                </a:lnTo>
                <a:lnTo>
                  <a:pt x="3459" y="0"/>
                </a:lnTo>
                <a:lnTo>
                  <a:pt x="0" y="3459"/>
                </a:lnTo>
                <a:lnTo>
                  <a:pt x="0" y="7728"/>
                </a:lnTo>
                <a:lnTo>
                  <a:pt x="0" y="11998"/>
                </a:lnTo>
                <a:lnTo>
                  <a:pt x="3459" y="15457"/>
                </a:lnTo>
                <a:lnTo>
                  <a:pt x="7728" y="15457"/>
                </a:lnTo>
                <a:lnTo>
                  <a:pt x="193235" y="15457"/>
                </a:lnTo>
                <a:lnTo>
                  <a:pt x="197501" y="15457"/>
                </a:lnTo>
                <a:lnTo>
                  <a:pt x="200964" y="11998"/>
                </a:lnTo>
                <a:lnTo>
                  <a:pt x="200964" y="7728"/>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52" name="object 24">
            <a:extLst>
              <a:ext uri="{FF2B5EF4-FFF2-40B4-BE49-F238E27FC236}">
                <a16:creationId xmlns:a16="http://schemas.microsoft.com/office/drawing/2014/main" id="{AB643593-D789-40B0-966A-78146405CC2F}"/>
              </a:ext>
            </a:extLst>
          </p:cNvPr>
          <p:cNvSpPr/>
          <p:nvPr/>
        </p:nvSpPr>
        <p:spPr>
          <a:xfrm>
            <a:off x="410173" y="461239"/>
            <a:ext cx="155111" cy="0"/>
          </a:xfrm>
          <a:custGeom>
            <a:avLst/>
            <a:gdLst/>
            <a:ahLst/>
            <a:cxnLst/>
            <a:rect l="l" t="t" r="r" b="b"/>
            <a:pathLst>
              <a:path w="154940">
                <a:moveTo>
                  <a:pt x="0" y="0"/>
                </a:moveTo>
                <a:lnTo>
                  <a:pt x="154587" y="0"/>
                </a:lnTo>
              </a:path>
            </a:pathLst>
          </a:custGeom>
          <a:ln w="15461">
            <a:solidFill>
              <a:srgbClr val="00AEEF"/>
            </a:solidFill>
          </a:ln>
        </p:spPr>
        <p:txBody>
          <a:bodyPr wrap="square" lIns="0" tIns="0" rIns="0" bIns="0" rtlCol="0"/>
          <a:lstStyle/>
          <a:p>
            <a:pPr defTabSz="915497"/>
            <a:endParaRPr>
              <a:solidFill>
                <a:prstClr val="black"/>
              </a:solidFill>
              <a:latin typeface="Calibri"/>
            </a:endParaRPr>
          </a:p>
        </p:txBody>
      </p:sp>
      <p:sp>
        <p:nvSpPr>
          <p:cNvPr id="53" name="object 25">
            <a:extLst>
              <a:ext uri="{FF2B5EF4-FFF2-40B4-BE49-F238E27FC236}">
                <a16:creationId xmlns:a16="http://schemas.microsoft.com/office/drawing/2014/main" id="{8F53C781-98B4-4F4A-BF71-0E4979E2750B}"/>
              </a:ext>
            </a:extLst>
          </p:cNvPr>
          <p:cNvSpPr/>
          <p:nvPr/>
        </p:nvSpPr>
        <p:spPr>
          <a:xfrm>
            <a:off x="410173" y="453497"/>
            <a:ext cx="155111" cy="15898"/>
          </a:xfrm>
          <a:custGeom>
            <a:avLst/>
            <a:gdLst/>
            <a:ahLst/>
            <a:cxnLst/>
            <a:rect l="l" t="t" r="r" b="b"/>
            <a:pathLst>
              <a:path w="154940" h="15875">
                <a:moveTo>
                  <a:pt x="7728" y="0"/>
                </a:moveTo>
                <a:lnTo>
                  <a:pt x="3459" y="0"/>
                </a:lnTo>
                <a:lnTo>
                  <a:pt x="0" y="3463"/>
                </a:lnTo>
                <a:lnTo>
                  <a:pt x="0" y="7732"/>
                </a:lnTo>
                <a:lnTo>
                  <a:pt x="0" y="11998"/>
                </a:lnTo>
                <a:lnTo>
                  <a:pt x="3459" y="15461"/>
                </a:lnTo>
                <a:lnTo>
                  <a:pt x="7728" y="15461"/>
                </a:lnTo>
                <a:lnTo>
                  <a:pt x="146858" y="15461"/>
                </a:lnTo>
                <a:lnTo>
                  <a:pt x="151124" y="15461"/>
                </a:lnTo>
                <a:lnTo>
                  <a:pt x="154587" y="11998"/>
                </a:lnTo>
                <a:lnTo>
                  <a:pt x="154587" y="7732"/>
                </a:lnTo>
                <a:lnTo>
                  <a:pt x="154587" y="3463"/>
                </a:lnTo>
                <a:lnTo>
                  <a:pt x="151124" y="0"/>
                </a:lnTo>
                <a:lnTo>
                  <a:pt x="146858" y="0"/>
                </a:lnTo>
                <a:lnTo>
                  <a:pt x="7728" y="0"/>
                </a:lnTo>
                <a:close/>
              </a:path>
            </a:pathLst>
          </a:custGeom>
          <a:ln w="3175">
            <a:solidFill>
              <a:srgbClr val="00AEEF"/>
            </a:solidFill>
          </a:ln>
        </p:spPr>
        <p:txBody>
          <a:bodyPr wrap="square" lIns="0" tIns="0" rIns="0" bIns="0" rtlCol="0"/>
          <a:lstStyle/>
          <a:p>
            <a:pPr defTabSz="915497"/>
            <a:endParaRPr>
              <a:solidFill>
                <a:prstClr val="black"/>
              </a:solidFill>
              <a:latin typeface="Calibri"/>
            </a:endParaRPr>
          </a:p>
        </p:txBody>
      </p:sp>
      <p:sp>
        <p:nvSpPr>
          <p:cNvPr id="26" name="object 3"/>
          <p:cNvSpPr txBox="1">
            <a:spLocks noGrp="1"/>
          </p:cNvSpPr>
          <p:nvPr>
            <p:ph type="title"/>
          </p:nvPr>
        </p:nvSpPr>
        <p:spPr>
          <a:xfrm>
            <a:off x="967816" y="222930"/>
            <a:ext cx="3553385" cy="630300"/>
          </a:xfrm>
          <a:prstGeom prst="rect">
            <a:avLst/>
          </a:prstGeom>
        </p:spPr>
        <p:txBody>
          <a:bodyPr vert="horz" wrap="square" lIns="0" tIns="14604" rIns="0" bIns="0" rtlCol="0">
            <a:spAutoFit/>
          </a:bodyPr>
          <a:lstStyle/>
          <a:p>
            <a:pPr marL="12700" algn="ctr">
              <a:lnSpc>
                <a:spcPct val="100000"/>
              </a:lnSpc>
              <a:spcBef>
                <a:spcPts val="114"/>
              </a:spcBef>
            </a:pPr>
            <a:r>
              <a:rPr lang="uz-Latn-UZ" sz="4000" spc="10" dirty="0">
                <a:latin typeface="Arial Black" pitchFamily="34" charset="0"/>
                <a:cs typeface="Times New Roman" pitchFamily="18" charset="0"/>
              </a:rPr>
              <a:t>ONA TILI</a:t>
            </a:r>
            <a:endParaRPr sz="4000" dirty="0">
              <a:latin typeface="Arial Black" pitchFamily="34" charset="0"/>
              <a:cs typeface="Times New Roman" pitchFamily="18" charset="0"/>
            </a:endParaRPr>
          </a:p>
        </p:txBody>
      </p:sp>
      <p:pic>
        <p:nvPicPr>
          <p:cNvPr id="27" name="Picture 2" descr="C:\Users\Lenovo\Desktop\IMG_20200916_200121_799.jpg"/>
          <p:cNvPicPr>
            <a:picLocks noGrp="1" noChangeAspect="1" noChangeArrowheads="1"/>
          </p:cNvPicPr>
          <p:nvPr>
            <p:ph type="pic" sz="quarter" idx="12"/>
          </p:nvPr>
        </p:nvPicPr>
        <p:blipFill>
          <a:blip r:embed="rId3" cstate="print">
            <a:extLst>
              <a:ext uri="{28A0092B-C50C-407E-A947-70E740481C1C}">
                <a14:useLocalDpi xmlns:a14="http://schemas.microsoft.com/office/drawing/2010/main" val="0"/>
              </a:ext>
            </a:extLst>
          </a:blip>
          <a:srcRect t="9625" b="9625"/>
          <a:stretch>
            <a:fillRect/>
          </a:stretch>
        </p:blipFill>
        <p:spPr bwMode="auto">
          <a:xfrm>
            <a:off x="4051300" y="1412875"/>
            <a:ext cx="1574800" cy="1504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4573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48538"/>
            <a:ext cx="5164295" cy="430887"/>
          </a:xfrm>
        </p:spPr>
        <p:txBody>
          <a:bodyPr/>
          <a:lstStyle/>
          <a:p>
            <a:pPr algn="ctr"/>
            <a:r>
              <a:rPr lang="uz-Latn-UZ" sz="2800" b="0" dirty="0"/>
              <a:t>1-topshiriq</a:t>
            </a:r>
            <a:endParaRPr lang="ru-RU" sz="2800" b="0" dirty="0"/>
          </a:p>
        </p:txBody>
      </p:sp>
      <p:sp>
        <p:nvSpPr>
          <p:cNvPr id="5" name="Текст 4"/>
          <p:cNvSpPr>
            <a:spLocks noGrp="1"/>
          </p:cNvSpPr>
          <p:nvPr>
            <p:ph type="body" idx="1"/>
          </p:nvPr>
        </p:nvSpPr>
        <p:spPr>
          <a:xfrm>
            <a:off x="444500" y="631825"/>
            <a:ext cx="4935243" cy="830997"/>
          </a:xfrm>
        </p:spPr>
        <p:txBody>
          <a:bodyPr/>
          <a:lstStyle/>
          <a:p>
            <a:pPr algn="ctr"/>
            <a:r>
              <a:rPr lang="uz-Latn-UZ" sz="1800" dirty="0"/>
              <a:t>Quyidagi she’rni o‘qing, undagi </a:t>
            </a:r>
            <a:r>
              <a:rPr lang="uz-Latn-UZ" sz="1800" dirty="0">
                <a:solidFill>
                  <a:schemeClr val="tx2">
                    <a:lumMod val="60000"/>
                    <a:lumOff val="40000"/>
                  </a:schemeClr>
                </a:solidFill>
              </a:rPr>
              <a:t>q</a:t>
            </a:r>
            <a:r>
              <a:rPr lang="uz-Latn-UZ" sz="1800" dirty="0"/>
              <a:t> tovushining takrori natijasida yuzaga kelayotgan ifodalilikni izohlashga harakat qiling.</a:t>
            </a:r>
            <a:endParaRPr lang="ru-RU" sz="1800" dirty="0"/>
          </a:p>
        </p:txBody>
      </p:sp>
      <p:sp>
        <p:nvSpPr>
          <p:cNvPr id="6" name="TextBox 5"/>
          <p:cNvSpPr txBox="1"/>
          <p:nvPr/>
        </p:nvSpPr>
        <p:spPr>
          <a:xfrm>
            <a:off x="63500" y="1546225"/>
            <a:ext cx="2971800" cy="954107"/>
          </a:xfrm>
          <a:prstGeom prst="rect">
            <a:avLst/>
          </a:prstGeom>
          <a:noFill/>
        </p:spPr>
        <p:txBody>
          <a:bodyPr wrap="square" rtlCol="0">
            <a:spAutoFit/>
          </a:bodyPr>
          <a:lstStyle/>
          <a:p>
            <a:r>
              <a:rPr lang="uz-Latn-UZ" sz="1400" dirty="0">
                <a:latin typeface="Arial" pitchFamily="34" charset="0"/>
                <a:cs typeface="Arial" pitchFamily="34" charset="0"/>
              </a:rPr>
              <a:t>Qaro qoshing, qalam qoshing,</a:t>
            </a:r>
          </a:p>
          <a:p>
            <a:r>
              <a:rPr lang="uz-Latn-UZ" sz="1400" dirty="0">
                <a:latin typeface="Arial" pitchFamily="34" charset="0"/>
                <a:cs typeface="Arial" pitchFamily="34" charset="0"/>
              </a:rPr>
              <a:t>Qiyiq qayrilma qoshing, qiz,</a:t>
            </a:r>
          </a:p>
          <a:p>
            <a:r>
              <a:rPr lang="uz-Latn-UZ" sz="1400" dirty="0">
                <a:latin typeface="Arial" pitchFamily="34" charset="0"/>
                <a:cs typeface="Arial" pitchFamily="34" charset="0"/>
              </a:rPr>
              <a:t>Qilur qatlima qasd qayrab-</a:t>
            </a:r>
          </a:p>
          <a:p>
            <a:r>
              <a:rPr lang="uz-Latn-UZ" sz="1400" dirty="0">
                <a:latin typeface="Arial" pitchFamily="34" charset="0"/>
                <a:cs typeface="Arial" pitchFamily="34" charset="0"/>
              </a:rPr>
              <a:t>Qilich qotil qaroshing, qiz,</a:t>
            </a:r>
            <a:endParaRPr lang="ru-RU" sz="1400" dirty="0">
              <a:latin typeface="Arial" pitchFamily="34" charset="0"/>
              <a:cs typeface="Arial" pitchFamily="34" charset="0"/>
            </a:endParaRPr>
          </a:p>
        </p:txBody>
      </p:sp>
      <p:sp>
        <p:nvSpPr>
          <p:cNvPr id="8" name="TextBox 7"/>
          <p:cNvSpPr txBox="1"/>
          <p:nvPr/>
        </p:nvSpPr>
        <p:spPr>
          <a:xfrm>
            <a:off x="2792434" y="1546225"/>
            <a:ext cx="2653290" cy="954107"/>
          </a:xfrm>
          <a:prstGeom prst="rect">
            <a:avLst/>
          </a:prstGeom>
          <a:noFill/>
        </p:spPr>
        <p:txBody>
          <a:bodyPr wrap="none" rtlCol="0">
            <a:spAutoFit/>
          </a:bodyPr>
          <a:lstStyle/>
          <a:p>
            <a:r>
              <a:rPr lang="uz-Latn-UZ" sz="1400" dirty="0">
                <a:latin typeface="Arial" pitchFamily="34" charset="0"/>
                <a:cs typeface="Arial" pitchFamily="34" charset="0"/>
              </a:rPr>
              <a:t>Qafasda qalb qushin qiynab,</a:t>
            </a:r>
          </a:p>
          <a:p>
            <a:r>
              <a:rPr lang="uz-Latn-UZ" sz="1400" dirty="0">
                <a:latin typeface="Arial" pitchFamily="34" charset="0"/>
                <a:cs typeface="Arial" pitchFamily="34" charset="0"/>
              </a:rPr>
              <a:t>Qanot qoqmoqqa qo‘ymaysan.</a:t>
            </a:r>
          </a:p>
          <a:p>
            <a:r>
              <a:rPr lang="uz-Latn-UZ" sz="1400" dirty="0">
                <a:latin typeface="Arial" pitchFamily="34" charset="0"/>
                <a:cs typeface="Arial" pitchFamily="34" charset="0"/>
              </a:rPr>
              <a:t>Qarab qo‘ygin qiyo,</a:t>
            </a:r>
          </a:p>
          <a:p>
            <a:r>
              <a:rPr lang="uz-Latn-UZ" sz="1400" dirty="0">
                <a:latin typeface="Arial" pitchFamily="34" charset="0"/>
                <a:cs typeface="Arial" pitchFamily="34" charset="0"/>
              </a:rPr>
              <a:t>Qalbim qizdirsin quyoshing, qiz</a:t>
            </a:r>
            <a:endParaRPr lang="ru-RU" sz="1400" dirty="0">
              <a:latin typeface="Arial" pitchFamily="34" charset="0"/>
              <a:cs typeface="Arial" pitchFamily="34" charset="0"/>
            </a:endParaRPr>
          </a:p>
        </p:txBody>
      </p:sp>
      <p:sp>
        <p:nvSpPr>
          <p:cNvPr id="3" name="TextBox 2">
            <a:extLst>
              <a:ext uri="{FF2B5EF4-FFF2-40B4-BE49-F238E27FC236}">
                <a16:creationId xmlns:a16="http://schemas.microsoft.com/office/drawing/2014/main" id="{4787C409-711D-4F13-A468-02D111C7A6FD}"/>
              </a:ext>
            </a:extLst>
          </p:cNvPr>
          <p:cNvSpPr txBox="1"/>
          <p:nvPr/>
        </p:nvSpPr>
        <p:spPr>
          <a:xfrm>
            <a:off x="4254500" y="2613025"/>
            <a:ext cx="992323" cy="307777"/>
          </a:xfrm>
          <a:prstGeom prst="rect">
            <a:avLst/>
          </a:prstGeom>
          <a:noFill/>
        </p:spPr>
        <p:txBody>
          <a:bodyPr wrap="none" rtlCol="0">
            <a:spAutoFit/>
          </a:bodyPr>
          <a:lstStyle/>
          <a:p>
            <a:r>
              <a:rPr lang="uz-Latn-UZ" sz="1400" dirty="0">
                <a:latin typeface="Arial" panose="020B0604020202020204" pitchFamily="34" charset="0"/>
                <a:cs typeface="Arial" panose="020B0604020202020204" pitchFamily="34" charset="0"/>
              </a:rPr>
              <a:t>E.Vohidov</a:t>
            </a:r>
            <a:endParaRPr lang="ru-R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4325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29152"/>
            <a:ext cx="5164295" cy="430887"/>
          </a:xfrm>
        </p:spPr>
        <p:txBody>
          <a:bodyPr/>
          <a:lstStyle/>
          <a:p>
            <a:pPr algn="ctr"/>
            <a:r>
              <a:rPr lang="uz-Latn-UZ" sz="2800" b="0" dirty="0"/>
              <a:t>2-topshiriq</a:t>
            </a:r>
            <a:endParaRPr lang="ru-RU" sz="2800" b="0" dirty="0"/>
          </a:p>
        </p:txBody>
      </p:sp>
      <p:sp>
        <p:nvSpPr>
          <p:cNvPr id="3" name="Текст 2"/>
          <p:cNvSpPr>
            <a:spLocks noGrp="1"/>
          </p:cNvSpPr>
          <p:nvPr>
            <p:ph type="body" idx="1"/>
          </p:nvPr>
        </p:nvSpPr>
        <p:spPr>
          <a:xfrm>
            <a:off x="215900" y="631825"/>
            <a:ext cx="5164294" cy="2015936"/>
          </a:xfrm>
        </p:spPr>
        <p:txBody>
          <a:bodyPr/>
          <a:lstStyle/>
          <a:p>
            <a:pPr algn="ctr">
              <a:spcAft>
                <a:spcPts val="600"/>
              </a:spcAft>
            </a:pPr>
            <a:r>
              <a:rPr lang="uz-Latn-UZ" sz="1800" b="1" dirty="0"/>
              <a:t>Berilgan so‘z juftliklarini qiyoslang. Bu so‘zlarning ifodalilik imkoniyatlaridagi farqni izohlashga harakat qiling.</a:t>
            </a:r>
          </a:p>
          <a:p>
            <a:r>
              <a:rPr lang="uz-Latn-UZ" sz="1800" dirty="0"/>
              <a:t>Izn bermoq – ruxsat bermoq</a:t>
            </a:r>
          </a:p>
          <a:p>
            <a:r>
              <a:rPr lang="uz-Latn-UZ" sz="1800" dirty="0"/>
              <a:t>Raqam qilmoq – qayd  qilmoq</a:t>
            </a:r>
            <a:endParaRPr lang="ru-RU" sz="1800" dirty="0"/>
          </a:p>
        </p:txBody>
      </p:sp>
      <p:pic>
        <p:nvPicPr>
          <p:cNvPr id="4" name="Picture 8" descr="32_catalog"/>
          <p:cNvPicPr>
            <a:picLocks noChangeAspect="1" noChangeArrowheads="1"/>
          </p:cNvPicPr>
          <p:nvPr/>
        </p:nvPicPr>
        <p:blipFill>
          <a:blip r:embed="rId2"/>
          <a:srcRect/>
          <a:stretch>
            <a:fillRect/>
          </a:stretch>
        </p:blipFill>
        <p:spPr bwMode="auto">
          <a:xfrm>
            <a:off x="3908458" y="1546225"/>
            <a:ext cx="1819242" cy="1465262"/>
          </a:xfrm>
          <a:prstGeom prst="rect">
            <a:avLst/>
          </a:prstGeom>
          <a:noFill/>
          <a:ln w="9525">
            <a:noFill/>
            <a:miter lim="800000"/>
            <a:headEnd/>
            <a:tailEnd/>
          </a:ln>
        </p:spPr>
      </p:pic>
    </p:spTree>
    <p:extLst>
      <p:ext uri="{BB962C8B-B14F-4D97-AF65-F5344CB8AC3E}">
        <p14:creationId xmlns:p14="http://schemas.microsoft.com/office/powerpoint/2010/main" val="3662774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48538"/>
            <a:ext cx="5164295" cy="430887"/>
          </a:xfrm>
        </p:spPr>
        <p:txBody>
          <a:bodyPr/>
          <a:lstStyle/>
          <a:p>
            <a:pPr algn="ctr"/>
            <a:r>
              <a:rPr lang="uz-Latn-UZ" sz="2800" b="0" dirty="0"/>
              <a:t>Esda saqlang!</a:t>
            </a:r>
            <a:endParaRPr lang="ru-RU" sz="2800" b="0" dirty="0"/>
          </a:p>
        </p:txBody>
      </p:sp>
      <p:sp>
        <p:nvSpPr>
          <p:cNvPr id="5" name="Текст 4"/>
          <p:cNvSpPr>
            <a:spLocks noGrp="1"/>
          </p:cNvSpPr>
          <p:nvPr>
            <p:ph type="body" idx="1"/>
          </p:nvPr>
        </p:nvSpPr>
        <p:spPr>
          <a:xfrm>
            <a:off x="139700" y="631825"/>
            <a:ext cx="5486400" cy="1661993"/>
          </a:xfrm>
        </p:spPr>
        <p:txBody>
          <a:bodyPr/>
          <a:lstStyle/>
          <a:p>
            <a:pPr indent="360363" algn="just"/>
            <a:r>
              <a:rPr lang="uz-Latn-UZ" sz="1800" dirty="0"/>
              <a:t>Nutq tinglovchi yoki o‘quvchiga jiddiy ta’sir qilishi uchun </a:t>
            </a:r>
            <a:r>
              <a:rPr lang="uz-Cyrl-UZ" sz="1800" dirty="0"/>
              <a:t>  </a:t>
            </a:r>
            <a:r>
              <a:rPr lang="uz-Latn-UZ" sz="1800" dirty="0"/>
              <a:t>u ham shaklan, ham mazmunan diqqatni o‘ziga jalb qila oladigan bo‘lishi lozim. Ifodalilik sifatiga sohib bo‘lgan nutq bunday vazifani bajarishi mumkin. Bu kommunikativ sifat til vositalarini ifoda maqsadiga to‘la muvofiq tarzda tanlash asosida yuzaga keladi.</a:t>
            </a:r>
          </a:p>
        </p:txBody>
      </p:sp>
      <p:pic>
        <p:nvPicPr>
          <p:cNvPr id="4" name="Picture 5" descr="E:\Abror\Asqarov\Logotype\simbol_5.jpg">
            <a:extLst>
              <a:ext uri="{FF2B5EF4-FFF2-40B4-BE49-F238E27FC236}">
                <a16:creationId xmlns:a16="http://schemas.microsoft.com/office/drawing/2014/main" id="{F73E2B9A-6622-433C-8BDC-2A00A153F64A}"/>
              </a:ext>
            </a:extLst>
          </p:cNvPr>
          <p:cNvPicPr>
            <a:picLocks noChangeAspect="1" noChangeArrowheads="1"/>
          </p:cNvPicPr>
          <p:nvPr/>
        </p:nvPicPr>
        <p:blipFill>
          <a:blip r:embed="rId2" cstate="print"/>
          <a:srcRect t="10294" b="10294"/>
          <a:stretch>
            <a:fillRect/>
          </a:stretch>
        </p:blipFill>
        <p:spPr bwMode="auto">
          <a:xfrm>
            <a:off x="4254500" y="2384067"/>
            <a:ext cx="1201895" cy="711748"/>
          </a:xfrm>
          <a:prstGeom prst="roundRect">
            <a:avLst>
              <a:gd name="adj" fmla="val 8594"/>
            </a:avLst>
          </a:prstGeom>
          <a:solidFill>
            <a:sysClr val="window" lastClr="FFFFFF">
              <a:lumMod val="95000"/>
            </a:sysClr>
          </a:solidFill>
          <a:ln>
            <a:noFill/>
          </a:ln>
          <a:effectLst/>
        </p:spPr>
      </p:pic>
    </p:spTree>
    <p:extLst>
      <p:ext uri="{BB962C8B-B14F-4D97-AF65-F5344CB8AC3E}">
        <p14:creationId xmlns:p14="http://schemas.microsoft.com/office/powerpoint/2010/main" val="1913590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AE39C0-5DEB-4B9B-BF3F-1F13189152F3}"/>
              </a:ext>
            </a:extLst>
          </p:cNvPr>
          <p:cNvSpPr>
            <a:spLocks noGrp="1"/>
          </p:cNvSpPr>
          <p:nvPr>
            <p:ph type="title"/>
          </p:nvPr>
        </p:nvSpPr>
        <p:spPr>
          <a:xfrm>
            <a:off x="300752" y="48538"/>
            <a:ext cx="5164295" cy="430887"/>
          </a:xfrm>
        </p:spPr>
        <p:txBody>
          <a:bodyPr/>
          <a:lstStyle/>
          <a:p>
            <a:pPr algn="ctr"/>
            <a:r>
              <a:rPr lang="uz-Latn-UZ" sz="2800" b="0" dirty="0"/>
              <a:t>Bilib oling!</a:t>
            </a:r>
            <a:endParaRPr lang="ru-RU" sz="2800" b="0" dirty="0"/>
          </a:p>
        </p:txBody>
      </p:sp>
      <p:sp>
        <p:nvSpPr>
          <p:cNvPr id="3" name="Текст 2">
            <a:extLst>
              <a:ext uri="{FF2B5EF4-FFF2-40B4-BE49-F238E27FC236}">
                <a16:creationId xmlns:a16="http://schemas.microsoft.com/office/drawing/2014/main" id="{916FA9D0-F81B-40A4-9BDA-FF13AA76E724}"/>
              </a:ext>
            </a:extLst>
          </p:cNvPr>
          <p:cNvSpPr>
            <a:spLocks noGrp="1"/>
          </p:cNvSpPr>
          <p:nvPr>
            <p:ph type="body" idx="1"/>
          </p:nvPr>
        </p:nvSpPr>
        <p:spPr>
          <a:xfrm>
            <a:off x="139700" y="708025"/>
            <a:ext cx="4114800" cy="2057400"/>
          </a:xfrm>
        </p:spPr>
        <p:txBody>
          <a:bodyPr/>
          <a:lstStyle/>
          <a:p>
            <a:pPr lvl="0" indent="360363" algn="just"/>
            <a:r>
              <a:rPr lang="uz-Latn-UZ" sz="1800" dirty="0"/>
              <a:t>Nutqning turli uslublari bu kommunikativ sifatga turli darajada ehtiyoj sezadi. Masalan, rasmiy ish qog‘ozlarida ifodalilikka nisbatan kamroq e’tibor qilinsa, ilmiy uslubda o‘rni bilan bir qadar bu sifat kerak bo‘ladi.</a:t>
            </a:r>
            <a:endParaRPr lang="ru-RU" sz="1800" dirty="0"/>
          </a:p>
          <a:p>
            <a:endParaRPr lang="ru-RU" sz="1800" dirty="0"/>
          </a:p>
        </p:txBody>
      </p:sp>
      <p:pic>
        <p:nvPicPr>
          <p:cNvPr id="4" name="Picture 2">
            <a:extLst>
              <a:ext uri="{FF2B5EF4-FFF2-40B4-BE49-F238E27FC236}">
                <a16:creationId xmlns:a16="http://schemas.microsoft.com/office/drawing/2014/main" id="{306416B3-DC6E-409B-93FB-BDE05765CE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2343" y="1584372"/>
            <a:ext cx="1346314" cy="1419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944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48538"/>
            <a:ext cx="5164295" cy="430887"/>
          </a:xfrm>
        </p:spPr>
        <p:txBody>
          <a:bodyPr/>
          <a:lstStyle/>
          <a:p>
            <a:pPr algn="ctr"/>
            <a:r>
              <a:rPr lang="uz-Latn-UZ" sz="2800" b="0" dirty="0"/>
              <a:t>Unutmang!</a:t>
            </a:r>
            <a:endParaRPr lang="ru-RU" sz="2800" b="0" dirty="0"/>
          </a:p>
        </p:txBody>
      </p:sp>
      <p:sp>
        <p:nvSpPr>
          <p:cNvPr id="5" name="Текст 4"/>
          <p:cNvSpPr>
            <a:spLocks noGrp="1"/>
          </p:cNvSpPr>
          <p:nvPr>
            <p:ph type="body" idx="1"/>
          </p:nvPr>
        </p:nvSpPr>
        <p:spPr>
          <a:xfrm>
            <a:off x="139700" y="631825"/>
            <a:ext cx="5486400" cy="1969770"/>
          </a:xfrm>
        </p:spPr>
        <p:txBody>
          <a:bodyPr/>
          <a:lstStyle/>
          <a:p>
            <a:pPr indent="360363" algn="just"/>
            <a:r>
              <a:rPr lang="uz-Latn-UZ" sz="1600" dirty="0"/>
              <a:t>Ifodalilik, ayniqsa, badiiy nutqning zaruriy sifatlaridandir.</a:t>
            </a:r>
          </a:p>
          <a:p>
            <a:pPr indent="360363" algn="just"/>
            <a:r>
              <a:rPr lang="uz-Latn-UZ" sz="1600" dirty="0"/>
              <a:t>Tilda ifodalilikni ta’minlashga xizmat qiladigan imkoniyatlar juda ko‘p va xilma-xil. Bunday imkoniyat tilning barcha birliklarida mavjud. Tilning tovush qurilishi, so‘z xazinasi, morfologik shakllari, sintaktik birliklari, intonatsiya kabilarning har biri nutq ifodaliligining bitmas-tuganmas manbalaridir. Nutq tuzuvchi bulardan yetarli xabardor bo‘lsa, nutqning ifodalilik sifatini ta’minlashga qiynalmaydi.</a:t>
            </a:r>
            <a:endParaRPr lang="ru-RU" sz="1600" dirty="0"/>
          </a:p>
        </p:txBody>
      </p:sp>
      <p:pic>
        <p:nvPicPr>
          <p:cNvPr id="6" name="Picture 2" descr="C:\Users\Оля\AppData\Local\Microsoft\Windows\Temporary Internet Files\Content.IE5\3BRSENTA\MC900318870[1].wmf">
            <a:extLst>
              <a:ext uri="{FF2B5EF4-FFF2-40B4-BE49-F238E27FC236}">
                <a16:creationId xmlns:a16="http://schemas.microsoft.com/office/drawing/2014/main" id="{8BB4CD69-3E1D-4840-B2AB-E4535ACADFC9}"/>
              </a:ext>
            </a:extLst>
          </p:cNvPr>
          <p:cNvPicPr>
            <a:picLocks noChangeAspect="1" noChangeArrowheads="1"/>
          </p:cNvPicPr>
          <p:nvPr/>
        </p:nvPicPr>
        <p:blipFill>
          <a:blip r:embed="rId2" cstate="print">
            <a:duotone>
              <a:srgbClr val="C0504D">
                <a:shade val="45000"/>
                <a:satMod val="135000"/>
              </a:srgbClr>
              <a:prstClr val="white"/>
            </a:duotone>
          </a:blip>
          <a:srcRect/>
          <a:stretch>
            <a:fillRect/>
          </a:stretch>
        </p:blipFill>
        <p:spPr bwMode="auto">
          <a:xfrm>
            <a:off x="4813177" y="2424223"/>
            <a:ext cx="812923" cy="698315"/>
          </a:xfrm>
          <a:prstGeom prst="rect">
            <a:avLst/>
          </a:prstGeom>
          <a:noFill/>
        </p:spPr>
      </p:pic>
    </p:spTree>
    <p:extLst>
      <p:ext uri="{BB962C8B-B14F-4D97-AF65-F5344CB8AC3E}">
        <p14:creationId xmlns:p14="http://schemas.microsoft.com/office/powerpoint/2010/main" val="3097396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48538"/>
            <a:ext cx="5164295" cy="430887"/>
          </a:xfrm>
        </p:spPr>
        <p:txBody>
          <a:bodyPr/>
          <a:lstStyle/>
          <a:p>
            <a:pPr algn="ctr"/>
            <a:r>
              <a:rPr lang="uz-Latn-UZ" sz="2800" b="0" dirty="0"/>
              <a:t>80-mashq</a:t>
            </a:r>
            <a:endParaRPr lang="ru-RU" sz="2800" b="0" dirty="0"/>
          </a:p>
        </p:txBody>
      </p:sp>
      <p:sp>
        <p:nvSpPr>
          <p:cNvPr id="5" name="Текст 4"/>
          <p:cNvSpPr>
            <a:spLocks noGrp="1"/>
          </p:cNvSpPr>
          <p:nvPr>
            <p:ph type="body" idx="1"/>
          </p:nvPr>
        </p:nvSpPr>
        <p:spPr>
          <a:xfrm>
            <a:off x="173851" y="584401"/>
            <a:ext cx="4935243" cy="2446824"/>
          </a:xfrm>
        </p:spPr>
        <p:txBody>
          <a:bodyPr/>
          <a:lstStyle/>
          <a:p>
            <a:pPr algn="ctr">
              <a:spcAft>
                <a:spcPts val="600"/>
              </a:spcAft>
            </a:pPr>
            <a:r>
              <a:rPr lang="uz-Latn-UZ" sz="1400" b="1" dirty="0"/>
              <a:t>Muhammad Yusuf qalamiga mansub she’riy parchalarni o‘qing. Ulardagi nutqiy ifodalilikni ta’minlayotgan leksik va fonetik vositalarni aniqlang.</a:t>
            </a:r>
          </a:p>
          <a:p>
            <a:pPr indent="360363"/>
            <a:r>
              <a:rPr lang="uz-Latn-UZ" sz="1400" dirty="0">
                <a:solidFill>
                  <a:schemeClr val="tx2"/>
                </a:solidFill>
              </a:rPr>
              <a:t>Qadim</a:t>
            </a:r>
            <a:r>
              <a:rPr lang="uz-Latn-UZ" sz="1400" dirty="0"/>
              <a:t> yurtga </a:t>
            </a:r>
            <a:r>
              <a:rPr lang="uz-Latn-UZ" sz="1400" dirty="0">
                <a:solidFill>
                  <a:schemeClr val="tx2"/>
                </a:solidFill>
              </a:rPr>
              <a:t>qaytsin qadim </a:t>
            </a:r>
            <a:r>
              <a:rPr lang="uz-Latn-UZ" sz="1400" dirty="0"/>
              <a:t>navolarim,</a:t>
            </a:r>
          </a:p>
          <a:p>
            <a:pPr indent="360363"/>
            <a:r>
              <a:rPr lang="uz-Latn-UZ" sz="1400" dirty="0">
                <a:solidFill>
                  <a:schemeClr val="tx2"/>
                </a:solidFill>
              </a:rPr>
              <a:t>Qumlar</a:t>
            </a:r>
            <a:r>
              <a:rPr lang="uz-Latn-UZ" sz="1400" dirty="0"/>
              <a:t> bosib </a:t>
            </a:r>
            <a:r>
              <a:rPr lang="uz-Latn-UZ" sz="1400" dirty="0">
                <a:solidFill>
                  <a:schemeClr val="tx2"/>
                </a:solidFill>
              </a:rPr>
              <a:t>qurimasin</a:t>
            </a:r>
            <a:r>
              <a:rPr lang="uz-Latn-UZ" sz="1400" dirty="0"/>
              <a:t> daryolarim.</a:t>
            </a:r>
          </a:p>
          <a:p>
            <a:pPr indent="360363"/>
            <a:endParaRPr lang="uz-Latn-UZ" sz="1400" dirty="0"/>
          </a:p>
          <a:p>
            <a:pPr indent="360363"/>
            <a:r>
              <a:rPr lang="uz-Latn-UZ" sz="1400" dirty="0">
                <a:solidFill>
                  <a:schemeClr val="tx2"/>
                </a:solidFill>
              </a:rPr>
              <a:t>Bo‘lar </a:t>
            </a:r>
            <a:r>
              <a:rPr lang="uz-Latn-UZ" sz="1400" dirty="0"/>
              <a:t>elning bolalari </a:t>
            </a:r>
            <a:r>
              <a:rPr lang="uz-Latn-UZ" sz="1400" dirty="0">
                <a:solidFill>
                  <a:schemeClr val="tx2"/>
                </a:solidFill>
              </a:rPr>
              <a:t>bir-birin der,</a:t>
            </a:r>
          </a:p>
          <a:p>
            <a:pPr indent="360363"/>
            <a:r>
              <a:rPr lang="uz-Latn-UZ" sz="1400" dirty="0">
                <a:solidFill>
                  <a:schemeClr val="tx2"/>
                </a:solidFill>
              </a:rPr>
              <a:t>Bo‘lmas </a:t>
            </a:r>
            <a:r>
              <a:rPr lang="uz-Latn-UZ" sz="1400" dirty="0"/>
              <a:t>elning bolalari </a:t>
            </a:r>
            <a:r>
              <a:rPr lang="uz-Latn-UZ" sz="1400" dirty="0">
                <a:solidFill>
                  <a:schemeClr val="tx2"/>
                </a:solidFill>
              </a:rPr>
              <a:t>bir-birin yer</a:t>
            </a:r>
            <a:r>
              <a:rPr lang="uz-Latn-UZ" sz="1400" dirty="0"/>
              <a:t>.</a:t>
            </a:r>
          </a:p>
          <a:p>
            <a:pPr indent="360363"/>
            <a:endParaRPr lang="uz-Latn-UZ" sz="1400" dirty="0"/>
          </a:p>
          <a:p>
            <a:pPr indent="360363"/>
            <a:r>
              <a:rPr lang="uz-Latn-UZ" sz="1400" dirty="0"/>
              <a:t>Kapalakday kelib, </a:t>
            </a:r>
            <a:r>
              <a:rPr lang="uz-Latn-UZ" sz="1400" dirty="0">
                <a:solidFill>
                  <a:schemeClr val="tx2"/>
                </a:solidFill>
              </a:rPr>
              <a:t>qoshingga qo‘nib,</a:t>
            </a:r>
          </a:p>
          <a:p>
            <a:pPr indent="360363"/>
            <a:r>
              <a:rPr lang="uz-Latn-UZ" sz="1400" dirty="0"/>
              <a:t>Ko‘zingga termulib umring o‘tsaydi...</a:t>
            </a:r>
            <a:endParaRPr lang="ru-RU" sz="1400" dirty="0"/>
          </a:p>
        </p:txBody>
      </p:sp>
      <p:pic>
        <p:nvPicPr>
          <p:cNvPr id="4" name="Picture 7"/>
          <p:cNvPicPr>
            <a:picLocks noChangeAspect="1" noChangeArrowheads="1"/>
          </p:cNvPicPr>
          <p:nvPr/>
        </p:nvPicPr>
        <p:blipFill>
          <a:blip r:embed="rId2"/>
          <a:srcRect r="6659"/>
          <a:stretch>
            <a:fillRect/>
          </a:stretch>
        </p:blipFill>
        <p:spPr bwMode="auto">
          <a:xfrm>
            <a:off x="3644900" y="1851025"/>
            <a:ext cx="1990725" cy="1221775"/>
          </a:xfrm>
          <a:prstGeom prst="rect">
            <a:avLst/>
          </a:prstGeom>
          <a:noFill/>
          <a:ln w="9525">
            <a:noFill/>
            <a:miter lim="800000"/>
            <a:headEnd/>
            <a:tailEnd/>
          </a:ln>
        </p:spPr>
      </p:pic>
    </p:spTree>
    <p:extLst>
      <p:ext uri="{BB962C8B-B14F-4D97-AF65-F5344CB8AC3E}">
        <p14:creationId xmlns:p14="http://schemas.microsoft.com/office/powerpoint/2010/main" val="91241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2100" y="48538"/>
            <a:ext cx="5164295" cy="430887"/>
          </a:xfrm>
        </p:spPr>
        <p:txBody>
          <a:bodyPr/>
          <a:lstStyle/>
          <a:p>
            <a:pPr algn="ctr"/>
            <a:r>
              <a:rPr lang="uz-Latn-UZ" sz="2800" b="0" dirty="0"/>
              <a:t>81-mashq</a:t>
            </a:r>
            <a:endParaRPr lang="ru-RU" sz="2800" b="0" dirty="0"/>
          </a:p>
        </p:txBody>
      </p:sp>
      <p:sp>
        <p:nvSpPr>
          <p:cNvPr id="4" name="Текст 3"/>
          <p:cNvSpPr>
            <a:spLocks noGrp="1"/>
          </p:cNvSpPr>
          <p:nvPr>
            <p:ph type="body" idx="1"/>
          </p:nvPr>
        </p:nvSpPr>
        <p:spPr>
          <a:xfrm>
            <a:off x="139700" y="555625"/>
            <a:ext cx="5486400" cy="2616101"/>
          </a:xfrm>
        </p:spPr>
        <p:txBody>
          <a:bodyPr/>
          <a:lstStyle/>
          <a:p>
            <a:pPr algn="ctr">
              <a:spcAft>
                <a:spcPts val="600"/>
              </a:spcAft>
            </a:pPr>
            <a:r>
              <a:rPr lang="uz-Latn-UZ" sz="1500" b="1" dirty="0"/>
              <a:t>Matnni o‘qing. So‘zlarni ko‘chma ma’noda qo‘llash orqali nutq ifodaliligining ta’minlanishiga diqqat qiling.</a:t>
            </a:r>
          </a:p>
          <a:p>
            <a:pPr indent="360363" algn="just"/>
            <a:r>
              <a:rPr lang="uz-Latn-UZ" sz="1500" dirty="0"/>
              <a:t>Zebi yuragida </a:t>
            </a:r>
            <a:r>
              <a:rPr lang="uz-Latn-UZ" sz="1500" dirty="0">
                <a:solidFill>
                  <a:schemeClr val="tx2"/>
                </a:solidFill>
              </a:rPr>
              <a:t>tugilib</a:t>
            </a:r>
            <a:r>
              <a:rPr lang="uz-Latn-UZ" sz="1500" dirty="0"/>
              <a:t> yotgan zo‘r </a:t>
            </a:r>
            <a:r>
              <a:rPr lang="uz-Latn-UZ" sz="1500" dirty="0">
                <a:solidFill>
                  <a:schemeClr val="tx2"/>
                </a:solidFill>
              </a:rPr>
              <a:t>tugunni </a:t>
            </a:r>
            <a:r>
              <a:rPr lang="uz-Latn-UZ" sz="1500" dirty="0"/>
              <a:t>yechib yuborgan edi. Razzoq so‘fining </a:t>
            </a:r>
            <a:r>
              <a:rPr lang="uz-Latn-UZ" sz="1500" dirty="0">
                <a:solidFill>
                  <a:schemeClr val="tx2"/>
                </a:solidFill>
              </a:rPr>
              <a:t>sovuq yuzlari </a:t>
            </a:r>
            <a:r>
              <a:rPr lang="uz-Latn-UZ" sz="1500" dirty="0"/>
              <a:t>uning ko‘zlaridan yiroqlashganlar; </a:t>
            </a:r>
            <a:r>
              <a:rPr lang="uz-Latn-UZ" sz="1500" dirty="0">
                <a:solidFill>
                  <a:schemeClr val="tx2"/>
                </a:solidFill>
              </a:rPr>
              <a:t>nasihat yo‘li </a:t>
            </a:r>
            <a:r>
              <a:rPr lang="uz-Latn-UZ" sz="1500" dirty="0"/>
              <a:t>bilan minglarcha marta aytilgan va ta’kidlangan so‘zlar unutilgan; </a:t>
            </a:r>
            <a:r>
              <a:rPr lang="uz-Latn-UZ" sz="1500" dirty="0">
                <a:solidFill>
                  <a:schemeClr val="tx2"/>
                </a:solidFill>
              </a:rPr>
              <a:t>sovuq so‘filarning </a:t>
            </a:r>
            <a:r>
              <a:rPr lang="uz-Latn-UZ" sz="1500" dirty="0"/>
              <a:t>“harom” degan da’volari sinib, parcha-parcha bo‘lgan; to‘rt devorning bu tutqun qizi o‘ziga o‘xsh</a:t>
            </a:r>
            <a:r>
              <a:rPr lang="en-US" sz="1500" dirty="0"/>
              <a:t>a</a:t>
            </a:r>
            <a:r>
              <a:rPr lang="uz-Latn-UZ" sz="1500" dirty="0"/>
              <a:t>gan tutqunlardan boshqa hech bir guvoh va tilchi bo‘lmagan shu keng dalaning quloch yetmas bag‘rida yillardan beri </a:t>
            </a:r>
            <a:r>
              <a:rPr lang="uz-Latn-UZ" sz="1500" dirty="0">
                <a:solidFill>
                  <a:schemeClr val="tx2"/>
                </a:solidFill>
              </a:rPr>
              <a:t>tugilib </a:t>
            </a:r>
            <a:r>
              <a:rPr lang="uz-Latn-UZ" sz="1500" dirty="0"/>
              <a:t>kelgan alamlarini kuyga aylantirib, cheksiz bo‘shliqlarga yoyib yuborgan edi. (Cho‘lpon)</a:t>
            </a:r>
            <a:endParaRPr lang="ru-RU" sz="1500" dirty="0"/>
          </a:p>
        </p:txBody>
      </p:sp>
    </p:spTree>
    <p:extLst>
      <p:ext uri="{BB962C8B-B14F-4D97-AF65-F5344CB8AC3E}">
        <p14:creationId xmlns:p14="http://schemas.microsoft.com/office/powerpoint/2010/main" val="12404188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8f831a3c1cdbce13dd7dd4ab442522346322cb"/>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8068</TotalTime>
  <Words>851</Words>
  <Application>Microsoft Office PowerPoint</Application>
  <PresentationFormat>Произвольный</PresentationFormat>
  <Paragraphs>78</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Arial</vt:lpstr>
      <vt:lpstr>Arial Black</vt:lpstr>
      <vt:lpstr>Calibri</vt:lpstr>
      <vt:lpstr>Office Theme</vt:lpstr>
      <vt:lpstr>11-sinf ona tili</vt:lpstr>
      <vt:lpstr>ONA TILI</vt:lpstr>
      <vt:lpstr>1-topshiriq</vt:lpstr>
      <vt:lpstr>2-topshiriq</vt:lpstr>
      <vt:lpstr>Esda saqlang!</vt:lpstr>
      <vt:lpstr>Bilib oling!</vt:lpstr>
      <vt:lpstr>Unutmang!</vt:lpstr>
      <vt:lpstr>80-mashq</vt:lpstr>
      <vt:lpstr>81-mashq</vt:lpstr>
      <vt:lpstr>82-mashq</vt:lpstr>
      <vt:lpstr>83-mashq</vt:lpstr>
      <vt:lpstr>O‘zbek tilining izohli frazeologik lug‘ati</vt:lpstr>
      <vt:lpstr>Savol va topshiriqlar</vt:lpstr>
      <vt:lpstr>Mustaqil bajarish uchun topshiriq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Ona tili</dc:title>
  <dc:creator>ARM</dc:creator>
  <cp:lastModifiedBy>Пользователь</cp:lastModifiedBy>
  <cp:revision>607</cp:revision>
  <dcterms:created xsi:type="dcterms:W3CDTF">2020-04-13T08:06:06Z</dcterms:created>
  <dcterms:modified xsi:type="dcterms:W3CDTF">2021-02-18T10:50:01Z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2020-04-13T00:00:00Z</vt:filetime>
  </property>
</Properties>
</file>