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90" r:id="rId2"/>
    <p:sldId id="256" r:id="rId3"/>
    <p:sldId id="309" r:id="rId4"/>
    <p:sldId id="310" r:id="rId5"/>
    <p:sldId id="291" r:id="rId6"/>
    <p:sldId id="292" r:id="rId7"/>
    <p:sldId id="308"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Lst>
  <p:sldSz cx="5765800" cy="3244850"/>
  <p:notesSz cx="5765800" cy="324485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23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8" autoAdjust="0"/>
    <p:restoredTop sz="94150" autoAdjust="0"/>
  </p:normalViewPr>
  <p:slideViewPr>
    <p:cSldViewPr>
      <p:cViewPr varScale="1">
        <p:scale>
          <a:sx n="132" d="100"/>
          <a:sy n="132" d="100"/>
        </p:scale>
        <p:origin x="972" y="1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t>18.02.2021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5</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15</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16</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17</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18</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19</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20</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21</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6</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8</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9</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10</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11</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12</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13</a:t>
            </a:fld>
            <a:endParaRPr lang="ru-RU"/>
          </a:p>
        </p:txBody>
      </p:sp>
    </p:spTree>
    <p:extLst>
      <p:ext uri="{BB962C8B-B14F-4D97-AF65-F5344CB8AC3E}">
        <p14:creationId xmlns:p14="http://schemas.microsoft.com/office/powerpoint/2010/main" val="185607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14</a:t>
            </a:fld>
            <a:endParaRPr lang="ru-RU"/>
          </a:p>
        </p:txBody>
      </p:sp>
    </p:spTree>
    <p:extLst>
      <p:ext uri="{BB962C8B-B14F-4D97-AF65-F5344CB8AC3E}">
        <p14:creationId xmlns:p14="http://schemas.microsoft.com/office/powerpoint/2010/main" val="185607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9F96E-E95D-4472-B37A-1F55787D7F60}"/>
              </a:ext>
            </a:extLst>
          </p:cNvPr>
          <p:cNvSpPr>
            <a:spLocks noGrp="1"/>
          </p:cNvSpPr>
          <p:nvPr>
            <p:ph type="title"/>
          </p:nvPr>
        </p:nvSpPr>
        <p:spPr>
          <a:xfrm>
            <a:off x="300752" y="102424"/>
            <a:ext cx="5164295" cy="430887"/>
          </a:xfrm>
        </p:spPr>
        <p:txBody>
          <a:bodyPr/>
          <a:lstStyle/>
          <a:p>
            <a:pPr algn="ctr"/>
            <a:r>
              <a:rPr lang="uz-Latn-UZ" sz="2800" b="0" dirty="0"/>
              <a:t>11-sinf ona tili</a:t>
            </a:r>
            <a:endParaRPr lang="ru-RU" sz="2800" b="0" dirty="0"/>
          </a:p>
        </p:txBody>
      </p:sp>
      <p:sp>
        <p:nvSpPr>
          <p:cNvPr id="3" name="Текст 2">
            <a:extLst>
              <a:ext uri="{FF2B5EF4-FFF2-40B4-BE49-F238E27FC236}">
                <a16:creationId xmlns:a16="http://schemas.microsoft.com/office/drawing/2014/main" id="{6FCD2978-4DED-466D-915F-0A513AE24194}"/>
              </a:ext>
            </a:extLst>
          </p:cNvPr>
          <p:cNvSpPr>
            <a:spLocks noGrp="1"/>
          </p:cNvSpPr>
          <p:nvPr>
            <p:ph type="body" idx="1"/>
          </p:nvPr>
        </p:nvSpPr>
        <p:spPr>
          <a:xfrm>
            <a:off x="415278" y="784226"/>
            <a:ext cx="4935243" cy="1538883"/>
          </a:xfrm>
          <a:solidFill>
            <a:srgbClr val="FFCCFF"/>
          </a:solidFill>
          <a:ln>
            <a:solidFill>
              <a:srgbClr val="002060"/>
            </a:solidFill>
          </a:ln>
        </p:spPr>
        <p:txBody>
          <a:bodyPr/>
          <a:lstStyle/>
          <a:p>
            <a:pPr algn="ctr"/>
            <a:r>
              <a:rPr lang="uz-Latn-UZ" sz="2000" dirty="0"/>
              <a:t>Toshkent viloyati Toshkent tumani </a:t>
            </a:r>
          </a:p>
          <a:p>
            <a:pPr algn="ctr"/>
            <a:r>
              <a:rPr lang="uz-Latn-UZ" sz="2000" dirty="0"/>
              <a:t>16-umumiy o‘rta ta’lim maktabi ona tili va adabiyot fani o‘qituvchisi Baymanova Munojot Daniyarovnaning 11-sinf ona tili fani uchun tayyorlagan taqdimoti</a:t>
            </a:r>
            <a:endParaRPr lang="ru-RU" sz="2000" dirty="0"/>
          </a:p>
        </p:txBody>
      </p:sp>
    </p:spTree>
    <p:extLst>
      <p:ext uri="{BB962C8B-B14F-4D97-AF65-F5344CB8AC3E}">
        <p14:creationId xmlns:p14="http://schemas.microsoft.com/office/powerpoint/2010/main" val="225192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Esda saqlang!</a:t>
            </a:r>
            <a:endParaRPr lang="ru-RU" sz="3200" dirty="0">
              <a:latin typeface="Arial" panose="020B0604020202020204" pitchFamily="34" charset="0"/>
              <a:cs typeface="Arial" panose="020B0604020202020204" pitchFamily="34" charset="0"/>
            </a:endParaRPr>
          </a:p>
        </p:txBody>
      </p:sp>
      <p:pic>
        <p:nvPicPr>
          <p:cNvPr id="4" name="Picture 6" descr="день учителя"/>
          <p:cNvPicPr>
            <a:picLocks noChangeAspect="1" noChangeArrowheads="1"/>
          </p:cNvPicPr>
          <p:nvPr/>
        </p:nvPicPr>
        <p:blipFill>
          <a:blip r:embed="rId3"/>
          <a:srcRect/>
          <a:stretch>
            <a:fillRect/>
          </a:stretch>
        </p:blipFill>
        <p:spPr bwMode="auto">
          <a:xfrm>
            <a:off x="139700" y="555626"/>
            <a:ext cx="2116139" cy="2435224"/>
          </a:xfrm>
          <a:prstGeom prst="rect">
            <a:avLst/>
          </a:prstGeom>
          <a:noFill/>
          <a:ln w="9525">
            <a:noFill/>
            <a:miter lim="800000"/>
            <a:headEnd/>
            <a:tailEnd/>
          </a:ln>
        </p:spPr>
      </p:pic>
      <p:sp>
        <p:nvSpPr>
          <p:cNvPr id="6" name="Текст 2"/>
          <p:cNvSpPr>
            <a:spLocks noGrp="1"/>
          </p:cNvSpPr>
          <p:nvPr>
            <p:ph type="body" idx="1"/>
          </p:nvPr>
        </p:nvSpPr>
        <p:spPr>
          <a:xfrm>
            <a:off x="2501900" y="708025"/>
            <a:ext cx="2848621" cy="1828800"/>
          </a:xfrm>
        </p:spPr>
        <p:txBody>
          <a:bodyPr/>
          <a:lstStyle/>
          <a:p>
            <a:pPr algn="just"/>
            <a:r>
              <a:rPr lang="uz-Latn-UZ" sz="1800" b="1" dirty="0">
                <a:latin typeface="Arial" pitchFamily="34" charset="0"/>
                <a:cs typeface="Arial" pitchFamily="34" charset="0"/>
              </a:rPr>
              <a:t>   </a:t>
            </a:r>
            <a:r>
              <a:rPr lang="uz-Latn-UZ" sz="1800" dirty="0">
                <a:latin typeface="Arial" pitchFamily="34" charset="0"/>
                <a:cs typeface="Arial" pitchFamily="34" charset="0"/>
              </a:rPr>
              <a:t>Kommunikativ sifatlarning barchasini o‘zida </a:t>
            </a:r>
          </a:p>
          <a:p>
            <a:pPr algn="just"/>
            <a:r>
              <a:rPr lang="uz-Latn-UZ" sz="1800" dirty="0">
                <a:latin typeface="Arial" pitchFamily="34" charset="0"/>
                <a:cs typeface="Arial" pitchFamily="34" charset="0"/>
              </a:rPr>
              <a:t>mujassamlashtirgan nutq </a:t>
            </a:r>
            <a:r>
              <a:rPr lang="uz-Latn-UZ" sz="1800" dirty="0">
                <a:solidFill>
                  <a:schemeClr val="tx2"/>
                </a:solidFill>
                <a:latin typeface="Arial" pitchFamily="34" charset="0"/>
                <a:cs typeface="Arial" pitchFamily="34" charset="0"/>
              </a:rPr>
              <a:t>MADANIY NUTQ </a:t>
            </a:r>
          </a:p>
          <a:p>
            <a:pPr algn="just"/>
            <a:r>
              <a:rPr lang="uz-Latn-UZ" sz="1800" dirty="0">
                <a:latin typeface="Arial" pitchFamily="34" charset="0"/>
                <a:cs typeface="Arial" pitchFamily="34" charset="0"/>
              </a:rPr>
              <a:t>hisoblanadi.</a:t>
            </a:r>
            <a:endParaRPr lang="ru-RU" sz="1800" dirty="0">
              <a:latin typeface="Arial" pitchFamily="34" charset="0"/>
              <a:cs typeface="Arial" pitchFamily="34" charset="0"/>
            </a:endParaRPr>
          </a:p>
        </p:txBody>
      </p:sp>
    </p:spTree>
    <p:extLst>
      <p:ext uri="{BB962C8B-B14F-4D97-AF65-F5344CB8AC3E}">
        <p14:creationId xmlns:p14="http://schemas.microsoft.com/office/powerpoint/2010/main" val="237826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98425"/>
            <a:ext cx="5486400" cy="338554"/>
          </a:xfrm>
        </p:spPr>
        <p:txBody>
          <a:bodyPr/>
          <a:lstStyle/>
          <a:p>
            <a:pPr algn="ctr"/>
            <a:r>
              <a:rPr lang="uz-Latn-UZ" sz="2200" dirty="0">
                <a:latin typeface="Arial" panose="020B0604020202020204" pitchFamily="34" charset="0"/>
                <a:cs typeface="Arial" panose="020B0604020202020204" pitchFamily="34" charset="0"/>
              </a:rPr>
              <a:t>Nutq madaniyatining ikki bosqichi:</a:t>
            </a:r>
            <a:endParaRPr lang="ru-RU" sz="2200" dirty="0">
              <a:latin typeface="Arial" panose="020B0604020202020204" pitchFamily="34" charset="0"/>
              <a:cs typeface="Arial" panose="020B0604020202020204" pitchFamily="34" charset="0"/>
            </a:endParaRPr>
          </a:p>
        </p:txBody>
      </p:sp>
      <p:pic>
        <p:nvPicPr>
          <p:cNvPr id="4" name="Picture 4" descr="матем3"/>
          <p:cNvPicPr>
            <a:picLocks noChangeAspect="1" noChangeArrowheads="1"/>
          </p:cNvPicPr>
          <p:nvPr/>
        </p:nvPicPr>
        <p:blipFill>
          <a:blip r:embed="rId3"/>
          <a:srcRect/>
          <a:stretch>
            <a:fillRect/>
          </a:stretch>
        </p:blipFill>
        <p:spPr bwMode="auto">
          <a:xfrm>
            <a:off x="215900" y="936625"/>
            <a:ext cx="2133600" cy="1904999"/>
          </a:xfrm>
          <a:prstGeom prst="rect">
            <a:avLst/>
          </a:prstGeom>
          <a:noFill/>
          <a:ln w="9525">
            <a:noFill/>
            <a:miter lim="800000"/>
            <a:headEnd/>
            <a:tailEnd/>
          </a:ln>
        </p:spPr>
      </p:pic>
      <p:sp>
        <p:nvSpPr>
          <p:cNvPr id="8" name="Текст 2"/>
          <p:cNvSpPr>
            <a:spLocks noGrp="1"/>
          </p:cNvSpPr>
          <p:nvPr>
            <p:ph type="body" idx="1"/>
          </p:nvPr>
        </p:nvSpPr>
        <p:spPr>
          <a:xfrm>
            <a:off x="2578100" y="935404"/>
            <a:ext cx="2971800" cy="1661993"/>
          </a:xfrm>
        </p:spPr>
        <p:txBody>
          <a:bodyPr/>
          <a:lstStyle/>
          <a:p>
            <a:pPr algn="just"/>
            <a:r>
              <a:rPr lang="uz-Latn-UZ" sz="1600" b="1" dirty="0">
                <a:latin typeface="Arial" pitchFamily="34" charset="0"/>
                <a:cs typeface="Arial" pitchFamily="34" charset="0"/>
              </a:rPr>
              <a:t>   </a:t>
            </a:r>
            <a:r>
              <a:rPr lang="uz-Latn-UZ" sz="1800" dirty="0">
                <a:latin typeface="Arial" pitchFamily="34" charset="0"/>
                <a:cs typeface="Arial" pitchFamily="34" charset="0"/>
              </a:rPr>
              <a:t>Nutqda to‘g‘rilik</a:t>
            </a:r>
            <a:r>
              <a:rPr lang="en-US" sz="1800" dirty="0">
                <a:latin typeface="Arial" pitchFamily="34" charset="0"/>
                <a:cs typeface="Arial" pitchFamily="34" charset="0"/>
              </a:rPr>
              <a:t> </a:t>
            </a:r>
            <a:r>
              <a:rPr lang="uz-Latn-UZ" sz="1800" dirty="0">
                <a:latin typeface="Arial" pitchFamily="34" charset="0"/>
                <a:cs typeface="Arial" pitchFamily="34" charset="0"/>
              </a:rPr>
              <a:t>sifatining mavjudligi birinchi bosqichi hisoblansa, nutqda qolgan boshqa sifatlarni ham mujassamlashtirish ikkinchi - oliy bosqichi </a:t>
            </a:r>
            <a:r>
              <a:rPr lang="en-US" sz="1800" dirty="0">
                <a:latin typeface="Arial" pitchFamily="34" charset="0"/>
                <a:cs typeface="Arial" pitchFamily="34" charset="0"/>
              </a:rPr>
              <a:t>h</a:t>
            </a:r>
            <a:r>
              <a:rPr lang="uz-Latn-UZ" sz="1800" dirty="0">
                <a:latin typeface="Arial" pitchFamily="34" charset="0"/>
                <a:cs typeface="Arial" pitchFamily="34" charset="0"/>
              </a:rPr>
              <a:t>isoblanadi.</a:t>
            </a:r>
            <a:endParaRPr lang="ru-RU" sz="1800" dirty="0">
              <a:latin typeface="Arial" pitchFamily="34" charset="0"/>
              <a:cs typeface="Arial" pitchFamily="34" charset="0"/>
            </a:endParaRPr>
          </a:p>
        </p:txBody>
      </p:sp>
    </p:spTree>
    <p:extLst>
      <p:ext uri="{BB962C8B-B14F-4D97-AF65-F5344CB8AC3E}">
        <p14:creationId xmlns:p14="http://schemas.microsoft.com/office/powerpoint/2010/main" val="152452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13-mashq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0" y="555625"/>
            <a:ext cx="3581400" cy="2462213"/>
          </a:xfrm>
        </p:spPr>
        <p:txBody>
          <a:bodyPr/>
          <a:lstStyle/>
          <a:p>
            <a:pPr algn="ctr"/>
            <a:r>
              <a:rPr lang="uz-Latn-UZ" sz="1600" b="1" dirty="0">
                <a:latin typeface="Arial" pitchFamily="34" charset="0"/>
                <a:cs typeface="Arial" pitchFamily="34" charset="0"/>
              </a:rPr>
              <a:t>     </a:t>
            </a:r>
            <a:r>
              <a:rPr lang="uz-Latn-UZ" sz="2000" dirty="0">
                <a:latin typeface="Arial" pitchFamily="34" charset="0"/>
                <a:cs typeface="Arial" pitchFamily="34" charset="0"/>
              </a:rPr>
              <a:t>Hassos shoir Erkin Vohidovning “So‘z latofati” kitobidan olingan matnni o‘qing. Maqolni qo‘llashda nutqning aniqligi va mantiqiyligiga yetkazilgan zarar haqida shoirning mulohazalariga munosabat bildiring</a:t>
            </a:r>
            <a:r>
              <a:rPr lang="en-US" sz="2000" dirty="0">
                <a:latin typeface="Arial" pitchFamily="34" charset="0"/>
                <a:cs typeface="Arial" pitchFamily="34" charset="0"/>
              </a:rPr>
              <a:t>.</a:t>
            </a:r>
            <a:endParaRPr lang="ru-RU" sz="20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69"/>
          <a:stretch/>
        </p:blipFill>
        <p:spPr bwMode="auto">
          <a:xfrm>
            <a:off x="3797300" y="784226"/>
            <a:ext cx="160020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25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14-mashq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0" y="631825"/>
            <a:ext cx="3200400" cy="1969770"/>
          </a:xfrm>
        </p:spPr>
        <p:txBody>
          <a:bodyPr/>
          <a:lstStyle/>
          <a:p>
            <a:pPr algn="just"/>
            <a:r>
              <a:rPr lang="uz-Latn-UZ" sz="1600" b="1" dirty="0">
                <a:latin typeface="Arial" pitchFamily="34" charset="0"/>
                <a:cs typeface="Arial" pitchFamily="34" charset="0"/>
              </a:rPr>
              <a:t>     </a:t>
            </a:r>
            <a:r>
              <a:rPr lang="uz-Latn-UZ" sz="1600" dirty="0">
                <a:latin typeface="Arial" pitchFamily="34" charset="0"/>
                <a:cs typeface="Arial" pitchFamily="34" charset="0"/>
              </a:rPr>
              <a:t>Xotinlarni falonchi </a:t>
            </a:r>
            <a:r>
              <a:rPr lang="uz-Latn-UZ" sz="1600" i="1" dirty="0">
                <a:latin typeface="Arial" pitchFamily="34" charset="0"/>
                <a:cs typeface="Arial" pitchFamily="34" charset="0"/>
              </a:rPr>
              <a:t>xonim </a:t>
            </a:r>
            <a:r>
              <a:rPr lang="uz-Latn-UZ" sz="1600" dirty="0">
                <a:latin typeface="Arial" pitchFamily="34" charset="0"/>
                <a:cs typeface="Arial" pitchFamily="34" charset="0"/>
              </a:rPr>
              <a:t>yoki </a:t>
            </a:r>
            <a:r>
              <a:rPr lang="uz-Latn-UZ" sz="1600" i="1" dirty="0">
                <a:latin typeface="Arial" pitchFamily="34" charset="0"/>
                <a:cs typeface="Arial" pitchFamily="34" charset="0"/>
              </a:rPr>
              <a:t>begim</a:t>
            </a:r>
            <a:r>
              <a:rPr lang="uz-Latn-UZ" sz="1600" dirty="0">
                <a:latin typeface="Arial" pitchFamily="34" charset="0"/>
                <a:cs typeface="Arial" pitchFamily="34" charset="0"/>
              </a:rPr>
              <a:t> deb atash bor. Bu so‘zlardagi</a:t>
            </a:r>
            <a:r>
              <a:rPr lang="ru-RU" sz="1600" dirty="0">
                <a:latin typeface="Arial" pitchFamily="34" charset="0"/>
                <a:cs typeface="Arial" pitchFamily="34" charset="0"/>
              </a:rPr>
              <a:t> </a:t>
            </a:r>
            <a:r>
              <a:rPr lang="uz-Latn-UZ" sz="1600" i="1" dirty="0">
                <a:latin typeface="Arial" pitchFamily="34" charset="0"/>
                <a:cs typeface="Arial" pitchFamily="34" charset="0"/>
              </a:rPr>
              <a:t>-im </a:t>
            </a:r>
            <a:r>
              <a:rPr lang="uz-Latn-UZ" sz="1600" dirty="0">
                <a:latin typeface="Arial" pitchFamily="34" charset="0"/>
                <a:cs typeface="Arial" pitchFamily="34" charset="0"/>
              </a:rPr>
              <a:t>qo‘shimchasini egalik qo‘shimchasi deb tushunish mumkin. U holda nima uchun egalik qo‘shimchasi qo‘shilganda xon bilan bek ayol kishiga aylanadi, degan savol tug‘ilishi tabiiydir. </a:t>
            </a:r>
            <a:endParaRPr lang="ru-RU" sz="1600" dirty="0">
              <a:latin typeface="Arial" pitchFamily="34" charset="0"/>
              <a:cs typeface="Arial" pitchFamily="34" charset="0"/>
            </a:endParaRPr>
          </a:p>
        </p:txBody>
      </p:sp>
      <p:pic>
        <p:nvPicPr>
          <p:cNvPr id="5" name="Picture 8" descr="32_cat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7080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9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14-mashq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0" y="555625"/>
            <a:ext cx="5486400" cy="2215991"/>
          </a:xfrm>
        </p:spPr>
        <p:txBody>
          <a:bodyPr/>
          <a:lstStyle/>
          <a:p>
            <a:pPr lvl="0" algn="just"/>
            <a:r>
              <a:rPr lang="uz-Latn-UZ" sz="1600" b="1" dirty="0">
                <a:latin typeface="Arial" pitchFamily="34" charset="0"/>
                <a:cs typeface="Arial" pitchFamily="34" charset="0"/>
              </a:rPr>
              <a:t>         </a:t>
            </a:r>
            <a:r>
              <a:rPr lang="uz-Latn-UZ" sz="1800" dirty="0">
                <a:latin typeface="Arial" pitchFamily="34" charset="0"/>
                <a:cs typeface="Arial" pitchFamily="34" charset="0"/>
              </a:rPr>
              <a:t>Vaholanki, </a:t>
            </a:r>
            <a:r>
              <a:rPr lang="uz-Latn-UZ" sz="1800" i="1" dirty="0">
                <a:latin typeface="Arial" pitchFamily="34" charset="0"/>
                <a:cs typeface="Arial" pitchFamily="34" charset="0"/>
              </a:rPr>
              <a:t>xonim</a:t>
            </a:r>
            <a:r>
              <a:rPr lang="uz-Latn-UZ" sz="1800" dirty="0">
                <a:latin typeface="Arial" pitchFamily="34" charset="0"/>
                <a:cs typeface="Arial" pitchFamily="34" charset="0"/>
              </a:rPr>
              <a:t> va </a:t>
            </a:r>
            <a:r>
              <a:rPr lang="uz-Latn-UZ" sz="1800" i="1" dirty="0">
                <a:latin typeface="Arial" pitchFamily="34" charset="0"/>
                <a:cs typeface="Arial" pitchFamily="34" charset="0"/>
              </a:rPr>
              <a:t>begim</a:t>
            </a:r>
            <a:r>
              <a:rPr lang="uz-Latn-UZ" sz="1800" dirty="0">
                <a:latin typeface="Arial" pitchFamily="34" charset="0"/>
                <a:cs typeface="Arial" pitchFamily="34" charset="0"/>
              </a:rPr>
              <a:t> so‘zlardagi</a:t>
            </a:r>
            <a:r>
              <a:rPr lang="ru-RU" sz="1800" dirty="0">
                <a:latin typeface="Arial" pitchFamily="34" charset="0"/>
                <a:cs typeface="Arial" pitchFamily="34" charset="0"/>
              </a:rPr>
              <a:t> </a:t>
            </a:r>
            <a:r>
              <a:rPr lang="uz-Latn-UZ" sz="1800" i="1" dirty="0">
                <a:latin typeface="Arial" pitchFamily="34" charset="0"/>
                <a:cs typeface="Arial" pitchFamily="34" charset="0"/>
              </a:rPr>
              <a:t>-im </a:t>
            </a:r>
            <a:r>
              <a:rPr lang="uz-Latn-UZ" sz="1800" dirty="0">
                <a:latin typeface="Arial" pitchFamily="34" charset="0"/>
                <a:cs typeface="Arial" pitchFamily="34" charset="0"/>
              </a:rPr>
              <a:t>qo‘shimchasi egalik qo‘shimchasi emas. Qadim turkiy tillarda “</a:t>
            </a:r>
            <a:r>
              <a:rPr lang="uz-Latn-UZ" sz="1800" i="1" dirty="0">
                <a:latin typeface="Arial" pitchFamily="34" charset="0"/>
                <a:cs typeface="Arial" pitchFamily="34" charset="0"/>
              </a:rPr>
              <a:t>ona</a:t>
            </a:r>
            <a:r>
              <a:rPr lang="uz-Latn-UZ" sz="1800" dirty="0">
                <a:latin typeface="Arial" pitchFamily="34" charset="0"/>
                <a:cs typeface="Arial" pitchFamily="34" charset="0"/>
              </a:rPr>
              <a:t>” ma’nosidagi </a:t>
            </a:r>
            <a:r>
              <a:rPr lang="uz-Latn-UZ" sz="1800" i="1" dirty="0">
                <a:latin typeface="Arial" pitchFamily="34" charset="0"/>
                <a:cs typeface="Arial" pitchFamily="34" charset="0"/>
              </a:rPr>
              <a:t>uma</a:t>
            </a:r>
            <a:r>
              <a:rPr lang="uz-Latn-UZ" sz="1800" dirty="0">
                <a:latin typeface="Arial" pitchFamily="34" charset="0"/>
                <a:cs typeface="Arial" pitchFamily="34" charset="0"/>
              </a:rPr>
              <a:t> so‘zi bo‘lgan. </a:t>
            </a:r>
            <a:r>
              <a:rPr lang="uz-Latn-UZ" sz="1800" i="1" dirty="0">
                <a:latin typeface="Arial" pitchFamily="34" charset="0"/>
                <a:cs typeface="Arial" pitchFamily="34" charset="0"/>
              </a:rPr>
              <a:t>Begim</a:t>
            </a:r>
            <a:r>
              <a:rPr lang="uz-Latn-UZ" sz="1800" dirty="0">
                <a:latin typeface="Arial" pitchFamily="34" charset="0"/>
                <a:cs typeface="Arial" pitchFamily="34" charset="0"/>
              </a:rPr>
              <a:t> va </a:t>
            </a:r>
            <a:r>
              <a:rPr lang="uz-Latn-UZ" sz="1800" i="1" dirty="0">
                <a:latin typeface="Arial" pitchFamily="34" charset="0"/>
                <a:cs typeface="Arial" pitchFamily="34" charset="0"/>
              </a:rPr>
              <a:t>xonim</a:t>
            </a:r>
            <a:r>
              <a:rPr lang="uz-Latn-UZ" sz="1800" dirty="0">
                <a:latin typeface="Arial" pitchFamily="34" charset="0"/>
                <a:cs typeface="Arial" pitchFamily="34" charset="0"/>
              </a:rPr>
              <a:t> so‘zlari tarkibidagi </a:t>
            </a:r>
            <a:r>
              <a:rPr lang="uz-Latn-UZ" sz="1800" i="1" dirty="0">
                <a:latin typeface="Arial" pitchFamily="34" charset="0"/>
                <a:cs typeface="Arial" pitchFamily="34" charset="0"/>
              </a:rPr>
              <a:t>–im </a:t>
            </a:r>
            <a:r>
              <a:rPr lang="uz-Latn-UZ" sz="1800" dirty="0">
                <a:latin typeface="Arial" pitchFamily="34" charset="0"/>
                <a:cs typeface="Arial" pitchFamily="34" charset="0"/>
              </a:rPr>
              <a:t>ana shu </a:t>
            </a:r>
            <a:r>
              <a:rPr lang="uz-Latn-UZ" sz="1800" i="1" dirty="0">
                <a:latin typeface="Arial" pitchFamily="34" charset="0"/>
                <a:cs typeface="Arial" pitchFamily="34" charset="0"/>
              </a:rPr>
              <a:t>uma</a:t>
            </a:r>
            <a:r>
              <a:rPr lang="uz-Latn-UZ" sz="1800" dirty="0">
                <a:latin typeface="Arial" pitchFamily="34" charset="0"/>
                <a:cs typeface="Arial" pitchFamily="34" charset="0"/>
              </a:rPr>
              <a:t> so‘zining ixchamlashganidir. Demak, </a:t>
            </a:r>
            <a:r>
              <a:rPr lang="uz-Latn-UZ" sz="1800" i="1" dirty="0">
                <a:latin typeface="Arial" pitchFamily="34" charset="0"/>
                <a:cs typeface="Arial" pitchFamily="34" charset="0"/>
              </a:rPr>
              <a:t>xonim “mening xonim</a:t>
            </a:r>
            <a:r>
              <a:rPr lang="uz-Latn-UZ" sz="1800" dirty="0">
                <a:latin typeface="Arial" pitchFamily="34" charset="0"/>
                <a:cs typeface="Arial" pitchFamily="34" charset="0"/>
              </a:rPr>
              <a:t>” emas, </a:t>
            </a:r>
            <a:r>
              <a:rPr lang="uz-Latn-UZ" sz="1800" i="1" dirty="0">
                <a:latin typeface="Arial" pitchFamily="34" charset="0"/>
                <a:cs typeface="Arial" pitchFamily="34" charset="0"/>
              </a:rPr>
              <a:t>“xon ona” va begim “mening begim” </a:t>
            </a:r>
            <a:r>
              <a:rPr lang="uz-Latn-UZ" sz="1800" dirty="0">
                <a:latin typeface="Arial" pitchFamily="34" charset="0"/>
                <a:cs typeface="Arial" pitchFamily="34" charset="0"/>
              </a:rPr>
              <a:t>emas, </a:t>
            </a:r>
            <a:r>
              <a:rPr lang="uz-Latn-UZ" sz="1800" i="1" dirty="0">
                <a:latin typeface="Arial" pitchFamily="34" charset="0"/>
                <a:cs typeface="Arial" pitchFamily="34" charset="0"/>
              </a:rPr>
              <a:t>“beg ona” </a:t>
            </a:r>
            <a:r>
              <a:rPr lang="uz-Latn-UZ" sz="1800" dirty="0">
                <a:latin typeface="Arial" pitchFamily="34" charset="0"/>
                <a:cs typeface="Arial" pitchFamily="34" charset="0"/>
              </a:rPr>
              <a:t>degan ma’noda ekan.</a:t>
            </a:r>
            <a:endParaRPr lang="ru-RU" sz="1800" dirty="0">
              <a:latin typeface="Arial" pitchFamily="34" charset="0"/>
              <a:cs typeface="Arial" pitchFamily="34" charset="0"/>
            </a:endParaRPr>
          </a:p>
          <a:p>
            <a:pPr marL="171450" indent="-171450">
              <a:buFont typeface="Wingdings" panose="05000000000000000000" pitchFamily="2" charset="2"/>
              <a:buChar char="Ø"/>
            </a:pPr>
            <a:endParaRPr lang="ru-RU" sz="1800" dirty="0">
              <a:latin typeface="Arial" pitchFamily="34" charset="0"/>
              <a:cs typeface="Arial" pitchFamily="34" charset="0"/>
            </a:endParaRPr>
          </a:p>
        </p:txBody>
      </p:sp>
    </p:spTree>
    <p:extLst>
      <p:ext uri="{BB962C8B-B14F-4D97-AF65-F5344CB8AC3E}">
        <p14:creationId xmlns:p14="http://schemas.microsoft.com/office/powerpoint/2010/main" val="188360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15-mashq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1" y="555625"/>
            <a:ext cx="3962400" cy="2292191"/>
          </a:xfrm>
        </p:spPr>
        <p:txBody>
          <a:bodyPr/>
          <a:lstStyle/>
          <a:p>
            <a:pPr algn="just"/>
            <a:r>
              <a:rPr lang="uz-Latn-UZ" sz="1600" b="1" dirty="0">
                <a:latin typeface="Arial" pitchFamily="34" charset="0"/>
                <a:cs typeface="Arial" pitchFamily="34" charset="0"/>
              </a:rPr>
              <a:t>    </a:t>
            </a:r>
            <a:r>
              <a:rPr lang="uz-Latn-UZ" sz="1600" dirty="0">
                <a:latin typeface="Arial" pitchFamily="34" charset="0"/>
                <a:cs typeface="Arial" pitchFamily="34" charset="0"/>
              </a:rPr>
              <a:t>Ba’zan </a:t>
            </a:r>
            <a:r>
              <a:rPr lang="uz-Latn-UZ" sz="1600" b="1" i="1" dirty="0">
                <a:latin typeface="Arial" pitchFamily="34" charset="0"/>
                <a:cs typeface="Arial" pitchFamily="34" charset="0"/>
              </a:rPr>
              <a:t>hayratomizni hayratomuz </a:t>
            </a:r>
            <a:r>
              <a:rPr lang="uz-Latn-UZ" sz="1600" dirty="0">
                <a:latin typeface="Arial" pitchFamily="34" charset="0"/>
                <a:cs typeface="Arial" pitchFamily="34" charset="0"/>
              </a:rPr>
              <a:t>shaklida ishlatadilar. Buning to‘g‘ri shakli qaysi va </a:t>
            </a:r>
            <a:r>
              <a:rPr lang="uz-Latn-UZ" sz="1600" b="1" i="1" dirty="0">
                <a:latin typeface="Arial" pitchFamily="34" charset="0"/>
                <a:cs typeface="Arial" pitchFamily="34" charset="0"/>
              </a:rPr>
              <a:t>omuz</a:t>
            </a:r>
            <a:r>
              <a:rPr lang="uz-Latn-UZ" sz="1600" i="1" dirty="0">
                <a:latin typeface="Arial" pitchFamily="34" charset="0"/>
                <a:cs typeface="Arial" pitchFamily="34" charset="0"/>
              </a:rPr>
              <a:t> </a:t>
            </a:r>
            <a:r>
              <a:rPr lang="uz-Latn-UZ" sz="1600" dirty="0">
                <a:latin typeface="Arial" pitchFamily="34" charset="0"/>
                <a:cs typeface="Arial" pitchFamily="34" charset="0"/>
              </a:rPr>
              <a:t>yoki </a:t>
            </a:r>
            <a:r>
              <a:rPr lang="uz-Latn-UZ" sz="1600" b="1" i="1" dirty="0">
                <a:latin typeface="Arial" pitchFamily="34" charset="0"/>
                <a:cs typeface="Arial" pitchFamily="34" charset="0"/>
              </a:rPr>
              <a:t>omiz</a:t>
            </a:r>
            <a:r>
              <a:rPr lang="uz-Latn-UZ" sz="1600" dirty="0">
                <a:latin typeface="Arial" pitchFamily="34" charset="0"/>
                <a:cs typeface="Arial" pitchFamily="34" charset="0"/>
              </a:rPr>
              <a:t> nima degani? Forscha talaffuzi omixtan, tojikchasi </a:t>
            </a:r>
            <a:r>
              <a:rPr lang="uz-Latn-UZ" sz="1600" b="1" i="1" dirty="0">
                <a:latin typeface="Arial" pitchFamily="34" charset="0"/>
                <a:cs typeface="Arial" pitchFamily="34" charset="0"/>
              </a:rPr>
              <a:t>omextan</a:t>
            </a:r>
            <a:r>
              <a:rPr lang="uz-Latn-UZ" sz="1600" dirty="0">
                <a:latin typeface="Arial" pitchFamily="34" charset="0"/>
                <a:cs typeface="Arial" pitchFamily="34" charset="0"/>
              </a:rPr>
              <a:t> degan fe’l bor, ma’nosi “qormoq, qorishtirmoq, aralashtirmoq, </a:t>
            </a:r>
          </a:p>
          <a:p>
            <a:pPr algn="just"/>
            <a:r>
              <a:rPr lang="uz-Latn-UZ" sz="1600" dirty="0">
                <a:latin typeface="Arial" pitchFamily="34" charset="0"/>
                <a:cs typeface="Arial" pitchFamily="34" charset="0"/>
              </a:rPr>
              <a:t>aralashmoq”dir. Yana </a:t>
            </a:r>
            <a:r>
              <a:rPr lang="uz-Latn-UZ" sz="1600" b="1" i="1" dirty="0">
                <a:latin typeface="Arial" pitchFamily="34" charset="0"/>
                <a:cs typeface="Arial" pitchFamily="34" charset="0"/>
              </a:rPr>
              <a:t>omuxtan</a:t>
            </a:r>
            <a:r>
              <a:rPr lang="uz-Latn-UZ" sz="1600" dirty="0">
                <a:latin typeface="Arial" pitchFamily="34" charset="0"/>
                <a:cs typeface="Arial" pitchFamily="34" charset="0"/>
              </a:rPr>
              <a:t> degan fe’l ham mavjud bo‘lib, bunisi “aralashmoq, aralashtirmoq” ma’nosidadir. </a:t>
            </a:r>
            <a:endParaRPr lang="ru-RU" sz="1600" dirty="0">
              <a:latin typeface="Arial" pitchFamily="34" charset="0"/>
              <a:cs typeface="Arial" pitchFamily="34" charset="0"/>
            </a:endParaRPr>
          </a:p>
        </p:txBody>
      </p:sp>
      <p:pic>
        <p:nvPicPr>
          <p:cNvPr id="5" name="Picture 5" descr="E:\Abror\Asqarov\Logotype\simbol_5.jpg"/>
          <p:cNvPicPr>
            <a:picLocks noChangeAspect="1" noChangeArrowheads="1"/>
          </p:cNvPicPr>
          <p:nvPr/>
        </p:nvPicPr>
        <p:blipFill>
          <a:blip r:embed="rId3" cstate="print"/>
          <a:srcRect t="10294" b="10294"/>
          <a:stretch>
            <a:fillRect/>
          </a:stretch>
        </p:blipFill>
        <p:spPr bwMode="auto">
          <a:xfrm>
            <a:off x="4254500" y="1698625"/>
            <a:ext cx="1295400" cy="1295400"/>
          </a:xfrm>
          <a:prstGeom prst="roundRect">
            <a:avLst>
              <a:gd name="adj" fmla="val 8594"/>
            </a:avLst>
          </a:prstGeom>
          <a:solidFill>
            <a:schemeClr val="bg1">
              <a:lumMod val="95000"/>
            </a:schemeClr>
          </a:solidFill>
          <a:ln>
            <a:noFill/>
          </a:ln>
          <a:effectLst/>
        </p:spPr>
      </p:pic>
    </p:spTree>
    <p:extLst>
      <p:ext uri="{BB962C8B-B14F-4D97-AF65-F5344CB8AC3E}">
        <p14:creationId xmlns:p14="http://schemas.microsoft.com/office/powerpoint/2010/main" val="284831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15-mashq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0" y="631825"/>
            <a:ext cx="3657600" cy="1969770"/>
          </a:xfrm>
        </p:spPr>
        <p:txBody>
          <a:bodyPr/>
          <a:lstStyle/>
          <a:p>
            <a:pPr algn="just"/>
            <a:r>
              <a:rPr lang="uz-Latn-UZ" sz="1600" b="1" dirty="0">
                <a:latin typeface="Arial" pitchFamily="34" charset="0"/>
                <a:cs typeface="Arial" pitchFamily="34" charset="0"/>
              </a:rPr>
              <a:t>    </a:t>
            </a:r>
            <a:r>
              <a:rPr lang="en-US" sz="1600" b="1" dirty="0">
                <a:latin typeface="Arial" pitchFamily="34" charset="0"/>
                <a:cs typeface="Arial" pitchFamily="34" charset="0"/>
              </a:rPr>
              <a:t>     </a:t>
            </a:r>
            <a:r>
              <a:rPr lang="uz-Latn-UZ" sz="1600" b="1" dirty="0">
                <a:latin typeface="Arial" pitchFamily="34" charset="0"/>
                <a:cs typeface="Arial" pitchFamily="34" charset="0"/>
              </a:rPr>
              <a:t>M</a:t>
            </a:r>
            <a:r>
              <a:rPr lang="uz-Latn-UZ" sz="1600" dirty="0">
                <a:latin typeface="Arial" pitchFamily="34" charset="0"/>
                <a:cs typeface="Arial" pitchFamily="34" charset="0"/>
              </a:rPr>
              <a:t> tovushidan so‘ng </a:t>
            </a:r>
            <a:r>
              <a:rPr lang="uz-Latn-UZ" sz="1600" b="1" dirty="0">
                <a:latin typeface="Arial" pitchFamily="34" charset="0"/>
                <a:cs typeface="Arial" pitchFamily="34" charset="0"/>
              </a:rPr>
              <a:t>i</a:t>
            </a:r>
            <a:r>
              <a:rPr lang="uz-Latn-UZ" sz="1600" dirty="0">
                <a:latin typeface="Arial" pitchFamily="34" charset="0"/>
                <a:cs typeface="Arial" pitchFamily="34" charset="0"/>
              </a:rPr>
              <a:t> va </a:t>
            </a:r>
            <a:r>
              <a:rPr lang="uz-Latn-UZ" sz="1600" b="1" dirty="0">
                <a:latin typeface="Arial" pitchFamily="34" charset="0"/>
                <a:cs typeface="Arial" pitchFamily="34" charset="0"/>
              </a:rPr>
              <a:t>e</a:t>
            </a:r>
            <a:r>
              <a:rPr lang="uz-Latn-UZ" sz="1600" dirty="0">
                <a:latin typeface="Arial" pitchFamily="34" charset="0"/>
                <a:cs typeface="Arial" pitchFamily="34" charset="0"/>
              </a:rPr>
              <a:t> bo‘lsa, ya’ni </a:t>
            </a:r>
            <a:r>
              <a:rPr lang="uz-Latn-UZ" sz="1600" b="1" i="1" dirty="0">
                <a:latin typeface="Arial" pitchFamily="34" charset="0"/>
                <a:cs typeface="Arial" pitchFamily="34" charset="0"/>
              </a:rPr>
              <a:t>omixtan</a:t>
            </a:r>
            <a:r>
              <a:rPr lang="uz-Latn-UZ" sz="1600" dirty="0">
                <a:latin typeface="Arial" pitchFamily="34" charset="0"/>
                <a:cs typeface="Arial" pitchFamily="34" charset="0"/>
              </a:rPr>
              <a:t> yoki </a:t>
            </a:r>
            <a:r>
              <a:rPr lang="uz-Latn-UZ" sz="1600" b="1" i="1" dirty="0">
                <a:latin typeface="Arial" pitchFamily="34" charset="0"/>
                <a:cs typeface="Arial" pitchFamily="34" charset="0"/>
              </a:rPr>
              <a:t>omextan </a:t>
            </a:r>
            <a:r>
              <a:rPr lang="uz-Latn-UZ" sz="1600" dirty="0">
                <a:latin typeface="Arial" pitchFamily="34" charset="0"/>
                <a:cs typeface="Arial" pitchFamily="34" charset="0"/>
              </a:rPr>
              <a:t>deyilsa, </a:t>
            </a:r>
            <a:r>
              <a:rPr lang="uz-Latn-UZ" sz="1600" b="1" i="1" dirty="0">
                <a:latin typeface="Arial" pitchFamily="34" charset="0"/>
                <a:cs typeface="Arial" pitchFamily="34" charset="0"/>
              </a:rPr>
              <a:t>“aralashmoq,</a:t>
            </a:r>
            <a:r>
              <a:rPr lang="en-US" sz="1600" b="1" i="1" dirty="0">
                <a:latin typeface="Arial" pitchFamily="34" charset="0"/>
                <a:cs typeface="Arial" pitchFamily="34" charset="0"/>
              </a:rPr>
              <a:t> </a:t>
            </a:r>
            <a:r>
              <a:rPr lang="uz-Latn-UZ" sz="1600" b="1" i="1" dirty="0">
                <a:latin typeface="Arial" pitchFamily="34" charset="0"/>
                <a:cs typeface="Arial" pitchFamily="34" charset="0"/>
              </a:rPr>
              <a:t>aralashtirmoq”</a:t>
            </a:r>
            <a:r>
              <a:rPr lang="uz-Latn-UZ" sz="1600" b="1" dirty="0">
                <a:latin typeface="Arial" pitchFamily="34" charset="0"/>
                <a:cs typeface="Arial" pitchFamily="34" charset="0"/>
              </a:rPr>
              <a:t> </a:t>
            </a:r>
            <a:r>
              <a:rPr lang="uz-Latn-UZ" sz="1600" dirty="0">
                <a:latin typeface="Arial" pitchFamily="34" charset="0"/>
                <a:cs typeface="Arial" pitchFamily="34" charset="0"/>
              </a:rPr>
              <a:t>degan ma’noda bo‘ladi, agar </a:t>
            </a:r>
            <a:r>
              <a:rPr lang="uz-Latn-UZ" sz="1600" b="1" dirty="0">
                <a:latin typeface="Arial" pitchFamily="34" charset="0"/>
                <a:cs typeface="Arial" pitchFamily="34" charset="0"/>
              </a:rPr>
              <a:t>i</a:t>
            </a:r>
            <a:r>
              <a:rPr lang="uz-Latn-UZ" sz="1600" dirty="0">
                <a:latin typeface="Arial" pitchFamily="34" charset="0"/>
                <a:cs typeface="Arial" pitchFamily="34" charset="0"/>
              </a:rPr>
              <a:t> yoki </a:t>
            </a:r>
            <a:r>
              <a:rPr lang="uz-Latn-UZ" sz="1600" b="1" dirty="0">
                <a:latin typeface="Arial" pitchFamily="34" charset="0"/>
                <a:cs typeface="Arial" pitchFamily="34" charset="0"/>
              </a:rPr>
              <a:t>e</a:t>
            </a:r>
            <a:r>
              <a:rPr lang="uz-Latn-UZ" sz="1600" dirty="0">
                <a:latin typeface="Arial" pitchFamily="34" charset="0"/>
                <a:cs typeface="Arial" pitchFamily="34" charset="0"/>
              </a:rPr>
              <a:t> o‘rnida </a:t>
            </a:r>
            <a:r>
              <a:rPr lang="uz-Latn-UZ" sz="1600" b="1" dirty="0">
                <a:latin typeface="Arial" pitchFamily="34" charset="0"/>
                <a:cs typeface="Arial" pitchFamily="34" charset="0"/>
              </a:rPr>
              <a:t>u </a:t>
            </a:r>
            <a:r>
              <a:rPr lang="uz-Latn-UZ" sz="1600" dirty="0">
                <a:latin typeface="Arial" pitchFamily="34" charset="0"/>
                <a:cs typeface="Arial" pitchFamily="34" charset="0"/>
              </a:rPr>
              <a:t>bo‘lsa,</a:t>
            </a:r>
            <a:r>
              <a:rPr lang="en-US" sz="1600" dirty="0">
                <a:latin typeface="Arial" pitchFamily="34" charset="0"/>
                <a:cs typeface="Arial" pitchFamily="34" charset="0"/>
              </a:rPr>
              <a:t> </a:t>
            </a:r>
            <a:r>
              <a:rPr lang="uz-Latn-UZ" sz="1600" b="1" i="1" dirty="0">
                <a:latin typeface="Arial" pitchFamily="34" charset="0"/>
                <a:cs typeface="Arial" pitchFamily="34" charset="0"/>
              </a:rPr>
              <a:t>“o‘rganmoq, o‘rgatmoq” </a:t>
            </a:r>
            <a:r>
              <a:rPr lang="uz-Latn-UZ" sz="1600" dirty="0">
                <a:latin typeface="Arial" pitchFamily="34" charset="0"/>
                <a:cs typeface="Arial" pitchFamily="34" charset="0"/>
              </a:rPr>
              <a:t>degan ma’no chiqadi. </a:t>
            </a:r>
          </a:p>
          <a:p>
            <a:pPr algn="just"/>
            <a:r>
              <a:rPr lang="en-US" sz="1600" dirty="0">
                <a:latin typeface="Arial" pitchFamily="34" charset="0"/>
                <a:cs typeface="Arial" pitchFamily="34" charset="0"/>
              </a:rPr>
              <a:t>         </a:t>
            </a:r>
            <a:r>
              <a:rPr lang="uz-Latn-UZ" sz="1600" dirty="0">
                <a:latin typeface="Arial" pitchFamily="34" charset="0"/>
                <a:cs typeface="Arial" pitchFamily="34" charset="0"/>
              </a:rPr>
              <a:t>Binobarin, </a:t>
            </a:r>
            <a:r>
              <a:rPr lang="uz-Latn-UZ" sz="1600" b="1" i="1" dirty="0">
                <a:latin typeface="Arial" pitchFamily="34" charset="0"/>
                <a:cs typeface="Arial" pitchFamily="34" charset="0"/>
              </a:rPr>
              <a:t>hayratomuz</a:t>
            </a:r>
            <a:r>
              <a:rPr lang="uz-Latn-UZ" sz="1600" dirty="0">
                <a:latin typeface="Arial" pitchFamily="34" charset="0"/>
                <a:cs typeface="Arial" pitchFamily="34" charset="0"/>
              </a:rPr>
              <a:t> emas, </a:t>
            </a:r>
            <a:r>
              <a:rPr lang="uz-Latn-UZ" sz="1600" b="1" i="1" dirty="0">
                <a:latin typeface="Arial" pitchFamily="34" charset="0"/>
                <a:cs typeface="Arial" pitchFamily="34" charset="0"/>
              </a:rPr>
              <a:t>hayratomiz</a:t>
            </a:r>
            <a:r>
              <a:rPr lang="uz-Latn-UZ" sz="1600" b="1" dirty="0">
                <a:latin typeface="Arial" pitchFamily="34" charset="0"/>
                <a:cs typeface="Arial" pitchFamily="34" charset="0"/>
              </a:rPr>
              <a:t> </a:t>
            </a:r>
            <a:r>
              <a:rPr lang="uz-Latn-UZ" sz="1600" dirty="0">
                <a:latin typeface="Arial" pitchFamily="34" charset="0"/>
                <a:cs typeface="Arial" pitchFamily="34" charset="0"/>
              </a:rPr>
              <a:t>to‘g‘ridir.</a:t>
            </a:r>
            <a:endParaRPr lang="ru-RU" sz="1600" dirty="0">
              <a:latin typeface="Arial" pitchFamily="34" charset="0"/>
              <a:cs typeface="Arial" pitchFamily="34" charset="0"/>
            </a:endParaRPr>
          </a:p>
        </p:txBody>
      </p:sp>
      <p:pic>
        <p:nvPicPr>
          <p:cNvPr id="4" name="Picture 4"/>
          <p:cNvPicPr>
            <a:picLocks noChangeAspect="1" noChangeArrowheads="1"/>
          </p:cNvPicPr>
          <p:nvPr/>
        </p:nvPicPr>
        <p:blipFill>
          <a:blip r:embed="rId3"/>
          <a:srcRect/>
          <a:stretch>
            <a:fillRect/>
          </a:stretch>
        </p:blipFill>
        <p:spPr bwMode="auto">
          <a:xfrm>
            <a:off x="3949700" y="787320"/>
            <a:ext cx="1752600" cy="1905000"/>
          </a:xfrm>
          <a:prstGeom prst="rect">
            <a:avLst/>
          </a:prstGeom>
          <a:noFill/>
          <a:ln w="9525">
            <a:noFill/>
            <a:miter lim="800000"/>
            <a:headEnd/>
            <a:tailEnd/>
          </a:ln>
        </p:spPr>
      </p:pic>
    </p:spTree>
    <p:extLst>
      <p:ext uri="{BB962C8B-B14F-4D97-AF65-F5344CB8AC3E}">
        <p14:creationId xmlns:p14="http://schemas.microsoft.com/office/powerpoint/2010/main" val="233722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15-mashq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3111500" y="1089025"/>
            <a:ext cx="2286000" cy="1485900"/>
          </a:xfrm>
        </p:spPr>
        <p:txBody>
          <a:bodyPr/>
          <a:lstStyle/>
          <a:p>
            <a:r>
              <a:rPr lang="uz-Latn-UZ" sz="1800" dirty="0">
                <a:latin typeface="Arial" pitchFamily="34" charset="0"/>
                <a:cs typeface="Arial" pitchFamily="34" charset="0"/>
              </a:rPr>
              <a:t>Hayratomiz-omiz   “hayrat aralash”</a:t>
            </a:r>
          </a:p>
          <a:p>
            <a:r>
              <a:rPr lang="uz-Latn-UZ" sz="1800" dirty="0">
                <a:latin typeface="Arial" pitchFamily="34" charset="0"/>
                <a:cs typeface="Arial" pitchFamily="34" charset="0"/>
              </a:rPr>
              <a:t>Ibratomuz-omuz     “ibrat o‘rgatar”</a:t>
            </a:r>
            <a:endParaRPr lang="ru-RU" sz="1800" dirty="0">
              <a:latin typeface="Arial" pitchFamily="34" charset="0"/>
              <a:cs typeface="Arial" pitchFamily="34" charset="0"/>
            </a:endParaRPr>
          </a:p>
        </p:txBody>
      </p:sp>
      <p:pic>
        <p:nvPicPr>
          <p:cNvPr id="4" name="Picture 5" descr="4"/>
          <p:cNvPicPr>
            <a:picLocks noChangeAspect="1" noChangeArrowheads="1"/>
          </p:cNvPicPr>
          <p:nvPr/>
        </p:nvPicPr>
        <p:blipFill>
          <a:blip r:embed="rId3"/>
          <a:srcRect/>
          <a:stretch>
            <a:fillRect/>
          </a:stretch>
        </p:blipFill>
        <p:spPr bwMode="auto">
          <a:xfrm>
            <a:off x="292100" y="936625"/>
            <a:ext cx="2209800" cy="1752601"/>
          </a:xfrm>
          <a:prstGeom prst="rect">
            <a:avLst/>
          </a:prstGeom>
          <a:solidFill>
            <a:schemeClr val="accent1"/>
          </a:solidFill>
          <a:ln w="9525">
            <a:solidFill>
              <a:srgbClr val="00FF00"/>
            </a:solidFill>
            <a:miter lim="800000"/>
            <a:headEnd/>
            <a:tailEnd/>
          </a:ln>
        </p:spPr>
      </p:pic>
    </p:spTree>
    <p:extLst>
      <p:ext uri="{BB962C8B-B14F-4D97-AF65-F5344CB8AC3E}">
        <p14:creationId xmlns:p14="http://schemas.microsoft.com/office/powerpoint/2010/main" val="95752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Esda tuting!</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0" y="631825"/>
            <a:ext cx="3352799" cy="2209800"/>
          </a:xfrm>
        </p:spPr>
        <p:txBody>
          <a:bodyPr/>
          <a:lstStyle/>
          <a:p>
            <a:pPr algn="just"/>
            <a:r>
              <a:rPr lang="en-US" sz="1800" dirty="0">
                <a:solidFill>
                  <a:schemeClr val="tx2"/>
                </a:solidFill>
                <a:latin typeface="Arial" pitchFamily="34" charset="0"/>
                <a:cs typeface="Arial" pitchFamily="34" charset="0"/>
              </a:rPr>
              <a:t>    </a:t>
            </a:r>
            <a:r>
              <a:rPr lang="uz-Latn-UZ" sz="1800" dirty="0">
                <a:solidFill>
                  <a:schemeClr val="tx2"/>
                </a:solidFill>
                <a:latin typeface="Arial" pitchFamily="34" charset="0"/>
                <a:cs typeface="Arial" pitchFamily="34" charset="0"/>
              </a:rPr>
              <a:t>Ipidan ignasigacha</a:t>
            </a:r>
            <a:r>
              <a:rPr lang="uz-Latn-UZ" sz="1800" dirty="0">
                <a:solidFill>
                  <a:schemeClr val="tx1"/>
                </a:solidFill>
                <a:latin typeface="Arial" pitchFamily="34" charset="0"/>
                <a:cs typeface="Arial" pitchFamily="34" charset="0"/>
              </a:rPr>
              <a:t> </a:t>
            </a:r>
            <a:r>
              <a:rPr lang="en-US" sz="1800" dirty="0">
                <a:solidFill>
                  <a:schemeClr val="tx1"/>
                </a:solidFill>
                <a:latin typeface="Arial" pitchFamily="34" charset="0"/>
                <a:cs typeface="Arial" pitchFamily="34" charset="0"/>
              </a:rPr>
              <a:t>b</a:t>
            </a:r>
            <a:r>
              <a:rPr lang="uz-Latn-UZ" sz="1800" dirty="0">
                <a:solidFill>
                  <a:schemeClr val="tx1"/>
                </a:solidFill>
                <a:latin typeface="Arial" pitchFamily="34" charset="0"/>
                <a:cs typeface="Arial" pitchFamily="34" charset="0"/>
              </a:rPr>
              <a:t>utun </a:t>
            </a:r>
          </a:p>
          <a:p>
            <a:pPr algn="just"/>
            <a:r>
              <a:rPr lang="uz-Latn-UZ" sz="1800" dirty="0">
                <a:solidFill>
                  <a:schemeClr val="tx1"/>
                </a:solidFill>
                <a:latin typeface="Arial" pitchFamily="34" charset="0"/>
                <a:cs typeface="Arial" pitchFamily="34" charset="0"/>
              </a:rPr>
              <a:t>tafsiloti bilan, mayda-</a:t>
            </a:r>
          </a:p>
          <a:p>
            <a:pPr algn="just"/>
            <a:r>
              <a:rPr lang="uz-Latn-UZ" sz="1800" dirty="0">
                <a:solidFill>
                  <a:schemeClr val="tx1"/>
                </a:solidFill>
                <a:latin typeface="Arial" pitchFamily="34" charset="0"/>
                <a:cs typeface="Arial" pitchFamily="34" charset="0"/>
              </a:rPr>
              <a:t>chuydasigacha batafsil. </a:t>
            </a:r>
          </a:p>
          <a:p>
            <a:pPr algn="just"/>
            <a:r>
              <a:rPr lang="uz-Latn-UZ" sz="1800" dirty="0">
                <a:solidFill>
                  <a:schemeClr val="tx1"/>
                </a:solidFill>
                <a:latin typeface="Arial" pitchFamily="34" charset="0"/>
                <a:cs typeface="Arial" pitchFamily="34" charset="0"/>
              </a:rPr>
              <a:t>Varianti: </a:t>
            </a:r>
            <a:r>
              <a:rPr lang="uz-Latn-UZ" sz="1800" dirty="0">
                <a:solidFill>
                  <a:schemeClr val="tx2"/>
                </a:solidFill>
                <a:latin typeface="Arial" pitchFamily="34" charset="0"/>
                <a:cs typeface="Arial" pitchFamily="34" charset="0"/>
              </a:rPr>
              <a:t>ignasidan ipigacha </a:t>
            </a:r>
            <a:r>
              <a:rPr lang="uz-Latn-UZ" sz="1800" dirty="0">
                <a:solidFill>
                  <a:schemeClr val="tx1"/>
                </a:solidFill>
                <a:latin typeface="Arial" pitchFamily="34" charset="0"/>
                <a:cs typeface="Arial" pitchFamily="34" charset="0"/>
              </a:rPr>
              <a:t>Ma’nodoshi:</a:t>
            </a:r>
            <a:r>
              <a:rPr lang="uz-Latn-UZ" sz="1800" dirty="0">
                <a:solidFill>
                  <a:schemeClr val="tx2"/>
                </a:solidFill>
                <a:latin typeface="Arial" pitchFamily="34" charset="0"/>
                <a:cs typeface="Arial" pitchFamily="34" charset="0"/>
              </a:rPr>
              <a:t> miridan sirigacha; </a:t>
            </a:r>
          </a:p>
          <a:p>
            <a:pPr algn="just"/>
            <a:r>
              <a:rPr lang="uz-Latn-UZ" sz="1800" dirty="0">
                <a:solidFill>
                  <a:schemeClr val="tx2"/>
                </a:solidFill>
                <a:latin typeface="Arial" pitchFamily="34" charset="0"/>
                <a:cs typeface="Arial" pitchFamily="34" charset="0"/>
              </a:rPr>
              <a:t>qilidan quyrug‘igacha. </a:t>
            </a:r>
          </a:p>
          <a:p>
            <a:pPr algn="just"/>
            <a:r>
              <a:rPr lang="uz-Latn-UZ" sz="1800" dirty="0">
                <a:solidFill>
                  <a:schemeClr val="tx1"/>
                </a:solidFill>
                <a:latin typeface="Arial" pitchFamily="34" charset="0"/>
                <a:cs typeface="Arial" pitchFamily="34" charset="0"/>
              </a:rPr>
              <a:t>O‘xshashi:</a:t>
            </a:r>
            <a:r>
              <a:rPr lang="uz-Latn-UZ" sz="1800" dirty="0">
                <a:solidFill>
                  <a:schemeClr val="tx2"/>
                </a:solidFill>
                <a:latin typeface="Arial" pitchFamily="34" charset="0"/>
                <a:cs typeface="Arial" pitchFamily="34" charset="0"/>
              </a:rPr>
              <a:t> boshdan oyoq.</a:t>
            </a:r>
            <a:endParaRPr lang="ru-RU" sz="1800" dirty="0">
              <a:solidFill>
                <a:schemeClr val="tx2"/>
              </a:solidFill>
              <a:latin typeface="Arial" pitchFamily="34" charset="0"/>
              <a:cs typeface="Arial" pitchFamily="34" charset="0"/>
            </a:endParaRPr>
          </a:p>
        </p:txBody>
      </p:sp>
      <p:pic>
        <p:nvPicPr>
          <p:cNvPr id="4" name="Picture 2"/>
          <p:cNvPicPr>
            <a:picLocks noChangeAspect="1" noChangeArrowheads="1"/>
          </p:cNvPicPr>
          <p:nvPr/>
        </p:nvPicPr>
        <p:blipFill>
          <a:blip r:embed="rId3"/>
          <a:srcRect/>
          <a:stretch>
            <a:fillRect/>
          </a:stretch>
        </p:blipFill>
        <p:spPr bwMode="auto">
          <a:xfrm>
            <a:off x="3492500" y="708026"/>
            <a:ext cx="2057400" cy="1905000"/>
          </a:xfrm>
          <a:prstGeom prst="rect">
            <a:avLst/>
          </a:prstGeom>
          <a:noFill/>
          <a:ln w="9525">
            <a:noFill/>
            <a:miter lim="800000"/>
            <a:headEnd/>
            <a:tailEnd/>
          </a:ln>
        </p:spPr>
      </p:pic>
    </p:spTree>
    <p:extLst>
      <p:ext uri="{BB962C8B-B14F-4D97-AF65-F5344CB8AC3E}">
        <p14:creationId xmlns:p14="http://schemas.microsoft.com/office/powerpoint/2010/main" val="15351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Esda tuting!</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215900" y="708025"/>
            <a:ext cx="2590800" cy="1846659"/>
          </a:xfrm>
        </p:spPr>
        <p:txBody>
          <a:bodyPr/>
          <a:lstStyle/>
          <a:p>
            <a:r>
              <a:rPr lang="en-US" sz="2000" dirty="0">
                <a:solidFill>
                  <a:schemeClr val="tx2"/>
                </a:solidFill>
                <a:latin typeface="Arial" pitchFamily="34" charset="0"/>
                <a:cs typeface="Arial" pitchFamily="34" charset="0"/>
              </a:rPr>
              <a:t>  </a:t>
            </a:r>
            <a:r>
              <a:rPr lang="uz-Latn-UZ" sz="2000" dirty="0">
                <a:solidFill>
                  <a:schemeClr val="tx2"/>
                </a:solidFill>
                <a:latin typeface="Arial" pitchFamily="34" charset="0"/>
                <a:cs typeface="Arial" pitchFamily="34" charset="0"/>
              </a:rPr>
              <a:t>Istarasi issiq </a:t>
            </a:r>
            <a:r>
              <a:rPr lang="uz-Latn-UZ" sz="2000" dirty="0">
                <a:latin typeface="Arial" pitchFamily="34" charset="0"/>
                <a:cs typeface="Arial" pitchFamily="34" charset="0"/>
              </a:rPr>
              <a:t>Xush ko‘rinishli, yoqimli, jozibador. </a:t>
            </a:r>
            <a:endParaRPr lang="en-US" sz="2000" dirty="0">
              <a:latin typeface="Arial" pitchFamily="34" charset="0"/>
              <a:cs typeface="Arial" pitchFamily="34" charset="0"/>
            </a:endParaRPr>
          </a:p>
          <a:p>
            <a:r>
              <a:rPr lang="uz-Latn-UZ" sz="2000" dirty="0">
                <a:latin typeface="Arial" pitchFamily="34" charset="0"/>
                <a:cs typeface="Arial" pitchFamily="34" charset="0"/>
              </a:rPr>
              <a:t>Varianti: </a:t>
            </a:r>
            <a:r>
              <a:rPr lang="uz-Latn-UZ" sz="2000" dirty="0">
                <a:solidFill>
                  <a:schemeClr val="tx2"/>
                </a:solidFill>
                <a:latin typeface="Arial" pitchFamily="34" charset="0"/>
                <a:cs typeface="Arial" pitchFamily="34" charset="0"/>
              </a:rPr>
              <a:t>yulduzi issiq</a:t>
            </a:r>
            <a:r>
              <a:rPr lang="en-US" sz="2000" dirty="0">
                <a:solidFill>
                  <a:schemeClr val="tx2"/>
                </a:solidFill>
                <a:latin typeface="Arial" pitchFamily="34" charset="0"/>
                <a:cs typeface="Arial" pitchFamily="34" charset="0"/>
              </a:rPr>
              <a:t>,</a:t>
            </a:r>
            <a:r>
              <a:rPr lang="uz-Latn-UZ" sz="2000" dirty="0">
                <a:solidFill>
                  <a:schemeClr val="tx2"/>
                </a:solidFill>
                <a:latin typeface="Arial" pitchFamily="34" charset="0"/>
                <a:cs typeface="Arial" pitchFamily="34" charset="0"/>
              </a:rPr>
              <a:t> sitorasi issiq</a:t>
            </a:r>
            <a:r>
              <a:rPr lang="uz-Latn-UZ" sz="2000" dirty="0">
                <a:latin typeface="Arial" pitchFamily="34" charset="0"/>
                <a:cs typeface="Arial" pitchFamily="34" charset="0"/>
              </a:rPr>
              <a:t>. </a:t>
            </a:r>
            <a:endParaRPr lang="en-US" sz="2000" dirty="0">
              <a:latin typeface="Arial" pitchFamily="34" charset="0"/>
              <a:cs typeface="Arial" pitchFamily="34" charset="0"/>
            </a:endParaRPr>
          </a:p>
          <a:p>
            <a:r>
              <a:rPr lang="uz-Latn-UZ" sz="2000" dirty="0">
                <a:latin typeface="Arial" pitchFamily="34" charset="0"/>
                <a:cs typeface="Arial" pitchFamily="34" charset="0"/>
              </a:rPr>
              <a:t>Zidi: </a:t>
            </a:r>
            <a:r>
              <a:rPr lang="uz-Latn-UZ" sz="2000" dirty="0">
                <a:solidFill>
                  <a:schemeClr val="tx2"/>
                </a:solidFill>
                <a:latin typeface="Arial" pitchFamily="34" charset="0"/>
                <a:cs typeface="Arial" pitchFamily="34" charset="0"/>
              </a:rPr>
              <a:t>so‘xtasi sovuq.</a:t>
            </a:r>
            <a:endParaRPr lang="ru-RU" sz="2000" dirty="0">
              <a:solidFill>
                <a:schemeClr val="tx2"/>
              </a:solidFill>
              <a:latin typeface="Arial" pitchFamily="34" charset="0"/>
              <a:cs typeface="Arial" pitchFamily="34" charset="0"/>
            </a:endParaRPr>
          </a:p>
        </p:txBody>
      </p:sp>
      <p:pic>
        <p:nvPicPr>
          <p:cNvPr id="5" name="Picture 20" descr="baaddc13bb0c3e1064bdd3da7e4078a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708025"/>
            <a:ext cx="28956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44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967816" y="222930"/>
            <a:ext cx="3553385" cy="630300"/>
          </a:xfrm>
          <a:prstGeom prst="rect">
            <a:avLst/>
          </a:prstGeom>
        </p:spPr>
        <p:txBody>
          <a:bodyPr vert="horz" wrap="square" lIns="0" tIns="14604" rIns="0" bIns="0" rtlCol="0">
            <a:spAutoFit/>
          </a:bodyPr>
          <a:lstStyle/>
          <a:p>
            <a:pPr marL="12700" algn="ctr">
              <a:lnSpc>
                <a:spcPct val="100000"/>
              </a:lnSpc>
              <a:spcBef>
                <a:spcPts val="114"/>
              </a:spcBef>
            </a:pPr>
            <a:r>
              <a:rPr lang="uz-Latn-UZ" sz="4000" spc="10" dirty="0">
                <a:latin typeface="Arial Black" pitchFamily="34" charset="0"/>
                <a:cs typeface="Times New Roman" pitchFamily="18" charset="0"/>
              </a:rPr>
              <a:t>ONA  TILI</a:t>
            </a:r>
            <a:endParaRPr sz="4000" dirty="0">
              <a:latin typeface="Arial Black" pitchFamily="34" charset="0"/>
              <a:cs typeface="Times New Roman" pitchFamily="18" charset="0"/>
            </a:endParaRPr>
          </a:p>
        </p:txBody>
      </p:sp>
      <p:sp>
        <p:nvSpPr>
          <p:cNvPr id="4" name="object 4"/>
          <p:cNvSpPr txBox="1"/>
          <p:nvPr/>
        </p:nvSpPr>
        <p:spPr>
          <a:xfrm>
            <a:off x="875145" y="1165225"/>
            <a:ext cx="2998355" cy="1963358"/>
          </a:xfrm>
          <a:prstGeom prst="rect">
            <a:avLst/>
          </a:prstGeom>
        </p:spPr>
        <p:txBody>
          <a:bodyPr vert="horz" wrap="square" lIns="0" tIns="13970" rIns="0" bIns="0" rtlCol="0">
            <a:spAutoFit/>
          </a:bodyPr>
          <a:lstStyle/>
          <a:p>
            <a:pPr marL="18415">
              <a:lnSpc>
                <a:spcPts val="1950"/>
              </a:lnSpc>
              <a:spcBef>
                <a:spcPts val="110"/>
              </a:spcBef>
            </a:pPr>
            <a:r>
              <a:rPr sz="2800" b="1" dirty="0" err="1">
                <a:solidFill>
                  <a:srgbClr val="2365C7"/>
                </a:solidFill>
                <a:latin typeface="Arial Black" pitchFamily="34" charset="0"/>
                <a:cs typeface="Arial" pitchFamily="34" charset="0"/>
              </a:rPr>
              <a:t>Mavzu</a:t>
            </a:r>
            <a:r>
              <a:rPr sz="2800" b="1" dirty="0">
                <a:solidFill>
                  <a:srgbClr val="2365C7"/>
                </a:solidFill>
                <a:latin typeface="Arial Black" pitchFamily="34" charset="0"/>
                <a:cs typeface="Arial" pitchFamily="34" charset="0"/>
              </a:rPr>
              <a:t>:</a:t>
            </a:r>
            <a:endParaRPr lang="uz-Latn-UZ" sz="2800" b="1" dirty="0">
              <a:solidFill>
                <a:srgbClr val="2365C7"/>
              </a:solidFill>
              <a:latin typeface="Arial Black" pitchFamily="34" charset="0"/>
              <a:cs typeface="Arial" pitchFamily="34" charset="0"/>
            </a:endParaRPr>
          </a:p>
          <a:p>
            <a:pPr marL="18415">
              <a:lnSpc>
                <a:spcPts val="1950"/>
              </a:lnSpc>
              <a:spcBef>
                <a:spcPts val="110"/>
              </a:spcBef>
            </a:pPr>
            <a:endParaRPr lang="en-US" sz="2800" b="1" dirty="0">
              <a:solidFill>
                <a:srgbClr val="2365C7"/>
              </a:solidFill>
              <a:latin typeface="Arial Black" pitchFamily="34" charset="0"/>
              <a:cs typeface="Arial" pitchFamily="34" charset="0"/>
            </a:endParaRPr>
          </a:p>
          <a:p>
            <a:pPr marL="12681" algn="just">
              <a:lnSpc>
                <a:spcPts val="2791"/>
              </a:lnSpc>
            </a:pPr>
            <a:r>
              <a:rPr lang="uz-Latn-UZ" sz="2400" b="1" spc="5" dirty="0">
                <a:solidFill>
                  <a:srgbClr val="2365C7"/>
                </a:solidFill>
                <a:latin typeface="Arial"/>
                <a:cs typeface="Arial"/>
              </a:rPr>
              <a:t>Madaniy nutq va uni </a:t>
            </a:r>
          </a:p>
          <a:p>
            <a:pPr marL="12681" algn="just">
              <a:lnSpc>
                <a:spcPts val="2791"/>
              </a:lnSpc>
            </a:pPr>
            <a:r>
              <a:rPr lang="uz-Latn-UZ" sz="2400" b="1" spc="5" dirty="0">
                <a:solidFill>
                  <a:srgbClr val="2365C7"/>
                </a:solidFill>
                <a:latin typeface="Arial"/>
                <a:cs typeface="Arial"/>
              </a:rPr>
              <a:t>shakllantiruvchi asosiy sifatlar</a:t>
            </a:r>
            <a:endParaRPr lang="en-US" sz="2400" dirty="0">
              <a:latin typeface="Arial"/>
              <a:cs typeface="Arial"/>
            </a:endParaRPr>
          </a:p>
          <a:p>
            <a:pPr marL="12700">
              <a:lnSpc>
                <a:spcPts val="2730"/>
              </a:lnSpc>
            </a:pPr>
            <a:endParaRPr sz="2800" b="1" dirty="0">
              <a:latin typeface="Arial Black" pitchFamily="34" charset="0"/>
              <a:cs typeface="Arial" pitchFamily="34" charset="0"/>
            </a:endParaRPr>
          </a:p>
        </p:txBody>
      </p:sp>
      <p:sp>
        <p:nvSpPr>
          <p:cNvPr id="6" name="object 6"/>
          <p:cNvSpPr/>
          <p:nvPr/>
        </p:nvSpPr>
        <p:spPr>
          <a:xfrm>
            <a:off x="440953" y="1470025"/>
            <a:ext cx="385012" cy="129540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grpSp>
        <p:nvGrpSpPr>
          <p:cNvPr id="27" name="object 27"/>
          <p:cNvGrpSpPr/>
          <p:nvPr/>
        </p:nvGrpSpPr>
        <p:grpSpPr>
          <a:xfrm>
            <a:off x="4686759" y="212868"/>
            <a:ext cx="634365" cy="634365"/>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70296" y="249024"/>
            <a:ext cx="374804" cy="362279"/>
          </a:xfrm>
          <a:prstGeom prst="rect">
            <a:avLst/>
          </a:prstGeom>
        </p:spPr>
        <p:txBody>
          <a:bodyPr vert="horz" wrap="square" lIns="0" tIns="15875" rIns="0" bIns="0" rtlCol="0">
            <a:spAutoFit/>
          </a:bodyPr>
          <a:lstStyle/>
          <a:p>
            <a:pPr>
              <a:lnSpc>
                <a:spcPct val="100000"/>
              </a:lnSpc>
              <a:spcBef>
                <a:spcPts val="125"/>
              </a:spcBef>
            </a:pPr>
            <a:r>
              <a:rPr lang="uz-Latn-UZ" sz="2250" b="1" spc="10" dirty="0">
                <a:solidFill>
                  <a:srgbClr val="FFFFFF"/>
                </a:solidFill>
                <a:latin typeface="Arial"/>
                <a:cs typeface="Arial"/>
              </a:rPr>
              <a:t>11</a:t>
            </a:r>
            <a:endParaRPr sz="2250" dirty="0">
              <a:latin typeface="Arial"/>
              <a:cs typeface="Arial"/>
            </a:endParaRPr>
          </a:p>
        </p:txBody>
      </p:sp>
      <p:sp>
        <p:nvSpPr>
          <p:cNvPr id="31" name="object 31"/>
          <p:cNvSpPr txBox="1"/>
          <p:nvPr/>
        </p:nvSpPr>
        <p:spPr>
          <a:xfrm>
            <a:off x="4870296" y="541953"/>
            <a:ext cx="269240" cy="212238"/>
          </a:xfrm>
          <a:prstGeom prst="rect">
            <a:avLst/>
          </a:prstGeom>
        </p:spPr>
        <p:txBody>
          <a:bodyPr vert="horz" wrap="square" lIns="0" tIns="12065" rIns="0" bIns="0" rtlCol="0">
            <a:spAutoFit/>
          </a:bodyPr>
          <a:lstStyle/>
          <a:p>
            <a:pPr>
              <a:lnSpc>
                <a:spcPct val="100000"/>
              </a:lnSpc>
              <a:spcBef>
                <a:spcPts val="95"/>
              </a:spcBef>
            </a:pPr>
            <a:r>
              <a:rPr sz="1300" spc="-5" dirty="0">
                <a:solidFill>
                  <a:srgbClr val="FFFFFF"/>
                </a:solidFill>
                <a:latin typeface="Times New Roman" pitchFamily="18" charset="0"/>
                <a:cs typeface="Times New Roman" pitchFamily="18" charset="0"/>
              </a:rPr>
              <a:t>sinf</a:t>
            </a:r>
            <a:endParaRPr sz="1300">
              <a:latin typeface="Times New Roman" pitchFamily="18" charset="0"/>
              <a:cs typeface="Times New Roman" pitchFamily="18" charset="0"/>
            </a:endParaRPr>
          </a:p>
        </p:txBody>
      </p:sp>
      <p:grpSp>
        <p:nvGrpSpPr>
          <p:cNvPr id="32" name="object 32"/>
          <p:cNvGrpSpPr/>
          <p:nvPr/>
        </p:nvGrpSpPr>
        <p:grpSpPr>
          <a:xfrm>
            <a:off x="351125" y="318378"/>
            <a:ext cx="437515" cy="419100"/>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pic>
        <p:nvPicPr>
          <p:cNvPr id="1026" name="Picture 2" descr="C:\Users\Lenovo\Desktop\IMG_20200916_200121_7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9701" y="1089025"/>
            <a:ext cx="1676399"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Mustahkamlash</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215901" y="631825"/>
            <a:ext cx="4038599" cy="1969770"/>
          </a:xfrm>
        </p:spPr>
        <p:txBody>
          <a:bodyPr/>
          <a:lstStyle/>
          <a:p>
            <a:pPr marL="342900" indent="-342900">
              <a:buAutoNum type="arabicPeriod"/>
            </a:pPr>
            <a:r>
              <a:rPr lang="uz-Latn-UZ" sz="1600" dirty="0">
                <a:latin typeface="Arial" pitchFamily="34" charset="0"/>
                <a:cs typeface="Arial" pitchFamily="34" charset="0"/>
              </a:rPr>
              <a:t>Nutqning asosiy maqsadi haqidagi mulohazalaringizni ayting.</a:t>
            </a:r>
          </a:p>
          <a:p>
            <a:pPr marL="342900" indent="-342900">
              <a:buAutoNum type="arabicPeriod"/>
            </a:pPr>
            <a:r>
              <a:rPr lang="uz-Latn-UZ" sz="1600" dirty="0">
                <a:latin typeface="Arial" pitchFamily="34" charset="0"/>
                <a:cs typeface="Arial" pitchFamily="34" charset="0"/>
              </a:rPr>
              <a:t>Nutqning kommunikativ sifatlari deganda nimani tushunasiz?</a:t>
            </a:r>
          </a:p>
          <a:p>
            <a:pPr marL="342900" indent="-342900">
              <a:buAutoNum type="arabicPeriod"/>
            </a:pPr>
            <a:r>
              <a:rPr lang="uz-Latn-UZ" sz="1600" dirty="0">
                <a:latin typeface="Arial" pitchFamily="34" charset="0"/>
                <a:cs typeface="Arial" pitchFamily="34" charset="0"/>
              </a:rPr>
              <a:t>Nutqning to‘g‘rilik sifatini tavsiflang.</a:t>
            </a:r>
          </a:p>
          <a:p>
            <a:pPr marL="342900" indent="-342900">
              <a:buAutoNum type="arabicPeriod"/>
            </a:pPr>
            <a:r>
              <a:rPr lang="uz-Latn-UZ" sz="1600" dirty="0">
                <a:latin typeface="Arial" pitchFamily="34" charset="0"/>
                <a:cs typeface="Arial" pitchFamily="34" charset="0"/>
              </a:rPr>
              <a:t>Madaniy nutq tushunchasini izohlang.</a:t>
            </a:r>
          </a:p>
          <a:p>
            <a:pPr marL="342900" indent="-342900">
              <a:buAutoNum type="arabicPeriod"/>
            </a:pPr>
            <a:r>
              <a:rPr lang="uz-Latn-UZ" sz="1600" dirty="0">
                <a:latin typeface="Arial" pitchFamily="34" charset="0"/>
                <a:cs typeface="Arial" pitchFamily="34" charset="0"/>
              </a:rPr>
              <a:t>Nutq madaniyatining birinchi va ikkinchi-oliy bosqichlari haqida gapiring.</a:t>
            </a:r>
            <a:endParaRPr lang="ru-RU" sz="1600" dirty="0">
              <a:latin typeface="Arial" pitchFamily="34" charset="0"/>
              <a:cs typeface="Arial" pitchFamily="34" charset="0"/>
            </a:endParaRPr>
          </a:p>
        </p:txBody>
      </p:sp>
      <p:pic>
        <p:nvPicPr>
          <p:cNvPr id="1026" name="Picture 2" descr="C:\Users\Lenovo\Desktop\вопрос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00" y="631825"/>
            <a:ext cx="1371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2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98425"/>
            <a:ext cx="4648200" cy="338554"/>
          </a:xfrm>
        </p:spPr>
        <p:txBody>
          <a:bodyPr/>
          <a:lstStyle/>
          <a:p>
            <a:pPr algn="ctr"/>
            <a:r>
              <a:rPr lang="uz-Latn-UZ" sz="2200" dirty="0">
                <a:latin typeface="Arial" panose="020B0604020202020204" pitchFamily="34" charset="0"/>
                <a:cs typeface="Arial" panose="020B0604020202020204" pitchFamily="34" charset="0"/>
              </a:rPr>
              <a:t>Mustaqil bajarish uchun topshiriq</a:t>
            </a:r>
            <a:r>
              <a:rPr lang="en-US" sz="2200" dirty="0">
                <a:latin typeface="Arial" panose="020B0604020202020204" pitchFamily="34" charset="0"/>
                <a:cs typeface="Arial" panose="020B0604020202020204" pitchFamily="34" charset="0"/>
              </a:rPr>
              <a:t>:</a:t>
            </a:r>
            <a:endParaRPr lang="ru-RU" sz="2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1" y="860425"/>
            <a:ext cx="3200400" cy="1415772"/>
          </a:xfrm>
        </p:spPr>
        <p:txBody>
          <a:bodyPr/>
          <a:lstStyle/>
          <a:p>
            <a:r>
              <a:rPr lang="uz-Latn-UZ" sz="1600" b="1" dirty="0">
                <a:latin typeface="Arial" pitchFamily="34" charset="0"/>
                <a:cs typeface="Arial" pitchFamily="34" charset="0"/>
              </a:rPr>
              <a:t>          16-mashq</a:t>
            </a:r>
          </a:p>
          <a:p>
            <a:endParaRPr lang="uz-Latn-UZ" sz="1600" b="1" dirty="0">
              <a:latin typeface="Arial" pitchFamily="34" charset="0"/>
              <a:cs typeface="Arial" pitchFamily="34" charset="0"/>
            </a:endParaRPr>
          </a:p>
          <a:p>
            <a:pPr algn="just"/>
            <a:r>
              <a:rPr lang="uz-Latn-UZ" sz="2000" dirty="0">
                <a:latin typeface="Arial" pitchFamily="34" charset="0"/>
                <a:cs typeface="Arial" pitchFamily="34" charset="0"/>
              </a:rPr>
              <a:t>    Matnni ko‘chiring, gapda </a:t>
            </a:r>
          </a:p>
          <a:p>
            <a:pPr algn="just"/>
            <a:r>
              <a:rPr lang="uz-Latn-UZ" sz="2000" dirty="0">
                <a:latin typeface="Arial" pitchFamily="34" charset="0"/>
                <a:cs typeface="Arial" pitchFamily="34" charset="0"/>
              </a:rPr>
              <a:t>so‘zlarning qanday </a:t>
            </a:r>
          </a:p>
          <a:p>
            <a:pPr algn="just"/>
            <a:r>
              <a:rPr lang="uz-Latn-UZ" sz="2000" dirty="0">
                <a:latin typeface="Arial" pitchFamily="34" charset="0"/>
                <a:cs typeface="Arial" pitchFamily="34" charset="0"/>
              </a:rPr>
              <a:t>bog‘lanayotganini aniqlang.</a:t>
            </a:r>
            <a:endParaRPr lang="ru-RU" sz="2000" dirty="0">
              <a:latin typeface="Arial" pitchFamily="34" charset="0"/>
              <a:cs typeface="Arial" pitchFamily="34" charset="0"/>
            </a:endParaRPr>
          </a:p>
        </p:txBody>
      </p:sp>
      <p:pic>
        <p:nvPicPr>
          <p:cNvPr id="4" name="Picture 4" descr="1й"/>
          <p:cNvPicPr>
            <a:picLocks noChangeAspect="1" noChangeArrowheads="1"/>
          </p:cNvPicPr>
          <p:nvPr/>
        </p:nvPicPr>
        <p:blipFill>
          <a:blip r:embed="rId3"/>
          <a:srcRect/>
          <a:stretch>
            <a:fillRect/>
          </a:stretch>
        </p:blipFill>
        <p:spPr bwMode="auto">
          <a:xfrm>
            <a:off x="3568700" y="631825"/>
            <a:ext cx="2057400" cy="1828800"/>
          </a:xfrm>
          <a:prstGeom prst="rect">
            <a:avLst/>
          </a:prstGeom>
          <a:noFill/>
          <a:ln w="9525">
            <a:noFill/>
            <a:miter lim="800000"/>
            <a:headEnd/>
            <a:tailEnd/>
          </a:ln>
        </p:spPr>
      </p:pic>
    </p:spTree>
    <p:extLst>
      <p:ext uri="{BB962C8B-B14F-4D97-AF65-F5344CB8AC3E}">
        <p14:creationId xmlns:p14="http://schemas.microsoft.com/office/powerpoint/2010/main" val="138476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91" y="15298"/>
            <a:ext cx="5562600" cy="492443"/>
          </a:xfrm>
        </p:spPr>
        <p:txBody>
          <a:bodyPr/>
          <a:lstStyle/>
          <a:p>
            <a:pPr algn="ctr"/>
            <a:r>
              <a:rPr lang="uz-Latn-UZ" sz="3200" dirty="0">
                <a:solidFill>
                  <a:prstClr val="white"/>
                </a:solidFill>
                <a:latin typeface="Arial" panose="020B0604020202020204" pitchFamily="34" charset="0"/>
                <a:cs typeface="Arial" panose="020B0604020202020204" pitchFamily="34" charset="0"/>
              </a:rPr>
              <a:t>O‘tgan darsda</a:t>
            </a:r>
            <a:endParaRPr lang="ru-RU" dirty="0"/>
          </a:p>
        </p:txBody>
      </p:sp>
      <p:sp>
        <p:nvSpPr>
          <p:cNvPr id="3" name="Текст 2"/>
          <p:cNvSpPr>
            <a:spLocks noGrp="1"/>
          </p:cNvSpPr>
          <p:nvPr>
            <p:ph type="body" idx="1"/>
          </p:nvPr>
        </p:nvSpPr>
        <p:spPr/>
        <p:txBody>
          <a:bodyPr/>
          <a:lstStyle/>
          <a:p>
            <a:endParaRPr lang="ru-RU"/>
          </a:p>
        </p:txBody>
      </p:sp>
      <p:sp>
        <p:nvSpPr>
          <p:cNvPr id="6" name="Скругленный прямоугольник 5"/>
          <p:cNvSpPr/>
          <p:nvPr/>
        </p:nvSpPr>
        <p:spPr>
          <a:xfrm>
            <a:off x="63500" y="555624"/>
            <a:ext cx="5638800" cy="527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z-Latn-UZ" sz="1600" kern="0" dirty="0">
                <a:solidFill>
                  <a:schemeClr val="bg1"/>
                </a:solidFill>
                <a:latin typeface="Arial" pitchFamily="34" charset="0"/>
                <a:cs typeface="Arial" pitchFamily="34" charset="0"/>
              </a:rPr>
              <a:t>1. Nutq odobi deganda nimani tushunasiz?</a:t>
            </a:r>
          </a:p>
          <a:p>
            <a:pPr lvl="0" algn="just"/>
            <a:r>
              <a:rPr lang="uz-Latn-UZ" sz="1600" kern="0" dirty="0">
                <a:solidFill>
                  <a:schemeClr val="bg1"/>
                </a:solidFill>
                <a:latin typeface="Arial" pitchFamily="34" charset="0"/>
                <a:cs typeface="Arial" pitchFamily="34" charset="0"/>
              </a:rPr>
              <a:t>Javob: </a:t>
            </a:r>
            <a:r>
              <a:rPr lang="en-US" sz="1600" kern="0" dirty="0">
                <a:solidFill>
                  <a:schemeClr val="bg1"/>
                </a:solidFill>
                <a:latin typeface="Arial" pitchFamily="34" charset="0"/>
                <a:cs typeface="Arial" pitchFamily="34" charset="0"/>
              </a:rPr>
              <a:t>N</a:t>
            </a:r>
            <a:r>
              <a:rPr lang="uz-Latn-UZ" sz="1600" kern="0" dirty="0">
                <a:solidFill>
                  <a:schemeClr val="bg1"/>
                </a:solidFill>
                <a:latin typeface="Arial" pitchFamily="34" charset="0"/>
                <a:cs typeface="Arial" pitchFamily="34" charset="0"/>
              </a:rPr>
              <a:t>utqni to‘g‘ri va o‘rnida qo‘llash odobi.</a:t>
            </a:r>
          </a:p>
        </p:txBody>
      </p:sp>
      <p:sp>
        <p:nvSpPr>
          <p:cNvPr id="7" name="Скругленный прямоугольник 6"/>
          <p:cNvSpPr/>
          <p:nvPr/>
        </p:nvSpPr>
        <p:spPr>
          <a:xfrm>
            <a:off x="63500" y="1089024"/>
            <a:ext cx="5638800" cy="1066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z-Latn-UZ" sz="1600" kern="0" dirty="0">
                <a:solidFill>
                  <a:schemeClr val="bg1"/>
                </a:solidFill>
                <a:latin typeface="Arial" pitchFamily="34" charset="0"/>
                <a:cs typeface="Arial" pitchFamily="34" charset="0"/>
              </a:rPr>
              <a:t>2.</a:t>
            </a:r>
            <a:r>
              <a:rPr lang="uz-Latn-UZ" sz="1600" kern="0" dirty="0">
                <a:solidFill>
                  <a:srgbClr val="231F20"/>
                </a:solidFill>
                <a:latin typeface="Arial" pitchFamily="34" charset="0"/>
                <a:cs typeface="Arial" pitchFamily="34" charset="0"/>
              </a:rPr>
              <a:t> </a:t>
            </a:r>
            <a:r>
              <a:rPr lang="uz-Latn-UZ" sz="1600" kern="0" dirty="0">
                <a:solidFill>
                  <a:schemeClr val="bg1"/>
                </a:solidFill>
                <a:latin typeface="Arial" pitchFamily="34" charset="0"/>
                <a:cs typeface="Arial" pitchFamily="34" charset="0"/>
              </a:rPr>
              <a:t>Ulug‘ allomalarimizning so‘zni qadrlash, nutq odobining zaruriyati haqidagi qanday hikmatlarni bilasiz? </a:t>
            </a:r>
            <a:r>
              <a:rPr lang="en-US" sz="1600" kern="0" dirty="0">
                <a:solidFill>
                  <a:schemeClr val="bg1"/>
                </a:solidFill>
                <a:latin typeface="Arial" pitchFamily="34" charset="0"/>
                <a:cs typeface="Arial" pitchFamily="34" charset="0"/>
              </a:rPr>
              <a:t>           </a:t>
            </a:r>
            <a:r>
              <a:rPr lang="uz-Latn-UZ" sz="1600" kern="0" dirty="0">
                <a:solidFill>
                  <a:schemeClr val="bg1"/>
                </a:solidFill>
                <a:latin typeface="Arial" pitchFamily="34" charset="0"/>
                <a:cs typeface="Arial" pitchFamily="34" charset="0"/>
              </a:rPr>
              <a:t>Javob:  “So‘zingga ehtiyot bo‘l, boshing ketmasin,</a:t>
            </a:r>
          </a:p>
          <a:p>
            <a:pPr lvl="0" algn="just"/>
            <a:r>
              <a:rPr lang="en-US" sz="1600" kern="0" dirty="0">
                <a:solidFill>
                  <a:schemeClr val="bg1"/>
                </a:solidFill>
                <a:latin typeface="Arial" pitchFamily="34" charset="0"/>
                <a:cs typeface="Arial" pitchFamily="34" charset="0"/>
              </a:rPr>
              <a:t>               </a:t>
            </a:r>
            <a:r>
              <a:rPr lang="uz-Latn-UZ" sz="1600" kern="0" dirty="0">
                <a:solidFill>
                  <a:schemeClr val="bg1"/>
                </a:solidFill>
                <a:latin typeface="Arial" pitchFamily="34" charset="0"/>
                <a:cs typeface="Arial" pitchFamily="34" charset="0"/>
              </a:rPr>
              <a:t>Tilingga ehtiyot bo‘l, tishing sinmasin”.</a:t>
            </a:r>
          </a:p>
        </p:txBody>
      </p:sp>
      <p:sp>
        <p:nvSpPr>
          <p:cNvPr id="8" name="Скругленный прямоугольник 7"/>
          <p:cNvSpPr/>
          <p:nvPr/>
        </p:nvSpPr>
        <p:spPr>
          <a:xfrm>
            <a:off x="35791" y="2155825"/>
            <a:ext cx="563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z-Latn-UZ" sz="1600" kern="0" dirty="0">
                <a:solidFill>
                  <a:schemeClr val="bg1"/>
                </a:solidFill>
                <a:latin typeface="Arial" pitchFamily="34" charset="0"/>
                <a:cs typeface="Arial" pitchFamily="34" charset="0"/>
              </a:rPr>
              <a:t>3. Nutq madaniyati va nutq odobi tushunchalarining o‘zaro munosabati haqida nimalarni bilasiz? </a:t>
            </a:r>
          </a:p>
          <a:p>
            <a:pPr marL="717550" lvl="0" indent="-717550" algn="just"/>
            <a:r>
              <a:rPr lang="uz-Latn-UZ" sz="1600" kern="0" dirty="0">
                <a:solidFill>
                  <a:schemeClr val="bg1"/>
                </a:solidFill>
                <a:latin typeface="Arial" pitchFamily="34" charset="0"/>
                <a:cs typeface="Arial" pitchFamily="34" charset="0"/>
              </a:rPr>
              <a:t>Javob: </a:t>
            </a:r>
            <a:r>
              <a:rPr lang="en-US" sz="1600" kern="0" dirty="0">
                <a:solidFill>
                  <a:schemeClr val="bg1"/>
                </a:solidFill>
                <a:latin typeface="Arial" pitchFamily="34" charset="0"/>
                <a:cs typeface="Arial" pitchFamily="34" charset="0"/>
              </a:rPr>
              <a:t>B</a:t>
            </a:r>
            <a:r>
              <a:rPr lang="uz-Latn-UZ" sz="1600" kern="0" dirty="0">
                <a:solidFill>
                  <a:schemeClr val="bg1"/>
                </a:solidFill>
                <a:latin typeface="Arial" pitchFamily="34" charset="0"/>
                <a:cs typeface="Arial" pitchFamily="34" charset="0"/>
              </a:rPr>
              <a:t>ugungi kunda nutq madaniyati tushunchasi nutq </a:t>
            </a:r>
            <a:r>
              <a:rPr lang="en-US" sz="1600" kern="0" dirty="0">
                <a:solidFill>
                  <a:schemeClr val="bg1"/>
                </a:solidFill>
                <a:latin typeface="Arial" pitchFamily="34" charset="0"/>
                <a:cs typeface="Arial" pitchFamily="34" charset="0"/>
              </a:rPr>
              <a:t>   </a:t>
            </a:r>
            <a:r>
              <a:rPr lang="uz-Latn-UZ" sz="1600" kern="0" dirty="0">
                <a:solidFill>
                  <a:schemeClr val="bg1"/>
                </a:solidFill>
                <a:latin typeface="Arial" pitchFamily="34" charset="0"/>
                <a:cs typeface="Arial" pitchFamily="34" charset="0"/>
              </a:rPr>
              <a:t>odobini ham o‘z ichiga oladi.</a:t>
            </a:r>
            <a:endParaRPr lang="ru-RU" sz="1600"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7125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0"/>
            <a:ext cx="5164295" cy="492443"/>
          </a:xfrm>
        </p:spPr>
        <p:txBody>
          <a:bodyPr/>
          <a:lstStyle/>
          <a:p>
            <a:pPr algn="ctr"/>
            <a:r>
              <a:rPr lang="uz-Latn-UZ" sz="3200" dirty="0">
                <a:solidFill>
                  <a:prstClr val="white"/>
                </a:solidFill>
                <a:latin typeface="Arial" panose="020B0604020202020204" pitchFamily="34" charset="0"/>
                <a:cs typeface="Arial" panose="020B0604020202020204" pitchFamily="34" charset="0"/>
              </a:rPr>
              <a:t>1-topshiriq</a:t>
            </a:r>
            <a:endParaRPr lang="ru-RU" dirty="0"/>
          </a:p>
        </p:txBody>
      </p:sp>
      <p:sp>
        <p:nvSpPr>
          <p:cNvPr id="3" name="Текст 2"/>
          <p:cNvSpPr>
            <a:spLocks noGrp="1"/>
          </p:cNvSpPr>
          <p:nvPr>
            <p:ph type="body" idx="1"/>
          </p:nvPr>
        </p:nvSpPr>
        <p:spPr/>
        <p:txBody>
          <a:bodyPr/>
          <a:lstStyle/>
          <a:p>
            <a:endParaRPr lang="ru-RU" dirty="0"/>
          </a:p>
        </p:txBody>
      </p:sp>
      <p:sp>
        <p:nvSpPr>
          <p:cNvPr id="4" name="Горизонтальный свиток 3"/>
          <p:cNvSpPr/>
          <p:nvPr/>
        </p:nvSpPr>
        <p:spPr>
          <a:xfrm>
            <a:off x="292100" y="555625"/>
            <a:ext cx="3276600" cy="2590800"/>
          </a:xfrm>
          <a:prstGeom prst="horizont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z-Latn-UZ" kern="0" dirty="0">
                <a:solidFill>
                  <a:schemeClr val="bg1"/>
                </a:solidFill>
                <a:latin typeface="Arial" pitchFamily="34" charset="0"/>
                <a:cs typeface="Arial" pitchFamily="34" charset="0"/>
              </a:rPr>
              <a:t>Atoqli tilshunos</a:t>
            </a:r>
            <a:r>
              <a:rPr lang="ru-RU" kern="0" dirty="0">
                <a:solidFill>
                  <a:schemeClr val="bg1"/>
                </a:solidFill>
                <a:latin typeface="Arial" pitchFamily="34" charset="0"/>
                <a:cs typeface="Arial" pitchFamily="34" charset="0"/>
              </a:rPr>
              <a:t> </a:t>
            </a:r>
            <a:r>
              <a:rPr lang="uz-Latn-UZ" kern="0" dirty="0">
                <a:solidFill>
                  <a:schemeClr val="bg1"/>
                </a:solidFill>
                <a:latin typeface="Arial" pitchFamily="34" charset="0"/>
                <a:cs typeface="Arial" pitchFamily="34" charset="0"/>
              </a:rPr>
              <a:t>Alibek </a:t>
            </a:r>
            <a:endParaRPr lang="ru-RU" kern="0" dirty="0">
              <a:solidFill>
                <a:schemeClr val="bg1"/>
              </a:solidFill>
              <a:latin typeface="Arial" pitchFamily="34" charset="0"/>
              <a:cs typeface="Arial" pitchFamily="34" charset="0"/>
            </a:endParaRPr>
          </a:p>
          <a:p>
            <a:pPr lvl="0" algn="just"/>
            <a:r>
              <a:rPr lang="uz-Latn-UZ" kern="0" dirty="0">
                <a:solidFill>
                  <a:schemeClr val="bg1"/>
                </a:solidFill>
                <a:latin typeface="Arial" pitchFamily="34" charset="0"/>
                <a:cs typeface="Arial" pitchFamily="34" charset="0"/>
              </a:rPr>
              <a:t>Rustamovning “So‘z </a:t>
            </a:r>
          </a:p>
          <a:p>
            <a:pPr lvl="0" algn="just"/>
            <a:r>
              <a:rPr lang="uz-Latn-UZ" kern="0" dirty="0">
                <a:solidFill>
                  <a:schemeClr val="bg1"/>
                </a:solidFill>
                <a:latin typeface="Arial" pitchFamily="34" charset="0"/>
                <a:cs typeface="Arial" pitchFamily="34" charset="0"/>
              </a:rPr>
              <a:t>xususida so‘z” kitobidan </a:t>
            </a:r>
          </a:p>
          <a:p>
            <a:pPr lvl="0" algn="just"/>
            <a:r>
              <a:rPr lang="uz-Latn-UZ" kern="0" dirty="0">
                <a:solidFill>
                  <a:schemeClr val="bg1"/>
                </a:solidFill>
                <a:latin typeface="Arial" pitchFamily="34" charset="0"/>
                <a:cs typeface="Arial" pitchFamily="34" charset="0"/>
              </a:rPr>
              <a:t>olingan parchani o‘qing. </a:t>
            </a:r>
          </a:p>
          <a:p>
            <a:pPr lvl="0" algn="just"/>
            <a:r>
              <a:rPr lang="uz-Latn-UZ" kern="0" dirty="0">
                <a:solidFill>
                  <a:schemeClr val="bg1"/>
                </a:solidFill>
                <a:latin typeface="Arial" pitchFamily="34" charset="0"/>
                <a:cs typeface="Arial" pitchFamily="34" charset="0"/>
              </a:rPr>
              <a:t>Nutq rang-barangligining </a:t>
            </a:r>
            <a:endParaRPr lang="ru-RU" kern="0" dirty="0">
              <a:solidFill>
                <a:schemeClr val="bg1"/>
              </a:solidFill>
              <a:latin typeface="Arial" pitchFamily="34" charset="0"/>
              <a:cs typeface="Arial" pitchFamily="34" charset="0"/>
            </a:endParaRPr>
          </a:p>
          <a:p>
            <a:pPr lvl="0" algn="just"/>
            <a:r>
              <a:rPr lang="uz-Latn-UZ" kern="0" dirty="0">
                <a:solidFill>
                  <a:schemeClr val="bg1"/>
                </a:solidFill>
                <a:latin typeface="Arial" pitchFamily="34" charset="0"/>
                <a:cs typeface="Arial" pitchFamily="34" charset="0"/>
              </a:rPr>
              <a:t>tinglovchiga ta’siri haqida </a:t>
            </a:r>
            <a:endParaRPr lang="ru-RU" kern="0" dirty="0">
              <a:solidFill>
                <a:schemeClr val="bg1"/>
              </a:solidFill>
              <a:latin typeface="Arial" pitchFamily="34" charset="0"/>
              <a:cs typeface="Arial" pitchFamily="34" charset="0"/>
            </a:endParaRPr>
          </a:p>
          <a:p>
            <a:pPr lvl="0" algn="just"/>
            <a:r>
              <a:rPr lang="uz-Latn-UZ" kern="0" dirty="0">
                <a:solidFill>
                  <a:schemeClr val="bg1"/>
                </a:solidFill>
                <a:latin typeface="Arial" pitchFamily="34" charset="0"/>
                <a:cs typeface="Arial" pitchFamily="34" charset="0"/>
              </a:rPr>
              <a:t>fikrlashing.</a:t>
            </a:r>
            <a:endParaRPr lang="ru-RU" kern="0" dirty="0">
              <a:solidFill>
                <a:schemeClr val="bg1"/>
              </a:solidFill>
              <a:latin typeface="Arial" pitchFamily="34" charset="0"/>
              <a:cs typeface="Arial" pitchFamily="34" charset="0"/>
            </a:endParaRPr>
          </a:p>
        </p:txBody>
      </p:sp>
      <p:pic>
        <p:nvPicPr>
          <p:cNvPr id="6" name="Picture 5" desc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1157605"/>
            <a:ext cx="1371600" cy="130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96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22225"/>
            <a:ext cx="5486400" cy="369332"/>
          </a:xfrm>
        </p:spPr>
        <p:txBody>
          <a:bodyPr/>
          <a:lstStyle/>
          <a:p>
            <a:pPr algn="ctr"/>
            <a:r>
              <a:rPr lang="uz-Latn-UZ" sz="2400" dirty="0">
                <a:latin typeface="Arial" panose="020B0604020202020204" pitchFamily="34" charset="0"/>
                <a:cs typeface="Arial" panose="020B0604020202020204" pitchFamily="34" charset="0"/>
              </a:rPr>
              <a:t> “So‘z xususida so‘z” </a:t>
            </a:r>
            <a:endParaRPr lang="ru-RU" sz="24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1" y="631825"/>
            <a:ext cx="3886199" cy="2215991"/>
          </a:xfrm>
        </p:spPr>
        <p:txBody>
          <a:bodyPr/>
          <a:lstStyle/>
          <a:p>
            <a:pPr algn="just"/>
            <a:r>
              <a:rPr lang="uz-Latn-UZ" sz="1600" b="1" dirty="0">
                <a:latin typeface="Arial" pitchFamily="34" charset="0"/>
                <a:cs typeface="Arial" pitchFamily="34" charset="0"/>
              </a:rPr>
              <a:t>       </a:t>
            </a:r>
            <a:r>
              <a:rPr lang="uz-Latn-UZ" sz="1600" dirty="0">
                <a:latin typeface="Arial" pitchFamily="34" charset="0"/>
                <a:cs typeface="Arial" pitchFamily="34" charset="0"/>
              </a:rPr>
              <a:t>Tilda bir narsaning o‘zini turlicha atash imkoniyati ham ko‘pdir. Bunda ma’nodosh so‘zlardan, so‘zlarning ko‘p ma’noliligidan va yangi so‘z yasash imkoniyatlaridan foydalaniladi.  Turlicha ta’bir birikma, gap, fasl, bob va kitob doirasida ham amalga oshiriladi va bu bilan san’atning muhim asoslaridan biri bo‘lmish turlilik, rang-baranglik vujudga keladi. </a:t>
            </a:r>
            <a:endParaRPr lang="ru-RU" sz="1600" dirty="0">
              <a:latin typeface="Arial" pitchFamily="34" charset="0"/>
              <a:cs typeface="Arial"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708025"/>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44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Zavq</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1" y="631825"/>
            <a:ext cx="2895599" cy="1938992"/>
          </a:xfrm>
        </p:spPr>
        <p:txBody>
          <a:bodyPr/>
          <a:lstStyle/>
          <a:p>
            <a:pPr algn="just"/>
            <a:r>
              <a:rPr lang="uz-Latn-UZ" sz="1600" b="1" dirty="0">
                <a:latin typeface="Arial" pitchFamily="34" charset="0"/>
                <a:cs typeface="Arial" pitchFamily="34" charset="0"/>
              </a:rPr>
              <a:t>       </a:t>
            </a:r>
            <a:r>
              <a:rPr lang="uz-Latn-UZ" sz="1800" dirty="0">
                <a:latin typeface="Arial" pitchFamily="34" charset="0"/>
                <a:cs typeface="Arial" pitchFamily="34" charset="0"/>
              </a:rPr>
              <a:t>San’atga zavqi bor kishi tilning mazkur </a:t>
            </a:r>
          </a:p>
          <a:p>
            <a:pPr algn="just"/>
            <a:r>
              <a:rPr lang="uz-Latn-UZ" sz="1800" dirty="0">
                <a:latin typeface="Arial" pitchFamily="34" charset="0"/>
                <a:cs typeface="Arial" pitchFamily="34" charset="0"/>
              </a:rPr>
              <a:t>imkoniyatlaridan foydalanib , </a:t>
            </a:r>
          </a:p>
          <a:p>
            <a:pPr algn="just"/>
            <a:r>
              <a:rPr lang="uz-Latn-UZ" sz="1800" dirty="0">
                <a:latin typeface="Arial" pitchFamily="34" charset="0"/>
                <a:cs typeface="Arial" pitchFamily="34" charset="0"/>
              </a:rPr>
              <a:t>o‘z nutqiga yoki </a:t>
            </a:r>
          </a:p>
          <a:p>
            <a:pPr algn="just"/>
            <a:r>
              <a:rPr lang="uz-Latn-UZ" sz="1800" dirty="0">
                <a:latin typeface="Arial" pitchFamily="34" charset="0"/>
                <a:cs typeface="Arial" pitchFamily="34" charset="0"/>
              </a:rPr>
              <a:t>adabiy asariga badiiylik , </a:t>
            </a:r>
          </a:p>
          <a:p>
            <a:pPr algn="just"/>
            <a:r>
              <a:rPr lang="uz-Latn-UZ" sz="1800" dirty="0">
                <a:latin typeface="Arial" pitchFamily="34" charset="0"/>
                <a:cs typeface="Arial" pitchFamily="34" charset="0"/>
              </a:rPr>
              <a:t>eshituvchi yoki o‘quvchiga </a:t>
            </a:r>
          </a:p>
          <a:p>
            <a:pPr algn="just"/>
            <a:r>
              <a:rPr lang="uz-Latn-UZ" sz="1800" dirty="0">
                <a:latin typeface="Arial" pitchFamily="34" charset="0"/>
                <a:cs typeface="Arial" pitchFamily="34" charset="0"/>
              </a:rPr>
              <a:t>lazzat bag‘ishlaydi.</a:t>
            </a:r>
            <a:endParaRPr lang="ru-RU" sz="1800" dirty="0">
              <a:latin typeface="Arial" pitchFamily="34" charset="0"/>
              <a:cs typeface="Arial" pitchFamily="34" charset="0"/>
            </a:endParaRPr>
          </a:p>
        </p:txBody>
      </p:sp>
      <p:pic>
        <p:nvPicPr>
          <p:cNvPr id="4" name="Picture 14" descr="gbook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784226"/>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21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2225"/>
            <a:ext cx="5164295" cy="492443"/>
          </a:xfrm>
        </p:spPr>
        <p:txBody>
          <a:bodyPr/>
          <a:lstStyle/>
          <a:p>
            <a:pPr algn="ctr"/>
            <a:r>
              <a:rPr lang="uz-Latn-UZ" sz="3200" dirty="0"/>
              <a:t>2-topshiriq</a:t>
            </a:r>
            <a:endParaRPr lang="ru-RU" sz="3200" dirty="0"/>
          </a:p>
        </p:txBody>
      </p:sp>
      <p:sp>
        <p:nvSpPr>
          <p:cNvPr id="3" name="Текст 2"/>
          <p:cNvSpPr>
            <a:spLocks noGrp="1"/>
          </p:cNvSpPr>
          <p:nvPr>
            <p:ph type="body" idx="1"/>
          </p:nvPr>
        </p:nvSpPr>
        <p:spPr>
          <a:xfrm>
            <a:off x="215901" y="784225"/>
            <a:ext cx="3657599" cy="914832"/>
          </a:xfrm>
        </p:spPr>
        <p:txBody>
          <a:bodyPr/>
          <a:lstStyle/>
          <a:p>
            <a:r>
              <a:rPr lang="uz-Latn-UZ" sz="2000" dirty="0"/>
              <a:t>Oqil o‘z so‘zin o‘rnida so‘zlagay</a:t>
            </a:r>
          </a:p>
          <a:p>
            <a:r>
              <a:rPr lang="uz-Latn-UZ" sz="2000" dirty="0"/>
              <a:t>Ham javobini munosib ko‘zlagay</a:t>
            </a:r>
          </a:p>
          <a:p>
            <a:r>
              <a:rPr lang="uz-Latn-UZ" sz="2000" dirty="0"/>
              <a:t>                          Sayfi Saroyi</a:t>
            </a:r>
            <a:endParaRPr lang="ru-RU"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774825"/>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99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Esda saqlang!</a:t>
            </a:r>
            <a:endParaRPr lang="ru-RU" sz="3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39701" y="555625"/>
            <a:ext cx="3352799" cy="2492990"/>
          </a:xfrm>
        </p:spPr>
        <p:txBody>
          <a:bodyPr/>
          <a:lstStyle/>
          <a:p>
            <a:pPr algn="just"/>
            <a:r>
              <a:rPr lang="uz-Latn-UZ" sz="1800" dirty="0">
                <a:latin typeface="Arial" pitchFamily="34" charset="0"/>
                <a:cs typeface="Arial" pitchFamily="34" charset="0"/>
              </a:rPr>
              <a:t>     Har qanday nutqning asosiy maqsadi muayyan axborot va hissiy holatni tinglovchi </a:t>
            </a:r>
            <a:r>
              <a:rPr lang="en-US" sz="1800" dirty="0">
                <a:latin typeface="Arial" pitchFamily="34" charset="0"/>
                <a:cs typeface="Arial" pitchFamily="34" charset="0"/>
              </a:rPr>
              <a:t> </a:t>
            </a:r>
            <a:r>
              <a:rPr lang="uz-Latn-UZ" sz="1800" dirty="0">
                <a:latin typeface="Arial" pitchFamily="34" charset="0"/>
                <a:cs typeface="Arial" pitchFamily="34" charset="0"/>
              </a:rPr>
              <a:t>(o‘quvchi)ga yetkazish, shu yo‘l bilan unga ta’sir qilishdan iborat. Ammo nutq bunday ta’sir </a:t>
            </a:r>
          </a:p>
          <a:p>
            <a:pPr algn="just"/>
            <a:r>
              <a:rPr lang="uz-Latn-UZ" sz="1800" dirty="0">
                <a:latin typeface="Arial" pitchFamily="34" charset="0"/>
                <a:cs typeface="Arial" pitchFamily="34" charset="0"/>
              </a:rPr>
              <a:t>quvvatiga ega bo‘lishi uchun, albatta, madaniylik talablariga </a:t>
            </a:r>
          </a:p>
          <a:p>
            <a:pPr algn="just"/>
            <a:r>
              <a:rPr lang="uz-Latn-UZ" sz="1800" dirty="0">
                <a:latin typeface="Arial" pitchFamily="34" charset="0"/>
                <a:cs typeface="Arial" pitchFamily="34" charset="0"/>
              </a:rPr>
              <a:t>javob berishi zarur. </a:t>
            </a:r>
            <a:endParaRPr lang="ru-RU" sz="1800" dirty="0">
              <a:latin typeface="Arial" pitchFamily="34" charset="0"/>
              <a:cs typeface="Arial" pitchFamily="34" charset="0"/>
            </a:endParaRPr>
          </a:p>
        </p:txBody>
      </p:sp>
      <p:pic>
        <p:nvPicPr>
          <p:cNvPr id="4" name="Рисунок 3"/>
          <p:cNvPicPr/>
          <p:nvPr/>
        </p:nvPicPr>
        <p:blipFill>
          <a:blip r:embed="rId3" cstate="print">
            <a:extLst>
              <a:ext uri="{28A0092B-C50C-407E-A947-70E740481C1C}">
                <a14:useLocalDpi xmlns:a14="http://schemas.microsoft.com/office/drawing/2010/main" val="0"/>
              </a:ext>
            </a:extLst>
          </a:blip>
          <a:srcRect t="7468" b="12889"/>
          <a:stretch>
            <a:fillRect/>
          </a:stretch>
        </p:blipFill>
        <p:spPr bwMode="auto">
          <a:xfrm>
            <a:off x="4025900" y="766083"/>
            <a:ext cx="1600200" cy="1846942"/>
          </a:xfrm>
          <a:prstGeom prst="rect">
            <a:avLst/>
          </a:prstGeom>
          <a:noFill/>
          <a:ln>
            <a:noFill/>
          </a:ln>
        </p:spPr>
      </p:pic>
    </p:spTree>
    <p:extLst>
      <p:ext uri="{BB962C8B-B14F-4D97-AF65-F5344CB8AC3E}">
        <p14:creationId xmlns:p14="http://schemas.microsoft.com/office/powerpoint/2010/main" val="420270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2225"/>
            <a:ext cx="4648200" cy="492443"/>
          </a:xfrm>
        </p:spPr>
        <p:txBody>
          <a:bodyPr/>
          <a:lstStyle/>
          <a:p>
            <a:pPr algn="ctr"/>
            <a:r>
              <a:rPr lang="uz-Latn-UZ" sz="3200" dirty="0">
                <a:latin typeface="Arial" panose="020B0604020202020204" pitchFamily="34" charset="0"/>
                <a:cs typeface="Arial" panose="020B0604020202020204" pitchFamily="34" charset="0"/>
              </a:rPr>
              <a:t>Kommunikativ sifatlar</a:t>
            </a:r>
            <a:endParaRPr lang="ru-RU" sz="3200" dirty="0">
              <a:latin typeface="Arial" panose="020B0604020202020204" pitchFamily="34" charset="0"/>
              <a:cs typeface="Arial" panose="020B0604020202020204" pitchFamily="34" charset="0"/>
            </a:endParaRPr>
          </a:p>
        </p:txBody>
      </p:sp>
      <p:sp>
        <p:nvSpPr>
          <p:cNvPr id="4" name="Овал 3"/>
          <p:cNvSpPr/>
          <p:nvPr/>
        </p:nvSpPr>
        <p:spPr>
          <a:xfrm>
            <a:off x="63500" y="611223"/>
            <a:ext cx="1573645" cy="782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sz="1600" dirty="0">
                <a:latin typeface="Arial" pitchFamily="34" charset="0"/>
                <a:cs typeface="Arial" pitchFamily="34" charset="0"/>
              </a:rPr>
              <a:t>To‘g‘rilik</a:t>
            </a:r>
            <a:endParaRPr lang="ru-RU" sz="1600" dirty="0">
              <a:latin typeface="Arial" pitchFamily="34" charset="0"/>
              <a:cs typeface="Arial" pitchFamily="34" charset="0"/>
            </a:endParaRPr>
          </a:p>
        </p:txBody>
      </p:sp>
      <p:sp>
        <p:nvSpPr>
          <p:cNvPr id="5" name="Овал 4"/>
          <p:cNvSpPr/>
          <p:nvPr/>
        </p:nvSpPr>
        <p:spPr>
          <a:xfrm>
            <a:off x="139700" y="1927224"/>
            <a:ext cx="1600200" cy="708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atin typeface="Arial" pitchFamily="34" charset="0"/>
                <a:cs typeface="Arial" pitchFamily="34" charset="0"/>
              </a:rPr>
              <a:t>Boylik</a:t>
            </a:r>
            <a:endParaRPr lang="ru-RU" dirty="0">
              <a:latin typeface="Arial" pitchFamily="34" charset="0"/>
              <a:cs typeface="Arial" pitchFamily="34" charset="0"/>
            </a:endParaRPr>
          </a:p>
        </p:txBody>
      </p:sp>
      <p:sp>
        <p:nvSpPr>
          <p:cNvPr id="6" name="Овал 5"/>
          <p:cNvSpPr/>
          <p:nvPr/>
        </p:nvSpPr>
        <p:spPr>
          <a:xfrm>
            <a:off x="2654300" y="633448"/>
            <a:ext cx="1828800" cy="760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atin typeface="Arial" pitchFamily="34" charset="0"/>
                <a:cs typeface="Arial" pitchFamily="34" charset="0"/>
              </a:rPr>
              <a:t>Mantiqiylik</a:t>
            </a:r>
            <a:endParaRPr lang="ru-RU" dirty="0">
              <a:latin typeface="Arial" pitchFamily="34" charset="0"/>
              <a:cs typeface="Arial" pitchFamily="34" charset="0"/>
            </a:endParaRPr>
          </a:p>
        </p:txBody>
      </p:sp>
      <p:sp>
        <p:nvSpPr>
          <p:cNvPr id="7" name="Овал 6"/>
          <p:cNvSpPr/>
          <p:nvPr/>
        </p:nvSpPr>
        <p:spPr>
          <a:xfrm>
            <a:off x="3721100" y="2292350"/>
            <a:ext cx="1681018"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atin typeface="Arial" pitchFamily="34" charset="0"/>
                <a:cs typeface="Arial" pitchFamily="34" charset="0"/>
              </a:rPr>
              <a:t>Jo‘yalilik</a:t>
            </a:r>
            <a:endParaRPr lang="ru-RU" dirty="0">
              <a:latin typeface="Arial" pitchFamily="34" charset="0"/>
              <a:cs typeface="Arial" pitchFamily="34" charset="0"/>
            </a:endParaRPr>
          </a:p>
        </p:txBody>
      </p:sp>
      <p:sp>
        <p:nvSpPr>
          <p:cNvPr id="8" name="Овал 7"/>
          <p:cNvSpPr/>
          <p:nvPr/>
        </p:nvSpPr>
        <p:spPr>
          <a:xfrm>
            <a:off x="2006600" y="1856473"/>
            <a:ext cx="1638300" cy="77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atin typeface="Arial" pitchFamily="34" charset="0"/>
                <a:cs typeface="Arial" pitchFamily="34" charset="0"/>
              </a:rPr>
              <a:t>Soflik</a:t>
            </a:r>
            <a:endParaRPr lang="ru-RU" dirty="0">
              <a:latin typeface="Arial" pitchFamily="34" charset="0"/>
              <a:cs typeface="Arial" pitchFamily="34" charset="0"/>
            </a:endParaRPr>
          </a:p>
        </p:txBody>
      </p:sp>
      <p:sp>
        <p:nvSpPr>
          <p:cNvPr id="9" name="Овал 8"/>
          <p:cNvSpPr/>
          <p:nvPr/>
        </p:nvSpPr>
        <p:spPr>
          <a:xfrm>
            <a:off x="4025900" y="1251310"/>
            <a:ext cx="1600200" cy="752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atin typeface="Arial" pitchFamily="34" charset="0"/>
                <a:cs typeface="Arial" pitchFamily="34" charset="0"/>
              </a:rPr>
              <a:t>Ifodalilik</a:t>
            </a:r>
            <a:endParaRPr lang="ru-RU" dirty="0">
              <a:latin typeface="Arial" pitchFamily="34" charset="0"/>
              <a:cs typeface="Arial" pitchFamily="34" charset="0"/>
            </a:endParaRPr>
          </a:p>
        </p:txBody>
      </p:sp>
      <p:sp>
        <p:nvSpPr>
          <p:cNvPr id="10" name="Овал 9"/>
          <p:cNvSpPr/>
          <p:nvPr/>
        </p:nvSpPr>
        <p:spPr>
          <a:xfrm>
            <a:off x="1282700" y="1165225"/>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latin typeface="Arial" pitchFamily="34" charset="0"/>
                <a:cs typeface="Arial" pitchFamily="34" charset="0"/>
              </a:rPr>
              <a:t>Aniqlik</a:t>
            </a:r>
            <a:endParaRPr lang="ru-RU" dirty="0">
              <a:latin typeface="Arial" pitchFamily="34" charset="0"/>
              <a:cs typeface="Arial" pitchFamily="34" charset="0"/>
            </a:endParaRPr>
          </a:p>
        </p:txBody>
      </p:sp>
    </p:spTree>
    <p:extLst>
      <p:ext uri="{BB962C8B-B14F-4D97-AF65-F5344CB8AC3E}">
        <p14:creationId xmlns:p14="http://schemas.microsoft.com/office/powerpoint/2010/main" val="3950004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831a3c1cdbce13dd7dd4ab442522346322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5154</TotalTime>
  <Words>880</Words>
  <Application>Microsoft Office PowerPoint</Application>
  <PresentationFormat>Произвольный</PresentationFormat>
  <Paragraphs>110</Paragraphs>
  <Slides>21</Slides>
  <Notes>16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Arial Black</vt:lpstr>
      <vt:lpstr>Calibri</vt:lpstr>
      <vt:lpstr>Times New Roman</vt:lpstr>
      <vt:lpstr>Wingdings</vt:lpstr>
      <vt:lpstr>Office Theme</vt:lpstr>
      <vt:lpstr>11-sinf ona tili</vt:lpstr>
      <vt:lpstr>ONA  TILI</vt:lpstr>
      <vt:lpstr>O‘tgan darsda</vt:lpstr>
      <vt:lpstr>1-topshiriq</vt:lpstr>
      <vt:lpstr> “So‘z xususida so‘z” </vt:lpstr>
      <vt:lpstr>Zavq</vt:lpstr>
      <vt:lpstr>2-topshiriq</vt:lpstr>
      <vt:lpstr>Esda saqlang!</vt:lpstr>
      <vt:lpstr>Kommunikativ sifatlar</vt:lpstr>
      <vt:lpstr>Esda saqlang!</vt:lpstr>
      <vt:lpstr>Nutq madaniyatining ikki bosqichi:</vt:lpstr>
      <vt:lpstr>13-mashq</vt:lpstr>
      <vt:lpstr>14-mashq</vt:lpstr>
      <vt:lpstr>14-mashq</vt:lpstr>
      <vt:lpstr>15-mashq</vt:lpstr>
      <vt:lpstr>15-mashq</vt:lpstr>
      <vt:lpstr>15-mashq</vt:lpstr>
      <vt:lpstr>Esda tuting!</vt:lpstr>
      <vt:lpstr>Esda tuting!</vt:lpstr>
      <vt:lpstr>Mustahkamlash</vt:lpstr>
      <vt:lpstr>Mustaqil bajarish uchun topshiriq: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Пользователь</cp:lastModifiedBy>
  <cp:revision>390</cp:revision>
  <dcterms:created xsi:type="dcterms:W3CDTF">2020-04-13T08:06:06Z</dcterms:created>
  <dcterms:modified xsi:type="dcterms:W3CDTF">2021-02-18T10:44:49Z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