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4"/>
  </p:notesMasterIdLst>
  <p:sldIdLst>
    <p:sldId id="1435" r:id="rId10"/>
    <p:sldId id="1533" r:id="rId11"/>
    <p:sldId id="1534" r:id="rId12"/>
    <p:sldId id="1535" r:id="rId13"/>
    <p:sldId id="1539" r:id="rId14"/>
    <p:sldId id="1536" r:id="rId15"/>
    <p:sldId id="1537" r:id="rId16"/>
    <p:sldId id="1545" r:id="rId17"/>
    <p:sldId id="1546" r:id="rId18"/>
    <p:sldId id="1547" r:id="rId19"/>
    <p:sldId id="1548" r:id="rId20"/>
    <p:sldId id="1514" r:id="rId21"/>
    <p:sldId id="1540" r:id="rId22"/>
    <p:sldId id="1541" r:id="rId23"/>
    <p:sldId id="1542" r:id="rId24"/>
    <p:sldId id="1543" r:id="rId25"/>
    <p:sldId id="1544" r:id="rId26"/>
    <p:sldId id="1518" r:id="rId27"/>
    <p:sldId id="1519" r:id="rId28"/>
    <p:sldId id="1520" r:id="rId29"/>
    <p:sldId id="1521" r:id="rId30"/>
    <p:sldId id="1522" r:id="rId31"/>
    <p:sldId id="1523" r:id="rId32"/>
    <p:sldId id="1532" r:id="rId3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33"/>
            <p14:sldId id="1534"/>
            <p14:sldId id="1535"/>
            <p14:sldId id="1539"/>
            <p14:sldId id="1536"/>
            <p14:sldId id="1537"/>
            <p14:sldId id="1545"/>
            <p14:sldId id="1546"/>
            <p14:sldId id="1547"/>
            <p14:sldId id="1548"/>
            <p14:sldId id="1514"/>
            <p14:sldId id="1540"/>
            <p14:sldId id="1541"/>
            <p14:sldId id="1542"/>
            <p14:sldId id="1543"/>
            <p14:sldId id="1544"/>
            <p14:sldId id="1518"/>
            <p14:sldId id="1519"/>
            <p14:sldId id="1520"/>
            <p14:sldId id="1521"/>
            <p14:sldId id="1522"/>
            <p14:sldId id="1523"/>
            <p14:sldId id="153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85053" autoAdjust="0"/>
  </p:normalViewPr>
  <p:slideViewPr>
    <p:cSldViewPr snapToObjects="1">
      <p:cViewPr varScale="1">
        <p:scale>
          <a:sx n="195" d="100"/>
          <a:sy n="195" d="100"/>
        </p:scale>
        <p:origin x="1200" y="15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57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35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12865"/>
            <a:ext cx="3133003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43379" y="312294"/>
            <a:ext cx="122413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4439328" cy="1122084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O‘tilgan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yuzasidan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test, masala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mashqlar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bajarish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13" y="539923"/>
            <a:ext cx="55981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0,25     0,6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Na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CO</a:t>
            </a:r>
            <a:r>
              <a:rPr lang="en-US" sz="2000" baseline="-25000" dirty="0" smtClean="0">
                <a:solidFill>
                  <a:srgbClr val="000000"/>
                </a:solidFill>
              </a:rPr>
              <a:t>3  </a:t>
            </a:r>
            <a:r>
              <a:rPr lang="en-US" sz="2000" dirty="0" smtClean="0">
                <a:solidFill>
                  <a:srgbClr val="000000"/>
                </a:solidFill>
              </a:rPr>
              <a:t>+2HCl=2NaCl+H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dirty="0" smtClean="0">
                <a:solidFill>
                  <a:srgbClr val="000000"/>
                </a:solidFill>
              </a:rPr>
              <a:t>CO</a:t>
            </a:r>
            <a:r>
              <a:rPr lang="en-US" sz="2000" baseline="-25000" dirty="0" smtClean="0">
                <a:solidFill>
                  <a:srgbClr val="000000"/>
                </a:solidFill>
              </a:rPr>
              <a:t>3</a:t>
            </a:r>
          </a:p>
          <a:p>
            <a:endParaRPr lang="en-US" sz="2000" baseline="-25000" dirty="0">
              <a:solidFill>
                <a:srgbClr val="000000"/>
              </a:solidFill>
            </a:endParaRPr>
          </a:p>
          <a:p>
            <a:r>
              <a:rPr lang="en-US" sz="2000" baseline="-25000" dirty="0" smtClean="0">
                <a:solidFill>
                  <a:srgbClr val="000000"/>
                </a:solidFill>
              </a:rPr>
              <a:t>            1</a:t>
            </a:r>
            <a:r>
              <a:rPr lang="en-US" sz="2000" strike="sngStrike" baseline="-25000" dirty="0" smtClean="0">
                <a:solidFill>
                  <a:srgbClr val="000000"/>
                </a:solidFill>
              </a:rPr>
              <a:t>--------------</a:t>
            </a:r>
            <a:r>
              <a:rPr lang="en-US" sz="2000" baseline="-25000" dirty="0" smtClean="0">
                <a:solidFill>
                  <a:srgbClr val="000000"/>
                </a:solidFill>
              </a:rPr>
              <a:t>2</a:t>
            </a:r>
          </a:p>
          <a:p>
            <a:r>
              <a:rPr lang="en-US" sz="2000" baseline="-25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0,25</a:t>
            </a:r>
            <a:r>
              <a:rPr lang="en-US" sz="2000" strike="sngStrike" dirty="0" smtClean="0">
                <a:solidFill>
                  <a:srgbClr val="000000"/>
                </a:solidFill>
              </a:rPr>
              <a:t>---------</a:t>
            </a:r>
            <a:r>
              <a:rPr lang="en-US" sz="2000" dirty="0" smtClean="0">
                <a:solidFill>
                  <a:srgbClr val="000000"/>
                </a:solidFill>
              </a:rPr>
              <a:t>x   x=0,5    0,6-0,5=0,1mol </a:t>
            </a:r>
            <a:r>
              <a:rPr lang="en-US" sz="2000" dirty="0" err="1" smtClean="0">
                <a:solidFill>
                  <a:srgbClr val="000000"/>
                </a:solidFill>
              </a:rPr>
              <a:t>HCl</a:t>
            </a:r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baseline="-25000" dirty="0">
                <a:solidFill>
                  <a:srgbClr val="000000"/>
                </a:solidFill>
              </a:rPr>
              <a:t> </a:t>
            </a:r>
            <a:r>
              <a:rPr lang="en-US" sz="2000" baseline="-25000" dirty="0" smtClean="0">
                <a:solidFill>
                  <a:srgbClr val="000000"/>
                </a:solidFill>
              </a:rPr>
              <a:t>          1</a:t>
            </a:r>
            <a:r>
              <a:rPr lang="en-US" sz="2000" strike="sngStrike" baseline="-25000" dirty="0" smtClean="0">
                <a:solidFill>
                  <a:srgbClr val="000000"/>
                </a:solidFill>
              </a:rPr>
              <a:t>-</a:t>
            </a:r>
            <a:r>
              <a:rPr lang="en-US" sz="2000" strike="sngStrike" baseline="-25000" dirty="0">
                <a:solidFill>
                  <a:srgbClr val="000000"/>
                </a:solidFill>
              </a:rPr>
              <a:t>-------------</a:t>
            </a:r>
            <a:r>
              <a:rPr lang="en-US" sz="2000" baseline="-25000" dirty="0">
                <a:solidFill>
                  <a:srgbClr val="000000"/>
                </a:solidFill>
              </a:rPr>
              <a:t>2</a:t>
            </a:r>
          </a:p>
          <a:p>
            <a:r>
              <a:rPr lang="en-US" sz="2000" baseline="-25000" dirty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  0,25</a:t>
            </a:r>
            <a:r>
              <a:rPr lang="en-US" sz="2000" strike="sngStrike" dirty="0">
                <a:solidFill>
                  <a:srgbClr val="000000"/>
                </a:solidFill>
              </a:rPr>
              <a:t>---------</a:t>
            </a:r>
            <a:r>
              <a:rPr lang="en-US" sz="2000" dirty="0">
                <a:solidFill>
                  <a:srgbClr val="000000"/>
                </a:solidFill>
              </a:rPr>
              <a:t>x   </a:t>
            </a:r>
            <a:r>
              <a:rPr lang="en-US" sz="2000" dirty="0" smtClean="0">
                <a:solidFill>
                  <a:srgbClr val="000000"/>
                </a:solidFill>
              </a:rPr>
              <a:t>x=0,5 </a:t>
            </a:r>
            <a:r>
              <a:rPr lang="en-US" sz="2000" dirty="0" err="1" smtClean="0">
                <a:solidFill>
                  <a:srgbClr val="000000"/>
                </a:solidFill>
              </a:rPr>
              <a:t>mol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NaCl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539923"/>
                <a:ext cx="5688037" cy="2626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M=200+150=350</a:t>
                </a:r>
              </a:p>
              <a:p>
                <a:pPr algn="ctr"/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V=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𝑝</m:t>
                        </m:r>
                      </m:den>
                    </m:f>
                    <m: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350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1,16</m:t>
                        </m:r>
                      </m:den>
                    </m:f>
                    <m: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=300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ml</m:t>
                    </m:r>
                    <m: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=0,3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l</m:t>
                    </m:r>
                    <m:r>
                      <a:rPr lang="en-US" sz="2800" b="0" i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800" b="0" dirty="0" smtClean="0">
                  <a:solidFill>
                    <a:srgbClr val="000000"/>
                  </a:solidFill>
                  <a:latin typeface="Arial" pitchFamily="34" charset="0"/>
                </a:endParaRPr>
              </a:p>
              <a:p>
                <a:pPr algn="ctr"/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8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C</a:t>
                </a:r>
                <a:r>
                  <a:rPr lang="en-US" sz="28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=0,1/0,3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1/3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/l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8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=0,5/0,3 </a:t>
                </a:r>
                <a:r>
                  <a:rPr lang="en-US" sz="28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8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5/3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/l  </a:t>
                </a:r>
              </a:p>
              <a:p>
                <a:pPr algn="ctr"/>
                <a:r>
                  <a:rPr lang="en-US" sz="24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4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B) 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1/3 ; 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5/3</a:t>
                </a:r>
                <a:r>
                  <a:rPr lang="en-US" sz="2400" b="1" baseline="-25000" dirty="0" smtClean="0">
                    <a:solidFill>
                      <a:srgbClr val="000000"/>
                    </a:solidFill>
                  </a:rPr>
                  <a:t>      </a:t>
                </a:r>
                <a:endParaRPr lang="en-US" sz="24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9923"/>
                <a:ext cx="5688037" cy="2626681"/>
              </a:xfrm>
              <a:prstGeom prst="rect">
                <a:avLst/>
              </a:prstGeom>
              <a:blipFill>
                <a:blip r:embed="rId2"/>
                <a:stretch>
                  <a:fillRect t="-2558" b="-5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828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Testlar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528472"/>
            <a:ext cx="537894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Sulfat kislotaning 150 ml  2 M li va 350 ml 4M li eritmalari aralashtirildi.</a:t>
            </a:r>
          </a:p>
          <a:p>
            <a:pPr indent="266700" algn="just"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 bo‘lgan eritmaning molyar konsentratsiyasini aniqlang?</a:t>
            </a:r>
          </a:p>
          <a:p>
            <a:pPr algn="ctr"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5     B) 2,5     C) 3     D) 3,4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3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80607"/>
            <a:ext cx="56880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</a:rPr>
              <a:t>Berilgan</a:t>
            </a:r>
            <a:r>
              <a:rPr lang="en-US" sz="2800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  C</a:t>
            </a:r>
            <a:r>
              <a:rPr lang="en-US" sz="2800" baseline="-25000" dirty="0" smtClean="0">
                <a:solidFill>
                  <a:srgbClr val="000000"/>
                </a:solidFill>
              </a:rPr>
              <a:t>M1 </a:t>
            </a:r>
            <a:r>
              <a:rPr lang="en-US" sz="2800" dirty="0" smtClean="0">
                <a:solidFill>
                  <a:srgbClr val="000000"/>
                </a:solidFill>
              </a:rPr>
              <a:t>= 2 M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  V</a:t>
            </a:r>
            <a:r>
              <a:rPr lang="en-US" sz="2800" baseline="-25000" dirty="0" smtClean="0">
                <a:solidFill>
                  <a:srgbClr val="000000"/>
                </a:solidFill>
              </a:rPr>
              <a:t>1 </a:t>
            </a:r>
            <a:r>
              <a:rPr lang="en-US" sz="2800" dirty="0" smtClean="0">
                <a:solidFill>
                  <a:srgbClr val="000000"/>
                </a:solidFill>
              </a:rPr>
              <a:t>  = 150 </a:t>
            </a:r>
            <a:r>
              <a:rPr lang="en-US" sz="2800" dirty="0">
                <a:solidFill>
                  <a:srgbClr val="000000"/>
                </a:solidFill>
              </a:rPr>
              <a:t>ml=0,15 </a:t>
            </a:r>
            <a:r>
              <a:rPr lang="en-US" sz="2800" dirty="0" err="1">
                <a:solidFill>
                  <a:srgbClr val="000000"/>
                </a:solidFill>
              </a:rPr>
              <a:t>litr</a:t>
            </a:r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C</a:t>
            </a:r>
            <a:r>
              <a:rPr lang="en-US" sz="2800" baseline="-25000" dirty="0" smtClean="0">
                <a:solidFill>
                  <a:srgbClr val="000000"/>
                </a:solidFill>
              </a:rPr>
              <a:t>M2</a:t>
            </a:r>
            <a:r>
              <a:rPr lang="en-US" sz="2800" dirty="0" smtClean="0">
                <a:solidFill>
                  <a:srgbClr val="000000"/>
                </a:solidFill>
              </a:rPr>
              <a:t>  = 4 M</a:t>
            </a:r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 V</a:t>
            </a:r>
            <a:r>
              <a:rPr lang="en-US" sz="2800" baseline="-25000" dirty="0" smtClean="0">
                <a:solidFill>
                  <a:srgbClr val="000000"/>
                </a:solidFill>
              </a:rPr>
              <a:t>2 </a:t>
            </a:r>
            <a:r>
              <a:rPr lang="en-US" sz="2800" dirty="0" smtClean="0">
                <a:solidFill>
                  <a:srgbClr val="000000"/>
                </a:solidFill>
              </a:rPr>
              <a:t>  = 350 ml= 0,35 </a:t>
            </a:r>
            <a:r>
              <a:rPr lang="en-US" sz="2800" dirty="0" err="1" smtClean="0">
                <a:solidFill>
                  <a:srgbClr val="000000"/>
                </a:solidFill>
              </a:rPr>
              <a:t>litr</a:t>
            </a:r>
            <a:endParaRPr lang="en-US" sz="2800" dirty="0" smtClean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 C</a:t>
            </a:r>
            <a:r>
              <a:rPr lang="en-US" sz="2800" baseline="-25000" dirty="0" smtClean="0">
                <a:solidFill>
                  <a:srgbClr val="000000"/>
                </a:solidFill>
              </a:rPr>
              <a:t>M</a:t>
            </a:r>
            <a:r>
              <a:rPr lang="en-US" sz="2800" dirty="0" smtClean="0">
                <a:solidFill>
                  <a:srgbClr val="000000"/>
                </a:solidFill>
              </a:rPr>
              <a:t>  = ?</a:t>
            </a:r>
          </a:p>
        </p:txBody>
      </p:sp>
    </p:spTree>
    <p:extLst>
      <p:ext uri="{BB962C8B-B14F-4D97-AF65-F5344CB8AC3E}">
        <p14:creationId xmlns:p14="http://schemas.microsoft.com/office/powerpoint/2010/main" val="26893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3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539923"/>
                <a:ext cx="5688037" cy="2500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C</a:t>
                </a:r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𝑽</m:t>
                        </m:r>
                      </m:den>
                    </m:f>
                    <m:r>
                      <a:rPr lang="en-US" sz="2400" b="1" i="0" smtClean="0">
                        <a:solidFill>
                          <a:srgbClr val="000000"/>
                        </a:solidFill>
                        <a:latin typeface="Cambria Math"/>
                      </a:rPr>
                      <m:t>                          </m:t>
                    </m:r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n=v * C</a:t>
                </a:r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pPr algn="ctr"/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 n(1)=0,15*2=0,3 </a:t>
                </a:r>
                <a:r>
                  <a:rPr lang="en-US" sz="2400" b="1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lang="en-US" sz="2400" b="1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     n(2)=0,35*4=1,4 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endParaRPr lang="en-US" sz="2400" baseline="-25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400" b="1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n(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umum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)=0,3+1,4=1,7 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endParaRPr lang="en-US" sz="2400" baseline="-25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V(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umum</a:t>
                </a:r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)=0,35+0,15=0,5 </a:t>
                </a:r>
                <a:r>
                  <a:rPr lang="en-US" sz="2400" baseline="-25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litr</a:t>
                </a:r>
                <a:endParaRPr lang="en-US" sz="2400" baseline="-25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400" baseline="-25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400" b="1" baseline="-25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4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=3,4 </a:t>
                </a:r>
                <a:r>
                  <a:rPr lang="en-US" sz="2400" b="1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/l </a:t>
                </a:r>
              </a:p>
              <a:p>
                <a:r>
                  <a:rPr lang="en-US" sz="24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D) 3,4M</a:t>
                </a:r>
                <a:r>
                  <a:rPr lang="en-US" sz="1800" b="1" baseline="-25000" dirty="0" smtClean="0">
                    <a:solidFill>
                      <a:srgbClr val="000000"/>
                    </a:solidFill>
                  </a:rPr>
                  <a:t>  </a:t>
                </a:r>
                <a:endParaRPr lang="en-US" sz="18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9923"/>
                <a:ext cx="5688037" cy="2500172"/>
              </a:xfrm>
              <a:prstGeom prst="rect">
                <a:avLst/>
              </a:prstGeom>
              <a:blipFill>
                <a:blip r:embed="rId2"/>
                <a:stretch>
                  <a:fillRect l="-1608" t="-244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3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</a:t>
            </a:r>
            <a:r>
              <a:rPr kumimoji="0" lang="en-US" sz="2000" i="0" u="none" strike="noStrike" kern="800" cap="none" spc="-25" normalizeH="0" baseline="0" noProof="0" dirty="0" err="1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estlar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39923"/>
            <a:ext cx="54726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just"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1,96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sulfat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kislota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200 ml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0,1   B) 0,2   C) 0,3   D 0,4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4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 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1,96 g</a:t>
            </a:r>
            <a:endParaRPr lang="en-US" sz="3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36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200ml</a:t>
            </a:r>
            <a:endParaRPr lang="en-US" sz="3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755948"/>
                <a:ext cx="4824536" cy="914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m</m:t>
                          </m:r>
                          <m:r>
                            <a:rPr lang="ru-RU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∗1000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EV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755948"/>
                <a:ext cx="4824536" cy="9144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503461" y="1908076"/>
                <a:ext cx="4752528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2400" baseline="-25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N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  <m:r>
                          <a:rPr lang="ru-RU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∗1000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𝐸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96</m:t>
                        </m:r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</a:rPr>
                          <m:t>∗1000</m:t>
                        </m:r>
                      </m:num>
                      <m:den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49∗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200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=0,2 N 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sz="24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B)</a:t>
                </a:r>
                <a:r>
                  <a:rPr lang="en-US" sz="1200" dirty="0" smtClean="0">
                    <a:solidFill>
                      <a:srgbClr val="000000"/>
                    </a:solidFill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0,2 N</a:t>
                </a: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1908076"/>
                <a:ext cx="4752528" cy="1152128"/>
              </a:xfrm>
              <a:prstGeom prst="rect">
                <a:avLst/>
              </a:prstGeom>
              <a:blipFill rotWithShape="0">
                <a:blip r:embed="rId3"/>
                <a:stretch>
                  <a:fillRect b="-793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760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Testlar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513232"/>
            <a:ext cx="54509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100 ml  1 M li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FeCl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fr-FR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eritmasida xlor ionlarini AgCl holida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cho‘ktirish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 M li  AgNO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eritmasidan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hajm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100ml     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200ml  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300ml     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400ml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5-masalaning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743" y="551332"/>
            <a:ext cx="55007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V(FeCl</a:t>
            </a:r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)= 100 ml</a:t>
            </a:r>
          </a:p>
          <a:p>
            <a:pPr>
              <a:spcAft>
                <a:spcPts val="6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</a:t>
            </a:r>
            <a:r>
              <a:rPr lang="en-US" sz="2800" b="1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FeCl</a:t>
            </a:r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1 M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</a:t>
            </a:r>
            <a:r>
              <a:rPr lang="en-US" sz="28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AgNO</a:t>
            </a:r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=1 M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V(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AgNO</a:t>
            </a:r>
            <a:r>
              <a:rPr lang="en-US" sz="28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35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Testlar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4"/>
            <a:ext cx="5688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arenR"/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60 g 70,5 %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nitrit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kislota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disproporsiyalanish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reaksiyasiga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kirishishi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(p=1,2 g/ml)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normal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4,3 N</a:t>
            </a:r>
            <a:endParaRPr lang="en-US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B) 8,6 N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D) 17,2 N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E) 18 N</a:t>
            </a:r>
          </a:p>
        </p:txBody>
      </p:sp>
    </p:spTree>
    <p:extLst>
      <p:ext uri="{BB962C8B-B14F-4D97-AF65-F5344CB8AC3E}">
        <p14:creationId xmlns:p14="http://schemas.microsoft.com/office/powerpoint/2010/main" val="378418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5-masalaning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3653" y="899964"/>
                <a:ext cx="5500726" cy="14764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600"/>
                  </a:spcAft>
                </a:pPr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FeCl</a:t>
                </a:r>
                <a:r>
                  <a:rPr lang="en-US" sz="2400" baseline="-250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+3AgNO</a:t>
                </a:r>
                <a:r>
                  <a:rPr lang="en-US" sz="2400" baseline="-250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=3AgCl</a:t>
                </a:r>
                <a:r>
                  <a:rPr lang="en-US" sz="24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+ Fe (NO</a:t>
                </a:r>
                <a:r>
                  <a:rPr lang="en-US" sz="2400" baseline="-250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4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400" baseline="-250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en-US" sz="2400" dirty="0">
                  <a:solidFill>
                    <a:schemeClr val="tx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>
                  <a:spcAft>
                    <a:spcPts val="600"/>
                  </a:spcAft>
                </a:pPr>
                <a:r>
                  <a:rPr lang="fr-FR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400" b="1" baseline="-250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400" b="1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V=</a:t>
                </a:r>
                <a:r>
                  <a:rPr lang="en-US" sz="2400" b="1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en-US" sz="2400" baseline="-250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2400" b="1" baseline="-25000" dirty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*n=1*0,3=0,3l=300ml</a:t>
                </a:r>
              </a:p>
              <a:p>
                <a:pPr algn="just">
                  <a:spcAft>
                    <a:spcPts val="600"/>
                  </a:spcAft>
                </a:pPr>
                <a:r>
                  <a:rPr lang="en-US" sz="24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Tog‘ri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smtClean="0">
                    <a:solidFill>
                      <a:schemeClr val="tx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C) 300 ml</a:t>
                </a:r>
                <a:endParaRPr lang="ru-RU" sz="2400" dirty="0">
                  <a:solidFill>
                    <a:schemeClr val="tx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53" y="899964"/>
                <a:ext cx="5500726" cy="1476494"/>
              </a:xfrm>
              <a:prstGeom prst="rect">
                <a:avLst/>
              </a:prstGeom>
              <a:blipFill>
                <a:blip r:embed="rId2"/>
                <a:stretch>
                  <a:fillRect l="-1774" t="-2893" b="-86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89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Testlar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Massasi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42,6 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Na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massasi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300 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eritilishidan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(p=1,12 g/ml)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0,98 M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1,2M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M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D)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2,2M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3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467512"/>
            <a:ext cx="550072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m=42,6g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Na</a:t>
            </a:r>
            <a:r>
              <a:rPr lang="en-US" sz="2400" baseline="-25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SO</a:t>
            </a:r>
            <a:r>
              <a:rPr lang="en-US" sz="2400" baseline="-25000" dirty="0">
                <a:solidFill>
                  <a:schemeClr val="tx1">
                    <a:lumMod val="50000"/>
                  </a:schemeClr>
                </a:solidFill>
              </a:rPr>
              <a:t>4         </a:t>
            </a:r>
            <a:endParaRPr lang="en-US" sz="2400" baseline="-25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m=300 g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H</a:t>
            </a:r>
            <a:r>
              <a:rPr lang="en-US" sz="2400" baseline="-25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O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M(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eritma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)=300+42,6=342,6 g</a:t>
            </a: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p=1,12 g/ml</a:t>
            </a: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="1" baseline="-250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 ?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611932"/>
                <a:ext cx="4896544" cy="100811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 smtClean="0">
                        <a:solidFill>
                          <a:srgbClr val="000000"/>
                        </a:solidFill>
                        <a:latin typeface="Cambria Math"/>
                        <a:cs typeface="Arial" pitchFamily="34" charset="0"/>
                      </a:rPr>
                      <m:t>V</m:t>
                    </m:r>
                    <m:r>
                      <m:rPr>
                        <m:nor/>
                      </m:rPr>
                      <a:rPr lang="en-US" sz="28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p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342,6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1,12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=306ml=0,306l</a:t>
                </a:r>
                <a:endParaRPr lang="ru-RU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611932"/>
                <a:ext cx="4896544" cy="10081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3461" y="1692052"/>
                <a:ext cx="4896544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b="0" i="0" baseline="-25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en-US" sz="2800" b="0" i="0" baseline="-25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 =</m:t>
                    </m:r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m:rPr>
                        <m:nor/>
                      </m:rPr>
                      <a:rPr lang="ru-RU" sz="2800" b="0" i="0" baseline="30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42,6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142∗0,306</m:t>
                        </m:r>
                      </m:den>
                    </m:f>
                    <m:r>
                      <m:rPr>
                        <m:nor/>
                      </m:rPr>
                      <a:rPr lang="ru-RU" sz="2800" baseline="30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 b="0" i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0,98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M</a:t>
                </a: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1692052"/>
                <a:ext cx="4896544" cy="1152128"/>
              </a:xfrm>
              <a:prstGeom prst="rect">
                <a:avLst/>
              </a:prstGeom>
              <a:blipFill>
                <a:blip r:embed="rId3"/>
                <a:stretch>
                  <a:fillRect r="-12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727597" y="2844180"/>
            <a:ext cx="20945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A) 0,98 M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8020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619912"/>
            <a:ext cx="545094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Aft>
                <a:spcPts val="600"/>
              </a:spcAft>
            </a:pP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O‘yuvchi kaliyning massa ulushi 0,2 bo‘lgan eritmasi (p=1,25g/ml)ning 140 g miqdori bilan </a:t>
            </a:r>
            <a:b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120 ml 1,5 mol/l konsentratsiyali eritmasi aralashtirilganda hosil bo‘lgan yangi eritmadagi moddaning molyar konsentratsiyasini aniqlang?</a:t>
            </a:r>
          </a:p>
          <a:p>
            <a:pPr indent="358775" algn="just">
              <a:spcAft>
                <a:spcPts val="600"/>
              </a:spcAft>
            </a:pP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25 ml 2,5 M li HCl eritmasini tayyorlash uchun     6 M li eritmasidan qancha ml olish kerak?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539924"/>
                <a:ext cx="5688037" cy="2508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 3 </a:t>
                </a:r>
                <a:r>
                  <a:rPr lang="en-US" sz="2000" dirty="0">
                    <a:solidFill>
                      <a:srgbClr val="000000"/>
                    </a:solidFill>
                  </a:rPr>
                  <a:t>HNO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>
                    <a:solidFill>
                      <a:srgbClr val="000000"/>
                    </a:solidFill>
                  </a:rPr>
                  <a:t> =HNO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3</a:t>
                </a:r>
                <a:r>
                  <a:rPr lang="en-US" sz="2000" dirty="0">
                    <a:solidFill>
                      <a:srgbClr val="000000"/>
                    </a:solidFill>
                  </a:rPr>
                  <a:t> + 2NO +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H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O</a:t>
                </a:r>
              </a:p>
              <a:p>
                <a:pPr algn="ctr"/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 60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----------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100 % </a:t>
                </a: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 x 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----------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70,5%      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00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60∗70,5</m:t>
                        </m:r>
                      </m:num>
                      <m:den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=42,3 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𝑔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 </a:t>
                </a:r>
              </a:p>
              <a:p>
                <a:pPr algn="ctr"/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𝑛</m:t>
                    </m:r>
                    <m:r>
                      <a:rPr lang="en-US" sz="200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42,3</m:t>
                        </m:r>
                      </m:num>
                      <m:den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47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0,9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9924"/>
                <a:ext cx="5688037" cy="2508507"/>
              </a:xfrm>
              <a:prstGeom prst="rect">
                <a:avLst/>
              </a:prstGeom>
              <a:blipFill rotWithShape="1">
                <a:blip r:embed="rId2"/>
                <a:stretch>
                  <a:fillRect b="-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429" y="539924"/>
                <a:ext cx="5508314" cy="2105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3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  ------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-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60 g</a:t>
                </a:r>
                <a:endParaRPr lang="en-US" sz="2000" strike="sngStrike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0,9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---------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x       x=18g NO  </a:t>
                </a:r>
              </a:p>
              <a:p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M(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eritma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)=60-18=42</a:t>
                </a: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𝑉</m:t>
                    </m:r>
                    <m:r>
                      <a:rPr lang="en-US" sz="200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p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42</m:t>
                        </m:r>
                      </m:num>
                      <m:den>
                        <m: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1,2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=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35ml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39924"/>
                <a:ext cx="5508314" cy="2105576"/>
              </a:xfrm>
              <a:prstGeom prst="rect">
                <a:avLst/>
              </a:prstGeom>
              <a:blipFill>
                <a:blip r:embed="rId2"/>
                <a:stretch>
                  <a:fillRect l="-1106" t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5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461" y="755948"/>
                <a:ext cx="4896544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m</m:t>
                          </m:r>
                          <m:r>
                            <a:rPr lang="ru-RU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∗1000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EV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755948"/>
                <a:ext cx="4896544" cy="86409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3461" y="1692052"/>
                <a:ext cx="4896544" cy="13681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2400" baseline="-25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N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  <m:r>
                          <a:rPr lang="ru-RU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∗1000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00"/>
                            </a:solidFill>
                            <a:latin typeface="Cambria Math"/>
                          </a:rPr>
                          <m:t>V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0,3</m:t>
                        </m:r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63∗</m:t>
                        </m:r>
                        <m:r>
                          <a:rPr lang="ru-RU" sz="2400">
                            <a:solidFill>
                              <a:srgbClr val="000000"/>
                            </a:solidFill>
                            <a:latin typeface="Cambria Math"/>
                          </a:rPr>
                          <m:t>1000</m:t>
                        </m:r>
                      </m:num>
                      <m:den>
                        <m: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63∗35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=8,6 N </a:t>
                </a:r>
              </a:p>
              <a:p>
                <a:pPr algn="ctr">
                  <a:spcAft>
                    <a:spcPts val="1200"/>
                  </a:spcAft>
                </a:pP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. B) 8,6 N</a:t>
                </a:r>
                <a:endParaRPr lang="ru-RU" sz="12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1692052"/>
                <a:ext cx="4896544" cy="1368152"/>
              </a:xfrm>
              <a:prstGeom prst="rect">
                <a:avLst/>
              </a:prstGeom>
              <a:blipFill>
                <a:blip r:embed="rId3"/>
                <a:stretch>
                  <a:fillRect b="-178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94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Testlar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39923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2)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 g 13,25 %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natriy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karbonat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150 g 14,6 %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li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xlorid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kislotalarning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ta’sirlashuvidan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eritmadagi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(p=1,13g/ml)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konsentratsiyalarini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A)  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1/3 ; 5/6   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1/3 ; 5/3</a:t>
            </a:r>
          </a:p>
          <a:p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C)  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1/4  ; 3/4 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D)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1/2 ; 1/4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96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8635" y="755948"/>
            <a:ext cx="20882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Berilgan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</a:p>
          <a:p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m(1)=200 g</a:t>
            </a:r>
            <a:endParaRPr lang="en-US" sz="2000" baseline="-25000" dirty="0" smtClean="0">
              <a:solidFill>
                <a:srgbClr val="000000"/>
              </a:solidFill>
            </a:endParaRPr>
          </a:p>
          <a:p>
            <a:r>
              <a:rPr lang="en-US" sz="2000" baseline="-25000" dirty="0">
                <a:solidFill>
                  <a:srgbClr val="000000"/>
                </a:solidFill>
              </a:rPr>
              <a:t> </a:t>
            </a:r>
            <a:r>
              <a:rPr lang="en-US" sz="2000" baseline="-25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m(2)=150 g</a:t>
            </a:r>
          </a:p>
          <a:p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p=1,13 g/ml</a:t>
            </a:r>
          </a:p>
          <a:p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</a:rPr>
              <a:t>M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>
                <a:solidFill>
                  <a:srgbClr val="000000"/>
                </a:solidFill>
              </a:rPr>
              <a:t>= 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709" y="1008956"/>
            <a:ext cx="285665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429" y="539923"/>
                <a:ext cx="5454089" cy="2554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</a:t>
                </a:r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   Na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CO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3 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+2HCl=NaCl+H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CO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3</a:t>
                </a:r>
              </a:p>
              <a:p>
                <a:r>
                  <a:rPr lang="en-US" sz="2000" baseline="-25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   200</a:t>
                </a:r>
                <a:r>
                  <a:rPr lang="en-US" sz="2000" strike="sngStrike" baseline="-25000" dirty="0" smtClean="0">
                    <a:solidFill>
                      <a:srgbClr val="000000"/>
                    </a:solidFill>
                  </a:rPr>
                  <a:t>----------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100%</a:t>
                </a: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 x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--------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13,25% 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000" b="0" i="0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endParaRPr lang="en-US" sz="200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200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13,25</m:t>
                          </m:r>
                        </m:num>
                        <m:den>
                          <m:r>
                            <a:rPr lang="en-US" sz="20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26,5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𝑔</m:t>
                      </m:r>
                      <m:r>
                        <m:rPr>
                          <m:nor/>
                        </m:rPr>
                        <a:rPr lang="en-US" sz="2000" dirty="0">
                          <a:solidFill>
                            <a:srgbClr val="000000"/>
                          </a:solidFill>
                        </a:rPr>
                        <m:t>Na</m:t>
                      </m:r>
                      <m:r>
                        <m:rPr>
                          <m:nor/>
                        </m:rPr>
                        <a:rPr lang="en-US" sz="2000" baseline="-25000" dirty="0">
                          <a:solidFill>
                            <a:srgbClr val="00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US" sz="2000" dirty="0">
                          <a:solidFill>
                            <a:srgbClr val="000000"/>
                          </a:solidFill>
                        </a:rPr>
                        <m:t>CO</m:t>
                      </m:r>
                      <m:r>
                        <m:rPr>
                          <m:nor/>
                        </m:rPr>
                        <a:rPr lang="en-US" sz="2000" baseline="-25000" dirty="0">
                          <a:solidFill>
                            <a:srgbClr val="00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000" b="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b="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b="0" dirty="0" smtClean="0">
                    <a:solidFill>
                      <a:srgbClr val="000000"/>
                    </a:solidFill>
                  </a:rPr>
                  <a:t> n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26,5</m:t>
                        </m:r>
                      </m:num>
                      <m:den>
                        <m: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106</m:t>
                        </m:r>
                      </m:den>
                    </m:f>
                  </m:oMath>
                </a14:m>
                <a:r>
                  <a:rPr lang="en-US" sz="2000" b="0" dirty="0" smtClean="0">
                    <a:solidFill>
                      <a:srgbClr val="000000"/>
                    </a:solidFill>
                  </a:rPr>
                  <a:t>=0,25 </a:t>
                </a:r>
                <a:r>
                  <a:rPr lang="en-US" sz="2000" b="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180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39923"/>
                <a:ext cx="5454089" cy="2554738"/>
              </a:xfrm>
              <a:prstGeom prst="rect">
                <a:avLst/>
              </a:prstGeom>
              <a:blipFill rotWithShape="1">
                <a:blip r:embed="rId2"/>
                <a:stretch>
                  <a:fillRect t="-955" b="-7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93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2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413" y="539923"/>
                <a:ext cx="5598105" cy="2573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</a:t>
                </a:r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   Na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CO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3 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+2HCl=NaCl+H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CO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3</a:t>
                </a:r>
              </a:p>
              <a:p>
                <a:r>
                  <a:rPr lang="en-US" sz="2000" baseline="-25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   150</a:t>
                </a:r>
                <a:r>
                  <a:rPr lang="en-US" sz="2000" strike="sngStrike" baseline="-25000" dirty="0" smtClean="0">
                    <a:solidFill>
                      <a:srgbClr val="000000"/>
                    </a:solidFill>
                  </a:rPr>
                  <a:t>----------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100%</a:t>
                </a:r>
              </a:p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   x</a:t>
                </a:r>
                <a:r>
                  <a:rPr lang="en-US" sz="2000" strike="sngStrike" dirty="0" smtClean="0">
                    <a:solidFill>
                      <a:srgbClr val="000000"/>
                    </a:solidFill>
                  </a:rPr>
                  <a:t>-------- </a:t>
                </a:r>
                <a:r>
                  <a:rPr lang="en-US" sz="2000" dirty="0">
                    <a:solidFill>
                      <a:srgbClr val="000000"/>
                    </a:solidFill>
                  </a:rPr>
                  <a:t>1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4,6% 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000" b="0" i="0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endParaRPr lang="en-US" sz="200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150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14,6</m:t>
                          </m:r>
                        </m:num>
                        <m:den>
                          <m:r>
                            <a:rPr lang="en-US" sz="20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100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21,9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/>
                        </a:rPr>
                        <m:t>𝑔</m:t>
                      </m:r>
                      <m:r>
                        <m:rPr>
                          <m:nor/>
                        </m:rPr>
                        <a:rPr lang="en-US" sz="2000" b="0" i="0" smtClean="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solidFill>
                            <a:srgbClr val="000000"/>
                          </a:solidFill>
                          <a:latin typeface="Cambria Math"/>
                        </a:rPr>
                        <m:t>HCl</m:t>
                      </m:r>
                    </m:oMath>
                  </m:oMathPara>
                </a14:m>
                <a:endParaRPr lang="en-US" sz="2000" b="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r>
                  <a:rPr lang="en-US" sz="2000" b="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b="0" dirty="0" smtClean="0">
                    <a:solidFill>
                      <a:srgbClr val="000000"/>
                    </a:solidFill>
                  </a:rPr>
                  <a:t> n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M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1,9</m:t>
                        </m:r>
                      </m:num>
                      <m:den>
                        <m:r>
                          <a:rPr lang="en-US" sz="20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36,5</m:t>
                        </m:r>
                      </m:den>
                    </m:f>
                  </m:oMath>
                </a14:m>
                <a:r>
                  <a:rPr lang="en-US" sz="2000" b="0" dirty="0" smtClean="0">
                    <a:solidFill>
                      <a:srgbClr val="000000"/>
                    </a:solidFill>
                  </a:rPr>
                  <a:t>=0,6 </a:t>
                </a:r>
                <a:r>
                  <a:rPr lang="en-US" sz="2000" b="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180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3" y="539923"/>
                <a:ext cx="5598105" cy="2573590"/>
              </a:xfrm>
              <a:prstGeom prst="rect">
                <a:avLst/>
              </a:prstGeom>
              <a:blipFill rotWithShape="1">
                <a:blip r:embed="rId2"/>
                <a:stretch>
                  <a:fillRect t="-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477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153767</TotalTime>
  <Words>564</Words>
  <Application>Microsoft Office PowerPoint</Application>
  <PresentationFormat>Произвольный</PresentationFormat>
  <Paragraphs>136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Презентация PowerPoint</vt:lpstr>
      <vt:lpstr>Masalaning yechimi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Testlar</vt:lpstr>
      <vt:lpstr>Презентация PowerPoint</vt:lpstr>
      <vt:lpstr>Презентация PowerPoint</vt:lpstr>
      <vt:lpstr>Презентация PowerPoint</vt:lpstr>
      <vt:lpstr>Презентация PowerPoint</vt:lpstr>
      <vt:lpstr>Masalaning yechimi</vt:lpstr>
      <vt:lpstr>Testlar </vt:lpstr>
      <vt:lpstr>5-masalaning yechimi</vt:lpstr>
      <vt:lpstr>5-masalaning yechimi</vt:lpstr>
      <vt:lpstr>Testlar </vt:lpstr>
      <vt:lpstr>Masalaning yechimi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1765</cp:revision>
  <dcterms:created xsi:type="dcterms:W3CDTF">2014-10-08T23:03:32Z</dcterms:created>
  <dcterms:modified xsi:type="dcterms:W3CDTF">2020-12-29T11:40:00Z</dcterms:modified>
</cp:coreProperties>
</file>