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80" r:id="rId5"/>
    <p:sldId id="271" r:id="rId6"/>
    <p:sldId id="283" r:id="rId7"/>
    <p:sldId id="278" r:id="rId8"/>
    <p:sldId id="264" r:id="rId9"/>
    <p:sldId id="259" r:id="rId10"/>
    <p:sldId id="266" r:id="rId11"/>
    <p:sldId id="269" r:id="rId12"/>
    <p:sldId id="270" r:id="rId13"/>
    <p:sldId id="274" r:id="rId14"/>
    <p:sldId id="265" r:id="rId15"/>
    <p:sldId id="260" r:id="rId16"/>
    <p:sldId id="284" r:id="rId17"/>
    <p:sldId id="275" r:id="rId18"/>
    <p:sldId id="276" r:id="rId19"/>
    <p:sldId id="261" r:id="rId20"/>
    <p:sldId id="262" r:id="rId21"/>
    <p:sldId id="285" r:id="rId22"/>
  </p:sldIdLst>
  <p:sldSz cx="12190413" cy="6859588"/>
  <p:notesSz cx="6858000" cy="9144000"/>
  <p:defaultTextStyle>
    <a:defPPr>
      <a:defRPr lang="ru-RU"/>
    </a:defPPr>
    <a:lvl1pPr marL="0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027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8055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2082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6109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0136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4164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8191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2218" algn="l" defTabSz="11680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9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40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80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2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6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0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4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8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2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027" indent="0">
              <a:buNone/>
              <a:defRPr sz="2600" b="1"/>
            </a:lvl2pPr>
            <a:lvl3pPr marL="1168055" indent="0">
              <a:buNone/>
              <a:defRPr sz="2300" b="1"/>
            </a:lvl3pPr>
            <a:lvl4pPr marL="1752082" indent="0">
              <a:buNone/>
              <a:defRPr sz="2000" b="1"/>
            </a:lvl4pPr>
            <a:lvl5pPr marL="2336109" indent="0">
              <a:buNone/>
              <a:defRPr sz="2000" b="1"/>
            </a:lvl5pPr>
            <a:lvl6pPr marL="2920136" indent="0">
              <a:buNone/>
              <a:defRPr sz="2000" b="1"/>
            </a:lvl6pPr>
            <a:lvl7pPr marL="3504164" indent="0">
              <a:buNone/>
              <a:defRPr sz="2000" b="1"/>
            </a:lvl7pPr>
            <a:lvl8pPr marL="4088191" indent="0">
              <a:buNone/>
              <a:defRPr sz="2000" b="1"/>
            </a:lvl8pPr>
            <a:lvl9pPr marL="467221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027" indent="0">
              <a:buNone/>
              <a:defRPr sz="2600" b="1"/>
            </a:lvl2pPr>
            <a:lvl3pPr marL="1168055" indent="0">
              <a:buNone/>
              <a:defRPr sz="2300" b="1"/>
            </a:lvl3pPr>
            <a:lvl4pPr marL="1752082" indent="0">
              <a:buNone/>
              <a:defRPr sz="2000" b="1"/>
            </a:lvl4pPr>
            <a:lvl5pPr marL="2336109" indent="0">
              <a:buNone/>
              <a:defRPr sz="2000" b="1"/>
            </a:lvl5pPr>
            <a:lvl6pPr marL="2920136" indent="0">
              <a:buNone/>
              <a:defRPr sz="2000" b="1"/>
            </a:lvl6pPr>
            <a:lvl7pPr marL="3504164" indent="0">
              <a:buNone/>
              <a:defRPr sz="2000" b="1"/>
            </a:lvl7pPr>
            <a:lvl8pPr marL="4088191" indent="0">
              <a:buNone/>
              <a:defRPr sz="2000" b="1"/>
            </a:lvl8pPr>
            <a:lvl9pPr marL="467221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4027" indent="0">
              <a:buNone/>
              <a:defRPr sz="1500"/>
            </a:lvl2pPr>
            <a:lvl3pPr marL="1168055" indent="0">
              <a:buNone/>
              <a:defRPr sz="1300"/>
            </a:lvl3pPr>
            <a:lvl4pPr marL="1752082" indent="0">
              <a:buNone/>
              <a:defRPr sz="1100"/>
            </a:lvl4pPr>
            <a:lvl5pPr marL="2336109" indent="0">
              <a:buNone/>
              <a:defRPr sz="1100"/>
            </a:lvl5pPr>
            <a:lvl6pPr marL="2920136" indent="0">
              <a:buNone/>
              <a:defRPr sz="1100"/>
            </a:lvl6pPr>
            <a:lvl7pPr marL="3504164" indent="0">
              <a:buNone/>
              <a:defRPr sz="1100"/>
            </a:lvl7pPr>
            <a:lvl8pPr marL="4088191" indent="0">
              <a:buNone/>
              <a:defRPr sz="1100"/>
            </a:lvl8pPr>
            <a:lvl9pPr marL="46722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4027" indent="0">
              <a:buNone/>
              <a:defRPr sz="3600"/>
            </a:lvl2pPr>
            <a:lvl3pPr marL="1168055" indent="0">
              <a:buNone/>
              <a:defRPr sz="3100"/>
            </a:lvl3pPr>
            <a:lvl4pPr marL="1752082" indent="0">
              <a:buNone/>
              <a:defRPr sz="2600"/>
            </a:lvl4pPr>
            <a:lvl5pPr marL="2336109" indent="0">
              <a:buNone/>
              <a:defRPr sz="2600"/>
            </a:lvl5pPr>
            <a:lvl6pPr marL="2920136" indent="0">
              <a:buNone/>
              <a:defRPr sz="2600"/>
            </a:lvl6pPr>
            <a:lvl7pPr marL="3504164" indent="0">
              <a:buNone/>
              <a:defRPr sz="2600"/>
            </a:lvl7pPr>
            <a:lvl8pPr marL="4088191" indent="0">
              <a:buNone/>
              <a:defRPr sz="2600"/>
            </a:lvl8pPr>
            <a:lvl9pPr marL="4672218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4027" indent="0">
              <a:buNone/>
              <a:defRPr sz="1500"/>
            </a:lvl2pPr>
            <a:lvl3pPr marL="1168055" indent="0">
              <a:buNone/>
              <a:defRPr sz="1300"/>
            </a:lvl3pPr>
            <a:lvl4pPr marL="1752082" indent="0">
              <a:buNone/>
              <a:defRPr sz="1100"/>
            </a:lvl4pPr>
            <a:lvl5pPr marL="2336109" indent="0">
              <a:buNone/>
              <a:defRPr sz="1100"/>
            </a:lvl5pPr>
            <a:lvl6pPr marL="2920136" indent="0">
              <a:buNone/>
              <a:defRPr sz="1100"/>
            </a:lvl6pPr>
            <a:lvl7pPr marL="3504164" indent="0">
              <a:buNone/>
              <a:defRPr sz="1100"/>
            </a:lvl7pPr>
            <a:lvl8pPr marL="4088191" indent="0">
              <a:buNone/>
              <a:defRPr sz="1100"/>
            </a:lvl8pPr>
            <a:lvl9pPr marL="46722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16805" tIns="58403" rIns="116805" bIns="584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16805" tIns="58403" rIns="116805" bIns="584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29" cy="365210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29" cy="365210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6805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20" indent="-438020" algn="l" defTabSz="116805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044" indent="-365017" algn="l" defTabSz="116805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068" indent="-292014" algn="l" defTabSz="116805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095" indent="-292014" algn="l" defTabSz="116805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123" indent="-292014" algn="l" defTabSz="116805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150" indent="-292014" algn="l" defTabSz="11680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11680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11680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11680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11680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0530"/>
            <a:ext cx="12190413" cy="1143265"/>
          </a:xfrm>
          <a:solidFill>
            <a:srgbClr val="0070C0"/>
          </a:solidFill>
        </p:spPr>
        <p:txBody>
          <a:bodyPr/>
          <a:lstStyle/>
          <a:p>
            <a:r>
              <a:rPr lang="en-US" dirty="0" err="1" smtClean="0"/>
              <a:t>Kimyo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Mavzu</a:t>
            </a:r>
            <a:r>
              <a:rPr lang="en-US" dirty="0" smtClean="0"/>
              <a:t>:  </a:t>
            </a:r>
            <a:r>
              <a:rPr lang="en-US" sz="4800" dirty="0" err="1" smtClean="0"/>
              <a:t>Eritmalar</a:t>
            </a:r>
            <a:r>
              <a:rPr lang="en-US" sz="4800" dirty="0" smtClean="0"/>
              <a:t> </a:t>
            </a:r>
            <a:r>
              <a:rPr lang="en-US" sz="4800" dirty="0" err="1" smtClean="0"/>
              <a:t>haqida</a:t>
            </a:r>
            <a:r>
              <a:rPr lang="en-US" sz="4800" dirty="0" smtClean="0"/>
              <a:t> </a:t>
            </a:r>
            <a:r>
              <a:rPr lang="en-US" sz="4800" dirty="0" err="1" smtClean="0"/>
              <a:t>tushuncha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</a:t>
            </a:r>
            <a:r>
              <a:rPr lang="en-US" sz="4800" dirty="0" err="1" smtClean="0"/>
              <a:t>Eritma</a:t>
            </a:r>
            <a:r>
              <a:rPr lang="en-US" sz="4800" dirty="0" smtClean="0"/>
              <a:t> </a:t>
            </a:r>
            <a:r>
              <a:rPr lang="en-US" sz="4800" dirty="0" err="1" smtClean="0"/>
              <a:t>turlari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67614" y="82286"/>
            <a:ext cx="1439973" cy="7202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05" tIns="58403" rIns="116805" bIns="58403" rtlCol="0" anchor="ctr"/>
          <a:lstStyle/>
          <a:p>
            <a:pPr algn="ctr"/>
            <a:r>
              <a:rPr lang="en-US" dirty="0" smtClean="0"/>
              <a:t>11 </a:t>
            </a:r>
            <a:r>
              <a:rPr lang="en-US" dirty="0" err="1" smtClean="0"/>
              <a:t>sinf</a:t>
            </a:r>
            <a:endParaRPr lang="ru-RU" dirty="0"/>
          </a:p>
        </p:txBody>
      </p:sp>
      <p:sp>
        <p:nvSpPr>
          <p:cNvPr id="5" name="object 13">
            <a:extLst>
              <a:ext uri="{FF2B5EF4-FFF2-40B4-BE49-F238E27FC236}">
                <a16:creationId xmlns=""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490524" y="326347"/>
            <a:ext cx="632419" cy="62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=""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404556" y="39033"/>
            <a:ext cx="402178" cy="513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=""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1014706" y="372861"/>
            <a:ext cx="627273" cy="641645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23" y="1340137"/>
            <a:ext cx="141570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4" y="4054960"/>
            <a:ext cx="4680520" cy="236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4967" y="4293890"/>
            <a:ext cx="6092825" cy="1669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Toshkent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Yunusobod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tumani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258-maktab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Boboqulova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Lobar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Qalandarovna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4326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Moddalar</a:t>
            </a:r>
            <a:r>
              <a:rPr lang="en-US" dirty="0" smtClean="0"/>
              <a:t> </a:t>
            </a:r>
            <a:r>
              <a:rPr lang="en-US" dirty="0" err="1"/>
              <a:t>chegarasiz</a:t>
            </a:r>
            <a:r>
              <a:rPr lang="en-US" dirty="0"/>
              <a:t> </a:t>
            </a:r>
            <a:r>
              <a:rPr lang="en-US" dirty="0" err="1"/>
              <a:t>eriganida</a:t>
            </a:r>
            <a:r>
              <a:rPr lang="en-US" dirty="0"/>
              <a:t> </a:t>
            </a:r>
            <a:r>
              <a:rPr lang="en-US" dirty="0" err="1"/>
              <a:t>eritmada</a:t>
            </a:r>
            <a:r>
              <a:rPr lang="en-US" dirty="0"/>
              <a:t> </a:t>
            </a:r>
            <a:r>
              <a:rPr lang="en-US" dirty="0" err="1"/>
              <a:t>erigan</a:t>
            </a:r>
            <a:r>
              <a:rPr lang="en-US" dirty="0"/>
              <a:t> </a:t>
            </a:r>
            <a:r>
              <a:rPr lang="en-US" dirty="0" err="1"/>
              <a:t>moddalarning</a:t>
            </a:r>
            <a:r>
              <a:rPr lang="en-US" dirty="0"/>
              <a:t> </a:t>
            </a:r>
            <a:r>
              <a:rPr lang="en-US" dirty="0" err="1"/>
              <a:t>foiz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100 %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 smtClean="0"/>
              <a:t>bo‘ladi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hollarda</a:t>
            </a:r>
            <a:r>
              <a:rPr lang="en-US" dirty="0"/>
              <a:t> </a:t>
            </a:r>
            <a:r>
              <a:rPr lang="en-US" dirty="0" err="1"/>
              <a:t>eruvchi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erituvchi</a:t>
            </a:r>
            <a:r>
              <a:rPr lang="en-US" dirty="0"/>
              <a:t>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ayirma</a:t>
            </a:r>
            <a:r>
              <a:rPr lang="en-US" dirty="0"/>
              <a:t> </a:t>
            </a:r>
            <a:r>
              <a:rPr lang="en-US" dirty="0" err="1" smtClean="0"/>
              <a:t>yo‘qoladi</a:t>
            </a:r>
            <a:r>
              <a:rPr lang="en-US" dirty="0"/>
              <a:t>; </a:t>
            </a:r>
            <a:r>
              <a:rPr lang="en-US" dirty="0" err="1"/>
              <a:t>bulardan</a:t>
            </a:r>
            <a:r>
              <a:rPr lang="en-US" dirty="0"/>
              <a:t> </a:t>
            </a:r>
            <a:r>
              <a:rPr lang="en-US" dirty="0" err="1"/>
              <a:t>istalganini</a:t>
            </a:r>
            <a:r>
              <a:rPr lang="en-US" dirty="0"/>
              <a:t> </a:t>
            </a:r>
            <a:r>
              <a:rPr lang="en-US" dirty="0" err="1"/>
              <a:t>erituvchi</a:t>
            </a:r>
            <a:r>
              <a:rPr lang="en-US" dirty="0"/>
              <a:t> deb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 smtClean="0"/>
              <a:t>ko‘pchilik</a:t>
            </a:r>
            <a:r>
              <a:rPr lang="en-US" dirty="0" smtClean="0"/>
              <a:t>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ayni</a:t>
            </a:r>
            <a:r>
              <a:rPr lang="en-US" dirty="0"/>
              <a:t> </a:t>
            </a:r>
            <a:r>
              <a:rPr lang="en-US" dirty="0" err="1"/>
              <a:t>temperaturada</a:t>
            </a:r>
            <a:r>
              <a:rPr lang="en-US" dirty="0"/>
              <a:t> </a:t>
            </a:r>
            <a:r>
              <a:rPr lang="en-US" dirty="0" err="1"/>
              <a:t>ma‘lum</a:t>
            </a:r>
            <a:r>
              <a:rPr lang="en-US" dirty="0"/>
              <a:t> </a:t>
            </a:r>
            <a:r>
              <a:rPr lang="en-US" dirty="0" err="1"/>
              <a:t>chegaraga</a:t>
            </a:r>
            <a:r>
              <a:rPr lang="en-US" dirty="0"/>
              <a:t> </a:t>
            </a:r>
            <a:r>
              <a:rPr lang="en-US" dirty="0" err="1"/>
              <a:t>qadar</a:t>
            </a:r>
            <a:r>
              <a:rPr lang="en-US" dirty="0"/>
              <a:t> </a:t>
            </a:r>
            <a:r>
              <a:rPr lang="en-US" dirty="0" err="1"/>
              <a:t>eriydi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9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Eritmalar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kimyoviy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birikmalar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760" y="1269554"/>
            <a:ext cx="12190413" cy="525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temperaturasida</a:t>
            </a:r>
            <a:r>
              <a:rPr lang="en-US" dirty="0"/>
              <a:t> </a:t>
            </a:r>
            <a:r>
              <a:rPr lang="en-US" dirty="0" err="1"/>
              <a:t>osh</a:t>
            </a:r>
            <a:r>
              <a:rPr lang="en-US" dirty="0"/>
              <a:t> </a:t>
            </a:r>
            <a:r>
              <a:rPr lang="en-US" dirty="0" err="1"/>
              <a:t>tuzining</a:t>
            </a:r>
            <a:r>
              <a:rPr lang="en-US" dirty="0"/>
              <a:t> </a:t>
            </a:r>
            <a:r>
              <a:rPr lang="en-US" dirty="0" err="1"/>
              <a:t>suvdagi</a:t>
            </a:r>
            <a:r>
              <a:rPr lang="en-US" dirty="0"/>
              <a:t> </a:t>
            </a:r>
            <a:r>
              <a:rPr lang="en-US" dirty="0" err="1"/>
              <a:t>eritmasida</a:t>
            </a:r>
            <a:r>
              <a:rPr lang="en-US" dirty="0"/>
              <a:t> </a:t>
            </a:r>
            <a:r>
              <a:rPr lang="en-US" dirty="0" err="1"/>
              <a:t>NaCI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qachon</a:t>
            </a:r>
            <a:r>
              <a:rPr lang="en-US" dirty="0"/>
              <a:t> 26,48%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ortmaydi</a:t>
            </a:r>
            <a:r>
              <a:rPr lang="en-US" dirty="0"/>
              <a:t>. </a:t>
            </a:r>
            <a:r>
              <a:rPr lang="en-US" dirty="0" err="1"/>
              <a:t>Eritmalar</a:t>
            </a:r>
            <a:r>
              <a:rPr lang="en-US" dirty="0"/>
              <a:t> </a:t>
            </a:r>
            <a:r>
              <a:rPr lang="en-US" dirty="0" err="1"/>
              <a:t>tarkibning</a:t>
            </a:r>
            <a:r>
              <a:rPr lang="en-US" dirty="0"/>
              <a:t> </a:t>
            </a:r>
            <a:r>
              <a:rPr lang="en-US" dirty="0" err="1" smtClean="0"/>
              <a:t>o‘zgaruvchanligi</a:t>
            </a:r>
            <a:r>
              <a:rPr lang="en-US" dirty="0" smtClean="0"/>
              <a:t>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aralashmalarga</a:t>
            </a:r>
            <a:r>
              <a:rPr lang="en-US" dirty="0"/>
              <a:t> </a:t>
            </a:r>
            <a:r>
              <a:rPr lang="en-US" dirty="0" err="1"/>
              <a:t>yaqin</a:t>
            </a:r>
            <a:r>
              <a:rPr lang="en-US" dirty="0"/>
              <a:t> deb </a:t>
            </a:r>
            <a:r>
              <a:rPr lang="en-US" dirty="0" err="1"/>
              <a:t>qarashga</a:t>
            </a:r>
            <a:r>
              <a:rPr lang="en-US" dirty="0"/>
              <a:t> </a:t>
            </a:r>
            <a:r>
              <a:rPr lang="en-US" dirty="0" err="1"/>
              <a:t>imkon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jinsliligi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ko‘p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ollarda</a:t>
            </a:r>
            <a:r>
              <a:rPr lang="en-US" dirty="0" smtClean="0"/>
              <a:t> </a:t>
            </a:r>
            <a:r>
              <a:rPr lang="en-US" dirty="0" err="1"/>
              <a:t>eruvchanlikning</a:t>
            </a:r>
            <a:r>
              <a:rPr lang="en-US" dirty="0"/>
              <a:t> </a:t>
            </a:r>
            <a:r>
              <a:rPr lang="en-US" dirty="0" err="1"/>
              <a:t>ma‘lum</a:t>
            </a:r>
            <a:r>
              <a:rPr lang="en-US" dirty="0"/>
              <a:t> </a:t>
            </a:r>
            <a:r>
              <a:rPr lang="en-US" dirty="0" err="1"/>
              <a:t>chegaradan</a:t>
            </a:r>
            <a:r>
              <a:rPr lang="en-US" dirty="0"/>
              <a:t> </a:t>
            </a:r>
            <a:r>
              <a:rPr lang="en-US" dirty="0" err="1"/>
              <a:t>oshmasligi</a:t>
            </a:r>
            <a:r>
              <a:rPr lang="en-US" dirty="0"/>
              <a:t> </a:t>
            </a:r>
            <a:r>
              <a:rPr lang="en-US" dirty="0" err="1"/>
              <a:t>eritmalarni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birikmalarga</a:t>
            </a:r>
            <a:r>
              <a:rPr lang="en-US" dirty="0"/>
              <a:t> </a:t>
            </a:r>
            <a:r>
              <a:rPr lang="en-US" dirty="0" err="1"/>
              <a:t>yaqinlashtiradi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" y="0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Moddalarning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suvda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erishi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0" y="1600571"/>
            <a:ext cx="11390341" cy="45270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400" dirty="0" smtClean="0"/>
              <a:t>100g  </a:t>
            </a:r>
            <a:r>
              <a:rPr lang="en-US" sz="4400" dirty="0" err="1" smtClean="0"/>
              <a:t>suvda</a:t>
            </a:r>
            <a:r>
              <a:rPr lang="en-US" sz="4400" dirty="0" smtClean="0"/>
              <a:t>  36,5 g </a:t>
            </a:r>
            <a:r>
              <a:rPr lang="en-US" sz="4400" dirty="0" err="1" smtClean="0"/>
              <a:t>osh</a:t>
            </a:r>
            <a:r>
              <a:rPr lang="en-US" sz="4400" dirty="0" smtClean="0"/>
              <a:t> </a:t>
            </a:r>
            <a:r>
              <a:rPr lang="en-US" sz="4400" dirty="0" err="1" smtClean="0"/>
              <a:t>tuzi</a:t>
            </a:r>
            <a:r>
              <a:rPr lang="en-US" sz="4400" dirty="0" smtClean="0"/>
              <a:t> </a:t>
            </a:r>
            <a:r>
              <a:rPr lang="en-US" sz="4400" dirty="0" err="1" smtClean="0"/>
              <a:t>eriydi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100g  </a:t>
            </a:r>
            <a:r>
              <a:rPr lang="en-US" sz="4400" dirty="0" err="1"/>
              <a:t>suvda</a:t>
            </a:r>
            <a:r>
              <a:rPr lang="en-US" sz="4400" dirty="0"/>
              <a:t>  </a:t>
            </a:r>
            <a:r>
              <a:rPr lang="en-US" sz="4400" dirty="0" smtClean="0"/>
              <a:t>200 </a:t>
            </a:r>
            <a:r>
              <a:rPr lang="en-US" sz="4400" dirty="0"/>
              <a:t>g </a:t>
            </a:r>
            <a:r>
              <a:rPr lang="en-US" sz="4400" dirty="0" err="1" smtClean="0"/>
              <a:t>shakar</a:t>
            </a:r>
            <a:r>
              <a:rPr lang="en-US" sz="4400" dirty="0" smtClean="0"/>
              <a:t> </a:t>
            </a:r>
            <a:r>
              <a:rPr lang="en-US" sz="4400" dirty="0" err="1"/>
              <a:t>eriydi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/>
              <a:t> 100g </a:t>
            </a:r>
            <a:r>
              <a:rPr lang="en-US" sz="4400" dirty="0" smtClean="0"/>
              <a:t> </a:t>
            </a:r>
            <a:r>
              <a:rPr lang="en-US" sz="4400" dirty="0" err="1"/>
              <a:t>suvda</a:t>
            </a:r>
            <a:r>
              <a:rPr lang="en-US" sz="4400" dirty="0"/>
              <a:t>  </a:t>
            </a:r>
            <a:r>
              <a:rPr lang="en-US" sz="4400" dirty="0" smtClean="0"/>
              <a:t>0,015 </a:t>
            </a:r>
            <a:r>
              <a:rPr lang="en-US" sz="4400" dirty="0"/>
              <a:t>g </a:t>
            </a:r>
            <a:r>
              <a:rPr lang="en-US" sz="4400" dirty="0" err="1" smtClean="0"/>
              <a:t>kumush</a:t>
            </a:r>
            <a:r>
              <a:rPr lang="en-US" sz="4400" dirty="0" smtClean="0"/>
              <a:t> </a:t>
            </a:r>
            <a:r>
              <a:rPr lang="en-US" sz="4400" dirty="0" err="1" smtClean="0"/>
              <a:t>xlorid</a:t>
            </a:r>
            <a:r>
              <a:rPr lang="en-US" sz="4400" dirty="0" smtClean="0"/>
              <a:t> </a:t>
            </a:r>
            <a:r>
              <a:rPr lang="en-US" sz="4400" dirty="0" err="1"/>
              <a:t>eriydi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/>
              <a:t> 100g </a:t>
            </a:r>
            <a:r>
              <a:rPr lang="en-US" sz="4400" dirty="0" smtClean="0"/>
              <a:t> </a:t>
            </a:r>
            <a:r>
              <a:rPr lang="en-US" sz="4400" dirty="0" err="1"/>
              <a:t>suvda</a:t>
            </a:r>
            <a:r>
              <a:rPr lang="en-US" sz="4400" dirty="0"/>
              <a:t>  2</a:t>
            </a:r>
            <a:r>
              <a:rPr lang="en-US" sz="4400" dirty="0" smtClean="0"/>
              <a:t> g  </a:t>
            </a:r>
            <a:r>
              <a:rPr lang="en-US" sz="4400" dirty="0" err="1" smtClean="0"/>
              <a:t>gips</a:t>
            </a:r>
            <a:r>
              <a:rPr lang="en-US" sz="4400" dirty="0" smtClean="0"/>
              <a:t> </a:t>
            </a:r>
            <a:r>
              <a:rPr lang="en-US" sz="4400" dirty="0" err="1"/>
              <a:t>eriydi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80" y="0"/>
            <a:ext cx="12190413" cy="114326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558" y="1413570"/>
            <a:ext cx="11809312" cy="45270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 smtClean="0"/>
              <a:t>haroratda</a:t>
            </a:r>
            <a:r>
              <a:rPr lang="en-US" dirty="0" smtClean="0"/>
              <a:t> </a:t>
            </a:r>
            <a:r>
              <a:rPr lang="en-US" dirty="0" err="1" smtClean="0"/>
              <a:t>modda</a:t>
            </a:r>
            <a:r>
              <a:rPr lang="en-US" dirty="0" smtClean="0"/>
              <a:t> </a:t>
            </a:r>
            <a:r>
              <a:rPr lang="en-US" dirty="0" err="1" smtClean="0"/>
              <a:t>boshqa</a:t>
            </a:r>
            <a:r>
              <a:rPr lang="en-US" dirty="0" smtClean="0"/>
              <a:t> </a:t>
            </a:r>
            <a:r>
              <a:rPr lang="en-US" dirty="0" err="1" smtClean="0"/>
              <a:t>erimasa,bunday</a:t>
            </a:r>
            <a:r>
              <a:rPr lang="en-US" dirty="0" smtClean="0"/>
              <a:t> </a:t>
            </a:r>
            <a:r>
              <a:rPr lang="en-US" dirty="0" err="1" smtClean="0"/>
              <a:t>eritma</a:t>
            </a:r>
            <a:r>
              <a:rPr lang="en-US" dirty="0" smtClean="0"/>
              <a:t> </a:t>
            </a:r>
            <a:r>
              <a:rPr lang="en-US" dirty="0" err="1" smtClean="0"/>
              <a:t>to‘yingan</a:t>
            </a:r>
            <a:r>
              <a:rPr lang="en-US" dirty="0" smtClean="0"/>
              <a:t> </a:t>
            </a:r>
            <a:r>
              <a:rPr lang="en-US" dirty="0" err="1" smtClean="0"/>
              <a:t>eritma</a:t>
            </a:r>
            <a:r>
              <a:rPr lang="en-US" dirty="0" smtClean="0"/>
              <a:t> </a:t>
            </a:r>
            <a:r>
              <a:rPr lang="en-US" dirty="0" err="1" smtClean="0"/>
              <a:t>deyiladi,yana</a:t>
            </a:r>
            <a:r>
              <a:rPr lang="en-US" dirty="0" smtClean="0"/>
              <a:t> </a:t>
            </a:r>
            <a:r>
              <a:rPr lang="en-US" dirty="0" err="1" smtClean="0"/>
              <a:t>erishi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 </a:t>
            </a:r>
            <a:r>
              <a:rPr lang="en-US" dirty="0" err="1" smtClean="0"/>
              <a:t>bo‘lsa</a:t>
            </a:r>
            <a:r>
              <a:rPr lang="en-US" dirty="0" smtClean="0"/>
              <a:t>, </a:t>
            </a:r>
            <a:r>
              <a:rPr lang="en-US" dirty="0" err="1" smtClean="0"/>
              <a:t>to‘yinmagan</a:t>
            </a:r>
            <a:r>
              <a:rPr lang="en-US" dirty="0" smtClean="0"/>
              <a:t> </a:t>
            </a:r>
            <a:r>
              <a:rPr lang="en-US" dirty="0" err="1" smtClean="0"/>
              <a:t>eritma</a:t>
            </a:r>
            <a:r>
              <a:rPr lang="en-US" dirty="0" smtClean="0"/>
              <a:t> </a:t>
            </a:r>
            <a:r>
              <a:rPr lang="en-US" dirty="0" err="1" smtClean="0"/>
              <a:t>deyiladi.Masalan</a:t>
            </a:r>
            <a:r>
              <a:rPr lang="en-US" dirty="0" smtClean="0"/>
              <a:t>, 100 g </a:t>
            </a:r>
            <a:r>
              <a:rPr lang="en-US" dirty="0" err="1" smtClean="0"/>
              <a:t>suvda</a:t>
            </a:r>
            <a:r>
              <a:rPr lang="en-US" dirty="0" smtClean="0"/>
              <a:t> 200 g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erigan</a:t>
            </a:r>
            <a:r>
              <a:rPr lang="en-US" dirty="0" smtClean="0"/>
              <a:t> </a:t>
            </a:r>
            <a:r>
              <a:rPr lang="en-US" dirty="0" err="1" smtClean="0"/>
              <a:t>bo‘lsa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to‘yingan</a:t>
            </a:r>
            <a:r>
              <a:rPr lang="en-US" dirty="0"/>
              <a:t> </a:t>
            </a:r>
            <a:r>
              <a:rPr lang="en-US" dirty="0" err="1"/>
              <a:t>eritma</a:t>
            </a:r>
            <a:r>
              <a:rPr lang="en-US" dirty="0"/>
              <a:t> </a:t>
            </a:r>
            <a:r>
              <a:rPr lang="en-US" dirty="0" smtClean="0"/>
              <a:t>hisoblanadi.100 g </a:t>
            </a:r>
            <a:r>
              <a:rPr lang="en-US" dirty="0" err="1" smtClean="0"/>
              <a:t>suvda</a:t>
            </a:r>
            <a:r>
              <a:rPr lang="en-US" dirty="0" smtClean="0"/>
              <a:t> 100 g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erisa</a:t>
            </a:r>
            <a:r>
              <a:rPr lang="en-US" dirty="0" smtClean="0"/>
              <a:t>, </a:t>
            </a:r>
            <a:r>
              <a:rPr lang="en-US" dirty="0" err="1" smtClean="0"/>
              <a:t>to‘yinmagan</a:t>
            </a:r>
            <a:r>
              <a:rPr lang="en-US" dirty="0" smtClean="0"/>
              <a:t> </a:t>
            </a:r>
            <a:r>
              <a:rPr lang="en-US" dirty="0" err="1" smtClean="0"/>
              <a:t>eritma</a:t>
            </a:r>
            <a:r>
              <a:rPr lang="en-US" dirty="0" smtClean="0"/>
              <a:t> </a:t>
            </a:r>
            <a:r>
              <a:rPr lang="en-US" dirty="0" err="1" smtClean="0"/>
              <a:t>hisoblanadi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90" y="12771"/>
            <a:ext cx="12190413" cy="114326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Eritmada</a:t>
            </a:r>
            <a:r>
              <a:rPr lang="en-US" dirty="0"/>
              <a:t> </a:t>
            </a:r>
            <a:r>
              <a:rPr lang="en-US" dirty="0" err="1"/>
              <a:t>erigan</a:t>
            </a:r>
            <a:r>
              <a:rPr lang="en-US" dirty="0"/>
              <a:t> </a:t>
            </a:r>
            <a:r>
              <a:rPr lang="en-US" dirty="0" err="1"/>
              <a:t>modda</a:t>
            </a:r>
            <a:r>
              <a:rPr lang="en-US" dirty="0"/>
              <a:t> </a:t>
            </a:r>
            <a:r>
              <a:rPr lang="en-US" dirty="0" err="1" smtClean="0"/>
              <a:t>miqdori</a:t>
            </a:r>
            <a:r>
              <a:rPr lang="en-US" dirty="0" smtClean="0"/>
              <a:t> </a:t>
            </a:r>
            <a:r>
              <a:rPr lang="en-US" dirty="0" err="1" smtClean="0"/>
              <a:t>erituvchiga</a:t>
            </a:r>
            <a:r>
              <a:rPr lang="en-US" dirty="0" smtClean="0"/>
              <a:t> </a:t>
            </a:r>
            <a:r>
              <a:rPr lang="en-US" dirty="0" err="1" smtClean="0"/>
              <a:t>nisbatan</a:t>
            </a:r>
            <a:r>
              <a:rPr lang="en-US" dirty="0" smtClean="0"/>
              <a:t>  </a:t>
            </a:r>
            <a:r>
              <a:rPr lang="en-US" dirty="0" err="1" smtClean="0"/>
              <a:t>ko‘p</a:t>
            </a:r>
            <a:r>
              <a:rPr lang="en-US" dirty="0" smtClean="0"/>
              <a:t> </a:t>
            </a:r>
            <a:r>
              <a:rPr lang="en-US" dirty="0" err="1" smtClean="0"/>
              <a:t>bo‘lsa</a:t>
            </a:r>
            <a:r>
              <a:rPr lang="en-US" dirty="0"/>
              <a:t>,  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eritma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kontsentrlangan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eritma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deyiladi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Erigan</a:t>
            </a:r>
            <a:r>
              <a:rPr lang="en-US" dirty="0" smtClean="0"/>
              <a:t> </a:t>
            </a:r>
            <a:r>
              <a:rPr lang="en-US" dirty="0" err="1"/>
              <a:t>modda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erituvchiga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/>
              <a:t>bo’lsa</a:t>
            </a:r>
            <a:r>
              <a:rPr lang="en-US" dirty="0"/>
              <a:t>, </a:t>
            </a:r>
            <a:r>
              <a:rPr lang="en-US" dirty="0" err="1" smtClean="0"/>
              <a:t>bunday</a:t>
            </a:r>
            <a:r>
              <a:rPr lang="en-US" dirty="0" smtClean="0"/>
              <a:t> </a:t>
            </a:r>
            <a:r>
              <a:rPr lang="en-US" dirty="0" err="1" smtClean="0"/>
              <a:t>eritma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70C0"/>
                </a:solidFill>
              </a:rPr>
              <a:t>suyultirilgan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eritma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deyiladi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4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0413" cy="1143265"/>
          </a:xfrm>
          <a:solidFill>
            <a:srgbClr val="0070C0"/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13103"/>
            <a:ext cx="12190413" cy="5329826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Tuzlar</a:t>
            </a:r>
            <a:r>
              <a:rPr lang="en-US" dirty="0"/>
              <a:t>, </a:t>
            </a:r>
            <a:r>
              <a:rPr lang="en-US" dirty="0" err="1"/>
              <a:t>kislota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asoslar</a:t>
            </a:r>
            <a:r>
              <a:rPr lang="en-US" dirty="0"/>
              <a:t> </a:t>
            </a:r>
            <a:r>
              <a:rPr lang="en-US" dirty="0" err="1"/>
              <a:t>qutbli</a:t>
            </a:r>
            <a:r>
              <a:rPr lang="en-US" dirty="0"/>
              <a:t> </a:t>
            </a:r>
            <a:r>
              <a:rPr lang="en-US" dirty="0" err="1"/>
              <a:t>erituvchilarda</a:t>
            </a:r>
            <a:r>
              <a:rPr lang="en-US" dirty="0"/>
              <a:t> </a:t>
            </a:r>
            <a:r>
              <a:rPr lang="en-US" dirty="0" err="1"/>
              <a:t>eriganida</a:t>
            </a:r>
            <a:r>
              <a:rPr lang="en-US" dirty="0"/>
              <a:t> </a:t>
            </a:r>
            <a:r>
              <a:rPr lang="en-US" dirty="0" err="1"/>
              <a:t>qisman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butunlay</a:t>
            </a:r>
            <a:r>
              <a:rPr lang="en-US" dirty="0"/>
              <a:t> </a:t>
            </a:r>
            <a:r>
              <a:rPr lang="en-US" dirty="0" err="1"/>
              <a:t>ionlarga</a:t>
            </a:r>
            <a:r>
              <a:rPr lang="en-US" dirty="0"/>
              <a:t> </a:t>
            </a:r>
            <a:r>
              <a:rPr lang="en-US" dirty="0" err="1"/>
              <a:t>parchalanadi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jarayon</a:t>
            </a:r>
            <a:r>
              <a:rPr lang="en-US" dirty="0"/>
              <a:t> </a:t>
            </a:r>
            <a:r>
              <a:rPr lang="en-US" dirty="0" err="1" smtClean="0"/>
              <a:t>eritmada</a:t>
            </a:r>
            <a:r>
              <a:rPr lang="en-US" dirty="0" smtClean="0"/>
              <a:t> </a:t>
            </a:r>
            <a:r>
              <a:rPr lang="en-US" dirty="0" err="1"/>
              <a:t>zarralar</a:t>
            </a:r>
            <a:r>
              <a:rPr lang="en-US" dirty="0"/>
              <a:t> </a:t>
            </a:r>
            <a:r>
              <a:rPr lang="en-US" dirty="0" err="1"/>
              <a:t>sonining</a:t>
            </a:r>
            <a:r>
              <a:rPr lang="en-US" dirty="0"/>
              <a:t> </a:t>
            </a:r>
            <a:r>
              <a:rPr lang="en-US" dirty="0" err="1"/>
              <a:t>koʻpayishiga</a:t>
            </a:r>
            <a:r>
              <a:rPr lang="en-US" dirty="0"/>
              <a:t> </a:t>
            </a:r>
            <a:r>
              <a:rPr lang="en-US" dirty="0" err="1"/>
              <a:t>sabab</a:t>
            </a:r>
            <a:r>
              <a:rPr lang="en-US" dirty="0"/>
              <a:t> </a:t>
            </a:r>
            <a:r>
              <a:rPr lang="en-US" dirty="0" err="1"/>
              <a:t>boʻladi</a:t>
            </a:r>
            <a:r>
              <a:rPr lang="en-US" dirty="0"/>
              <a:t>. Agar </a:t>
            </a:r>
            <a:r>
              <a:rPr lang="en-US" dirty="0" err="1"/>
              <a:t>erituvchi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boʻlsa</a:t>
            </a:r>
            <a:r>
              <a:rPr lang="en-US" dirty="0"/>
              <a:t>, </a:t>
            </a:r>
            <a:r>
              <a:rPr lang="en-US" dirty="0" err="1"/>
              <a:t>gidratlar</a:t>
            </a:r>
            <a:r>
              <a:rPr lang="en-US" dirty="0"/>
              <a:t>,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modda</a:t>
            </a:r>
            <a:r>
              <a:rPr lang="en-US" dirty="0"/>
              <a:t> </a:t>
            </a:r>
            <a:r>
              <a:rPr lang="en-US" dirty="0" err="1"/>
              <a:t>boʻlsa</a:t>
            </a:r>
            <a:r>
              <a:rPr lang="en-US" dirty="0"/>
              <a:t>, </a:t>
            </a:r>
            <a:r>
              <a:rPr lang="en-US" dirty="0" err="1"/>
              <a:t>solvatlar</a:t>
            </a:r>
            <a:r>
              <a:rPr lang="en-US" dirty="0"/>
              <a:t> </a:t>
            </a:r>
            <a:r>
              <a:rPr lang="en-US" dirty="0" err="1"/>
              <a:t>vujudga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Bu </a:t>
            </a:r>
            <a:r>
              <a:rPr lang="en-US" dirty="0" err="1"/>
              <a:t>jarayonlar</a:t>
            </a:r>
            <a:r>
              <a:rPr lang="en-US" dirty="0"/>
              <a:t> </a:t>
            </a:r>
            <a:r>
              <a:rPr lang="en-US" dirty="0" err="1"/>
              <a:t>tegishlicha</a:t>
            </a:r>
            <a:r>
              <a:rPr lang="en-US" dirty="0"/>
              <a:t> </a:t>
            </a:r>
            <a:r>
              <a:rPr lang="en-US" dirty="0" err="1"/>
              <a:t>gidratlanish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solvatlanish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. 1887 </a:t>
            </a:r>
            <a:r>
              <a:rPr lang="en-US" dirty="0" err="1"/>
              <a:t>yil</a:t>
            </a:r>
            <a:r>
              <a:rPr lang="en-US" dirty="0"/>
              <a:t> </a:t>
            </a:r>
            <a:r>
              <a:rPr lang="en-US" dirty="0" err="1" smtClean="0"/>
              <a:t>D,M.Mendeleyev</a:t>
            </a:r>
            <a:r>
              <a:rPr lang="en-US" dirty="0" smtClean="0"/>
              <a:t> </a:t>
            </a:r>
            <a:r>
              <a:rPr lang="en-US" dirty="0" err="1"/>
              <a:t>oʻzining</a:t>
            </a:r>
            <a:r>
              <a:rPr lang="en-US" dirty="0"/>
              <a:t> </a:t>
            </a:r>
            <a:r>
              <a:rPr lang="en-US" dirty="0" err="1"/>
              <a:t>gidratlanish</a:t>
            </a:r>
            <a:r>
              <a:rPr lang="en-US" dirty="0"/>
              <a:t> </a:t>
            </a:r>
            <a:r>
              <a:rPr lang="en-US" dirty="0" err="1"/>
              <a:t>nazariyasini</a:t>
            </a:r>
            <a:r>
              <a:rPr lang="en-US" dirty="0"/>
              <a:t> </a:t>
            </a:r>
            <a:r>
              <a:rPr lang="en-US" dirty="0" err="1"/>
              <a:t>olgʻa</a:t>
            </a:r>
            <a:r>
              <a:rPr lang="en-US" dirty="0"/>
              <a:t> </a:t>
            </a:r>
            <a:r>
              <a:rPr lang="en-US" dirty="0" err="1"/>
              <a:t>surgan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shogirdi</a:t>
            </a:r>
            <a:r>
              <a:rPr lang="en-US" dirty="0"/>
              <a:t> </a:t>
            </a:r>
            <a:r>
              <a:rPr lang="en-US" dirty="0" err="1"/>
              <a:t>I.A.Kablukov</a:t>
            </a:r>
            <a:r>
              <a:rPr lang="en-US" dirty="0"/>
              <a:t> </a:t>
            </a:r>
            <a:r>
              <a:rPr lang="en-US" dirty="0" err="1" smtClean="0"/>
              <a:t>oʻz</a:t>
            </a:r>
            <a:r>
              <a:rPr lang="en-US" dirty="0" smtClean="0"/>
              <a:t> </a:t>
            </a:r>
            <a:r>
              <a:rPr lang="en-US" dirty="0" err="1"/>
              <a:t>ustozi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davom</a:t>
            </a:r>
            <a:r>
              <a:rPr lang="en-US" dirty="0"/>
              <a:t> </a:t>
            </a:r>
            <a:r>
              <a:rPr lang="en-US" dirty="0" err="1" smtClean="0"/>
              <a:t>ettirdi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4326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chemeClr val="bg1"/>
                </a:solidFill>
              </a:rPr>
              <a:t>Erishda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kimyoviy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ta‘sirning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belgilari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6356" y="1635691"/>
            <a:ext cx="377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Issiqlik</a:t>
            </a:r>
            <a:r>
              <a:rPr lang="en-US" sz="4000" dirty="0"/>
              <a:t> </a:t>
            </a:r>
            <a:r>
              <a:rPr lang="en-US" sz="4000" dirty="0" err="1"/>
              <a:t>belgilari</a:t>
            </a:r>
            <a:r>
              <a:rPr lang="en-US" sz="4000" dirty="0"/>
              <a:t>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1665" y="3644444"/>
                <a:ext cx="2903189" cy="14465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/>
                  <a:t>Ekzotermik</a:t>
                </a:r>
                <a:r>
                  <a:rPr lang="en-US" sz="3600" dirty="0"/>
                  <a:t> </a:t>
                </a:r>
              </a:p>
              <a:p>
                <a:r>
                  <a:rPr lang="en-US" sz="2400" dirty="0"/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2800" dirty="0"/>
                  <a:t>, </a:t>
                </a:r>
                <a:r>
                  <a:rPr lang="en-US" sz="2800" dirty="0" err="1"/>
                  <a:t>NaOH</a:t>
                </a:r>
                <a:r>
                  <a:rPr lang="en-US" sz="2400" dirty="0"/>
                  <a:t>)  </a:t>
                </a:r>
                <a:r>
                  <a:rPr lang="en-US" sz="2400" dirty="0" err="1"/>
                  <a:t>erishi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65" y="3644444"/>
                <a:ext cx="2903189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6513" t="-6329" r="-2311" b="-9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H="1">
            <a:off x="1306356" y="2343577"/>
            <a:ext cx="972426" cy="130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30910" y="4521607"/>
                <a:ext cx="2922595" cy="11387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/>
                  <a:t>Endotermik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𝑁𝑂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 ,</a:t>
                </a:r>
                <a:r>
                  <a:rPr lang="en-US" sz="2800" dirty="0" err="1" smtClean="0"/>
                  <a:t>NaCI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10" y="4521607"/>
                <a:ext cx="2922595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7516" t="-9626" r="-6472" b="-1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3574926" y="2343577"/>
            <a:ext cx="792088" cy="2024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612344" y="1556682"/>
            <a:ext cx="3847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Rang </a:t>
            </a:r>
            <a:r>
              <a:rPr lang="en-US" sz="4000" dirty="0" err="1" smtClean="0"/>
              <a:t>o‘zgarishi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07174" y="2978999"/>
                <a:ext cx="3063735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𝐶𝑢𝑆𝑂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ning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oq</a:t>
                </a:r>
                <a:r>
                  <a:rPr lang="en-US" sz="3600" dirty="0"/>
                  <a:t> </a:t>
                </a:r>
                <a:r>
                  <a:rPr lang="en-US" sz="3600" dirty="0" err="1"/>
                  <a:t>kristallari</a:t>
                </a:r>
                <a:r>
                  <a:rPr lang="en-US" sz="3600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174" y="2978999"/>
                <a:ext cx="306373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175" t="-7614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494868" y="4367719"/>
                <a:ext cx="4072946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𝐶𝑢𝑆𝑂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O</a:t>
                </a:r>
                <a:r>
                  <a:rPr lang="ru-RU" sz="3600" dirty="0" smtClean="0"/>
                  <a:t> </a:t>
                </a:r>
                <a:r>
                  <a:rPr lang="en-US" sz="3600" dirty="0" err="1"/>
                  <a:t>ning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ko‘k</a:t>
                </a:r>
                <a:r>
                  <a:rPr lang="en-US" sz="3600" dirty="0"/>
                  <a:t> </a:t>
                </a:r>
                <a:r>
                  <a:rPr lang="en-US" sz="3600" dirty="0" err="1" smtClean="0"/>
                  <a:t>kristallari</a:t>
                </a:r>
                <a:endParaRPr lang="ru-RU" sz="3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68" y="4367719"/>
                <a:ext cx="4072946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4484" t="-7614" r="-448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H="1">
            <a:off x="7494868" y="2150055"/>
            <a:ext cx="885469" cy="70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407574" y="2150055"/>
            <a:ext cx="648072" cy="2029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1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5714"/>
            <a:ext cx="12190413" cy="1143265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Eritma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turlari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5538"/>
            <a:ext cx="4150989" cy="5472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To‘yinmagan</a:t>
            </a:r>
            <a:r>
              <a:rPr lang="en-US" sz="3600" dirty="0" smtClean="0"/>
              <a:t>- </a:t>
            </a:r>
            <a:r>
              <a:rPr lang="en-US" sz="3600" dirty="0" err="1"/>
              <a:t>ayni</a:t>
            </a:r>
            <a:r>
              <a:rPr lang="en-US" sz="3600" dirty="0"/>
              <a:t> </a:t>
            </a:r>
            <a:r>
              <a:rPr lang="en-US" sz="3600" dirty="0" err="1"/>
              <a:t>haroratdagi</a:t>
            </a:r>
            <a:r>
              <a:rPr lang="en-US" sz="3600" dirty="0"/>
              <a:t> </a:t>
            </a:r>
            <a:r>
              <a:rPr lang="en-US" sz="3600" dirty="0" err="1" smtClean="0"/>
              <a:t>to‘yingan</a:t>
            </a:r>
            <a:r>
              <a:rPr lang="en-US" sz="3600" dirty="0" smtClean="0"/>
              <a:t> </a:t>
            </a:r>
            <a:r>
              <a:rPr lang="en-US" sz="3600" dirty="0" err="1"/>
              <a:t>eritmada</a:t>
            </a:r>
            <a:r>
              <a:rPr lang="en-US" sz="3600" dirty="0"/>
              <a:t> </a:t>
            </a:r>
            <a:r>
              <a:rPr lang="en-US" sz="3600" dirty="0" err="1"/>
              <a:t>erishi</a:t>
            </a:r>
            <a:r>
              <a:rPr lang="en-US" sz="3600" dirty="0"/>
              <a:t> </a:t>
            </a:r>
            <a:r>
              <a:rPr lang="en-US" sz="3600" dirty="0" err="1"/>
              <a:t>mumkin</a:t>
            </a:r>
            <a:r>
              <a:rPr lang="en-US" sz="3600" dirty="0"/>
              <a:t> </a:t>
            </a:r>
            <a:r>
              <a:rPr lang="en-US" sz="3600" dirty="0" err="1" smtClean="0"/>
              <a:t>bo‘lgan</a:t>
            </a:r>
            <a:r>
              <a:rPr lang="en-US" sz="3600" dirty="0" smtClean="0"/>
              <a:t> </a:t>
            </a:r>
            <a:r>
              <a:rPr lang="en-US" sz="3600" dirty="0" err="1"/>
              <a:t>erigan</a:t>
            </a:r>
            <a:r>
              <a:rPr lang="en-US" sz="3600" dirty="0"/>
              <a:t> </a:t>
            </a:r>
            <a:r>
              <a:rPr lang="en-US" sz="3600" dirty="0" err="1"/>
              <a:t>modda</a:t>
            </a:r>
            <a:r>
              <a:rPr lang="en-US" sz="3600" dirty="0"/>
              <a:t> </a:t>
            </a:r>
            <a:r>
              <a:rPr lang="en-US" sz="3600" dirty="0" err="1"/>
              <a:t>massasidan</a:t>
            </a:r>
            <a:r>
              <a:rPr lang="en-US" sz="3600" dirty="0"/>
              <a:t> </a:t>
            </a:r>
            <a:r>
              <a:rPr lang="en-US" sz="3600" dirty="0" err="1"/>
              <a:t>kam</a:t>
            </a:r>
            <a:r>
              <a:rPr lang="en-US" sz="3600" dirty="0"/>
              <a:t> </a:t>
            </a:r>
            <a:r>
              <a:rPr lang="en-US" sz="3600" dirty="0" err="1"/>
              <a:t>miqdorda</a:t>
            </a:r>
            <a:r>
              <a:rPr lang="en-US" sz="3600" dirty="0"/>
              <a:t> </a:t>
            </a:r>
            <a:r>
              <a:rPr lang="en-US" sz="3600" dirty="0" err="1"/>
              <a:t>eruvchi</a:t>
            </a:r>
            <a:r>
              <a:rPr lang="en-US" sz="3600" dirty="0"/>
              <a:t> </a:t>
            </a:r>
            <a:r>
              <a:rPr lang="en-US" sz="3600" dirty="0" err="1"/>
              <a:t>tutuvchi</a:t>
            </a:r>
            <a:r>
              <a:rPr lang="en-US" sz="3600" dirty="0"/>
              <a:t> </a:t>
            </a:r>
            <a:r>
              <a:rPr lang="en-US" sz="3600" dirty="0" err="1"/>
              <a:t>eritma</a:t>
            </a:r>
            <a:r>
              <a:rPr lang="en-US" sz="3600" dirty="0"/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2845" y="1341562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To‘yingan</a:t>
            </a:r>
            <a:r>
              <a:rPr lang="en-US" sz="3600" dirty="0" smtClean="0"/>
              <a:t> </a:t>
            </a:r>
            <a:r>
              <a:rPr lang="en-US" sz="3600" dirty="0"/>
              <a:t>– </a:t>
            </a:r>
            <a:r>
              <a:rPr lang="en-US" sz="3600" dirty="0" err="1"/>
              <a:t>ayni</a:t>
            </a:r>
            <a:r>
              <a:rPr lang="en-US" sz="3600" dirty="0"/>
              <a:t> </a:t>
            </a:r>
            <a:r>
              <a:rPr lang="en-US" sz="3600" dirty="0" err="1"/>
              <a:t>haroratda</a:t>
            </a:r>
            <a:r>
              <a:rPr lang="en-US" sz="3600" dirty="0"/>
              <a:t> </a:t>
            </a:r>
            <a:r>
              <a:rPr lang="en-US" sz="3600" dirty="0" err="1"/>
              <a:t>eruvchi</a:t>
            </a:r>
            <a:r>
              <a:rPr lang="en-US" sz="3600" dirty="0"/>
              <a:t> </a:t>
            </a:r>
            <a:r>
              <a:rPr lang="en-US" sz="3600" dirty="0" err="1"/>
              <a:t>moddadan</a:t>
            </a:r>
            <a:r>
              <a:rPr lang="en-US" sz="3600" dirty="0"/>
              <a:t> </a:t>
            </a:r>
            <a:r>
              <a:rPr lang="en-US" sz="3600" dirty="0" err="1"/>
              <a:t>ortiqcha</a:t>
            </a:r>
            <a:r>
              <a:rPr lang="en-US" sz="3600" dirty="0"/>
              <a:t> </a:t>
            </a:r>
            <a:r>
              <a:rPr lang="en-US" sz="3600" dirty="0" err="1"/>
              <a:t>erita</a:t>
            </a:r>
            <a:r>
              <a:rPr lang="en-US" sz="3600" dirty="0"/>
              <a:t> </a:t>
            </a:r>
            <a:r>
              <a:rPr lang="en-US" sz="3600" dirty="0" err="1"/>
              <a:t>olmaydigan</a:t>
            </a:r>
            <a:r>
              <a:rPr lang="en-US" sz="3600" dirty="0"/>
              <a:t> </a:t>
            </a:r>
            <a:r>
              <a:rPr lang="en-US" sz="3600" dirty="0" err="1"/>
              <a:t>eritma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47334" y="1125538"/>
            <a:ext cx="487870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O‘ta</a:t>
            </a:r>
            <a:r>
              <a:rPr lang="en-US" sz="3200" dirty="0" smtClean="0"/>
              <a:t> </a:t>
            </a:r>
            <a:r>
              <a:rPr lang="en-US" sz="3200" dirty="0" err="1" smtClean="0"/>
              <a:t>to‘yingan</a:t>
            </a:r>
            <a:r>
              <a:rPr lang="en-US" sz="3200" dirty="0" smtClean="0"/>
              <a:t> – </a:t>
            </a:r>
            <a:r>
              <a:rPr lang="en-US" sz="3200" dirty="0" err="1" smtClean="0"/>
              <a:t>to‘yingan</a:t>
            </a:r>
            <a:r>
              <a:rPr lang="en-US" sz="3200" dirty="0" smtClean="0"/>
              <a:t> </a:t>
            </a:r>
            <a:r>
              <a:rPr lang="en-US" sz="3200" dirty="0" err="1"/>
              <a:t>eritmada</a:t>
            </a:r>
            <a:r>
              <a:rPr lang="en-US" sz="3200" dirty="0"/>
              <a:t> </a:t>
            </a:r>
            <a:r>
              <a:rPr lang="en-US" sz="3200" dirty="0" err="1"/>
              <a:t>erigan</a:t>
            </a:r>
            <a:r>
              <a:rPr lang="en-US" sz="3200" dirty="0"/>
              <a:t> </a:t>
            </a:r>
            <a:r>
              <a:rPr lang="en-US" sz="3200" dirty="0" err="1"/>
              <a:t>moddaning</a:t>
            </a:r>
            <a:r>
              <a:rPr lang="en-US" sz="3200" dirty="0"/>
              <a:t> </a:t>
            </a:r>
            <a:r>
              <a:rPr lang="en-US" sz="3200" dirty="0" err="1"/>
              <a:t>massasidan</a:t>
            </a:r>
            <a:r>
              <a:rPr lang="en-US" sz="3200" dirty="0"/>
              <a:t> </a:t>
            </a:r>
            <a:r>
              <a:rPr lang="en-US" sz="3200" dirty="0" err="1" smtClean="0"/>
              <a:t>ko‘proq</a:t>
            </a:r>
            <a:r>
              <a:rPr lang="en-US" sz="3200" dirty="0" smtClean="0"/>
              <a:t> </a:t>
            </a:r>
            <a:r>
              <a:rPr lang="en-US" sz="3200" dirty="0" err="1"/>
              <a:t>miqdorda</a:t>
            </a:r>
            <a:r>
              <a:rPr lang="en-US" sz="3200" dirty="0"/>
              <a:t> </a:t>
            </a:r>
            <a:r>
              <a:rPr lang="en-US" sz="3200" dirty="0" err="1"/>
              <a:t>modda</a:t>
            </a:r>
            <a:r>
              <a:rPr lang="en-US" sz="3200" dirty="0"/>
              <a:t> </a:t>
            </a:r>
            <a:r>
              <a:rPr lang="en-US" sz="3200" dirty="0" err="1"/>
              <a:t>erigan</a:t>
            </a:r>
            <a:r>
              <a:rPr lang="en-US" sz="3200" dirty="0"/>
              <a:t> </a:t>
            </a:r>
            <a:r>
              <a:rPr lang="en-US" sz="3200" dirty="0" err="1" smtClean="0"/>
              <a:t>bo‘lsa</a:t>
            </a:r>
            <a:r>
              <a:rPr lang="en-US" sz="3200" dirty="0"/>
              <a:t>, </a:t>
            </a:r>
            <a:r>
              <a:rPr lang="en-US" sz="3200" dirty="0" err="1" smtClean="0"/>
              <a:t>o‘ta</a:t>
            </a:r>
            <a:r>
              <a:rPr lang="en-US" sz="3200" dirty="0" smtClean="0"/>
              <a:t> </a:t>
            </a:r>
            <a:r>
              <a:rPr lang="en-US" sz="3200" dirty="0" err="1" smtClean="0"/>
              <a:t>to‘yingan</a:t>
            </a:r>
            <a:r>
              <a:rPr lang="en-US" sz="3200" dirty="0" smtClean="0"/>
              <a:t> </a:t>
            </a:r>
            <a:r>
              <a:rPr lang="en-US" sz="3200" dirty="0" err="1"/>
              <a:t>eritma</a:t>
            </a:r>
            <a:r>
              <a:rPr lang="en-US" sz="3200" dirty="0"/>
              <a:t> </a:t>
            </a:r>
            <a:r>
              <a:rPr lang="en-US" sz="3200" dirty="0" err="1" smtClean="0"/>
              <a:t>deyiladi</a:t>
            </a:r>
            <a:r>
              <a:rPr lang="en-US" sz="3200" dirty="0"/>
              <a:t>. </a:t>
            </a:r>
            <a:r>
              <a:rPr lang="en-US" sz="3200" dirty="0" err="1" smtClean="0"/>
              <a:t>O‘ta</a:t>
            </a:r>
            <a:r>
              <a:rPr lang="en-US" sz="3200" dirty="0" smtClean="0"/>
              <a:t> </a:t>
            </a:r>
            <a:r>
              <a:rPr lang="en-US" sz="3200" dirty="0" err="1" smtClean="0"/>
              <a:t>to‘yingan</a:t>
            </a:r>
            <a:r>
              <a:rPr lang="en-US" sz="3200" dirty="0" smtClean="0"/>
              <a:t> </a:t>
            </a:r>
            <a:r>
              <a:rPr lang="en-US" sz="3200" dirty="0" err="1"/>
              <a:t>eritma</a:t>
            </a:r>
            <a:r>
              <a:rPr lang="en-US" sz="3200" dirty="0"/>
              <a:t> </a:t>
            </a:r>
            <a:r>
              <a:rPr lang="en-US" sz="3200" dirty="0" err="1"/>
              <a:t>asta-sekinlik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sovutish</a:t>
            </a:r>
            <a:r>
              <a:rPr lang="en-US" sz="3200" dirty="0"/>
              <a:t> </a:t>
            </a:r>
            <a:r>
              <a:rPr lang="en-US" sz="3200" dirty="0" err="1"/>
              <a:t>hisobiga</a:t>
            </a:r>
            <a:r>
              <a:rPr lang="en-US" sz="3200" dirty="0"/>
              <a:t> </a:t>
            </a:r>
            <a:r>
              <a:rPr lang="en-US" sz="3600" dirty="0" err="1"/>
              <a:t>hosil</a:t>
            </a:r>
            <a:r>
              <a:rPr lang="en-US" sz="3600" dirty="0"/>
              <a:t> </a:t>
            </a:r>
            <a:r>
              <a:rPr lang="en-US" sz="3600" dirty="0" err="1" smtClean="0"/>
              <a:t>bo‘ladi</a:t>
            </a:r>
            <a:r>
              <a:rPr lang="en-US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725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4326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Qattiq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moddalarning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eruvchanligiga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bog‘liq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omillar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582" y="1871836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1.Moddalar </a:t>
            </a:r>
            <a:r>
              <a:rPr lang="en-US" sz="4000" dirty="0" err="1"/>
              <a:t>tabiatiga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3872" y="2997746"/>
            <a:ext cx="4509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a)</a:t>
            </a:r>
            <a:r>
              <a:rPr lang="en-US" sz="4000" dirty="0" err="1"/>
              <a:t>Yaxshi</a:t>
            </a:r>
            <a:r>
              <a:rPr lang="en-US" sz="4000" dirty="0"/>
              <a:t> </a:t>
            </a:r>
            <a:r>
              <a:rPr lang="en-US" sz="4000" dirty="0" err="1"/>
              <a:t>eriydigan</a:t>
            </a:r>
            <a:r>
              <a:rPr lang="en-US" sz="4000" dirty="0"/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4686" y="4005858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b)</a:t>
            </a:r>
            <a:r>
              <a:rPr lang="en-US" sz="3600" dirty="0" err="1"/>
              <a:t>Amalda</a:t>
            </a:r>
            <a:r>
              <a:rPr lang="en-US" sz="3600" dirty="0"/>
              <a:t> </a:t>
            </a:r>
            <a:r>
              <a:rPr lang="en-US" sz="3600" dirty="0" err="1"/>
              <a:t>erimaydigan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2878" y="5121555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c)</a:t>
            </a:r>
            <a:r>
              <a:rPr lang="en-US" sz="3600" dirty="0" err="1"/>
              <a:t>Kam</a:t>
            </a:r>
            <a:r>
              <a:rPr lang="en-US" sz="3600" dirty="0"/>
              <a:t> </a:t>
            </a:r>
            <a:r>
              <a:rPr lang="en-US" sz="3600" dirty="0" err="1"/>
              <a:t>eriydigan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51390" y="177361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2.  </a:t>
            </a:r>
            <a:r>
              <a:rPr lang="en-US" sz="4000" dirty="0" err="1"/>
              <a:t>Haroratga</a:t>
            </a:r>
            <a:r>
              <a:rPr lang="en-US" sz="4000" dirty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55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74" y="1629594"/>
            <a:ext cx="5112568" cy="48965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err="1"/>
              <a:t>Eritmalar</a:t>
            </a:r>
            <a:r>
              <a:rPr lang="en-US" sz="4400" dirty="0"/>
              <a:t> </a:t>
            </a:r>
            <a:r>
              <a:rPr lang="en-US" sz="4400" dirty="0" err="1"/>
              <a:t>tirik</a:t>
            </a:r>
            <a:r>
              <a:rPr lang="en-US" sz="4400" dirty="0"/>
              <a:t> </a:t>
            </a:r>
            <a:r>
              <a:rPr lang="en-US" sz="4400" dirty="0" err="1"/>
              <a:t>organizmlar</a:t>
            </a:r>
            <a:r>
              <a:rPr lang="en-US" sz="4400" dirty="0"/>
              <a:t> </a:t>
            </a:r>
            <a:r>
              <a:rPr lang="en-US" sz="4400" dirty="0" err="1"/>
              <a:t>hayotida</a:t>
            </a:r>
            <a:r>
              <a:rPr lang="en-US" sz="4400" dirty="0"/>
              <a:t> </a:t>
            </a:r>
            <a:r>
              <a:rPr lang="en-US" sz="4400" dirty="0" err="1"/>
              <a:t>muhim</a:t>
            </a:r>
            <a:r>
              <a:rPr lang="en-US" sz="4400" dirty="0"/>
              <a:t> </a:t>
            </a:r>
            <a:r>
              <a:rPr lang="en-US" sz="4400" dirty="0" err="1"/>
              <a:t>ahamiyatga</a:t>
            </a:r>
            <a:r>
              <a:rPr lang="en-US" sz="4400" dirty="0"/>
              <a:t> </a:t>
            </a:r>
            <a:r>
              <a:rPr lang="en-US" sz="4400" dirty="0" err="1"/>
              <a:t>ega</a:t>
            </a:r>
            <a:r>
              <a:rPr lang="en-US" sz="4400" dirty="0"/>
              <a:t>. </a:t>
            </a:r>
            <a:r>
              <a:rPr lang="en-US" sz="4400" dirty="0" err="1"/>
              <a:t>Masalan</a:t>
            </a:r>
            <a:r>
              <a:rPr lang="en-US" sz="4400" dirty="0"/>
              <a:t>, </a:t>
            </a:r>
            <a:r>
              <a:rPr lang="en-US" sz="4400" dirty="0" err="1"/>
              <a:t>qon</a:t>
            </a:r>
            <a:r>
              <a:rPr lang="en-US" sz="4400" dirty="0"/>
              <a:t>,  </a:t>
            </a:r>
            <a:r>
              <a:rPr lang="en-US" sz="4400" dirty="0" err="1"/>
              <a:t>limfa</a:t>
            </a:r>
            <a:r>
              <a:rPr lang="en-US" sz="4400" dirty="0"/>
              <a:t>, </a:t>
            </a:r>
            <a:r>
              <a:rPr lang="en-US" sz="4400" dirty="0" err="1"/>
              <a:t>va</a:t>
            </a:r>
            <a:r>
              <a:rPr lang="en-US" sz="4400" dirty="0"/>
              <a:t> </a:t>
            </a:r>
            <a:r>
              <a:rPr lang="en-US" sz="4400" dirty="0" err="1"/>
              <a:t>so‘lak</a:t>
            </a:r>
            <a:r>
              <a:rPr lang="en-US" sz="4400" dirty="0"/>
              <a:t> </a:t>
            </a:r>
            <a:r>
              <a:rPr lang="en-US" sz="4400" dirty="0" err="1"/>
              <a:t>suyuqliklari</a:t>
            </a:r>
            <a:r>
              <a:rPr lang="en-US" sz="4400" dirty="0"/>
              <a:t> </a:t>
            </a:r>
            <a:r>
              <a:rPr lang="en-US" sz="4400" dirty="0" err="1"/>
              <a:t>eritmalardir</a:t>
            </a:r>
            <a:r>
              <a:rPr lang="en-US" sz="4400" dirty="0"/>
              <a:t>. 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3519" t="40410" r="5901" b="13467"/>
          <a:stretch/>
        </p:blipFill>
        <p:spPr>
          <a:xfrm>
            <a:off x="5676237" y="1845618"/>
            <a:ext cx="5904656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35366" y="4797946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Qon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limfa</a:t>
            </a:r>
            <a:endParaRPr lang="ru-RU" sz="36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Eritmalarning</a:t>
            </a:r>
            <a:r>
              <a:rPr lang="en-US" sz="6000" b="1" dirty="0" smtClean="0">
                <a:solidFill>
                  <a:schemeClr val="bg1"/>
                </a:solidFill>
              </a:rPr>
              <a:t>   </a:t>
            </a:r>
            <a:r>
              <a:rPr lang="en-US" sz="6000" b="1" dirty="0" err="1" smtClean="0">
                <a:solidFill>
                  <a:schemeClr val="bg1"/>
                </a:solidFill>
              </a:rPr>
              <a:t>ahamiyati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43265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Eritmalar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42" y="1197546"/>
            <a:ext cx="12071872" cy="5662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 </a:t>
            </a:r>
            <a:r>
              <a:rPr lang="en-US" sz="4000" b="1" dirty="0" err="1"/>
              <a:t>Ikki</a:t>
            </a:r>
            <a:r>
              <a:rPr lang="en-US" sz="4000" b="1" dirty="0"/>
              <a:t> </a:t>
            </a:r>
            <a:r>
              <a:rPr lang="en-US" sz="4000" b="1" dirty="0" err="1"/>
              <a:t>va</a:t>
            </a:r>
            <a:r>
              <a:rPr lang="en-US" sz="4000" b="1" dirty="0"/>
              <a:t> </a:t>
            </a:r>
            <a:r>
              <a:rPr lang="en-US" sz="4000" b="1" dirty="0" err="1"/>
              <a:t>undan</a:t>
            </a:r>
            <a:r>
              <a:rPr lang="en-US" sz="4000" b="1" dirty="0"/>
              <a:t> </a:t>
            </a:r>
            <a:r>
              <a:rPr lang="en-US" sz="4000" b="1" dirty="0" err="1"/>
              <a:t>ortiq</a:t>
            </a:r>
            <a:r>
              <a:rPr lang="en-US" sz="4000" b="1" dirty="0"/>
              <a:t> </a:t>
            </a:r>
            <a:r>
              <a:rPr lang="en-US" sz="4000" b="1" dirty="0" err="1"/>
              <a:t>komponentlardan</a:t>
            </a:r>
            <a:r>
              <a:rPr lang="en-US" sz="4000" b="1" dirty="0"/>
              <a:t> </a:t>
            </a:r>
            <a:r>
              <a:rPr lang="en-US" sz="4000" b="1" dirty="0" err="1"/>
              <a:t>va</a:t>
            </a:r>
            <a:r>
              <a:rPr lang="en-US" sz="4000" b="1" dirty="0"/>
              <a:t> </a:t>
            </a:r>
            <a:r>
              <a:rPr lang="en-US" sz="4000" b="1" dirty="0" err="1"/>
              <a:t>ularning</a:t>
            </a:r>
            <a:r>
              <a:rPr lang="en-US" sz="4000" b="1" dirty="0"/>
              <a:t> </a:t>
            </a:r>
            <a:r>
              <a:rPr lang="en-US" sz="4000" b="1" dirty="0" err="1"/>
              <a:t>o’zaro</a:t>
            </a:r>
            <a:r>
              <a:rPr lang="en-US" sz="4000" b="1" dirty="0"/>
              <a:t> </a:t>
            </a:r>
            <a:r>
              <a:rPr lang="en-US" sz="4000" b="1" dirty="0" err="1"/>
              <a:t>ta’sir</a:t>
            </a:r>
            <a:r>
              <a:rPr lang="en-US" sz="4000" b="1" dirty="0"/>
              <a:t>  </a:t>
            </a:r>
            <a:r>
              <a:rPr lang="en-US" sz="4000" b="1" dirty="0" err="1"/>
              <a:t>mahsulotlaridan</a:t>
            </a:r>
            <a:r>
              <a:rPr lang="en-US" sz="4000" b="1" dirty="0"/>
              <a:t> </a:t>
            </a:r>
            <a:r>
              <a:rPr lang="en-US" sz="4000" b="1" dirty="0" err="1"/>
              <a:t>tashkil</a:t>
            </a:r>
            <a:r>
              <a:rPr lang="en-US" sz="4000" b="1" dirty="0"/>
              <a:t> </a:t>
            </a:r>
            <a:r>
              <a:rPr lang="en-US" sz="4000" b="1" dirty="0" err="1"/>
              <a:t>topgan</a:t>
            </a:r>
            <a:r>
              <a:rPr lang="en-US" sz="4000" b="1" dirty="0"/>
              <a:t> </a:t>
            </a:r>
            <a:r>
              <a:rPr lang="en-US" sz="4000" b="1" dirty="0" err="1"/>
              <a:t>gomogen</a:t>
            </a:r>
            <a:r>
              <a:rPr lang="en-US" sz="4000" b="1" dirty="0"/>
              <a:t> </a:t>
            </a:r>
            <a:r>
              <a:rPr lang="en-US" sz="4000" b="1" dirty="0" err="1"/>
              <a:t>sistemaga</a:t>
            </a:r>
            <a:r>
              <a:rPr lang="en-US" sz="4000" b="1" dirty="0"/>
              <a:t> </a:t>
            </a:r>
            <a:r>
              <a:rPr lang="en-US" sz="4000" b="1" dirty="0" err="1"/>
              <a:t>eritma</a:t>
            </a:r>
            <a:r>
              <a:rPr lang="en-US" sz="4000" b="1" dirty="0"/>
              <a:t>  </a:t>
            </a:r>
            <a:r>
              <a:rPr lang="en-US" sz="4000" b="1" dirty="0" err="1"/>
              <a:t>deyiladi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3600" b="1" dirty="0" smtClean="0"/>
              <a:t>    </a:t>
            </a:r>
            <a:r>
              <a:rPr lang="en-US" sz="5400" dirty="0" err="1" smtClean="0">
                <a:solidFill>
                  <a:srgbClr val="0070C0"/>
                </a:solidFill>
              </a:rPr>
              <a:t>Eritma</a:t>
            </a:r>
            <a:r>
              <a:rPr lang="en-US" sz="5400" dirty="0" smtClean="0"/>
              <a:t>  =  </a:t>
            </a:r>
            <a:r>
              <a:rPr lang="en-US" sz="5400" dirty="0" err="1" smtClean="0">
                <a:solidFill>
                  <a:srgbClr val="92D050"/>
                </a:solidFill>
              </a:rPr>
              <a:t>erituvchi</a:t>
            </a:r>
            <a:r>
              <a:rPr lang="en-US" sz="5400" dirty="0" smtClean="0">
                <a:solidFill>
                  <a:srgbClr val="92D050"/>
                </a:solidFill>
              </a:rPr>
              <a:t> </a:t>
            </a:r>
            <a:r>
              <a:rPr lang="en-US" sz="5400" dirty="0" smtClean="0"/>
              <a:t>+ </a:t>
            </a:r>
            <a:r>
              <a:rPr lang="en-US" sz="5400" dirty="0" err="1" smtClean="0">
                <a:solidFill>
                  <a:srgbClr val="FFC000"/>
                </a:solidFill>
              </a:rPr>
              <a:t>erigan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</a:rPr>
              <a:t>modda</a:t>
            </a:r>
            <a:r>
              <a:rPr lang="en-US" sz="4800" dirty="0"/>
              <a:t>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92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211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Eritmalarning</a:t>
            </a:r>
            <a:r>
              <a:rPr lang="en-US" sz="6000" b="1" dirty="0" smtClean="0">
                <a:solidFill>
                  <a:schemeClr val="bg1"/>
                </a:solidFill>
              </a:rPr>
              <a:t>   </a:t>
            </a:r>
            <a:r>
              <a:rPr lang="en-US" sz="6000" b="1" dirty="0" err="1" smtClean="0">
                <a:solidFill>
                  <a:schemeClr val="bg1"/>
                </a:solidFill>
              </a:rPr>
              <a:t>ahamiyati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Eritmalar</a:t>
            </a:r>
            <a:r>
              <a:rPr lang="en-US" dirty="0" smtClean="0"/>
              <a:t> </a:t>
            </a:r>
            <a:r>
              <a:rPr lang="en-US" dirty="0" err="1"/>
              <a:t>odam</a:t>
            </a:r>
            <a:r>
              <a:rPr lang="en-US" dirty="0"/>
              <a:t>, </a:t>
            </a:r>
            <a:r>
              <a:rPr lang="en-US" dirty="0" err="1"/>
              <a:t>hayvon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oʻsimliklar</a:t>
            </a:r>
            <a:r>
              <a:rPr lang="en-US" dirty="0"/>
              <a:t> </a:t>
            </a:r>
            <a:r>
              <a:rPr lang="en-US" dirty="0" err="1"/>
              <a:t>hayotida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oʻynaydi</a:t>
            </a:r>
            <a:r>
              <a:rPr lang="en-US" dirty="0"/>
              <a:t>. </a:t>
            </a:r>
            <a:r>
              <a:rPr lang="en-US" dirty="0" err="1" smtClean="0"/>
              <a:t>Oziq-ovqatlar</a:t>
            </a:r>
            <a:r>
              <a:rPr lang="en-US" dirty="0" smtClean="0"/>
              <a:t> </a:t>
            </a:r>
            <a:r>
              <a:rPr lang="en-US" dirty="0" err="1"/>
              <a:t>hazm</a:t>
            </a:r>
            <a:r>
              <a:rPr lang="en-US" dirty="0"/>
              <a:t> </a:t>
            </a:r>
            <a:r>
              <a:rPr lang="en-US" dirty="0" err="1"/>
              <a:t>qilinishidan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 smtClean="0"/>
              <a:t>eritmaga</a:t>
            </a:r>
            <a:r>
              <a:rPr lang="en-US" dirty="0" smtClean="0"/>
              <a:t> </a:t>
            </a:r>
            <a:r>
              <a:rPr lang="en-US" dirty="0" err="1"/>
              <a:t>oʻtkaziladi</a:t>
            </a:r>
            <a:r>
              <a:rPr lang="en-US" dirty="0"/>
              <a:t>.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fiziologik</a:t>
            </a:r>
            <a:r>
              <a:rPr lang="en-US" dirty="0"/>
              <a:t> </a:t>
            </a:r>
            <a:r>
              <a:rPr lang="en-US" dirty="0" err="1"/>
              <a:t>suyukliklar</a:t>
            </a:r>
            <a:r>
              <a:rPr lang="en-US" dirty="0"/>
              <a:t> </a:t>
            </a:r>
            <a:r>
              <a:rPr lang="en-US" dirty="0" err="1" smtClean="0"/>
              <a:t>eritmadan</a:t>
            </a:r>
            <a:r>
              <a:rPr lang="en-US" dirty="0" smtClean="0"/>
              <a:t> </a:t>
            </a:r>
            <a:r>
              <a:rPr lang="en-US" dirty="0" err="1"/>
              <a:t>iborat</a:t>
            </a:r>
            <a:r>
              <a:rPr lang="en-US" dirty="0"/>
              <a:t>. </a:t>
            </a:r>
            <a:r>
              <a:rPr lang="en-US" dirty="0" err="1" smtClean="0"/>
              <a:t>Eritmalar</a:t>
            </a:r>
            <a:r>
              <a:rPr lang="en-US" dirty="0" smtClean="0"/>
              <a:t> </a:t>
            </a:r>
            <a:r>
              <a:rPr lang="en-US" dirty="0" err="1"/>
              <a:t>oʻsimliklarning</a:t>
            </a:r>
            <a:r>
              <a:rPr lang="en-US" dirty="0"/>
              <a:t> </a:t>
            </a:r>
            <a:r>
              <a:rPr lang="en-US" dirty="0" err="1"/>
              <a:t>oʻsishida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hosildorligining</a:t>
            </a:r>
            <a:r>
              <a:rPr lang="en-US" dirty="0"/>
              <a:t> </a:t>
            </a:r>
            <a:r>
              <a:rPr lang="en-US" dirty="0" err="1"/>
              <a:t>oshishida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ahamiyatga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 </a:t>
            </a:r>
            <a:r>
              <a:rPr lang="en-US" dirty="0" err="1"/>
              <a:t>Oʻsimliklar</a:t>
            </a:r>
            <a:r>
              <a:rPr lang="en-US" dirty="0"/>
              <a:t> </a:t>
            </a:r>
            <a:r>
              <a:rPr lang="en-US" dirty="0" err="1"/>
              <a:t>hosilini</a:t>
            </a:r>
            <a:r>
              <a:rPr lang="en-US" dirty="0"/>
              <a:t> </a:t>
            </a:r>
            <a:r>
              <a:rPr lang="en-US" dirty="0" err="1" smtClean="0"/>
              <a:t>eritmaga</a:t>
            </a:r>
            <a:r>
              <a:rPr lang="en-US" dirty="0" smtClean="0"/>
              <a:t> </a:t>
            </a:r>
            <a:r>
              <a:rPr lang="en-US" dirty="0" err="1"/>
              <a:t>oʻtkazish</a:t>
            </a:r>
            <a:r>
              <a:rPr lang="en-US" dirty="0"/>
              <a:t> </a:t>
            </a:r>
            <a:r>
              <a:rPr lang="en-US" dirty="0" err="1"/>
              <a:t>sanoat</a:t>
            </a:r>
            <a:r>
              <a:rPr lang="en-US" dirty="0"/>
              <a:t> </a:t>
            </a:r>
            <a:r>
              <a:rPr lang="en-US" dirty="0" err="1"/>
              <a:t>texnologiyasining</a:t>
            </a:r>
            <a:r>
              <a:rPr lang="en-US" dirty="0"/>
              <a:t> </a:t>
            </a:r>
            <a:r>
              <a:rPr lang="en-US" dirty="0" err="1"/>
              <a:t>asosidir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0980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Mustaqil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bajarish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uchun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topshiriq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1.Darslikdagi 12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o‘qib,kerakli</a:t>
            </a:r>
            <a:r>
              <a:rPr lang="en-US" dirty="0" smtClean="0"/>
              <a:t> </a:t>
            </a:r>
            <a:r>
              <a:rPr lang="en-US" dirty="0" err="1" smtClean="0"/>
              <a:t>malumotlarni</a:t>
            </a:r>
            <a:r>
              <a:rPr lang="en-US" dirty="0" smtClean="0"/>
              <a:t> </a:t>
            </a:r>
            <a:r>
              <a:rPr lang="en-US" dirty="0" err="1" smtClean="0"/>
              <a:t>daftarga</a:t>
            </a:r>
            <a:r>
              <a:rPr lang="en-US" dirty="0" smtClean="0"/>
              <a:t> </a:t>
            </a:r>
            <a:r>
              <a:rPr lang="en-US" dirty="0" err="1" smtClean="0"/>
              <a:t>qayd</a:t>
            </a:r>
            <a:r>
              <a:rPr lang="en-US" dirty="0" smtClean="0"/>
              <a:t> </a:t>
            </a:r>
            <a:r>
              <a:rPr lang="en-US" dirty="0" err="1" smtClean="0"/>
              <a:t>eting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2.Darslikning 64-65 </a:t>
            </a:r>
            <a:r>
              <a:rPr lang="en-US" dirty="0" err="1" smtClean="0"/>
              <a:t>betdagi</a:t>
            </a:r>
            <a:r>
              <a:rPr lang="en-US" dirty="0" smtClean="0"/>
              <a:t> </a:t>
            </a:r>
            <a:r>
              <a:rPr lang="en-US" dirty="0" err="1" smtClean="0"/>
              <a:t>testlarni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2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Eritma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komponentlari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Блок-схема: ручное управление 3"/>
              <p:cNvSpPr/>
              <p:nvPr/>
            </p:nvSpPr>
            <p:spPr>
              <a:xfrm>
                <a:off x="406574" y="1629594"/>
                <a:ext cx="2232248" cy="2376264"/>
              </a:xfrm>
              <a:prstGeom prst="flowChartManualOperat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HCI  </a:t>
                </a:r>
                <a:r>
                  <a:rPr lang="en-US" sz="3200" b="1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O</a:t>
                </a:r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Блок-схема: ручное управление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4" y="1629594"/>
                <a:ext cx="2232248" cy="2376264"/>
              </a:xfrm>
              <a:prstGeom prst="flowChartManualOperation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Блок-схема: ручное управление 4"/>
              <p:cNvSpPr/>
              <p:nvPr/>
            </p:nvSpPr>
            <p:spPr>
              <a:xfrm>
                <a:off x="4439022" y="1644021"/>
                <a:ext cx="2232248" cy="2376264"/>
              </a:xfrm>
              <a:prstGeom prst="flowChartManualOperat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</a:rPr>
                  <a:t>NaCI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O</a:t>
                </a:r>
                <a:endParaRPr lang="ru-RU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Блок-схема: ручное управление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22" y="1644021"/>
                <a:ext cx="2232248" cy="2376264"/>
              </a:xfrm>
              <a:prstGeom prst="flowChartManualOperation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Блок-схема: ручное управление 5"/>
          <p:cNvSpPr/>
          <p:nvPr/>
        </p:nvSpPr>
        <p:spPr>
          <a:xfrm>
            <a:off x="8563714" y="1629594"/>
            <a:ext cx="2232248" cy="2376264"/>
          </a:xfrm>
          <a:prstGeom prst="flowChartManualOpera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Spirt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suv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578" y="4581922"/>
            <a:ext cx="10837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Agregat</a:t>
            </a:r>
            <a:r>
              <a:rPr lang="en-US" sz="3600" dirty="0"/>
              <a:t> </a:t>
            </a:r>
            <a:r>
              <a:rPr lang="en-US" sz="3600" dirty="0" err="1"/>
              <a:t>holatini</a:t>
            </a:r>
            <a:r>
              <a:rPr lang="en-US" sz="3600" dirty="0"/>
              <a:t> </a:t>
            </a:r>
            <a:r>
              <a:rPr lang="en-US" sz="3600" dirty="0" err="1"/>
              <a:t>o‘zgartirgan</a:t>
            </a:r>
            <a:r>
              <a:rPr lang="en-US" sz="3600" dirty="0"/>
              <a:t> </a:t>
            </a:r>
            <a:r>
              <a:rPr lang="en-US" sz="3600" dirty="0" err="1"/>
              <a:t>modda</a:t>
            </a:r>
            <a:r>
              <a:rPr lang="en-US" sz="3600" dirty="0"/>
              <a:t> </a:t>
            </a:r>
            <a:r>
              <a:rPr lang="en-US" sz="3600" dirty="0" err="1"/>
              <a:t>erigan</a:t>
            </a:r>
            <a:r>
              <a:rPr lang="en-US" sz="3600" dirty="0"/>
              <a:t> </a:t>
            </a:r>
            <a:r>
              <a:rPr lang="en-US" sz="3600" dirty="0" err="1"/>
              <a:t>modda</a:t>
            </a:r>
            <a:r>
              <a:rPr lang="en-US" sz="3600" dirty="0"/>
              <a:t> </a:t>
            </a:r>
            <a:r>
              <a:rPr lang="en-US" sz="3600" dirty="0" err="1" smtClean="0"/>
              <a:t>hisoblanadi</a:t>
            </a:r>
            <a:r>
              <a:rPr lang="en-US" sz="3600" dirty="0" smtClean="0"/>
              <a:t>. </a:t>
            </a:r>
            <a:r>
              <a:rPr lang="en-US" sz="3600" dirty="0" err="1" smtClean="0"/>
              <a:t>Suv</a:t>
            </a:r>
            <a:r>
              <a:rPr lang="en-US" sz="3600" dirty="0" smtClean="0"/>
              <a:t> </a:t>
            </a:r>
            <a:r>
              <a:rPr lang="en-US" sz="3600" dirty="0" err="1" smtClean="0"/>
              <a:t>bilan</a:t>
            </a:r>
            <a:r>
              <a:rPr lang="en-US" sz="3600" dirty="0" smtClean="0"/>
              <a:t> </a:t>
            </a:r>
            <a:r>
              <a:rPr lang="en-US" sz="3600" dirty="0" err="1" smtClean="0"/>
              <a:t>spirtda</a:t>
            </a:r>
            <a:r>
              <a:rPr lang="en-US" sz="3600" dirty="0" smtClean="0"/>
              <a:t> </a:t>
            </a:r>
            <a:r>
              <a:rPr lang="en-US" sz="3600" dirty="0" err="1" smtClean="0"/>
              <a:t>qaysi</a:t>
            </a:r>
            <a:r>
              <a:rPr lang="en-US" sz="3600" dirty="0" smtClean="0"/>
              <a:t> </a:t>
            </a:r>
            <a:r>
              <a:rPr lang="en-US" sz="3600" dirty="0" err="1" smtClean="0"/>
              <a:t>biri</a:t>
            </a:r>
            <a:r>
              <a:rPr lang="en-US" sz="3600" dirty="0" smtClean="0"/>
              <a:t> </a:t>
            </a:r>
            <a:r>
              <a:rPr lang="en-US" sz="3600" dirty="0" err="1" smtClean="0"/>
              <a:t>ko‘proq</a:t>
            </a:r>
            <a:r>
              <a:rPr lang="en-US" sz="3600" dirty="0" smtClean="0"/>
              <a:t> </a:t>
            </a:r>
            <a:r>
              <a:rPr lang="en-US" sz="3600" dirty="0" err="1" smtClean="0"/>
              <a:t>bo‘lsa</a:t>
            </a:r>
            <a:r>
              <a:rPr lang="en-US" sz="3600" dirty="0" smtClean="0"/>
              <a:t>, </a:t>
            </a:r>
            <a:r>
              <a:rPr lang="en-US" sz="3600" dirty="0" err="1" smtClean="0"/>
              <a:t>shu</a:t>
            </a:r>
            <a:r>
              <a:rPr lang="en-US" sz="3600" dirty="0" smtClean="0"/>
              <a:t> </a:t>
            </a:r>
            <a:r>
              <a:rPr lang="en-US" sz="3600" dirty="0" err="1" smtClean="0"/>
              <a:t>modda</a:t>
            </a:r>
            <a:r>
              <a:rPr lang="en-US" sz="3600" dirty="0" smtClean="0"/>
              <a:t> </a:t>
            </a:r>
            <a:r>
              <a:rPr lang="en-US" sz="3600" dirty="0" err="1" smtClean="0"/>
              <a:t>erituvchi</a:t>
            </a:r>
            <a:r>
              <a:rPr lang="en-US" sz="3600" dirty="0" smtClean="0"/>
              <a:t> </a:t>
            </a:r>
            <a:r>
              <a:rPr lang="en-US" sz="3600" dirty="0" err="1" smtClean="0"/>
              <a:t>hisoblanadi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86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818"/>
            <a:ext cx="1220540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Chin </a:t>
            </a:r>
            <a:r>
              <a:rPr lang="en-US" sz="6000" b="1" dirty="0" err="1" smtClean="0">
                <a:solidFill>
                  <a:schemeClr val="bg1"/>
                </a:solidFill>
              </a:rPr>
              <a:t>eritmalar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Eritmadagi</a:t>
            </a:r>
            <a:r>
              <a:rPr lang="en-US" dirty="0" smtClean="0"/>
              <a:t> </a:t>
            </a:r>
            <a:r>
              <a:rPr lang="en-US" dirty="0" err="1" smtClean="0"/>
              <a:t>zarrachalarning</a:t>
            </a:r>
            <a:r>
              <a:rPr lang="en-US" dirty="0" smtClean="0"/>
              <a:t> </a:t>
            </a:r>
            <a:r>
              <a:rPr lang="en-US" dirty="0" err="1" smtClean="0"/>
              <a:t>diametri</a:t>
            </a:r>
            <a:r>
              <a:rPr lang="en-US" dirty="0" smtClean="0"/>
              <a:t> 1 nm </a:t>
            </a:r>
            <a:r>
              <a:rPr lang="en-US" dirty="0" err="1" smtClean="0"/>
              <a:t>dan</a:t>
            </a:r>
            <a:r>
              <a:rPr lang="en-US" dirty="0" smtClean="0"/>
              <a:t> ham </a:t>
            </a:r>
            <a:r>
              <a:rPr lang="en-US" dirty="0" err="1" smtClean="0"/>
              <a:t>kichik</a:t>
            </a:r>
            <a:r>
              <a:rPr lang="en-US" dirty="0" smtClean="0"/>
              <a:t> </a:t>
            </a:r>
            <a:r>
              <a:rPr lang="en-US" dirty="0" err="1" smtClean="0"/>
              <a:t>bo‘ladi,shuning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zarrachalarni</a:t>
            </a:r>
            <a:r>
              <a:rPr lang="en-US" dirty="0" smtClean="0"/>
              <a:t> </a:t>
            </a:r>
            <a:r>
              <a:rPr lang="en-US" dirty="0" err="1" smtClean="0"/>
              <a:t>ko‘z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ko‘rib</a:t>
            </a:r>
            <a:r>
              <a:rPr lang="en-US" dirty="0" smtClean="0"/>
              <a:t> </a:t>
            </a:r>
            <a:r>
              <a:rPr lang="en-US" dirty="0" err="1" smtClean="0"/>
              <a:t>bo‘lmaydi</a:t>
            </a:r>
            <a:r>
              <a:rPr lang="en-US" dirty="0" smtClean="0"/>
              <a:t>. </a:t>
            </a:r>
            <a:r>
              <a:rPr lang="en-US" dirty="0" err="1" smtClean="0"/>
              <a:t>Bunday</a:t>
            </a:r>
            <a:r>
              <a:rPr lang="en-US" dirty="0" smtClean="0"/>
              <a:t> </a:t>
            </a:r>
            <a:r>
              <a:rPr lang="en-US" dirty="0" err="1" smtClean="0"/>
              <a:t>eritmalar</a:t>
            </a:r>
            <a:r>
              <a:rPr lang="en-US" dirty="0" smtClean="0"/>
              <a:t> chin </a:t>
            </a:r>
            <a:r>
              <a:rPr lang="en-US" dirty="0" err="1" smtClean="0"/>
              <a:t>eritmalar</a:t>
            </a:r>
            <a:r>
              <a:rPr lang="en-US" dirty="0" smtClean="0"/>
              <a:t> </a:t>
            </a:r>
            <a:r>
              <a:rPr lang="en-US" dirty="0" err="1" smtClean="0"/>
              <a:t>deyiladi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7209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Eritmalar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agregat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holati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614" y="3731890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Havo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97429" y="5384009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Oltin</a:t>
            </a:r>
            <a:r>
              <a:rPr lang="en-US" sz="3600" dirty="0"/>
              <a:t> </a:t>
            </a:r>
            <a:r>
              <a:rPr lang="en-US" sz="3600" dirty="0" err="1"/>
              <a:t>uzuk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245791" y="1462750"/>
            <a:ext cx="3672408" cy="12128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Gazsimon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46933" y="2357185"/>
            <a:ext cx="3744417" cy="13568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Suyuq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574" y="3100313"/>
            <a:ext cx="2903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Aralashmalar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1093" y="395191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Eritmalar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7660754" y="2999595"/>
            <a:ext cx="3528392" cy="14288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Qattiq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H="1" flipV="1">
            <a:off x="7660753" y="4737677"/>
            <a:ext cx="275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Qotishmalar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95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Erish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566" y="1269554"/>
            <a:ext cx="5040560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Fizikaviy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nazariya</a:t>
            </a:r>
            <a:r>
              <a:rPr lang="en-US" sz="3600" dirty="0">
                <a:solidFill>
                  <a:schemeClr val="tx1"/>
                </a:solidFill>
              </a:rPr>
              <a:t> (</a:t>
            </a:r>
            <a:r>
              <a:rPr lang="en-US" sz="3600" dirty="0" err="1">
                <a:solidFill>
                  <a:schemeClr val="tx1"/>
                </a:solidFill>
              </a:rPr>
              <a:t>Vant</a:t>
            </a:r>
            <a:r>
              <a:rPr lang="en-US" sz="3600" dirty="0">
                <a:solidFill>
                  <a:schemeClr val="tx1"/>
                </a:solidFill>
              </a:rPr>
              <a:t>-Goff, </a:t>
            </a:r>
            <a:r>
              <a:rPr lang="en-US" sz="3600" dirty="0" err="1">
                <a:solidFill>
                  <a:schemeClr val="tx1"/>
                </a:solidFill>
              </a:rPr>
              <a:t>Ostvald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Arrenius</a:t>
            </a:r>
            <a:r>
              <a:rPr lang="en-US" sz="3600" dirty="0">
                <a:solidFill>
                  <a:schemeClr val="tx1"/>
                </a:solidFill>
              </a:rPr>
              <a:t>). </a:t>
            </a:r>
            <a:r>
              <a:rPr lang="en-US" sz="3600" dirty="0" err="1">
                <a:solidFill>
                  <a:schemeClr val="tx1"/>
                </a:solidFill>
              </a:rPr>
              <a:t>Erish</a:t>
            </a:r>
            <a:r>
              <a:rPr lang="en-US" sz="3600" dirty="0">
                <a:solidFill>
                  <a:schemeClr val="tx1"/>
                </a:solidFill>
              </a:rPr>
              <a:t> – </a:t>
            </a:r>
            <a:r>
              <a:rPr lang="en-US" sz="3600" dirty="0" err="1">
                <a:solidFill>
                  <a:schemeClr val="tx1"/>
                </a:solidFill>
              </a:rPr>
              <a:t>bu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diffuziya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jarayoni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eritmalar</a:t>
            </a:r>
            <a:r>
              <a:rPr lang="en-US" sz="3600" dirty="0">
                <a:solidFill>
                  <a:schemeClr val="tx1"/>
                </a:solidFill>
              </a:rPr>
              <a:t> – </a:t>
            </a:r>
            <a:r>
              <a:rPr lang="en-US" sz="3600" dirty="0" err="1">
                <a:solidFill>
                  <a:schemeClr val="tx1"/>
                </a:solidFill>
              </a:rPr>
              <a:t>bir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jinli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aralashmalardir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5166" y="1269554"/>
            <a:ext cx="6192688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Kimyoviy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nazariya</a:t>
            </a:r>
            <a:r>
              <a:rPr lang="en-US" sz="3600" dirty="0">
                <a:solidFill>
                  <a:schemeClr val="tx1"/>
                </a:solidFill>
              </a:rPr>
              <a:t> (Mendeleyev, </a:t>
            </a:r>
            <a:r>
              <a:rPr lang="en-US" sz="3600" dirty="0" err="1">
                <a:solidFill>
                  <a:schemeClr val="tx1"/>
                </a:solidFill>
              </a:rPr>
              <a:t>Kablukov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Kistyakovskiy</a:t>
            </a:r>
            <a:r>
              <a:rPr lang="en-US" sz="3600" dirty="0">
                <a:solidFill>
                  <a:schemeClr val="tx1"/>
                </a:solidFill>
              </a:rPr>
              <a:t>). </a:t>
            </a:r>
            <a:r>
              <a:rPr lang="en-US" sz="3600" dirty="0" err="1">
                <a:solidFill>
                  <a:schemeClr val="tx1"/>
                </a:solidFill>
              </a:rPr>
              <a:t>Erish</a:t>
            </a:r>
            <a:r>
              <a:rPr lang="en-US" sz="3600" dirty="0">
                <a:solidFill>
                  <a:schemeClr val="tx1"/>
                </a:solidFill>
              </a:rPr>
              <a:t> – </a:t>
            </a:r>
            <a:r>
              <a:rPr lang="en-US" sz="3600" dirty="0" err="1">
                <a:solidFill>
                  <a:schemeClr val="tx1"/>
                </a:solidFill>
              </a:rPr>
              <a:t>bu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kimyoviy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jarayon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bo‘lib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eruvchi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moddaning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suv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bilan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reaksiyaga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kirishishi-gidratasiya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eritmalar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esa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birikmalar</a:t>
            </a:r>
            <a:r>
              <a:rPr lang="en-US" sz="3600" dirty="0">
                <a:solidFill>
                  <a:schemeClr val="tx1"/>
                </a:solidFill>
              </a:rPr>
              <a:t> - </a:t>
            </a:r>
            <a:r>
              <a:rPr lang="en-US" sz="3600" dirty="0" err="1">
                <a:solidFill>
                  <a:schemeClr val="tx1"/>
                </a:solidFill>
              </a:rPr>
              <a:t>gidratlardir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0413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Erish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 smtClean="0"/>
              <a:t>nazariya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Erish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fizik-kimyoviy</a:t>
            </a:r>
            <a:r>
              <a:rPr lang="en-US" dirty="0"/>
              <a:t> </a:t>
            </a:r>
            <a:r>
              <a:rPr lang="en-US" dirty="0" err="1"/>
              <a:t>jarayon</a:t>
            </a:r>
            <a:r>
              <a:rPr lang="en-US" dirty="0"/>
              <a:t>, </a:t>
            </a:r>
            <a:r>
              <a:rPr lang="en-US" dirty="0" err="1"/>
              <a:t>eritmalar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jinsli</a:t>
            </a:r>
            <a:r>
              <a:rPr lang="en-US" dirty="0"/>
              <a:t> </a:t>
            </a:r>
            <a:r>
              <a:rPr lang="en-US" dirty="0" err="1"/>
              <a:t>tizim</a:t>
            </a:r>
            <a:r>
              <a:rPr lang="en-US" dirty="0"/>
              <a:t> </a:t>
            </a:r>
            <a:r>
              <a:rPr lang="en-US" dirty="0" err="1"/>
              <a:t>hisoblaniadi</a:t>
            </a:r>
            <a:r>
              <a:rPr lang="en-US" dirty="0"/>
              <a:t>, </a:t>
            </a:r>
            <a:r>
              <a:rPr lang="en-US" dirty="0" err="1"/>
              <a:t>eritmalar</a:t>
            </a:r>
            <a:r>
              <a:rPr lang="en-US" dirty="0"/>
              <a:t> - </a:t>
            </a:r>
            <a:r>
              <a:rPr lang="en-US" dirty="0" err="1"/>
              <a:t>erituvchi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ulardah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/>
              <a:t>moddalar</a:t>
            </a:r>
            <a:r>
              <a:rPr lang="en-US" dirty="0"/>
              <a:t> – </a:t>
            </a:r>
            <a:r>
              <a:rPr lang="en-US" dirty="0" err="1"/>
              <a:t>gidratlardir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36" y="3666"/>
            <a:ext cx="12209449" cy="11432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bg1"/>
                </a:solidFill>
              </a:rPr>
              <a:t>Erish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jarayoni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00570"/>
            <a:ext cx="12190413" cy="5070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  </a:t>
            </a:r>
            <a:r>
              <a:rPr lang="en-US" dirty="0" err="1" smtClean="0"/>
              <a:t>Erish</a:t>
            </a:r>
            <a:r>
              <a:rPr lang="en-US" dirty="0" smtClean="0"/>
              <a:t> </a:t>
            </a:r>
            <a:r>
              <a:rPr lang="en-US" dirty="0" err="1"/>
              <a:t>jarayoni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reaksiyaga</a:t>
            </a:r>
            <a:r>
              <a:rPr lang="en-US" dirty="0"/>
              <a:t> </a:t>
            </a:r>
            <a:r>
              <a:rPr lang="en-US" dirty="0" err="1" smtClean="0"/>
              <a:t>o‘xshash</a:t>
            </a:r>
            <a:r>
              <a:rPr lang="en-US" dirty="0" smtClean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 smtClean="0"/>
              <a:t>yutilishi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/>
              <a:t>  </a:t>
            </a:r>
            <a:r>
              <a:rPr lang="en-US" dirty="0" err="1"/>
              <a:t>chiqishi</a:t>
            </a:r>
            <a:r>
              <a:rPr lang="en-US" dirty="0"/>
              <a:t>  </a:t>
            </a:r>
            <a:r>
              <a:rPr lang="en-US" dirty="0" err="1"/>
              <a:t>bilan</a:t>
            </a:r>
            <a:r>
              <a:rPr lang="en-US" dirty="0"/>
              <a:t>  </a:t>
            </a:r>
            <a:r>
              <a:rPr lang="en-US" dirty="0" err="1" smtClean="0"/>
              <a:t>ro‘y</a:t>
            </a:r>
            <a:r>
              <a:rPr lang="en-US" dirty="0"/>
              <a:t>  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Eritmalar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birikmalardan</a:t>
            </a:r>
            <a:r>
              <a:rPr lang="en-US" dirty="0"/>
              <a:t> </a:t>
            </a:r>
            <a:r>
              <a:rPr lang="en-US" dirty="0" err="1"/>
              <a:t>farq</a:t>
            </a:r>
            <a:r>
              <a:rPr lang="en-US" dirty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, </a:t>
            </a:r>
            <a:r>
              <a:rPr lang="en-US" dirty="0" err="1"/>
              <a:t>tarkibi</a:t>
            </a:r>
            <a:r>
              <a:rPr lang="en-US" dirty="0"/>
              <a:t> </a:t>
            </a:r>
            <a:r>
              <a:rPr lang="en-US" dirty="0" err="1" smtClean="0"/>
              <a:t>o‘zgaruvchan</a:t>
            </a:r>
            <a:r>
              <a:rPr lang="en-US" dirty="0" smtClean="0"/>
              <a:t> </a:t>
            </a:r>
            <a:r>
              <a:rPr lang="en-US" dirty="0" err="1" smtClean="0"/>
              <a:t>bo‘ladi</a:t>
            </a:r>
            <a:r>
              <a:rPr lang="en-US" dirty="0" smtClean="0"/>
              <a:t>,</a:t>
            </a:r>
            <a:r>
              <a:rPr lang="en-US" dirty="0"/>
              <a:t>  ham </a:t>
            </a:r>
            <a:r>
              <a:rPr lang="en-US" dirty="0" err="1"/>
              <a:t>erituvchi</a:t>
            </a:r>
            <a:r>
              <a:rPr lang="en-US" dirty="0"/>
              <a:t> ham </a:t>
            </a:r>
            <a:r>
              <a:rPr lang="en-US" dirty="0" err="1"/>
              <a:t>erigan</a:t>
            </a:r>
            <a:r>
              <a:rPr lang="en-US" dirty="0"/>
              <a:t> </a:t>
            </a:r>
            <a:r>
              <a:rPr lang="en-US" dirty="0" err="1"/>
              <a:t>modda</a:t>
            </a:r>
            <a:r>
              <a:rPr lang="en-US" dirty="0"/>
              <a:t>  </a:t>
            </a:r>
            <a:r>
              <a:rPr lang="en-US" dirty="0" err="1"/>
              <a:t>xossalarini</a:t>
            </a:r>
            <a:r>
              <a:rPr lang="en-US" dirty="0"/>
              <a:t>  </a:t>
            </a:r>
            <a:r>
              <a:rPr lang="en-US" dirty="0" err="1"/>
              <a:t>namoyon</a:t>
            </a:r>
            <a:r>
              <a:rPr lang="en-US" dirty="0"/>
              <a:t>  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Erigan</a:t>
            </a:r>
            <a:r>
              <a:rPr lang="en-US" dirty="0"/>
              <a:t>  </a:t>
            </a:r>
            <a:r>
              <a:rPr lang="en-US" dirty="0" err="1"/>
              <a:t>moddani</a:t>
            </a:r>
            <a:r>
              <a:rPr lang="en-US" dirty="0"/>
              <a:t> </a:t>
            </a:r>
            <a:r>
              <a:rPr lang="en-US" dirty="0" err="1"/>
              <a:t>erituvchidan</a:t>
            </a:r>
            <a:r>
              <a:rPr lang="en-US" dirty="0"/>
              <a:t> </a:t>
            </a:r>
            <a:r>
              <a:rPr lang="en-US" dirty="0" err="1"/>
              <a:t>fizikaviy</a:t>
            </a:r>
            <a:r>
              <a:rPr lang="en-US" dirty="0"/>
              <a:t> </a:t>
            </a:r>
            <a:r>
              <a:rPr lang="en-US" dirty="0" err="1"/>
              <a:t>usulda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Bu </a:t>
            </a:r>
            <a:r>
              <a:rPr lang="en-US" dirty="0" err="1"/>
              <a:t>xossalari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eritma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aralashmaga</a:t>
            </a:r>
            <a:r>
              <a:rPr lang="en-US" dirty="0"/>
              <a:t> </a:t>
            </a:r>
            <a:r>
              <a:rPr lang="en-US" dirty="0" err="1" smtClean="0"/>
              <a:t>o‘xshaydi</a:t>
            </a:r>
            <a:r>
              <a:rPr lang="en-US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4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43265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Eritmalar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mexanik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aralashmalar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00571"/>
            <a:ext cx="12190413" cy="525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Baʼzi</a:t>
            </a:r>
            <a:r>
              <a:rPr lang="en-US" dirty="0"/>
              <a:t>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erituvchilarda</a:t>
            </a:r>
            <a:r>
              <a:rPr lang="en-US" dirty="0"/>
              <a:t> </a:t>
            </a:r>
            <a:r>
              <a:rPr lang="en-US" dirty="0" err="1"/>
              <a:t>eriganida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ajralishi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yutilishi</a:t>
            </a:r>
            <a:r>
              <a:rPr lang="en-US" dirty="0"/>
              <a:t>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orasida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taʼsir</a:t>
            </a:r>
            <a:r>
              <a:rPr lang="en-US" dirty="0"/>
              <a:t> </a:t>
            </a:r>
            <a:r>
              <a:rPr lang="en-US" dirty="0" err="1"/>
              <a:t>mavjudligiga</a:t>
            </a:r>
            <a:r>
              <a:rPr lang="en-US" dirty="0"/>
              <a:t> </a:t>
            </a:r>
            <a:r>
              <a:rPr lang="en-US" dirty="0" err="1"/>
              <a:t>dalil</a:t>
            </a:r>
            <a:r>
              <a:rPr lang="en-US" dirty="0"/>
              <a:t> </a:t>
            </a:r>
            <a:r>
              <a:rPr lang="en-US" dirty="0" err="1"/>
              <a:t>boʻladi</a:t>
            </a:r>
            <a:r>
              <a:rPr lang="en-US" dirty="0"/>
              <a:t>. </a:t>
            </a:r>
            <a:r>
              <a:rPr lang="en-US" dirty="0" err="1" smtClean="0"/>
              <a:t>Eritma</a:t>
            </a:r>
            <a:r>
              <a:rPr lang="en-US" dirty="0" smtClean="0"/>
              <a:t> </a:t>
            </a:r>
            <a:r>
              <a:rPr lang="en-US" dirty="0" err="1"/>
              <a:t>tarkibining</a:t>
            </a:r>
            <a:r>
              <a:rPr lang="en-US" dirty="0"/>
              <a:t> </a:t>
            </a:r>
            <a:r>
              <a:rPr lang="en-US" dirty="0" err="1"/>
              <a:t>oʻzgarib</a:t>
            </a:r>
            <a:r>
              <a:rPr lang="en-US" dirty="0"/>
              <a:t> </a:t>
            </a:r>
            <a:r>
              <a:rPr lang="en-US" dirty="0" err="1"/>
              <a:t>turishi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birikmalardan</a:t>
            </a:r>
            <a:r>
              <a:rPr lang="en-US" dirty="0"/>
              <a:t> </a:t>
            </a:r>
            <a:r>
              <a:rPr lang="en-US" dirty="0" err="1"/>
              <a:t>farq</a:t>
            </a:r>
            <a:r>
              <a:rPr lang="en-US" dirty="0"/>
              <a:t> </a:t>
            </a:r>
            <a:r>
              <a:rPr lang="en-US" dirty="0" err="1"/>
              <a:t>qilishini</a:t>
            </a:r>
            <a:r>
              <a:rPr lang="en-US" dirty="0"/>
              <a:t> </a:t>
            </a:r>
            <a:r>
              <a:rPr lang="en-US" dirty="0" err="1"/>
              <a:t>koʻrsatadi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dirty="0" err="1" smtClean="0"/>
              <a:t>ritma</a:t>
            </a:r>
            <a:r>
              <a:rPr lang="en-US" dirty="0" smtClean="0"/>
              <a:t> </a:t>
            </a:r>
            <a:r>
              <a:rPr lang="en-US" dirty="0" err="1"/>
              <a:t>tarkibidagi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komponentlarning</a:t>
            </a:r>
            <a:r>
              <a:rPr lang="en-US" dirty="0"/>
              <a:t> </a:t>
            </a:r>
            <a:r>
              <a:rPr lang="en-US" dirty="0" err="1"/>
              <a:t>xossalarini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birikmalarda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buni</a:t>
            </a:r>
            <a:r>
              <a:rPr lang="en-US" dirty="0"/>
              <a:t> </a:t>
            </a:r>
            <a:r>
              <a:rPr lang="en-US" dirty="0" err="1"/>
              <a:t>aniqlab</a:t>
            </a:r>
            <a:r>
              <a:rPr lang="en-US" dirty="0"/>
              <a:t> </a:t>
            </a:r>
            <a:r>
              <a:rPr lang="en-US" dirty="0" err="1"/>
              <a:t>boʻlmaydi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4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630</Words>
  <Application>Microsoft Office PowerPoint</Application>
  <PresentationFormat>Произвольный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Тема Office</vt:lpstr>
      <vt:lpstr>Kimyo</vt:lpstr>
      <vt:lpstr>Eritmalar</vt:lpstr>
      <vt:lpstr>Eritma komponentlari</vt:lpstr>
      <vt:lpstr>Chin eritmalar</vt:lpstr>
      <vt:lpstr>Eritmalar agregat holati</vt:lpstr>
      <vt:lpstr>Erish</vt:lpstr>
      <vt:lpstr>Erish</vt:lpstr>
      <vt:lpstr>Erish jarayoni</vt:lpstr>
      <vt:lpstr>Eritmalar mexanik aralashmalar</vt:lpstr>
      <vt:lpstr>Презентация PowerPoint</vt:lpstr>
      <vt:lpstr>Eritmalar kimyoviy birikmalar</vt:lpstr>
      <vt:lpstr>Moddalarning suvda erishi</vt:lpstr>
      <vt:lpstr>Презентация PowerPoint</vt:lpstr>
      <vt:lpstr>Презентация PowerPoint</vt:lpstr>
      <vt:lpstr>Презентация PowerPoint</vt:lpstr>
      <vt:lpstr>Erishda kimyoviy ta‘sirning belgilari</vt:lpstr>
      <vt:lpstr>Eritma turlari </vt:lpstr>
      <vt:lpstr>Qattiq moddalarning eruvchanligiga bog‘liq omillar</vt:lpstr>
      <vt:lpstr>Eritmalarning   ahamiyati</vt:lpstr>
      <vt:lpstr>Eritmalarning   ahamiyati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LENOVO IDEAPAD</dc:creator>
  <cp:lastModifiedBy>Пользователь</cp:lastModifiedBy>
  <cp:revision>40</cp:revision>
  <dcterms:created xsi:type="dcterms:W3CDTF">2020-10-22T16:47:30Z</dcterms:created>
  <dcterms:modified xsi:type="dcterms:W3CDTF">2021-02-24T15:33:17Z</dcterms:modified>
</cp:coreProperties>
</file>