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72" r:id="rId4"/>
    <p:sldId id="280" r:id="rId5"/>
    <p:sldId id="271" r:id="rId6"/>
    <p:sldId id="283" r:id="rId7"/>
    <p:sldId id="278" r:id="rId8"/>
    <p:sldId id="264" r:id="rId9"/>
    <p:sldId id="259" r:id="rId10"/>
    <p:sldId id="266" r:id="rId11"/>
    <p:sldId id="269" r:id="rId12"/>
    <p:sldId id="270" r:id="rId13"/>
    <p:sldId id="274" r:id="rId14"/>
    <p:sldId id="265" r:id="rId15"/>
    <p:sldId id="260" r:id="rId16"/>
    <p:sldId id="284" r:id="rId17"/>
    <p:sldId id="275" r:id="rId18"/>
    <p:sldId id="276" r:id="rId19"/>
    <p:sldId id="261" r:id="rId20"/>
    <p:sldId id="262" r:id="rId21"/>
    <p:sldId id="285" r:id="rId22"/>
  </p:sldIdLst>
  <p:sldSz cx="12190413" cy="6859588"/>
  <p:notesSz cx="6858000" cy="9144000"/>
  <p:defaultTextStyle>
    <a:defPPr>
      <a:defRPr lang="ru-RU"/>
    </a:defPPr>
    <a:lvl1pPr marL="0" algn="l" defTabSz="116805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584027" algn="l" defTabSz="116805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168055" algn="l" defTabSz="116805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1752082" algn="l" defTabSz="116805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2336109" algn="l" defTabSz="116805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2920136" algn="l" defTabSz="116805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6pPr>
    <a:lvl7pPr marL="3504164" algn="l" defTabSz="116805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7pPr>
    <a:lvl8pPr marL="4088191" algn="l" defTabSz="116805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8pPr>
    <a:lvl9pPr marL="4672218" algn="l" defTabSz="116805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90"/>
      </p:cViewPr>
      <p:guideLst>
        <p:guide orient="horz" pos="2161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2" y="2130920"/>
            <a:ext cx="10361851" cy="147036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3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84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68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52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36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201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04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088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72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74703"/>
            <a:ext cx="2742843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2" y="274703"/>
            <a:ext cx="8025355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60" y="4407923"/>
            <a:ext cx="10361851" cy="1362390"/>
          </a:xfrm>
        </p:spPr>
        <p:txBody>
          <a:bodyPr anchor="t"/>
          <a:lstStyle>
            <a:lvl1pPr algn="l">
              <a:defRPr sz="5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60" y="2907386"/>
            <a:ext cx="10361851" cy="1500534"/>
          </a:xfrm>
        </p:spPr>
        <p:txBody>
          <a:bodyPr anchor="b"/>
          <a:lstStyle>
            <a:lvl1pPr marL="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58402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16805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7520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3361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92013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50416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0881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6722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521" y="1600571"/>
            <a:ext cx="5384099" cy="4527011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6794" y="1600571"/>
            <a:ext cx="5384099" cy="4527011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1"/>
          </a:xfrm>
        </p:spPr>
        <p:txBody>
          <a:bodyPr anchor="b"/>
          <a:lstStyle>
            <a:lvl1pPr marL="0" indent="0">
              <a:buNone/>
              <a:defRPr sz="3100" b="1"/>
            </a:lvl1pPr>
            <a:lvl2pPr marL="584027" indent="0">
              <a:buNone/>
              <a:defRPr sz="2600" b="1"/>
            </a:lvl2pPr>
            <a:lvl3pPr marL="1168055" indent="0">
              <a:buNone/>
              <a:defRPr sz="2300" b="1"/>
            </a:lvl3pPr>
            <a:lvl4pPr marL="1752082" indent="0">
              <a:buNone/>
              <a:defRPr sz="2000" b="1"/>
            </a:lvl4pPr>
            <a:lvl5pPr marL="2336109" indent="0">
              <a:buNone/>
              <a:defRPr sz="2000" b="1"/>
            </a:lvl5pPr>
            <a:lvl6pPr marL="2920136" indent="0">
              <a:buNone/>
              <a:defRPr sz="2000" b="1"/>
            </a:lvl6pPr>
            <a:lvl7pPr marL="3504164" indent="0">
              <a:buNone/>
              <a:defRPr sz="2000" b="1"/>
            </a:lvl7pPr>
            <a:lvl8pPr marL="4088191" indent="0">
              <a:buNone/>
              <a:defRPr sz="2000" b="1"/>
            </a:lvl8pPr>
            <a:lvl9pPr marL="4672218" indent="0">
              <a:buNone/>
              <a:defRPr sz="20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2" y="1535469"/>
            <a:ext cx="5388332" cy="639911"/>
          </a:xfrm>
        </p:spPr>
        <p:txBody>
          <a:bodyPr anchor="b"/>
          <a:lstStyle>
            <a:lvl1pPr marL="0" indent="0">
              <a:buNone/>
              <a:defRPr sz="3100" b="1"/>
            </a:lvl1pPr>
            <a:lvl2pPr marL="584027" indent="0">
              <a:buNone/>
              <a:defRPr sz="2600" b="1"/>
            </a:lvl2pPr>
            <a:lvl3pPr marL="1168055" indent="0">
              <a:buNone/>
              <a:defRPr sz="2300" b="1"/>
            </a:lvl3pPr>
            <a:lvl4pPr marL="1752082" indent="0">
              <a:buNone/>
              <a:defRPr sz="2000" b="1"/>
            </a:lvl4pPr>
            <a:lvl5pPr marL="2336109" indent="0">
              <a:buNone/>
              <a:defRPr sz="2000" b="1"/>
            </a:lvl5pPr>
            <a:lvl6pPr marL="2920136" indent="0">
              <a:buNone/>
              <a:defRPr sz="2000" b="1"/>
            </a:lvl6pPr>
            <a:lvl7pPr marL="3504164" indent="0">
              <a:buNone/>
              <a:defRPr sz="2000" b="1"/>
            </a:lvl7pPr>
            <a:lvl8pPr marL="4088191" indent="0">
              <a:buNone/>
              <a:defRPr sz="2000" b="1"/>
            </a:lvl8pPr>
            <a:lvl9pPr marL="4672218" indent="0">
              <a:buNone/>
              <a:defRPr sz="20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2" y="2175379"/>
            <a:ext cx="5388332" cy="3952203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3" y="273112"/>
            <a:ext cx="4010562" cy="1162320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9"/>
          </a:xfrm>
        </p:spPr>
        <p:txBody>
          <a:bodyPr/>
          <a:lstStyle>
            <a:lvl1pPr>
              <a:defRPr sz="4100"/>
            </a:lvl1pPr>
            <a:lvl2pPr>
              <a:defRPr sz="3600"/>
            </a:lvl2pPr>
            <a:lvl3pPr>
              <a:defRPr sz="31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3" y="1435434"/>
            <a:ext cx="4010562" cy="4692149"/>
          </a:xfrm>
        </p:spPr>
        <p:txBody>
          <a:bodyPr/>
          <a:lstStyle>
            <a:lvl1pPr marL="0" indent="0">
              <a:buNone/>
              <a:defRPr sz="1800"/>
            </a:lvl1pPr>
            <a:lvl2pPr marL="584027" indent="0">
              <a:buNone/>
              <a:defRPr sz="1500"/>
            </a:lvl2pPr>
            <a:lvl3pPr marL="1168055" indent="0">
              <a:buNone/>
              <a:defRPr sz="1300"/>
            </a:lvl3pPr>
            <a:lvl4pPr marL="1752082" indent="0">
              <a:buNone/>
              <a:defRPr sz="1100"/>
            </a:lvl4pPr>
            <a:lvl5pPr marL="2336109" indent="0">
              <a:buNone/>
              <a:defRPr sz="1100"/>
            </a:lvl5pPr>
            <a:lvl6pPr marL="2920136" indent="0">
              <a:buNone/>
              <a:defRPr sz="1100"/>
            </a:lvl6pPr>
            <a:lvl7pPr marL="3504164" indent="0">
              <a:buNone/>
              <a:defRPr sz="1100"/>
            </a:lvl7pPr>
            <a:lvl8pPr marL="4088191" indent="0">
              <a:buNone/>
              <a:defRPr sz="1100"/>
            </a:lvl8pPr>
            <a:lvl9pPr marL="467221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70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4100"/>
            </a:lvl1pPr>
            <a:lvl2pPr marL="584027" indent="0">
              <a:buNone/>
              <a:defRPr sz="3600"/>
            </a:lvl2pPr>
            <a:lvl3pPr marL="1168055" indent="0">
              <a:buNone/>
              <a:defRPr sz="3100"/>
            </a:lvl3pPr>
            <a:lvl4pPr marL="1752082" indent="0">
              <a:buNone/>
              <a:defRPr sz="2600"/>
            </a:lvl4pPr>
            <a:lvl5pPr marL="2336109" indent="0">
              <a:buNone/>
              <a:defRPr sz="2600"/>
            </a:lvl5pPr>
            <a:lvl6pPr marL="2920136" indent="0">
              <a:buNone/>
              <a:defRPr sz="2600"/>
            </a:lvl6pPr>
            <a:lvl7pPr marL="3504164" indent="0">
              <a:buNone/>
              <a:defRPr sz="2600"/>
            </a:lvl7pPr>
            <a:lvl8pPr marL="4088191" indent="0">
              <a:buNone/>
              <a:defRPr sz="2600"/>
            </a:lvl8pPr>
            <a:lvl9pPr marL="4672218" indent="0">
              <a:buNone/>
              <a:defRPr sz="26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9"/>
          </a:xfrm>
        </p:spPr>
        <p:txBody>
          <a:bodyPr/>
          <a:lstStyle>
            <a:lvl1pPr marL="0" indent="0">
              <a:buNone/>
              <a:defRPr sz="1800"/>
            </a:lvl1pPr>
            <a:lvl2pPr marL="584027" indent="0">
              <a:buNone/>
              <a:defRPr sz="1500"/>
            </a:lvl2pPr>
            <a:lvl3pPr marL="1168055" indent="0">
              <a:buNone/>
              <a:defRPr sz="1300"/>
            </a:lvl3pPr>
            <a:lvl4pPr marL="1752082" indent="0">
              <a:buNone/>
              <a:defRPr sz="1100"/>
            </a:lvl4pPr>
            <a:lvl5pPr marL="2336109" indent="0">
              <a:buNone/>
              <a:defRPr sz="1100"/>
            </a:lvl5pPr>
            <a:lvl6pPr marL="2920136" indent="0">
              <a:buNone/>
              <a:defRPr sz="1100"/>
            </a:lvl6pPr>
            <a:lvl7pPr marL="3504164" indent="0">
              <a:buNone/>
              <a:defRPr sz="1100"/>
            </a:lvl7pPr>
            <a:lvl8pPr marL="4088191" indent="0">
              <a:buNone/>
              <a:defRPr sz="1100"/>
            </a:lvl8pPr>
            <a:lvl9pPr marL="467221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702"/>
            <a:ext cx="10971372" cy="1143265"/>
          </a:xfrm>
          <a:prstGeom prst="rect">
            <a:avLst/>
          </a:prstGeom>
        </p:spPr>
        <p:txBody>
          <a:bodyPr vert="horz" lIns="116805" tIns="58403" rIns="116805" bIns="5840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16805" tIns="58403" rIns="116805" bIns="5840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6357823"/>
            <a:ext cx="2844429" cy="365210"/>
          </a:xfrm>
          <a:prstGeom prst="rect">
            <a:avLst/>
          </a:prstGeom>
        </p:spPr>
        <p:txBody>
          <a:bodyPr vert="horz" lIns="116805" tIns="58403" rIns="116805" bIns="58403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7823"/>
            <a:ext cx="3860298" cy="365210"/>
          </a:xfrm>
          <a:prstGeom prst="rect">
            <a:avLst/>
          </a:prstGeom>
        </p:spPr>
        <p:txBody>
          <a:bodyPr vert="horz" lIns="116805" tIns="58403" rIns="116805" bIns="58403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7823"/>
            <a:ext cx="2844429" cy="365210"/>
          </a:xfrm>
          <a:prstGeom prst="rect">
            <a:avLst/>
          </a:prstGeom>
        </p:spPr>
        <p:txBody>
          <a:bodyPr vert="horz" lIns="116805" tIns="58403" rIns="116805" bIns="58403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68055" rtl="0" eaLnBrk="1" latinLnBrk="0" hangingPunct="1">
        <a:spcBef>
          <a:spcPct val="0"/>
        </a:spcBef>
        <a:buNone/>
        <a:defRPr sz="5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8020" indent="-438020" algn="l" defTabSz="1168055" rtl="0" eaLnBrk="1" latinLnBrk="0" hangingPunct="1">
        <a:spcBef>
          <a:spcPct val="20000"/>
        </a:spcBef>
        <a:buFont typeface="Arial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949044" indent="-365017" algn="l" defTabSz="1168055" rtl="0" eaLnBrk="1" latinLnBrk="0" hangingPunct="1">
        <a:spcBef>
          <a:spcPct val="20000"/>
        </a:spcBef>
        <a:buFont typeface="Arial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460068" indent="-292014" algn="l" defTabSz="1168055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044095" indent="-292014" algn="l" defTabSz="1168055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28123" indent="-292014" algn="l" defTabSz="1168055" rtl="0" eaLnBrk="1" latinLnBrk="0" hangingPunct="1">
        <a:spcBef>
          <a:spcPct val="20000"/>
        </a:spcBef>
        <a:buFont typeface="Arial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12150" indent="-292014" algn="l" defTabSz="1168055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796177" indent="-292014" algn="l" defTabSz="1168055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380205" indent="-292014" algn="l" defTabSz="1168055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4964232" indent="-292014" algn="l" defTabSz="1168055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6805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4027" algn="l" defTabSz="116805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055" algn="l" defTabSz="116805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52082" algn="l" defTabSz="116805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36109" algn="l" defTabSz="116805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20136" algn="l" defTabSz="116805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504164" algn="l" defTabSz="116805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88191" algn="l" defTabSz="116805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672218" algn="l" defTabSz="116805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00530"/>
            <a:ext cx="12190413" cy="1143265"/>
          </a:xfrm>
          <a:solidFill>
            <a:srgbClr val="0070C0"/>
          </a:solidFill>
        </p:spPr>
        <p:txBody>
          <a:bodyPr/>
          <a:lstStyle/>
          <a:p>
            <a:r>
              <a:rPr lang="en-US" dirty="0" err="1" smtClean="0"/>
              <a:t>Kimyo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Mavzu</a:t>
            </a:r>
            <a:r>
              <a:rPr lang="en-US" dirty="0" smtClean="0"/>
              <a:t>:  </a:t>
            </a:r>
            <a:r>
              <a:rPr lang="en-US" sz="4800" dirty="0" err="1" smtClean="0"/>
              <a:t>Eritmalar</a:t>
            </a:r>
            <a:r>
              <a:rPr lang="en-US" sz="4800" dirty="0" smtClean="0"/>
              <a:t> </a:t>
            </a:r>
            <a:r>
              <a:rPr lang="en-US" sz="4800" dirty="0" err="1" smtClean="0"/>
              <a:t>haqida</a:t>
            </a:r>
            <a:r>
              <a:rPr lang="en-US" sz="4800" dirty="0" smtClean="0"/>
              <a:t> </a:t>
            </a:r>
            <a:r>
              <a:rPr lang="en-US" sz="4800" dirty="0" err="1" smtClean="0"/>
              <a:t>tushuncha</a:t>
            </a:r>
            <a:r>
              <a:rPr lang="en-US" sz="4800" dirty="0" smtClean="0"/>
              <a:t>.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  </a:t>
            </a:r>
            <a:r>
              <a:rPr lang="en-US" sz="4800" dirty="0" err="1" smtClean="0"/>
              <a:t>Eritma</a:t>
            </a:r>
            <a:r>
              <a:rPr lang="en-US" sz="4800" dirty="0" smtClean="0"/>
              <a:t> </a:t>
            </a:r>
            <a:r>
              <a:rPr lang="en-US" sz="4800" dirty="0" err="1" smtClean="0"/>
              <a:t>turlari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67614" y="82286"/>
            <a:ext cx="1439973" cy="72024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805" tIns="58403" rIns="116805" bIns="58403" rtlCol="0" anchor="ctr"/>
          <a:lstStyle/>
          <a:p>
            <a:pPr algn="ctr"/>
            <a:r>
              <a:rPr lang="en-US" dirty="0" smtClean="0"/>
              <a:t>11 </a:t>
            </a:r>
            <a:r>
              <a:rPr lang="en-US" dirty="0" err="1" smtClean="0"/>
              <a:t>sinf</a:t>
            </a:r>
            <a:endParaRPr lang="ru-RU" dirty="0"/>
          </a:p>
        </p:txBody>
      </p:sp>
      <p:sp>
        <p:nvSpPr>
          <p:cNvPr id="5" name="object 13">
            <a:extLst>
              <a:ext uri="{FF2B5EF4-FFF2-40B4-BE49-F238E27FC236}">
                <a16:creationId xmlns=""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490524" y="326347"/>
            <a:ext cx="632419" cy="6299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11">
            <a:extLst>
              <a:ext uri="{FF2B5EF4-FFF2-40B4-BE49-F238E27FC236}">
                <a16:creationId xmlns=""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404556" y="39033"/>
            <a:ext cx="402178" cy="5138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14">
            <a:extLst>
              <a:ext uri="{FF2B5EF4-FFF2-40B4-BE49-F238E27FC236}">
                <a16:creationId xmlns=""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1014706" y="372861"/>
            <a:ext cx="627273" cy="641645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9923" y="1340137"/>
            <a:ext cx="1415701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354" y="4054960"/>
            <a:ext cx="4680520" cy="236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34967" y="4293890"/>
            <a:ext cx="6092825" cy="16696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Toshkent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Yunusobod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tumani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258-maktab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Boboqulova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Lobar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Qalandarovna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36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0413" cy="1143265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   </a:t>
            </a:r>
            <a:r>
              <a:rPr lang="en-US" dirty="0" err="1" smtClean="0"/>
              <a:t>Moddalar</a:t>
            </a:r>
            <a:r>
              <a:rPr lang="en-US" dirty="0" smtClean="0"/>
              <a:t> </a:t>
            </a:r>
            <a:r>
              <a:rPr lang="en-US" dirty="0" err="1"/>
              <a:t>chegarasiz</a:t>
            </a:r>
            <a:r>
              <a:rPr lang="en-US" dirty="0"/>
              <a:t> </a:t>
            </a:r>
            <a:r>
              <a:rPr lang="en-US" dirty="0" err="1"/>
              <a:t>eriganida</a:t>
            </a:r>
            <a:r>
              <a:rPr lang="en-US" dirty="0"/>
              <a:t> </a:t>
            </a:r>
            <a:r>
              <a:rPr lang="en-US" dirty="0" err="1"/>
              <a:t>eritmada</a:t>
            </a:r>
            <a:r>
              <a:rPr lang="en-US" dirty="0"/>
              <a:t> </a:t>
            </a:r>
            <a:r>
              <a:rPr lang="en-US" dirty="0" err="1"/>
              <a:t>erigan</a:t>
            </a:r>
            <a:r>
              <a:rPr lang="en-US" dirty="0"/>
              <a:t> </a:t>
            </a:r>
            <a:r>
              <a:rPr lang="en-US" dirty="0" err="1"/>
              <a:t>moddalarning</a:t>
            </a:r>
            <a:r>
              <a:rPr lang="en-US" dirty="0"/>
              <a:t> </a:t>
            </a:r>
            <a:r>
              <a:rPr lang="en-US" dirty="0" err="1"/>
              <a:t>foiz</a:t>
            </a:r>
            <a:r>
              <a:rPr lang="en-US" dirty="0"/>
              <a:t> </a:t>
            </a:r>
            <a:r>
              <a:rPr lang="en-US" dirty="0" err="1"/>
              <a:t>miqdori</a:t>
            </a:r>
            <a:r>
              <a:rPr lang="en-US" dirty="0"/>
              <a:t> 0 </a:t>
            </a:r>
            <a:r>
              <a:rPr lang="en-US" dirty="0" err="1"/>
              <a:t>dan</a:t>
            </a:r>
            <a:r>
              <a:rPr lang="en-US" dirty="0"/>
              <a:t> 100 % </a:t>
            </a:r>
            <a:r>
              <a:rPr lang="en-US" dirty="0" err="1"/>
              <a:t>gacha</a:t>
            </a:r>
            <a:r>
              <a:rPr lang="en-US" dirty="0"/>
              <a:t> </a:t>
            </a:r>
            <a:r>
              <a:rPr lang="en-US" dirty="0" err="1" smtClean="0"/>
              <a:t>bo‘ladi</a:t>
            </a:r>
            <a:r>
              <a:rPr lang="en-US" dirty="0"/>
              <a:t>. </a:t>
            </a:r>
            <a:r>
              <a:rPr lang="en-US" dirty="0" err="1"/>
              <a:t>Bunday</a:t>
            </a:r>
            <a:r>
              <a:rPr lang="en-US" dirty="0"/>
              <a:t> </a:t>
            </a:r>
            <a:r>
              <a:rPr lang="en-US" dirty="0" err="1"/>
              <a:t>hollarda</a:t>
            </a:r>
            <a:r>
              <a:rPr lang="en-US" dirty="0"/>
              <a:t> </a:t>
            </a:r>
            <a:r>
              <a:rPr lang="en-US" dirty="0" err="1"/>
              <a:t>eruvchi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erituvchi</a:t>
            </a:r>
            <a:r>
              <a:rPr lang="en-US" dirty="0"/>
              <a:t> </a:t>
            </a:r>
            <a:r>
              <a:rPr lang="en-US" dirty="0" err="1"/>
              <a:t>orasidagi</a:t>
            </a:r>
            <a:r>
              <a:rPr lang="en-US" dirty="0"/>
              <a:t> </a:t>
            </a:r>
            <a:r>
              <a:rPr lang="en-US" dirty="0" err="1"/>
              <a:t>ayirma</a:t>
            </a:r>
            <a:r>
              <a:rPr lang="en-US" dirty="0"/>
              <a:t> </a:t>
            </a:r>
            <a:r>
              <a:rPr lang="en-US" dirty="0" err="1" smtClean="0"/>
              <a:t>yo‘qoladi</a:t>
            </a:r>
            <a:r>
              <a:rPr lang="en-US" dirty="0"/>
              <a:t>; </a:t>
            </a:r>
            <a:r>
              <a:rPr lang="en-US" dirty="0" err="1"/>
              <a:t>bulardan</a:t>
            </a:r>
            <a:r>
              <a:rPr lang="en-US" dirty="0"/>
              <a:t> </a:t>
            </a:r>
            <a:r>
              <a:rPr lang="en-US" dirty="0" err="1"/>
              <a:t>istalganini</a:t>
            </a:r>
            <a:r>
              <a:rPr lang="en-US" dirty="0"/>
              <a:t> </a:t>
            </a:r>
            <a:r>
              <a:rPr lang="en-US" dirty="0" err="1"/>
              <a:t>erituvchi</a:t>
            </a:r>
            <a:r>
              <a:rPr lang="en-US" dirty="0"/>
              <a:t> deb </a:t>
            </a:r>
            <a:r>
              <a:rPr lang="en-US" dirty="0" err="1"/>
              <a:t>qabul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 smtClean="0"/>
              <a:t>mumkin</a:t>
            </a:r>
            <a:r>
              <a:rPr lang="en-US" dirty="0" smtClean="0"/>
              <a:t>. </a:t>
            </a:r>
            <a:r>
              <a:rPr lang="en-US" dirty="0" err="1"/>
              <a:t>Lekin</a:t>
            </a:r>
            <a:r>
              <a:rPr lang="en-US" dirty="0"/>
              <a:t>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 smtClean="0"/>
              <a:t>ko‘pchilik</a:t>
            </a:r>
            <a:r>
              <a:rPr lang="en-US" dirty="0" smtClean="0"/>
              <a:t> </a:t>
            </a:r>
            <a:r>
              <a:rPr lang="en-US" dirty="0" err="1"/>
              <a:t>moddalar</a:t>
            </a:r>
            <a:r>
              <a:rPr lang="en-US" dirty="0"/>
              <a:t> </a:t>
            </a:r>
            <a:r>
              <a:rPr lang="en-US" dirty="0" err="1"/>
              <a:t>ayni</a:t>
            </a:r>
            <a:r>
              <a:rPr lang="en-US" dirty="0"/>
              <a:t> </a:t>
            </a:r>
            <a:r>
              <a:rPr lang="en-US" dirty="0" err="1"/>
              <a:t>temperaturada</a:t>
            </a:r>
            <a:r>
              <a:rPr lang="en-US" dirty="0"/>
              <a:t> </a:t>
            </a:r>
            <a:r>
              <a:rPr lang="en-US" dirty="0" err="1"/>
              <a:t>ma‘lum</a:t>
            </a:r>
            <a:r>
              <a:rPr lang="en-US" dirty="0"/>
              <a:t> </a:t>
            </a:r>
            <a:r>
              <a:rPr lang="en-US" dirty="0" err="1"/>
              <a:t>chegaraga</a:t>
            </a:r>
            <a:r>
              <a:rPr lang="en-US" dirty="0"/>
              <a:t> </a:t>
            </a:r>
            <a:r>
              <a:rPr lang="en-US" dirty="0" err="1"/>
              <a:t>qadar</a:t>
            </a:r>
            <a:r>
              <a:rPr lang="en-US" dirty="0"/>
              <a:t> </a:t>
            </a:r>
            <a:r>
              <a:rPr lang="en-US" dirty="0" err="1"/>
              <a:t>eriydi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392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0413" cy="11432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err="1" smtClean="0">
                <a:solidFill>
                  <a:schemeClr val="bg1"/>
                </a:solidFill>
              </a:rPr>
              <a:t>Eritmalar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kimyoviy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birikmalar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760" y="1269554"/>
            <a:ext cx="12190413" cy="52590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uy</a:t>
            </a:r>
            <a:r>
              <a:rPr lang="en-US" dirty="0"/>
              <a:t> </a:t>
            </a:r>
            <a:r>
              <a:rPr lang="en-US" dirty="0" err="1"/>
              <a:t>temperaturasida</a:t>
            </a:r>
            <a:r>
              <a:rPr lang="en-US" dirty="0"/>
              <a:t> </a:t>
            </a:r>
            <a:r>
              <a:rPr lang="en-US" dirty="0" err="1"/>
              <a:t>osh</a:t>
            </a:r>
            <a:r>
              <a:rPr lang="en-US" dirty="0"/>
              <a:t> </a:t>
            </a:r>
            <a:r>
              <a:rPr lang="en-US" dirty="0" err="1"/>
              <a:t>tuzining</a:t>
            </a:r>
            <a:r>
              <a:rPr lang="en-US" dirty="0"/>
              <a:t> </a:t>
            </a:r>
            <a:r>
              <a:rPr lang="en-US" dirty="0" err="1"/>
              <a:t>suvdagi</a:t>
            </a:r>
            <a:r>
              <a:rPr lang="en-US" dirty="0"/>
              <a:t> </a:t>
            </a:r>
            <a:r>
              <a:rPr lang="en-US" dirty="0" err="1"/>
              <a:t>eritmasida</a:t>
            </a:r>
            <a:r>
              <a:rPr lang="en-US" dirty="0"/>
              <a:t> </a:t>
            </a:r>
            <a:r>
              <a:rPr lang="en-US" dirty="0" err="1"/>
              <a:t>NaCI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miqdori</a:t>
            </a:r>
            <a:r>
              <a:rPr lang="en-US" dirty="0"/>
              <a:t> </a:t>
            </a:r>
            <a:r>
              <a:rPr lang="en-US" dirty="0" err="1"/>
              <a:t>hech</a:t>
            </a:r>
            <a:r>
              <a:rPr lang="en-US" dirty="0"/>
              <a:t> </a:t>
            </a:r>
            <a:r>
              <a:rPr lang="en-US" dirty="0" err="1"/>
              <a:t>qachon</a:t>
            </a:r>
            <a:r>
              <a:rPr lang="en-US" dirty="0"/>
              <a:t> 26,48%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ortmaydi</a:t>
            </a:r>
            <a:r>
              <a:rPr lang="en-US" dirty="0"/>
              <a:t>. </a:t>
            </a:r>
            <a:r>
              <a:rPr lang="en-US" dirty="0" err="1"/>
              <a:t>Eritmalar</a:t>
            </a:r>
            <a:r>
              <a:rPr lang="en-US" dirty="0"/>
              <a:t> </a:t>
            </a:r>
            <a:r>
              <a:rPr lang="en-US" dirty="0" err="1"/>
              <a:t>tarkibning</a:t>
            </a:r>
            <a:r>
              <a:rPr lang="en-US" dirty="0"/>
              <a:t> </a:t>
            </a:r>
            <a:r>
              <a:rPr lang="en-US" dirty="0" err="1" smtClean="0"/>
              <a:t>o‘zgaruvchanligi</a:t>
            </a:r>
            <a:r>
              <a:rPr lang="en-US" dirty="0" smtClean="0"/>
              <a:t> </a:t>
            </a:r>
            <a:r>
              <a:rPr lang="en-US" dirty="0" err="1"/>
              <a:t>ularni</a:t>
            </a:r>
            <a:r>
              <a:rPr lang="en-US" dirty="0"/>
              <a:t> </a:t>
            </a:r>
            <a:r>
              <a:rPr lang="en-US" dirty="0" err="1"/>
              <a:t>mexanik</a:t>
            </a:r>
            <a:r>
              <a:rPr lang="en-US" dirty="0"/>
              <a:t> </a:t>
            </a:r>
            <a:r>
              <a:rPr lang="en-US" dirty="0" err="1"/>
              <a:t>aralashmalarga</a:t>
            </a:r>
            <a:r>
              <a:rPr lang="en-US" dirty="0"/>
              <a:t> </a:t>
            </a:r>
            <a:r>
              <a:rPr lang="en-US" dirty="0" err="1"/>
              <a:t>yaqin</a:t>
            </a:r>
            <a:r>
              <a:rPr lang="en-US" dirty="0"/>
              <a:t> deb </a:t>
            </a:r>
            <a:r>
              <a:rPr lang="en-US" dirty="0" err="1"/>
              <a:t>qarashga</a:t>
            </a:r>
            <a:r>
              <a:rPr lang="en-US" dirty="0"/>
              <a:t> </a:t>
            </a:r>
            <a:r>
              <a:rPr lang="en-US" dirty="0" err="1"/>
              <a:t>imkon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 </a:t>
            </a:r>
            <a:r>
              <a:rPr lang="en-US" dirty="0" err="1"/>
              <a:t>Lekin</a:t>
            </a:r>
            <a:r>
              <a:rPr lang="en-US" dirty="0"/>
              <a:t>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jinsliligi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 smtClean="0"/>
              <a:t>ko‘p</a:t>
            </a:r>
            <a:r>
              <a:rPr lang="en-US" dirty="0" smtClean="0"/>
              <a:t> </a:t>
            </a:r>
            <a:r>
              <a:rPr lang="en-US" dirty="0" err="1"/>
              <a:t>h</a:t>
            </a:r>
            <a:r>
              <a:rPr lang="en-US" dirty="0" err="1" smtClean="0"/>
              <a:t>ollarda</a:t>
            </a:r>
            <a:r>
              <a:rPr lang="en-US" dirty="0" smtClean="0"/>
              <a:t> </a:t>
            </a:r>
            <a:r>
              <a:rPr lang="en-US" dirty="0" err="1"/>
              <a:t>eruvchanlikning</a:t>
            </a:r>
            <a:r>
              <a:rPr lang="en-US" dirty="0"/>
              <a:t> </a:t>
            </a:r>
            <a:r>
              <a:rPr lang="en-US" dirty="0" err="1"/>
              <a:t>ma‘lum</a:t>
            </a:r>
            <a:r>
              <a:rPr lang="en-US" dirty="0"/>
              <a:t> </a:t>
            </a:r>
            <a:r>
              <a:rPr lang="en-US" dirty="0" err="1"/>
              <a:t>chegaradan</a:t>
            </a:r>
            <a:r>
              <a:rPr lang="en-US" dirty="0"/>
              <a:t> </a:t>
            </a:r>
            <a:r>
              <a:rPr lang="en-US" dirty="0" err="1"/>
              <a:t>oshmasligi</a:t>
            </a:r>
            <a:r>
              <a:rPr lang="en-US" dirty="0"/>
              <a:t> </a:t>
            </a:r>
            <a:r>
              <a:rPr lang="en-US" dirty="0" err="1"/>
              <a:t>eritmalarni</a:t>
            </a:r>
            <a:r>
              <a:rPr lang="en-US" dirty="0"/>
              <a:t> </a:t>
            </a:r>
            <a:r>
              <a:rPr lang="en-US" dirty="0" err="1"/>
              <a:t>kimyoviy</a:t>
            </a:r>
            <a:r>
              <a:rPr lang="en-US" dirty="0"/>
              <a:t> </a:t>
            </a:r>
            <a:r>
              <a:rPr lang="en-US" dirty="0" err="1"/>
              <a:t>birikmalarga</a:t>
            </a:r>
            <a:r>
              <a:rPr lang="en-US" dirty="0"/>
              <a:t> </a:t>
            </a:r>
            <a:r>
              <a:rPr lang="en-US" dirty="0" err="1"/>
              <a:t>yaqinlashtiradi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48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90" y="0"/>
            <a:ext cx="12190413" cy="11432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err="1" smtClean="0">
                <a:solidFill>
                  <a:schemeClr val="bg1"/>
                </a:solidFill>
              </a:rPr>
              <a:t>Moddalarning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suvda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erishi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20" y="1600571"/>
            <a:ext cx="11390341" cy="452701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sz="4400" dirty="0" smtClean="0"/>
              <a:t>100g  </a:t>
            </a:r>
            <a:r>
              <a:rPr lang="en-US" sz="4400" dirty="0" err="1" smtClean="0"/>
              <a:t>suvda</a:t>
            </a:r>
            <a:r>
              <a:rPr lang="en-US" sz="4400" dirty="0" smtClean="0"/>
              <a:t>  36,5 g </a:t>
            </a:r>
            <a:r>
              <a:rPr lang="en-US" sz="4400" dirty="0" err="1" smtClean="0"/>
              <a:t>osh</a:t>
            </a:r>
            <a:r>
              <a:rPr lang="en-US" sz="4400" dirty="0" smtClean="0"/>
              <a:t> </a:t>
            </a:r>
            <a:r>
              <a:rPr lang="en-US" sz="4400" dirty="0" err="1" smtClean="0"/>
              <a:t>tuzi</a:t>
            </a:r>
            <a:r>
              <a:rPr lang="en-US" sz="4400" dirty="0" smtClean="0"/>
              <a:t> </a:t>
            </a:r>
            <a:r>
              <a:rPr lang="en-US" sz="4400" dirty="0" err="1" smtClean="0"/>
              <a:t>eriydi</a:t>
            </a:r>
            <a:r>
              <a:rPr lang="en-US" sz="4400" dirty="0" smtClean="0"/>
              <a:t>.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100g  </a:t>
            </a:r>
            <a:r>
              <a:rPr lang="en-US" sz="4400" dirty="0" err="1"/>
              <a:t>suvda</a:t>
            </a:r>
            <a:r>
              <a:rPr lang="en-US" sz="4400" dirty="0"/>
              <a:t>  </a:t>
            </a:r>
            <a:r>
              <a:rPr lang="en-US" sz="4400" dirty="0" smtClean="0"/>
              <a:t>200 </a:t>
            </a:r>
            <a:r>
              <a:rPr lang="en-US" sz="4400" dirty="0"/>
              <a:t>g </a:t>
            </a:r>
            <a:r>
              <a:rPr lang="en-US" sz="4400" dirty="0" err="1" smtClean="0"/>
              <a:t>shakar</a:t>
            </a:r>
            <a:r>
              <a:rPr lang="en-US" sz="4400" dirty="0" smtClean="0"/>
              <a:t> </a:t>
            </a:r>
            <a:r>
              <a:rPr lang="en-US" sz="4400" dirty="0" err="1"/>
              <a:t>eriydi</a:t>
            </a:r>
            <a:r>
              <a:rPr lang="en-US" sz="4400" dirty="0"/>
              <a:t>.</a:t>
            </a:r>
          </a:p>
          <a:p>
            <a:pPr marL="0" indent="0">
              <a:buNone/>
            </a:pPr>
            <a:r>
              <a:rPr lang="en-US" sz="4400" dirty="0"/>
              <a:t> 100g </a:t>
            </a:r>
            <a:r>
              <a:rPr lang="en-US" sz="4400" dirty="0" smtClean="0"/>
              <a:t> </a:t>
            </a:r>
            <a:r>
              <a:rPr lang="en-US" sz="4400" dirty="0" err="1"/>
              <a:t>suvda</a:t>
            </a:r>
            <a:r>
              <a:rPr lang="en-US" sz="4400" dirty="0"/>
              <a:t>  </a:t>
            </a:r>
            <a:r>
              <a:rPr lang="en-US" sz="4400" dirty="0" smtClean="0"/>
              <a:t>0,015 </a:t>
            </a:r>
            <a:r>
              <a:rPr lang="en-US" sz="4400" dirty="0"/>
              <a:t>g </a:t>
            </a:r>
            <a:r>
              <a:rPr lang="en-US" sz="4400" dirty="0" err="1" smtClean="0"/>
              <a:t>kumush</a:t>
            </a:r>
            <a:r>
              <a:rPr lang="en-US" sz="4400" dirty="0" smtClean="0"/>
              <a:t> </a:t>
            </a:r>
            <a:r>
              <a:rPr lang="en-US" sz="4400" dirty="0" err="1" smtClean="0"/>
              <a:t>xlorid</a:t>
            </a:r>
            <a:r>
              <a:rPr lang="en-US" sz="4400" dirty="0" smtClean="0"/>
              <a:t> </a:t>
            </a:r>
            <a:r>
              <a:rPr lang="en-US" sz="4400" dirty="0" err="1"/>
              <a:t>eriydi</a:t>
            </a:r>
            <a:r>
              <a:rPr lang="en-US" sz="4400" dirty="0" smtClean="0"/>
              <a:t>.</a:t>
            </a:r>
          </a:p>
          <a:p>
            <a:pPr marL="0" indent="0">
              <a:buNone/>
            </a:pPr>
            <a:r>
              <a:rPr lang="en-US" sz="4400" dirty="0"/>
              <a:t> 100g </a:t>
            </a:r>
            <a:r>
              <a:rPr lang="en-US" sz="4400" dirty="0" smtClean="0"/>
              <a:t> </a:t>
            </a:r>
            <a:r>
              <a:rPr lang="en-US" sz="4400" dirty="0" err="1"/>
              <a:t>suvda</a:t>
            </a:r>
            <a:r>
              <a:rPr lang="en-US" sz="4400" dirty="0"/>
              <a:t>  2</a:t>
            </a:r>
            <a:r>
              <a:rPr lang="en-US" sz="4400" dirty="0" smtClean="0"/>
              <a:t> g  </a:t>
            </a:r>
            <a:r>
              <a:rPr lang="en-US" sz="4400" dirty="0" err="1" smtClean="0"/>
              <a:t>gips</a:t>
            </a:r>
            <a:r>
              <a:rPr lang="en-US" sz="4400" dirty="0" smtClean="0"/>
              <a:t> </a:t>
            </a:r>
            <a:r>
              <a:rPr lang="en-US" sz="4400" dirty="0" err="1"/>
              <a:t>eriydi</a:t>
            </a:r>
            <a:r>
              <a:rPr lang="en-US" sz="4400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321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9980" y="0"/>
            <a:ext cx="12190413" cy="1143265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558" y="1413570"/>
            <a:ext cx="11809312" cy="452701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dirty="0" err="1" smtClean="0"/>
              <a:t>Berilgan</a:t>
            </a:r>
            <a:r>
              <a:rPr lang="en-US" dirty="0" smtClean="0"/>
              <a:t> </a:t>
            </a:r>
            <a:r>
              <a:rPr lang="en-US" dirty="0" err="1" smtClean="0"/>
              <a:t>haroratda</a:t>
            </a:r>
            <a:r>
              <a:rPr lang="en-US" dirty="0" smtClean="0"/>
              <a:t> </a:t>
            </a:r>
            <a:r>
              <a:rPr lang="en-US" dirty="0" err="1" smtClean="0"/>
              <a:t>modda</a:t>
            </a:r>
            <a:r>
              <a:rPr lang="en-US" dirty="0" smtClean="0"/>
              <a:t> </a:t>
            </a:r>
            <a:r>
              <a:rPr lang="en-US" dirty="0" err="1" smtClean="0"/>
              <a:t>boshqa</a:t>
            </a:r>
            <a:r>
              <a:rPr lang="en-US" dirty="0" smtClean="0"/>
              <a:t> </a:t>
            </a:r>
            <a:r>
              <a:rPr lang="en-US" dirty="0" err="1" smtClean="0"/>
              <a:t>erimasa,bunday</a:t>
            </a:r>
            <a:r>
              <a:rPr lang="en-US" dirty="0" smtClean="0"/>
              <a:t> </a:t>
            </a:r>
            <a:r>
              <a:rPr lang="en-US" dirty="0" err="1" smtClean="0"/>
              <a:t>eritma</a:t>
            </a:r>
            <a:r>
              <a:rPr lang="en-US" dirty="0" smtClean="0"/>
              <a:t> </a:t>
            </a:r>
            <a:r>
              <a:rPr lang="en-US" dirty="0" err="1" smtClean="0"/>
              <a:t>to‘yingan</a:t>
            </a:r>
            <a:r>
              <a:rPr lang="en-US" dirty="0" smtClean="0"/>
              <a:t> </a:t>
            </a:r>
            <a:r>
              <a:rPr lang="en-US" dirty="0" err="1" smtClean="0"/>
              <a:t>eritma</a:t>
            </a:r>
            <a:r>
              <a:rPr lang="en-US" dirty="0" smtClean="0"/>
              <a:t> </a:t>
            </a:r>
            <a:r>
              <a:rPr lang="en-US" dirty="0" err="1" smtClean="0"/>
              <a:t>deyiladi,yana</a:t>
            </a:r>
            <a:r>
              <a:rPr lang="en-US" dirty="0" smtClean="0"/>
              <a:t> </a:t>
            </a:r>
            <a:r>
              <a:rPr lang="en-US" dirty="0" err="1" smtClean="0"/>
              <a:t>erishi</a:t>
            </a:r>
            <a:r>
              <a:rPr lang="en-US" dirty="0" smtClean="0"/>
              <a:t> </a:t>
            </a:r>
            <a:r>
              <a:rPr lang="en-US" dirty="0" err="1" smtClean="0"/>
              <a:t>mumkin</a:t>
            </a:r>
            <a:r>
              <a:rPr lang="en-US" dirty="0" smtClean="0"/>
              <a:t> </a:t>
            </a:r>
            <a:r>
              <a:rPr lang="en-US" dirty="0" err="1" smtClean="0"/>
              <a:t>bo‘lsa</a:t>
            </a:r>
            <a:r>
              <a:rPr lang="en-US" dirty="0" smtClean="0"/>
              <a:t>, </a:t>
            </a:r>
            <a:r>
              <a:rPr lang="en-US" dirty="0" err="1" smtClean="0"/>
              <a:t>to‘yinmagan</a:t>
            </a:r>
            <a:r>
              <a:rPr lang="en-US" dirty="0" smtClean="0"/>
              <a:t> </a:t>
            </a:r>
            <a:r>
              <a:rPr lang="en-US" dirty="0" err="1" smtClean="0"/>
              <a:t>eritma</a:t>
            </a:r>
            <a:r>
              <a:rPr lang="en-US" dirty="0" smtClean="0"/>
              <a:t> </a:t>
            </a:r>
            <a:r>
              <a:rPr lang="en-US" dirty="0" err="1" smtClean="0"/>
              <a:t>deyiladi.Masalan</a:t>
            </a:r>
            <a:r>
              <a:rPr lang="en-US" dirty="0" smtClean="0"/>
              <a:t>, 100 g </a:t>
            </a:r>
            <a:r>
              <a:rPr lang="en-US" dirty="0" err="1" smtClean="0"/>
              <a:t>suvda</a:t>
            </a:r>
            <a:r>
              <a:rPr lang="en-US" dirty="0" smtClean="0"/>
              <a:t> 200 g </a:t>
            </a:r>
            <a:r>
              <a:rPr lang="en-US" dirty="0" err="1" smtClean="0"/>
              <a:t>shakar</a:t>
            </a:r>
            <a:r>
              <a:rPr lang="en-US" dirty="0" smtClean="0"/>
              <a:t> </a:t>
            </a:r>
            <a:r>
              <a:rPr lang="en-US" dirty="0" err="1" smtClean="0"/>
              <a:t>erigan</a:t>
            </a:r>
            <a:r>
              <a:rPr lang="en-US" dirty="0" smtClean="0"/>
              <a:t> </a:t>
            </a:r>
            <a:r>
              <a:rPr lang="en-US" dirty="0" err="1" smtClean="0"/>
              <a:t>bo‘lsa</a:t>
            </a:r>
            <a:r>
              <a:rPr lang="en-US" dirty="0" smtClean="0"/>
              <a:t>,</a:t>
            </a:r>
            <a:r>
              <a:rPr lang="en-US" dirty="0"/>
              <a:t> </a:t>
            </a:r>
            <a:r>
              <a:rPr lang="en-US" dirty="0" err="1"/>
              <a:t>to‘yingan</a:t>
            </a:r>
            <a:r>
              <a:rPr lang="en-US" dirty="0"/>
              <a:t> </a:t>
            </a:r>
            <a:r>
              <a:rPr lang="en-US" dirty="0" err="1"/>
              <a:t>eritma</a:t>
            </a:r>
            <a:r>
              <a:rPr lang="en-US" dirty="0"/>
              <a:t> </a:t>
            </a:r>
            <a:r>
              <a:rPr lang="en-US" dirty="0" smtClean="0"/>
              <a:t>hisoblanadi.100 g </a:t>
            </a:r>
            <a:r>
              <a:rPr lang="en-US" dirty="0" err="1" smtClean="0"/>
              <a:t>suvda</a:t>
            </a:r>
            <a:r>
              <a:rPr lang="en-US" dirty="0" smtClean="0"/>
              <a:t> 100 g </a:t>
            </a:r>
            <a:r>
              <a:rPr lang="en-US" dirty="0" err="1" smtClean="0"/>
              <a:t>shakar</a:t>
            </a:r>
            <a:r>
              <a:rPr lang="en-US" dirty="0" smtClean="0"/>
              <a:t> </a:t>
            </a:r>
            <a:r>
              <a:rPr lang="en-US" dirty="0" err="1" smtClean="0"/>
              <a:t>erisa</a:t>
            </a:r>
            <a:r>
              <a:rPr lang="en-US" dirty="0" smtClean="0"/>
              <a:t>, </a:t>
            </a:r>
            <a:r>
              <a:rPr lang="en-US" dirty="0" err="1" smtClean="0"/>
              <a:t>to‘yinmagan</a:t>
            </a:r>
            <a:r>
              <a:rPr lang="en-US" dirty="0" smtClean="0"/>
              <a:t> </a:t>
            </a:r>
            <a:r>
              <a:rPr lang="en-US" dirty="0" err="1" smtClean="0"/>
              <a:t>eritma</a:t>
            </a:r>
            <a:r>
              <a:rPr lang="en-US" dirty="0" smtClean="0"/>
              <a:t> </a:t>
            </a:r>
            <a:r>
              <a:rPr lang="en-US" dirty="0" err="1" smtClean="0"/>
              <a:t>hisoblanadi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722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990" y="12771"/>
            <a:ext cx="12190413" cy="1143265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Eritmada</a:t>
            </a:r>
            <a:r>
              <a:rPr lang="en-US" dirty="0"/>
              <a:t> </a:t>
            </a:r>
            <a:r>
              <a:rPr lang="en-US" dirty="0" err="1"/>
              <a:t>erigan</a:t>
            </a:r>
            <a:r>
              <a:rPr lang="en-US" dirty="0"/>
              <a:t>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 smtClean="0"/>
              <a:t>miqdori</a:t>
            </a:r>
            <a:r>
              <a:rPr lang="en-US" dirty="0" smtClean="0"/>
              <a:t> </a:t>
            </a:r>
            <a:r>
              <a:rPr lang="en-US" dirty="0" err="1" smtClean="0"/>
              <a:t>erituvchiga</a:t>
            </a:r>
            <a:r>
              <a:rPr lang="en-US" dirty="0" smtClean="0"/>
              <a:t> </a:t>
            </a:r>
            <a:r>
              <a:rPr lang="en-US" dirty="0" err="1" smtClean="0"/>
              <a:t>nisbatan</a:t>
            </a:r>
            <a:r>
              <a:rPr lang="en-US" dirty="0" smtClean="0"/>
              <a:t>  </a:t>
            </a:r>
            <a:r>
              <a:rPr lang="en-US" dirty="0" err="1" smtClean="0"/>
              <a:t>ko‘p</a:t>
            </a:r>
            <a:r>
              <a:rPr lang="en-US" dirty="0" smtClean="0"/>
              <a:t> </a:t>
            </a:r>
            <a:r>
              <a:rPr lang="en-US" dirty="0" err="1" smtClean="0"/>
              <a:t>bo‘lsa</a:t>
            </a:r>
            <a:r>
              <a:rPr lang="en-US" dirty="0"/>
              <a:t>,  </a:t>
            </a:r>
            <a:r>
              <a:rPr lang="en-US" dirty="0" err="1"/>
              <a:t>bunday</a:t>
            </a:r>
            <a:r>
              <a:rPr lang="en-US" dirty="0"/>
              <a:t> </a:t>
            </a:r>
            <a:r>
              <a:rPr lang="en-US" dirty="0" err="1"/>
              <a:t>eritma</a:t>
            </a:r>
            <a:r>
              <a:rPr lang="en-US" dirty="0"/>
              <a:t> </a:t>
            </a:r>
            <a:r>
              <a:rPr lang="en-US" dirty="0" err="1" smtClean="0">
                <a:solidFill>
                  <a:srgbClr val="0070C0"/>
                </a:solidFill>
              </a:rPr>
              <a:t>kontsentrlangan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eritma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/>
              <a:t>deyiladi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Erigan</a:t>
            </a:r>
            <a:r>
              <a:rPr lang="en-US" dirty="0" smtClean="0"/>
              <a:t>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/>
              <a:t>miqdori</a:t>
            </a:r>
            <a:r>
              <a:rPr lang="en-US" dirty="0"/>
              <a:t> </a:t>
            </a:r>
            <a:r>
              <a:rPr lang="en-US" dirty="0" err="1"/>
              <a:t>erituvchiga</a:t>
            </a:r>
            <a:r>
              <a:rPr lang="en-US" dirty="0"/>
              <a:t> </a:t>
            </a:r>
            <a:r>
              <a:rPr lang="en-US" dirty="0" err="1"/>
              <a:t>nisbatan</a:t>
            </a:r>
            <a:r>
              <a:rPr lang="en-US" dirty="0"/>
              <a:t>  </a:t>
            </a:r>
            <a:r>
              <a:rPr lang="en-US" dirty="0" err="1" smtClean="0"/>
              <a:t>kam</a:t>
            </a:r>
            <a:r>
              <a:rPr lang="en-US" dirty="0" smtClean="0"/>
              <a:t> </a:t>
            </a:r>
            <a:r>
              <a:rPr lang="en-US" dirty="0" err="1"/>
              <a:t>bo’lsa</a:t>
            </a:r>
            <a:r>
              <a:rPr lang="en-US" dirty="0"/>
              <a:t>, </a:t>
            </a:r>
            <a:r>
              <a:rPr lang="en-US" dirty="0" err="1" smtClean="0"/>
              <a:t>bunday</a:t>
            </a:r>
            <a:r>
              <a:rPr lang="en-US" dirty="0" smtClean="0"/>
              <a:t> </a:t>
            </a:r>
            <a:r>
              <a:rPr lang="en-US" dirty="0" err="1" smtClean="0"/>
              <a:t>eritma</a:t>
            </a:r>
            <a:r>
              <a:rPr lang="en-US" dirty="0" smtClean="0"/>
              <a:t> </a:t>
            </a:r>
            <a:r>
              <a:rPr lang="en-US" dirty="0" err="1">
                <a:solidFill>
                  <a:srgbClr val="0070C0"/>
                </a:solidFill>
              </a:rPr>
              <a:t>suyultirilgan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eritma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/>
              <a:t>deyiladi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641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0"/>
            <a:ext cx="12190413" cy="1143265"/>
          </a:xfrm>
          <a:solidFill>
            <a:srgbClr val="0070C0"/>
          </a:solidFill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413103"/>
            <a:ext cx="12190413" cy="5329826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Tuzlar</a:t>
            </a:r>
            <a:r>
              <a:rPr lang="en-US" dirty="0"/>
              <a:t>, </a:t>
            </a:r>
            <a:r>
              <a:rPr lang="en-US" dirty="0" err="1"/>
              <a:t>kislota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asoslar</a:t>
            </a:r>
            <a:r>
              <a:rPr lang="en-US" dirty="0"/>
              <a:t> </a:t>
            </a:r>
            <a:r>
              <a:rPr lang="en-US" dirty="0" err="1"/>
              <a:t>qutbli</a:t>
            </a:r>
            <a:r>
              <a:rPr lang="en-US" dirty="0"/>
              <a:t> </a:t>
            </a:r>
            <a:r>
              <a:rPr lang="en-US" dirty="0" err="1"/>
              <a:t>erituvchilarda</a:t>
            </a:r>
            <a:r>
              <a:rPr lang="en-US" dirty="0"/>
              <a:t> </a:t>
            </a:r>
            <a:r>
              <a:rPr lang="en-US" dirty="0" err="1"/>
              <a:t>eriganida</a:t>
            </a:r>
            <a:r>
              <a:rPr lang="en-US" dirty="0"/>
              <a:t> </a:t>
            </a:r>
            <a:r>
              <a:rPr lang="en-US" dirty="0" err="1"/>
              <a:t>qisman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butunlay</a:t>
            </a:r>
            <a:r>
              <a:rPr lang="en-US" dirty="0"/>
              <a:t> </a:t>
            </a:r>
            <a:r>
              <a:rPr lang="en-US" dirty="0" err="1"/>
              <a:t>ionlarga</a:t>
            </a:r>
            <a:r>
              <a:rPr lang="en-US" dirty="0"/>
              <a:t> </a:t>
            </a:r>
            <a:r>
              <a:rPr lang="en-US" dirty="0" err="1"/>
              <a:t>parchalanadi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jarayon</a:t>
            </a:r>
            <a:r>
              <a:rPr lang="en-US" dirty="0"/>
              <a:t> </a:t>
            </a:r>
            <a:r>
              <a:rPr lang="en-US" dirty="0" err="1" smtClean="0"/>
              <a:t>eritmada</a:t>
            </a:r>
            <a:r>
              <a:rPr lang="en-US" dirty="0" smtClean="0"/>
              <a:t> </a:t>
            </a:r>
            <a:r>
              <a:rPr lang="en-US" dirty="0" err="1"/>
              <a:t>zarralar</a:t>
            </a:r>
            <a:r>
              <a:rPr lang="en-US" dirty="0"/>
              <a:t> </a:t>
            </a:r>
            <a:r>
              <a:rPr lang="en-US" dirty="0" err="1"/>
              <a:t>sonining</a:t>
            </a:r>
            <a:r>
              <a:rPr lang="en-US" dirty="0"/>
              <a:t> </a:t>
            </a:r>
            <a:r>
              <a:rPr lang="en-US" dirty="0" err="1"/>
              <a:t>koʻpayishiga</a:t>
            </a:r>
            <a:r>
              <a:rPr lang="en-US" dirty="0"/>
              <a:t> </a:t>
            </a:r>
            <a:r>
              <a:rPr lang="en-US" dirty="0" err="1"/>
              <a:t>sabab</a:t>
            </a:r>
            <a:r>
              <a:rPr lang="en-US" dirty="0"/>
              <a:t> </a:t>
            </a:r>
            <a:r>
              <a:rPr lang="en-US" dirty="0" err="1"/>
              <a:t>boʻladi</a:t>
            </a:r>
            <a:r>
              <a:rPr lang="en-US" dirty="0"/>
              <a:t>. Agar </a:t>
            </a:r>
            <a:r>
              <a:rPr lang="en-US" dirty="0" err="1"/>
              <a:t>erituvchi</a:t>
            </a:r>
            <a:r>
              <a:rPr lang="en-US" dirty="0"/>
              <a:t> </a:t>
            </a:r>
            <a:r>
              <a:rPr lang="en-US" dirty="0" err="1"/>
              <a:t>suv</a:t>
            </a:r>
            <a:r>
              <a:rPr lang="en-US" dirty="0"/>
              <a:t> </a:t>
            </a:r>
            <a:r>
              <a:rPr lang="en-US" dirty="0" err="1"/>
              <a:t>boʻlsa</a:t>
            </a:r>
            <a:r>
              <a:rPr lang="en-US" dirty="0"/>
              <a:t>, </a:t>
            </a:r>
            <a:r>
              <a:rPr lang="en-US" dirty="0" err="1"/>
              <a:t>gidratlar</a:t>
            </a:r>
            <a:r>
              <a:rPr lang="en-US" dirty="0"/>
              <a:t>,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/>
              <a:t>boʻlsa</a:t>
            </a:r>
            <a:r>
              <a:rPr lang="en-US" dirty="0"/>
              <a:t>, </a:t>
            </a:r>
            <a:r>
              <a:rPr lang="en-US" dirty="0" err="1"/>
              <a:t>solvatlar</a:t>
            </a:r>
            <a:r>
              <a:rPr lang="en-US" dirty="0"/>
              <a:t> </a:t>
            </a:r>
            <a:r>
              <a:rPr lang="en-US" dirty="0" err="1"/>
              <a:t>vujudga</a:t>
            </a:r>
            <a:r>
              <a:rPr lang="en-US" dirty="0"/>
              <a:t> </a:t>
            </a:r>
            <a:r>
              <a:rPr lang="en-US" dirty="0" err="1"/>
              <a:t>keladi</a:t>
            </a:r>
            <a:r>
              <a:rPr lang="en-US" dirty="0"/>
              <a:t>. Bu </a:t>
            </a:r>
            <a:r>
              <a:rPr lang="en-US" dirty="0" err="1"/>
              <a:t>jarayonlar</a:t>
            </a:r>
            <a:r>
              <a:rPr lang="en-US" dirty="0"/>
              <a:t> </a:t>
            </a:r>
            <a:r>
              <a:rPr lang="en-US" dirty="0" err="1"/>
              <a:t>tegishlicha</a:t>
            </a:r>
            <a:r>
              <a:rPr lang="en-US" dirty="0"/>
              <a:t> </a:t>
            </a:r>
            <a:r>
              <a:rPr lang="en-US" dirty="0" err="1"/>
              <a:t>gidratlanish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solvatlanish</a:t>
            </a:r>
            <a:r>
              <a:rPr lang="en-US" dirty="0"/>
              <a:t> </a:t>
            </a:r>
            <a:r>
              <a:rPr lang="en-US" dirty="0" err="1"/>
              <a:t>deyiladi</a:t>
            </a:r>
            <a:r>
              <a:rPr lang="en-US" dirty="0"/>
              <a:t>. 1887 </a:t>
            </a:r>
            <a:r>
              <a:rPr lang="en-US" dirty="0" err="1"/>
              <a:t>yil</a:t>
            </a:r>
            <a:r>
              <a:rPr lang="en-US" dirty="0"/>
              <a:t> </a:t>
            </a:r>
            <a:r>
              <a:rPr lang="en-US" dirty="0" err="1" smtClean="0"/>
              <a:t>D,M.Mendeleyev</a:t>
            </a:r>
            <a:r>
              <a:rPr lang="en-US" dirty="0" smtClean="0"/>
              <a:t> </a:t>
            </a:r>
            <a:r>
              <a:rPr lang="en-US" dirty="0" err="1"/>
              <a:t>oʻzining</a:t>
            </a:r>
            <a:r>
              <a:rPr lang="en-US" dirty="0"/>
              <a:t> </a:t>
            </a:r>
            <a:r>
              <a:rPr lang="en-US" dirty="0" err="1"/>
              <a:t>gidratlanish</a:t>
            </a:r>
            <a:r>
              <a:rPr lang="en-US" dirty="0"/>
              <a:t> </a:t>
            </a:r>
            <a:r>
              <a:rPr lang="en-US" dirty="0" err="1"/>
              <a:t>nazariyasini</a:t>
            </a:r>
            <a:r>
              <a:rPr lang="en-US" dirty="0"/>
              <a:t> </a:t>
            </a:r>
            <a:r>
              <a:rPr lang="en-US" dirty="0" err="1"/>
              <a:t>olgʻa</a:t>
            </a:r>
            <a:r>
              <a:rPr lang="en-US" dirty="0"/>
              <a:t> </a:t>
            </a:r>
            <a:r>
              <a:rPr lang="en-US" dirty="0" err="1"/>
              <a:t>surgan</a:t>
            </a:r>
            <a:r>
              <a:rPr lang="en-US" dirty="0"/>
              <a:t>.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shogirdi</a:t>
            </a:r>
            <a:r>
              <a:rPr lang="en-US" dirty="0"/>
              <a:t> </a:t>
            </a:r>
            <a:r>
              <a:rPr lang="en-US" dirty="0" err="1"/>
              <a:t>I.A.Kablukov</a:t>
            </a:r>
            <a:r>
              <a:rPr lang="en-US" dirty="0"/>
              <a:t> </a:t>
            </a:r>
            <a:r>
              <a:rPr lang="en-US" dirty="0" err="1" smtClean="0"/>
              <a:t>oʻz</a:t>
            </a:r>
            <a:r>
              <a:rPr lang="en-US" dirty="0" smtClean="0"/>
              <a:t> </a:t>
            </a:r>
            <a:r>
              <a:rPr lang="en-US" dirty="0" err="1"/>
              <a:t>ustozi</a:t>
            </a:r>
            <a:r>
              <a:rPr lang="en-US" dirty="0"/>
              <a:t> </a:t>
            </a:r>
            <a:r>
              <a:rPr lang="en-US" dirty="0" err="1"/>
              <a:t>ishlarini</a:t>
            </a:r>
            <a:r>
              <a:rPr lang="en-US" dirty="0"/>
              <a:t> </a:t>
            </a:r>
            <a:r>
              <a:rPr lang="en-US" dirty="0" err="1"/>
              <a:t>davom</a:t>
            </a:r>
            <a:r>
              <a:rPr lang="en-US" dirty="0"/>
              <a:t> </a:t>
            </a:r>
            <a:r>
              <a:rPr lang="en-US" dirty="0" err="1" smtClean="0"/>
              <a:t>ettirdi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935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0413" cy="114326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sz="6000" b="1" dirty="0" err="1">
                <a:solidFill>
                  <a:schemeClr val="bg1"/>
                </a:solidFill>
              </a:rPr>
              <a:t>Erishda</a:t>
            </a:r>
            <a:r>
              <a:rPr lang="en-US" sz="6000" b="1" dirty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kimyoviy</a:t>
            </a:r>
            <a:r>
              <a:rPr lang="en-US" sz="6000" b="1" dirty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ta‘sirning</a:t>
            </a:r>
            <a:r>
              <a:rPr lang="en-US" sz="6000" b="1" dirty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belgilari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06356" y="1635691"/>
            <a:ext cx="37769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/>
              <a:t>Issiqlik</a:t>
            </a:r>
            <a:r>
              <a:rPr lang="en-US" sz="4000" dirty="0"/>
              <a:t> </a:t>
            </a:r>
            <a:r>
              <a:rPr lang="en-US" sz="4000" dirty="0" err="1"/>
              <a:t>belgilari</a:t>
            </a:r>
            <a:r>
              <a:rPr lang="en-US" sz="4000" dirty="0"/>
              <a:t>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91665" y="3644444"/>
                <a:ext cx="2903189" cy="144655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3600" dirty="0" smtClean="0"/>
                  <a:t>Ekzotermik</a:t>
                </a:r>
                <a:r>
                  <a:rPr lang="en-US" sz="3600" dirty="0"/>
                  <a:t> </a:t>
                </a:r>
              </a:p>
              <a:p>
                <a:r>
                  <a:rPr lang="en-US" sz="2400" dirty="0"/>
                  <a:t> (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𝑆𝑂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r>
                  <a:rPr lang="ru-RU" sz="2800" dirty="0"/>
                  <a:t>, </a:t>
                </a:r>
                <a:r>
                  <a:rPr lang="en-US" sz="2800" dirty="0" err="1"/>
                  <a:t>NaOH</a:t>
                </a:r>
                <a:r>
                  <a:rPr lang="en-US" sz="2400" dirty="0"/>
                  <a:t>)  </a:t>
                </a:r>
                <a:r>
                  <a:rPr lang="en-US" sz="2400" dirty="0" err="1"/>
                  <a:t>erishi</a:t>
                </a:r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665" y="3644444"/>
                <a:ext cx="2903189" cy="1446550"/>
              </a:xfrm>
              <a:prstGeom prst="rect">
                <a:avLst/>
              </a:prstGeom>
              <a:blipFill rotWithShape="1">
                <a:blip r:embed="rId2"/>
                <a:stretch>
                  <a:fillRect l="-6513" t="-6329" r="-2311" b="-92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/>
          <p:cNvCxnSpPr/>
          <p:nvPr/>
        </p:nvCxnSpPr>
        <p:spPr>
          <a:xfrm flipH="1">
            <a:off x="1306356" y="2343577"/>
            <a:ext cx="972426" cy="13008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430910" y="4521607"/>
                <a:ext cx="2922595" cy="113877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/>
                  <a:t>Endotermik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𝑁𝐻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𝑁𝑂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dirty="0" smtClean="0"/>
                  <a:t> ,</a:t>
                </a:r>
                <a:r>
                  <a:rPr lang="en-US" sz="2800" dirty="0" err="1" smtClean="0"/>
                  <a:t>NaCI</a:t>
                </a:r>
                <a:endParaRPr lang="ru-RU" sz="36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0910" y="4521607"/>
                <a:ext cx="2922595" cy="1138773"/>
              </a:xfrm>
              <a:prstGeom prst="rect">
                <a:avLst/>
              </a:prstGeom>
              <a:blipFill rotWithShape="1">
                <a:blip r:embed="rId3"/>
                <a:stretch>
                  <a:fillRect l="-7516" t="-9626" r="-6472" b="-139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 стрелкой 9"/>
          <p:cNvCxnSpPr/>
          <p:nvPr/>
        </p:nvCxnSpPr>
        <p:spPr>
          <a:xfrm>
            <a:off x="3574926" y="2343577"/>
            <a:ext cx="792088" cy="20241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612344" y="1556682"/>
            <a:ext cx="38475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Rang </a:t>
            </a:r>
            <a:r>
              <a:rPr lang="en-US" sz="4000" dirty="0" err="1" smtClean="0"/>
              <a:t>o‘zgarishi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807174" y="2978999"/>
                <a:ext cx="3063735" cy="1200329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𝐶𝑢𝑆𝑂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3600" dirty="0"/>
                  <a:t> </a:t>
                </a:r>
                <a:r>
                  <a:rPr lang="en-US" sz="3600" dirty="0" err="1"/>
                  <a:t>ning</a:t>
                </a:r>
                <a:r>
                  <a:rPr lang="en-US" sz="3600" dirty="0"/>
                  <a:t> </a:t>
                </a:r>
                <a:r>
                  <a:rPr lang="en-US" sz="3600" dirty="0" err="1"/>
                  <a:t>oq</a:t>
                </a:r>
                <a:r>
                  <a:rPr lang="en-US" sz="3600" dirty="0"/>
                  <a:t> </a:t>
                </a:r>
                <a:r>
                  <a:rPr lang="en-US" sz="3600" dirty="0" err="1"/>
                  <a:t>kristallari</a:t>
                </a:r>
                <a:r>
                  <a:rPr lang="en-US" sz="3600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174" y="2978999"/>
                <a:ext cx="3063735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6175" t="-7614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494868" y="4367719"/>
                <a:ext cx="4072946" cy="1200329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</a:rPr>
                          <m:t>𝐶𝑢𝑆𝑂</m:t>
                        </m:r>
                      </m:e>
                      <m:sub>
                        <m:r>
                          <a:rPr lang="en-US" sz="3600" i="1"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en-US" sz="3600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3600" b="0" i="1" smtClean="0">
                            <a:latin typeface="Cambria Math"/>
                          </a:rPr>
                          <m:t>5</m:t>
                        </m:r>
                        <m:r>
                          <a:rPr lang="en-US" sz="3600" b="0" i="1" smtClean="0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/>
                  <a:t>O</a:t>
                </a:r>
                <a:r>
                  <a:rPr lang="ru-RU" sz="3600" dirty="0" smtClean="0"/>
                  <a:t> </a:t>
                </a:r>
                <a:r>
                  <a:rPr lang="en-US" sz="3600" dirty="0" err="1"/>
                  <a:t>ning</a:t>
                </a:r>
                <a:r>
                  <a:rPr lang="en-US" sz="3600" dirty="0"/>
                  <a:t> </a:t>
                </a:r>
                <a:r>
                  <a:rPr lang="en-US" sz="3600" dirty="0" err="1"/>
                  <a:t>ko‘k</a:t>
                </a:r>
                <a:r>
                  <a:rPr lang="en-US" sz="3600" dirty="0"/>
                  <a:t> </a:t>
                </a:r>
                <a:r>
                  <a:rPr lang="en-US" sz="3600" dirty="0" err="1" smtClean="0"/>
                  <a:t>kristallari</a:t>
                </a:r>
                <a:endParaRPr lang="ru-RU" sz="32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4868" y="4367719"/>
                <a:ext cx="4072946" cy="1200329"/>
              </a:xfrm>
              <a:prstGeom prst="rect">
                <a:avLst/>
              </a:prstGeom>
              <a:blipFill rotWithShape="1">
                <a:blip r:embed="rId5"/>
                <a:stretch>
                  <a:fillRect l="-4484" t="-7614" r="-448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 стрелкой 14"/>
          <p:cNvCxnSpPr/>
          <p:nvPr/>
        </p:nvCxnSpPr>
        <p:spPr>
          <a:xfrm flipH="1">
            <a:off x="7494868" y="2150055"/>
            <a:ext cx="885469" cy="7036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9407574" y="2150055"/>
            <a:ext cx="648072" cy="20292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329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8" grpId="0" animBg="1"/>
      <p:bldP spid="11" grpId="0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15714"/>
            <a:ext cx="12190413" cy="1143265"/>
          </a:xfrm>
          <a:solidFill>
            <a:srgbClr val="0070C0"/>
          </a:solidFill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Eritma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turlari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125538"/>
            <a:ext cx="4150989" cy="54726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err="1" smtClean="0"/>
              <a:t>To‘yinmagan</a:t>
            </a:r>
            <a:r>
              <a:rPr lang="en-US" sz="3600" dirty="0" smtClean="0"/>
              <a:t>- </a:t>
            </a:r>
            <a:r>
              <a:rPr lang="en-US" sz="3600" dirty="0" err="1"/>
              <a:t>ayni</a:t>
            </a:r>
            <a:r>
              <a:rPr lang="en-US" sz="3600" dirty="0"/>
              <a:t> </a:t>
            </a:r>
            <a:r>
              <a:rPr lang="en-US" sz="3600" dirty="0" err="1"/>
              <a:t>haroratdagi</a:t>
            </a:r>
            <a:r>
              <a:rPr lang="en-US" sz="3600" dirty="0"/>
              <a:t> </a:t>
            </a:r>
            <a:r>
              <a:rPr lang="en-US" sz="3600" dirty="0" err="1" smtClean="0"/>
              <a:t>to‘yingan</a:t>
            </a:r>
            <a:r>
              <a:rPr lang="en-US" sz="3600" dirty="0" smtClean="0"/>
              <a:t> </a:t>
            </a:r>
            <a:r>
              <a:rPr lang="en-US" sz="3600" dirty="0" err="1"/>
              <a:t>eritmada</a:t>
            </a:r>
            <a:r>
              <a:rPr lang="en-US" sz="3600" dirty="0"/>
              <a:t> </a:t>
            </a:r>
            <a:r>
              <a:rPr lang="en-US" sz="3600" dirty="0" err="1"/>
              <a:t>erishi</a:t>
            </a:r>
            <a:r>
              <a:rPr lang="en-US" sz="3600" dirty="0"/>
              <a:t> </a:t>
            </a:r>
            <a:r>
              <a:rPr lang="en-US" sz="3600" dirty="0" err="1"/>
              <a:t>mumkin</a:t>
            </a:r>
            <a:r>
              <a:rPr lang="en-US" sz="3600" dirty="0"/>
              <a:t> </a:t>
            </a:r>
            <a:r>
              <a:rPr lang="en-US" sz="3600" dirty="0" err="1" smtClean="0"/>
              <a:t>bo‘lgan</a:t>
            </a:r>
            <a:r>
              <a:rPr lang="en-US" sz="3600" dirty="0" smtClean="0"/>
              <a:t> </a:t>
            </a:r>
            <a:r>
              <a:rPr lang="en-US" sz="3600" dirty="0" err="1"/>
              <a:t>erigan</a:t>
            </a:r>
            <a:r>
              <a:rPr lang="en-US" sz="3600" dirty="0"/>
              <a:t> </a:t>
            </a:r>
            <a:r>
              <a:rPr lang="en-US" sz="3600" dirty="0" err="1"/>
              <a:t>modda</a:t>
            </a:r>
            <a:r>
              <a:rPr lang="en-US" sz="3600" dirty="0"/>
              <a:t> </a:t>
            </a:r>
            <a:r>
              <a:rPr lang="en-US" sz="3600" dirty="0" err="1"/>
              <a:t>massasidan</a:t>
            </a:r>
            <a:r>
              <a:rPr lang="en-US" sz="3600" dirty="0"/>
              <a:t> </a:t>
            </a:r>
            <a:r>
              <a:rPr lang="en-US" sz="3600" dirty="0" err="1"/>
              <a:t>kam</a:t>
            </a:r>
            <a:r>
              <a:rPr lang="en-US" sz="3600" dirty="0"/>
              <a:t> </a:t>
            </a:r>
            <a:r>
              <a:rPr lang="en-US" sz="3600" dirty="0" err="1"/>
              <a:t>miqdorda</a:t>
            </a:r>
            <a:r>
              <a:rPr lang="en-US" sz="3600" dirty="0"/>
              <a:t> </a:t>
            </a:r>
            <a:r>
              <a:rPr lang="en-US" sz="3600" dirty="0" err="1"/>
              <a:t>eruvchi</a:t>
            </a:r>
            <a:r>
              <a:rPr lang="en-US" sz="3600" dirty="0"/>
              <a:t> </a:t>
            </a:r>
            <a:r>
              <a:rPr lang="en-US" sz="3600" dirty="0" err="1"/>
              <a:t>tutuvchi</a:t>
            </a:r>
            <a:r>
              <a:rPr lang="en-US" sz="3600" dirty="0"/>
              <a:t> </a:t>
            </a:r>
            <a:r>
              <a:rPr lang="en-US" sz="3600" dirty="0" err="1"/>
              <a:t>eritma</a:t>
            </a:r>
            <a:r>
              <a:rPr lang="en-US" sz="3600" dirty="0"/>
              <a:t>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72845" y="1341562"/>
            <a:ext cx="30963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/>
              <a:t>To‘yingan</a:t>
            </a:r>
            <a:r>
              <a:rPr lang="en-US" sz="3600" dirty="0" smtClean="0"/>
              <a:t> </a:t>
            </a:r>
            <a:r>
              <a:rPr lang="en-US" sz="3600" dirty="0"/>
              <a:t>– </a:t>
            </a:r>
            <a:r>
              <a:rPr lang="en-US" sz="3600" dirty="0" err="1"/>
              <a:t>ayni</a:t>
            </a:r>
            <a:r>
              <a:rPr lang="en-US" sz="3600" dirty="0"/>
              <a:t> </a:t>
            </a:r>
            <a:r>
              <a:rPr lang="en-US" sz="3600" dirty="0" err="1"/>
              <a:t>haroratda</a:t>
            </a:r>
            <a:r>
              <a:rPr lang="en-US" sz="3600" dirty="0"/>
              <a:t> </a:t>
            </a:r>
            <a:r>
              <a:rPr lang="en-US" sz="3600" dirty="0" err="1"/>
              <a:t>eruvchi</a:t>
            </a:r>
            <a:r>
              <a:rPr lang="en-US" sz="3600" dirty="0"/>
              <a:t> </a:t>
            </a:r>
            <a:r>
              <a:rPr lang="en-US" sz="3600" dirty="0" err="1"/>
              <a:t>moddadan</a:t>
            </a:r>
            <a:r>
              <a:rPr lang="en-US" sz="3600" dirty="0"/>
              <a:t> </a:t>
            </a:r>
            <a:r>
              <a:rPr lang="en-US" sz="3600" dirty="0" err="1"/>
              <a:t>ortiqcha</a:t>
            </a:r>
            <a:r>
              <a:rPr lang="en-US" sz="3600" dirty="0"/>
              <a:t> </a:t>
            </a:r>
            <a:r>
              <a:rPr lang="en-US" sz="3600" dirty="0" err="1"/>
              <a:t>erita</a:t>
            </a:r>
            <a:r>
              <a:rPr lang="en-US" sz="3600" dirty="0"/>
              <a:t> </a:t>
            </a:r>
            <a:r>
              <a:rPr lang="en-US" sz="3600" dirty="0" err="1"/>
              <a:t>olmaydigan</a:t>
            </a:r>
            <a:r>
              <a:rPr lang="en-US" sz="3600" dirty="0"/>
              <a:t> </a:t>
            </a:r>
            <a:r>
              <a:rPr lang="en-US" sz="3600" dirty="0" err="1"/>
              <a:t>eritma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47334" y="1125538"/>
            <a:ext cx="4878709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/>
              <a:t>O‘ta</a:t>
            </a:r>
            <a:r>
              <a:rPr lang="en-US" sz="3200" dirty="0" smtClean="0"/>
              <a:t> </a:t>
            </a:r>
            <a:r>
              <a:rPr lang="en-US" sz="3200" dirty="0" err="1" smtClean="0"/>
              <a:t>to‘yingan</a:t>
            </a:r>
            <a:r>
              <a:rPr lang="en-US" sz="3200" dirty="0" smtClean="0"/>
              <a:t> – </a:t>
            </a:r>
            <a:r>
              <a:rPr lang="en-US" sz="3200" dirty="0" err="1" smtClean="0"/>
              <a:t>to‘yingan</a:t>
            </a:r>
            <a:r>
              <a:rPr lang="en-US" sz="3200" dirty="0" smtClean="0"/>
              <a:t> </a:t>
            </a:r>
            <a:r>
              <a:rPr lang="en-US" sz="3200" dirty="0" err="1"/>
              <a:t>eritmada</a:t>
            </a:r>
            <a:r>
              <a:rPr lang="en-US" sz="3200" dirty="0"/>
              <a:t> </a:t>
            </a:r>
            <a:r>
              <a:rPr lang="en-US" sz="3200" dirty="0" err="1"/>
              <a:t>erigan</a:t>
            </a:r>
            <a:r>
              <a:rPr lang="en-US" sz="3200" dirty="0"/>
              <a:t> </a:t>
            </a:r>
            <a:r>
              <a:rPr lang="en-US" sz="3200" dirty="0" err="1"/>
              <a:t>moddaning</a:t>
            </a:r>
            <a:r>
              <a:rPr lang="en-US" sz="3200" dirty="0"/>
              <a:t> </a:t>
            </a:r>
            <a:r>
              <a:rPr lang="en-US" sz="3200" dirty="0" err="1"/>
              <a:t>massasidan</a:t>
            </a:r>
            <a:r>
              <a:rPr lang="en-US" sz="3200" dirty="0"/>
              <a:t> </a:t>
            </a:r>
            <a:r>
              <a:rPr lang="en-US" sz="3200" dirty="0" err="1" smtClean="0"/>
              <a:t>ko‘proq</a:t>
            </a:r>
            <a:r>
              <a:rPr lang="en-US" sz="3200" dirty="0" smtClean="0"/>
              <a:t> </a:t>
            </a:r>
            <a:r>
              <a:rPr lang="en-US" sz="3200" dirty="0" err="1"/>
              <a:t>miqdorda</a:t>
            </a:r>
            <a:r>
              <a:rPr lang="en-US" sz="3200" dirty="0"/>
              <a:t> </a:t>
            </a:r>
            <a:r>
              <a:rPr lang="en-US" sz="3200" dirty="0" err="1"/>
              <a:t>modda</a:t>
            </a:r>
            <a:r>
              <a:rPr lang="en-US" sz="3200" dirty="0"/>
              <a:t> </a:t>
            </a:r>
            <a:r>
              <a:rPr lang="en-US" sz="3200" dirty="0" err="1"/>
              <a:t>erigan</a:t>
            </a:r>
            <a:r>
              <a:rPr lang="en-US" sz="3200" dirty="0"/>
              <a:t> </a:t>
            </a:r>
            <a:r>
              <a:rPr lang="en-US" sz="3200" dirty="0" err="1" smtClean="0"/>
              <a:t>bo‘lsa</a:t>
            </a:r>
            <a:r>
              <a:rPr lang="en-US" sz="3200" dirty="0"/>
              <a:t>, </a:t>
            </a:r>
            <a:r>
              <a:rPr lang="en-US" sz="3200" dirty="0" err="1" smtClean="0"/>
              <a:t>o‘ta</a:t>
            </a:r>
            <a:r>
              <a:rPr lang="en-US" sz="3200" dirty="0" smtClean="0"/>
              <a:t> </a:t>
            </a:r>
            <a:r>
              <a:rPr lang="en-US" sz="3200" dirty="0" err="1" smtClean="0"/>
              <a:t>to‘yingan</a:t>
            </a:r>
            <a:r>
              <a:rPr lang="en-US" sz="3200" dirty="0" smtClean="0"/>
              <a:t> </a:t>
            </a:r>
            <a:r>
              <a:rPr lang="en-US" sz="3200" dirty="0" err="1"/>
              <a:t>eritma</a:t>
            </a:r>
            <a:r>
              <a:rPr lang="en-US" sz="3200" dirty="0"/>
              <a:t> </a:t>
            </a:r>
            <a:r>
              <a:rPr lang="en-US" sz="3200" dirty="0" err="1" smtClean="0"/>
              <a:t>deyiladi</a:t>
            </a:r>
            <a:r>
              <a:rPr lang="en-US" sz="3200" dirty="0"/>
              <a:t>. </a:t>
            </a:r>
            <a:r>
              <a:rPr lang="en-US" sz="3200" dirty="0" err="1" smtClean="0"/>
              <a:t>O‘ta</a:t>
            </a:r>
            <a:r>
              <a:rPr lang="en-US" sz="3200" dirty="0" smtClean="0"/>
              <a:t> </a:t>
            </a:r>
            <a:r>
              <a:rPr lang="en-US" sz="3200" dirty="0" err="1" smtClean="0"/>
              <a:t>to‘yingan</a:t>
            </a:r>
            <a:r>
              <a:rPr lang="en-US" sz="3200" dirty="0" smtClean="0"/>
              <a:t> </a:t>
            </a:r>
            <a:r>
              <a:rPr lang="en-US" sz="3200" dirty="0" err="1"/>
              <a:t>eritma</a:t>
            </a:r>
            <a:r>
              <a:rPr lang="en-US" sz="3200" dirty="0"/>
              <a:t> </a:t>
            </a:r>
            <a:r>
              <a:rPr lang="en-US" sz="3200" dirty="0" err="1"/>
              <a:t>asta-sekinlik</a:t>
            </a:r>
            <a:r>
              <a:rPr lang="en-US" sz="3200" dirty="0"/>
              <a:t> </a:t>
            </a:r>
            <a:r>
              <a:rPr lang="en-US" sz="3200" dirty="0" err="1"/>
              <a:t>bilan</a:t>
            </a:r>
            <a:r>
              <a:rPr lang="en-US" sz="3200" dirty="0"/>
              <a:t> </a:t>
            </a:r>
            <a:r>
              <a:rPr lang="en-US" sz="3200" dirty="0" err="1"/>
              <a:t>sovutish</a:t>
            </a:r>
            <a:r>
              <a:rPr lang="en-US" sz="3200" dirty="0"/>
              <a:t> </a:t>
            </a:r>
            <a:r>
              <a:rPr lang="en-US" sz="3200" dirty="0" err="1"/>
              <a:t>hisobiga</a:t>
            </a:r>
            <a:r>
              <a:rPr lang="en-US" sz="3200" dirty="0"/>
              <a:t> </a:t>
            </a:r>
            <a:r>
              <a:rPr lang="en-US" sz="3600" dirty="0" err="1"/>
              <a:t>hosil</a:t>
            </a:r>
            <a:r>
              <a:rPr lang="en-US" sz="3600" dirty="0"/>
              <a:t> </a:t>
            </a:r>
            <a:r>
              <a:rPr lang="en-US" sz="3600" dirty="0" err="1" smtClean="0"/>
              <a:t>bo‘ladi</a:t>
            </a:r>
            <a:r>
              <a:rPr lang="en-US" sz="3600" dirty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7257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0413" cy="1143265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en-US" sz="4000" b="1" dirty="0" err="1">
                <a:solidFill>
                  <a:schemeClr val="bg1"/>
                </a:solidFill>
              </a:rPr>
              <a:t>Qattiq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</a:rPr>
              <a:t>moddalarning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</a:rPr>
              <a:t>eruvchanligiga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bog‘liq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</a:rPr>
              <a:t>omillar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8582" y="1871836"/>
            <a:ext cx="4824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1.Moddalar </a:t>
            </a:r>
            <a:r>
              <a:rPr lang="en-US" sz="4000" dirty="0" err="1"/>
              <a:t>tabiatiga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43872" y="2997746"/>
            <a:ext cx="45099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a)</a:t>
            </a:r>
            <a:r>
              <a:rPr lang="en-US" sz="4000" dirty="0" err="1"/>
              <a:t>Yaxshi</a:t>
            </a:r>
            <a:r>
              <a:rPr lang="en-US" sz="4000" dirty="0"/>
              <a:t> </a:t>
            </a:r>
            <a:r>
              <a:rPr lang="en-US" sz="4000" dirty="0" err="1"/>
              <a:t>eriydigan</a:t>
            </a:r>
            <a:r>
              <a:rPr lang="en-US" sz="4000" dirty="0"/>
              <a:t> 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14686" y="4005858"/>
            <a:ext cx="48013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b)</a:t>
            </a:r>
            <a:r>
              <a:rPr lang="en-US" sz="3600" dirty="0" err="1"/>
              <a:t>Amalda</a:t>
            </a:r>
            <a:r>
              <a:rPr lang="en-US" sz="3600" dirty="0"/>
              <a:t> </a:t>
            </a:r>
            <a:r>
              <a:rPr lang="en-US" sz="3600" dirty="0" err="1"/>
              <a:t>erimaydigan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42878" y="5121555"/>
            <a:ext cx="35189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c)</a:t>
            </a:r>
            <a:r>
              <a:rPr lang="en-US" sz="3600" dirty="0" err="1"/>
              <a:t>Kam</a:t>
            </a:r>
            <a:r>
              <a:rPr lang="en-US" sz="3600" dirty="0"/>
              <a:t> </a:t>
            </a:r>
            <a:r>
              <a:rPr lang="en-US" sz="3600" dirty="0" err="1"/>
              <a:t>eriydigan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751390" y="1773610"/>
            <a:ext cx="34563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2.  </a:t>
            </a:r>
            <a:r>
              <a:rPr lang="en-US" sz="4000" dirty="0" err="1"/>
              <a:t>Haroratga</a:t>
            </a:r>
            <a:r>
              <a:rPr lang="en-US" sz="4000" dirty="0"/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5552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574" y="1629594"/>
            <a:ext cx="5112568" cy="489654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4400" dirty="0" err="1"/>
              <a:t>Eritmalar</a:t>
            </a:r>
            <a:r>
              <a:rPr lang="en-US" sz="4400" dirty="0"/>
              <a:t> </a:t>
            </a:r>
            <a:r>
              <a:rPr lang="en-US" sz="4400" dirty="0" err="1"/>
              <a:t>tirik</a:t>
            </a:r>
            <a:r>
              <a:rPr lang="en-US" sz="4400" dirty="0"/>
              <a:t> </a:t>
            </a:r>
            <a:r>
              <a:rPr lang="en-US" sz="4400" dirty="0" err="1"/>
              <a:t>organizmlar</a:t>
            </a:r>
            <a:r>
              <a:rPr lang="en-US" sz="4400" dirty="0"/>
              <a:t> </a:t>
            </a:r>
            <a:r>
              <a:rPr lang="en-US" sz="4400" dirty="0" err="1"/>
              <a:t>hayotida</a:t>
            </a:r>
            <a:r>
              <a:rPr lang="en-US" sz="4400" dirty="0"/>
              <a:t> </a:t>
            </a:r>
            <a:r>
              <a:rPr lang="en-US" sz="4400" dirty="0" err="1"/>
              <a:t>muhim</a:t>
            </a:r>
            <a:r>
              <a:rPr lang="en-US" sz="4400" dirty="0"/>
              <a:t> </a:t>
            </a:r>
            <a:r>
              <a:rPr lang="en-US" sz="4400" dirty="0" err="1"/>
              <a:t>ahamiyatga</a:t>
            </a:r>
            <a:r>
              <a:rPr lang="en-US" sz="4400" dirty="0"/>
              <a:t> </a:t>
            </a:r>
            <a:r>
              <a:rPr lang="en-US" sz="4400" dirty="0" err="1"/>
              <a:t>ega</a:t>
            </a:r>
            <a:r>
              <a:rPr lang="en-US" sz="4400" dirty="0"/>
              <a:t>. </a:t>
            </a:r>
            <a:r>
              <a:rPr lang="en-US" sz="4400" dirty="0" err="1"/>
              <a:t>Masalan</a:t>
            </a:r>
            <a:r>
              <a:rPr lang="en-US" sz="4400" dirty="0"/>
              <a:t>, </a:t>
            </a:r>
            <a:r>
              <a:rPr lang="en-US" sz="4400" dirty="0" err="1"/>
              <a:t>qon</a:t>
            </a:r>
            <a:r>
              <a:rPr lang="en-US" sz="4400" dirty="0"/>
              <a:t>,  </a:t>
            </a:r>
            <a:r>
              <a:rPr lang="en-US" sz="4400" dirty="0" err="1"/>
              <a:t>limfa</a:t>
            </a:r>
            <a:r>
              <a:rPr lang="en-US" sz="4400" dirty="0"/>
              <a:t>, </a:t>
            </a:r>
            <a:r>
              <a:rPr lang="en-US" sz="4400" dirty="0" err="1"/>
              <a:t>va</a:t>
            </a:r>
            <a:r>
              <a:rPr lang="en-US" sz="4400" dirty="0"/>
              <a:t> </a:t>
            </a:r>
            <a:r>
              <a:rPr lang="en-US" sz="4400" dirty="0" err="1"/>
              <a:t>so‘lak</a:t>
            </a:r>
            <a:r>
              <a:rPr lang="en-US" sz="4400" dirty="0"/>
              <a:t> </a:t>
            </a:r>
            <a:r>
              <a:rPr lang="en-US" sz="4400" dirty="0" err="1"/>
              <a:t>suyuqliklari</a:t>
            </a:r>
            <a:r>
              <a:rPr lang="en-US" sz="4400" dirty="0"/>
              <a:t> </a:t>
            </a:r>
            <a:r>
              <a:rPr lang="en-US" sz="4400" dirty="0" err="1"/>
              <a:t>eritmalardir</a:t>
            </a:r>
            <a:r>
              <a:rPr lang="en-US" sz="4400" dirty="0"/>
              <a:t>.  </a:t>
            </a:r>
            <a:endParaRPr lang="ru-RU" dirty="0"/>
          </a:p>
          <a:p>
            <a:endParaRPr lang="ru-RU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2"/>
          <a:srcRect l="3519" t="40410" r="5901" b="13467"/>
          <a:stretch/>
        </p:blipFill>
        <p:spPr>
          <a:xfrm>
            <a:off x="5676237" y="1845618"/>
            <a:ext cx="5904656" cy="273630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35366" y="4797946"/>
            <a:ext cx="27751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/>
              <a:t>Qon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limfa</a:t>
            </a:r>
            <a:endParaRPr lang="ru-RU" sz="3600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0413" cy="11432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err="1" smtClean="0">
                <a:solidFill>
                  <a:schemeClr val="bg1"/>
                </a:solidFill>
              </a:rPr>
              <a:t>Eritmalarning</a:t>
            </a:r>
            <a:r>
              <a:rPr lang="en-US" sz="6000" b="1" dirty="0" smtClean="0">
                <a:solidFill>
                  <a:schemeClr val="bg1"/>
                </a:solidFill>
              </a:rPr>
              <a:t>   </a:t>
            </a:r>
            <a:r>
              <a:rPr lang="en-US" sz="6000" b="1" dirty="0" err="1" smtClean="0">
                <a:solidFill>
                  <a:schemeClr val="bg1"/>
                </a:solidFill>
              </a:rPr>
              <a:t>ahamiyati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51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0413" cy="1143265"/>
          </a:xfrm>
          <a:solidFill>
            <a:srgbClr val="0070C0"/>
          </a:solidFill>
        </p:spPr>
        <p:txBody>
          <a:bodyPr/>
          <a:lstStyle/>
          <a:p>
            <a:r>
              <a:rPr lang="en-US" b="1" dirty="0" err="1" smtClean="0">
                <a:solidFill>
                  <a:schemeClr val="bg1"/>
                </a:solidFill>
              </a:rPr>
              <a:t>Eritmalar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542" y="1197546"/>
            <a:ext cx="12071872" cy="56620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  </a:t>
            </a:r>
            <a:r>
              <a:rPr lang="en-US" sz="4000" b="1" dirty="0" err="1"/>
              <a:t>Ikki</a:t>
            </a:r>
            <a:r>
              <a:rPr lang="en-US" sz="4000" b="1" dirty="0"/>
              <a:t> </a:t>
            </a:r>
            <a:r>
              <a:rPr lang="en-US" sz="4000" b="1" dirty="0" err="1"/>
              <a:t>va</a:t>
            </a:r>
            <a:r>
              <a:rPr lang="en-US" sz="4000" b="1" dirty="0"/>
              <a:t> </a:t>
            </a:r>
            <a:r>
              <a:rPr lang="en-US" sz="4000" b="1" dirty="0" err="1"/>
              <a:t>undan</a:t>
            </a:r>
            <a:r>
              <a:rPr lang="en-US" sz="4000" b="1" dirty="0"/>
              <a:t> </a:t>
            </a:r>
            <a:r>
              <a:rPr lang="en-US" sz="4000" b="1" dirty="0" err="1"/>
              <a:t>ortiq</a:t>
            </a:r>
            <a:r>
              <a:rPr lang="en-US" sz="4000" b="1" dirty="0"/>
              <a:t> </a:t>
            </a:r>
            <a:r>
              <a:rPr lang="en-US" sz="4000" b="1" dirty="0" err="1"/>
              <a:t>komponentlardan</a:t>
            </a:r>
            <a:r>
              <a:rPr lang="en-US" sz="4000" b="1" dirty="0"/>
              <a:t> </a:t>
            </a:r>
            <a:r>
              <a:rPr lang="en-US" sz="4000" b="1" dirty="0" err="1"/>
              <a:t>va</a:t>
            </a:r>
            <a:r>
              <a:rPr lang="en-US" sz="4000" b="1" dirty="0"/>
              <a:t> </a:t>
            </a:r>
            <a:r>
              <a:rPr lang="en-US" sz="4000" b="1" dirty="0" err="1"/>
              <a:t>ularning</a:t>
            </a:r>
            <a:r>
              <a:rPr lang="en-US" sz="4000" b="1" dirty="0"/>
              <a:t> </a:t>
            </a:r>
            <a:r>
              <a:rPr lang="en-US" sz="4000" b="1" dirty="0" err="1"/>
              <a:t>o’zaro</a:t>
            </a:r>
            <a:r>
              <a:rPr lang="en-US" sz="4000" b="1" dirty="0"/>
              <a:t> </a:t>
            </a:r>
            <a:r>
              <a:rPr lang="en-US" sz="4000" b="1" dirty="0" err="1"/>
              <a:t>ta’sir</a:t>
            </a:r>
            <a:r>
              <a:rPr lang="en-US" sz="4000" b="1" dirty="0"/>
              <a:t>  </a:t>
            </a:r>
            <a:r>
              <a:rPr lang="en-US" sz="4000" b="1" dirty="0" err="1"/>
              <a:t>mahsulotlaridan</a:t>
            </a:r>
            <a:r>
              <a:rPr lang="en-US" sz="4000" b="1" dirty="0"/>
              <a:t> </a:t>
            </a:r>
            <a:r>
              <a:rPr lang="en-US" sz="4000" b="1" dirty="0" err="1"/>
              <a:t>tashkil</a:t>
            </a:r>
            <a:r>
              <a:rPr lang="en-US" sz="4000" b="1" dirty="0"/>
              <a:t> </a:t>
            </a:r>
            <a:r>
              <a:rPr lang="en-US" sz="4000" b="1" dirty="0" err="1"/>
              <a:t>topgan</a:t>
            </a:r>
            <a:r>
              <a:rPr lang="en-US" sz="4000" b="1" dirty="0"/>
              <a:t> </a:t>
            </a:r>
            <a:r>
              <a:rPr lang="en-US" sz="4000" b="1" dirty="0" err="1"/>
              <a:t>gomogen</a:t>
            </a:r>
            <a:r>
              <a:rPr lang="en-US" sz="4000" b="1" dirty="0"/>
              <a:t> </a:t>
            </a:r>
            <a:r>
              <a:rPr lang="en-US" sz="4000" b="1" dirty="0" err="1"/>
              <a:t>sistemaga</a:t>
            </a:r>
            <a:r>
              <a:rPr lang="en-US" sz="4000" b="1" dirty="0"/>
              <a:t> </a:t>
            </a:r>
            <a:r>
              <a:rPr lang="en-US" sz="4000" b="1" dirty="0" err="1"/>
              <a:t>eritma</a:t>
            </a:r>
            <a:r>
              <a:rPr lang="en-US" sz="4000" b="1" dirty="0"/>
              <a:t>  </a:t>
            </a:r>
            <a:r>
              <a:rPr lang="en-US" sz="4000" b="1" dirty="0" err="1"/>
              <a:t>deyiladi</a:t>
            </a:r>
            <a:r>
              <a:rPr lang="en-US" sz="4000" b="1" dirty="0" smtClean="0"/>
              <a:t>.</a:t>
            </a:r>
          </a:p>
          <a:p>
            <a:pPr marL="0" indent="0">
              <a:buNone/>
            </a:pPr>
            <a:r>
              <a:rPr lang="en-US" sz="3600" b="1" dirty="0" smtClean="0"/>
              <a:t>    </a:t>
            </a:r>
            <a:r>
              <a:rPr lang="en-US" sz="5400" dirty="0" err="1" smtClean="0">
                <a:solidFill>
                  <a:srgbClr val="0070C0"/>
                </a:solidFill>
              </a:rPr>
              <a:t>Eritma</a:t>
            </a:r>
            <a:r>
              <a:rPr lang="en-US" sz="5400" dirty="0" smtClean="0"/>
              <a:t>  =  </a:t>
            </a:r>
            <a:r>
              <a:rPr lang="en-US" sz="5400" dirty="0" err="1" smtClean="0">
                <a:solidFill>
                  <a:srgbClr val="92D050"/>
                </a:solidFill>
              </a:rPr>
              <a:t>erituvchi</a:t>
            </a:r>
            <a:r>
              <a:rPr lang="en-US" sz="5400" dirty="0" smtClean="0">
                <a:solidFill>
                  <a:srgbClr val="92D050"/>
                </a:solidFill>
              </a:rPr>
              <a:t> </a:t>
            </a:r>
            <a:r>
              <a:rPr lang="en-US" sz="5400" dirty="0" smtClean="0"/>
              <a:t>+ </a:t>
            </a:r>
            <a:r>
              <a:rPr lang="en-US" sz="5400" dirty="0" err="1" smtClean="0">
                <a:solidFill>
                  <a:srgbClr val="FFC000"/>
                </a:solidFill>
              </a:rPr>
              <a:t>erigan</a:t>
            </a:r>
            <a:r>
              <a:rPr lang="en-US" sz="5400" dirty="0" smtClean="0">
                <a:solidFill>
                  <a:srgbClr val="FFC000"/>
                </a:solidFill>
              </a:rPr>
              <a:t> </a:t>
            </a:r>
            <a:r>
              <a:rPr lang="en-US" sz="5400" dirty="0" err="1" smtClean="0">
                <a:solidFill>
                  <a:srgbClr val="FFC000"/>
                </a:solidFill>
              </a:rPr>
              <a:t>modda</a:t>
            </a:r>
            <a:r>
              <a:rPr lang="en-US" sz="4800" dirty="0"/>
              <a:t> 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8924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211"/>
            <a:ext cx="12190413" cy="11432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err="1" smtClean="0">
                <a:solidFill>
                  <a:schemeClr val="bg1"/>
                </a:solidFill>
              </a:rPr>
              <a:t>Eritmalarning</a:t>
            </a:r>
            <a:r>
              <a:rPr lang="en-US" sz="6000" b="1" dirty="0" smtClean="0">
                <a:solidFill>
                  <a:schemeClr val="bg1"/>
                </a:solidFill>
              </a:rPr>
              <a:t>   </a:t>
            </a:r>
            <a:r>
              <a:rPr lang="en-US" sz="6000" b="1" dirty="0" err="1" smtClean="0">
                <a:solidFill>
                  <a:schemeClr val="bg1"/>
                </a:solidFill>
              </a:rPr>
              <a:t>ahamiyati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 smtClean="0"/>
              <a:t>Eritmalar</a:t>
            </a:r>
            <a:r>
              <a:rPr lang="en-US" dirty="0" smtClean="0"/>
              <a:t> </a:t>
            </a:r>
            <a:r>
              <a:rPr lang="en-US" dirty="0" err="1"/>
              <a:t>odam</a:t>
            </a:r>
            <a:r>
              <a:rPr lang="en-US" dirty="0"/>
              <a:t>, </a:t>
            </a:r>
            <a:r>
              <a:rPr lang="en-US" dirty="0" err="1"/>
              <a:t>hayvon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oʻsimliklar</a:t>
            </a:r>
            <a:r>
              <a:rPr lang="en-US" dirty="0"/>
              <a:t> </a:t>
            </a:r>
            <a:r>
              <a:rPr lang="en-US" dirty="0" err="1"/>
              <a:t>hayotida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oʻynaydi</a:t>
            </a:r>
            <a:r>
              <a:rPr lang="en-US" dirty="0"/>
              <a:t>. </a:t>
            </a:r>
            <a:r>
              <a:rPr lang="en-US" dirty="0" err="1" smtClean="0"/>
              <a:t>Oziq-ovqatlar</a:t>
            </a:r>
            <a:r>
              <a:rPr lang="en-US" dirty="0" smtClean="0"/>
              <a:t> </a:t>
            </a:r>
            <a:r>
              <a:rPr lang="en-US" dirty="0" err="1"/>
              <a:t>hazm</a:t>
            </a:r>
            <a:r>
              <a:rPr lang="en-US" dirty="0"/>
              <a:t> </a:t>
            </a:r>
            <a:r>
              <a:rPr lang="en-US" dirty="0" err="1"/>
              <a:t>qilinishidan</a:t>
            </a:r>
            <a:r>
              <a:rPr lang="en-US" dirty="0"/>
              <a:t> </a:t>
            </a:r>
            <a:r>
              <a:rPr lang="en-US" dirty="0" err="1"/>
              <a:t>oldin</a:t>
            </a:r>
            <a:r>
              <a:rPr lang="en-US" dirty="0"/>
              <a:t> </a:t>
            </a:r>
            <a:r>
              <a:rPr lang="en-US" dirty="0" err="1" smtClean="0"/>
              <a:t>eritmaga</a:t>
            </a:r>
            <a:r>
              <a:rPr lang="en-US" dirty="0" smtClean="0"/>
              <a:t> </a:t>
            </a:r>
            <a:r>
              <a:rPr lang="en-US" dirty="0" err="1"/>
              <a:t>oʻtkaziladi</a:t>
            </a:r>
            <a:r>
              <a:rPr lang="en-US" dirty="0"/>
              <a:t>. </a:t>
            </a:r>
            <a:r>
              <a:rPr lang="en-US" dirty="0" err="1"/>
              <a:t>Barcha</a:t>
            </a:r>
            <a:r>
              <a:rPr lang="en-US" dirty="0"/>
              <a:t> </a:t>
            </a:r>
            <a:r>
              <a:rPr lang="en-US" dirty="0" err="1"/>
              <a:t>fiziologik</a:t>
            </a:r>
            <a:r>
              <a:rPr lang="en-US" dirty="0"/>
              <a:t> </a:t>
            </a:r>
            <a:r>
              <a:rPr lang="en-US" dirty="0" err="1"/>
              <a:t>suyukliklar</a:t>
            </a:r>
            <a:r>
              <a:rPr lang="en-US" dirty="0"/>
              <a:t> </a:t>
            </a:r>
            <a:r>
              <a:rPr lang="en-US" dirty="0" err="1" smtClean="0"/>
              <a:t>eritmadan</a:t>
            </a:r>
            <a:r>
              <a:rPr lang="en-US" dirty="0" smtClean="0"/>
              <a:t> </a:t>
            </a:r>
            <a:r>
              <a:rPr lang="en-US" dirty="0" err="1"/>
              <a:t>iborat</a:t>
            </a:r>
            <a:r>
              <a:rPr lang="en-US" dirty="0"/>
              <a:t>. </a:t>
            </a:r>
            <a:r>
              <a:rPr lang="en-US" dirty="0" err="1" smtClean="0"/>
              <a:t>Eritmalar</a:t>
            </a:r>
            <a:r>
              <a:rPr lang="en-US" dirty="0" smtClean="0"/>
              <a:t> </a:t>
            </a:r>
            <a:r>
              <a:rPr lang="en-US" dirty="0" err="1"/>
              <a:t>oʻsimliklarning</a:t>
            </a:r>
            <a:r>
              <a:rPr lang="en-US" dirty="0"/>
              <a:t> </a:t>
            </a:r>
            <a:r>
              <a:rPr lang="en-US" dirty="0" err="1"/>
              <a:t>oʻsishida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hosildorligining</a:t>
            </a:r>
            <a:r>
              <a:rPr lang="en-US" dirty="0"/>
              <a:t> </a:t>
            </a:r>
            <a:r>
              <a:rPr lang="en-US" dirty="0" err="1"/>
              <a:t>oshishida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ahamiyatga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. </a:t>
            </a:r>
            <a:r>
              <a:rPr lang="en-US" dirty="0" err="1"/>
              <a:t>Oʻsimliklar</a:t>
            </a:r>
            <a:r>
              <a:rPr lang="en-US" dirty="0"/>
              <a:t> </a:t>
            </a:r>
            <a:r>
              <a:rPr lang="en-US" dirty="0" err="1"/>
              <a:t>hosilini</a:t>
            </a:r>
            <a:r>
              <a:rPr lang="en-US" dirty="0"/>
              <a:t> </a:t>
            </a:r>
            <a:r>
              <a:rPr lang="en-US" dirty="0" err="1" smtClean="0"/>
              <a:t>eritmaga</a:t>
            </a:r>
            <a:r>
              <a:rPr lang="en-US" dirty="0" smtClean="0"/>
              <a:t> </a:t>
            </a:r>
            <a:r>
              <a:rPr lang="en-US" dirty="0" err="1"/>
              <a:t>oʻtkazish</a:t>
            </a:r>
            <a:r>
              <a:rPr lang="en-US" dirty="0"/>
              <a:t> </a:t>
            </a:r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texnologiyasining</a:t>
            </a:r>
            <a:r>
              <a:rPr lang="en-US" dirty="0"/>
              <a:t> </a:t>
            </a:r>
            <a:r>
              <a:rPr lang="en-US" dirty="0" err="1"/>
              <a:t>asosidir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8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30980"/>
            <a:ext cx="12190413" cy="11432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Mustaqil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bajarish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uchun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topshiriq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1.Darslikdagi 12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o‘qib,kerakli</a:t>
            </a:r>
            <a:r>
              <a:rPr lang="en-US" dirty="0" smtClean="0"/>
              <a:t> </a:t>
            </a:r>
            <a:r>
              <a:rPr lang="en-US" dirty="0" err="1" smtClean="0"/>
              <a:t>malumotlarni</a:t>
            </a:r>
            <a:r>
              <a:rPr lang="en-US" dirty="0" smtClean="0"/>
              <a:t> </a:t>
            </a:r>
            <a:r>
              <a:rPr lang="en-US" dirty="0" err="1" smtClean="0"/>
              <a:t>daftarga</a:t>
            </a:r>
            <a:r>
              <a:rPr lang="en-US" dirty="0" smtClean="0"/>
              <a:t> </a:t>
            </a:r>
            <a:r>
              <a:rPr lang="en-US" dirty="0" err="1" smtClean="0"/>
              <a:t>qayd</a:t>
            </a:r>
            <a:r>
              <a:rPr lang="en-US" dirty="0" smtClean="0"/>
              <a:t> </a:t>
            </a:r>
            <a:r>
              <a:rPr lang="en-US" dirty="0" err="1" smtClean="0"/>
              <a:t>eting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2.Darslikning 64-65 </a:t>
            </a:r>
            <a:r>
              <a:rPr lang="en-US" dirty="0" err="1" smtClean="0"/>
              <a:t>betdagi</a:t>
            </a:r>
            <a:r>
              <a:rPr lang="en-US" dirty="0" smtClean="0"/>
              <a:t> </a:t>
            </a:r>
            <a:r>
              <a:rPr lang="en-US" dirty="0" err="1" smtClean="0"/>
              <a:t>testlarni</a:t>
            </a:r>
            <a:r>
              <a:rPr lang="en-US" dirty="0" smtClean="0"/>
              <a:t> </a:t>
            </a:r>
            <a:r>
              <a:rPr lang="en-US" dirty="0" err="1" smtClean="0"/>
              <a:t>ishlash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622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0"/>
            <a:ext cx="12190413" cy="11432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err="1" smtClean="0">
                <a:solidFill>
                  <a:schemeClr val="bg1"/>
                </a:solidFill>
              </a:rPr>
              <a:t>Eritma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komponentlari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Блок-схема: ручное управление 3"/>
              <p:cNvSpPr/>
              <p:nvPr/>
            </p:nvSpPr>
            <p:spPr>
              <a:xfrm>
                <a:off x="406574" y="1629594"/>
                <a:ext cx="2232248" cy="2376264"/>
              </a:xfrm>
              <a:prstGeom prst="flowChartManualOperation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</a:rPr>
                  <a:t>HCI  </a:t>
                </a:r>
                <a:r>
                  <a:rPr lang="en-US" sz="3200" b="1" dirty="0" err="1" smtClean="0">
                    <a:solidFill>
                      <a:schemeClr val="tx1"/>
                    </a:solidFill>
                  </a:rPr>
                  <a:t>va</a:t>
                </a:r>
                <a:r>
                  <a:rPr lang="en-US" sz="32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𝑯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 smtClean="0">
                    <a:solidFill>
                      <a:schemeClr val="tx1"/>
                    </a:solidFill>
                  </a:rPr>
                  <a:t>O</a:t>
                </a:r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Блок-схема: ручное управление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574" y="1629594"/>
                <a:ext cx="2232248" cy="2376264"/>
              </a:xfrm>
              <a:prstGeom prst="flowChartManualOperation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Блок-схема: ручное управление 4"/>
              <p:cNvSpPr/>
              <p:nvPr/>
            </p:nvSpPr>
            <p:spPr>
              <a:xfrm>
                <a:off x="4439022" y="1644021"/>
                <a:ext cx="2232248" cy="2376264"/>
              </a:xfrm>
              <a:prstGeom prst="flowChartManualOperation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err="1" smtClean="0">
                    <a:solidFill>
                      <a:schemeClr val="tx1"/>
                    </a:solidFill>
                  </a:rPr>
                  <a:t>NaCI</a:t>
                </a:r>
                <a:r>
                  <a:rPr lang="en-US" sz="32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b="1" dirty="0" err="1" smtClean="0">
                    <a:solidFill>
                      <a:schemeClr val="tx1"/>
                    </a:solidFill>
                  </a:rPr>
                  <a:t>va</a:t>
                </a:r>
                <a:r>
                  <a:rPr lang="en-US" sz="3200" b="1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𝑯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>
                    <a:solidFill>
                      <a:schemeClr val="tx1"/>
                    </a:solidFill>
                  </a:rPr>
                  <a:t>O</a:t>
                </a:r>
                <a:endParaRPr lang="ru-RU" sz="3200" b="1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</a:rPr>
                  <a:t> </a:t>
                </a:r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Блок-схема: ручное управление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022" y="1644021"/>
                <a:ext cx="2232248" cy="2376264"/>
              </a:xfrm>
              <a:prstGeom prst="flowChartManualOperation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Блок-схема: ручное управление 5"/>
          <p:cNvSpPr/>
          <p:nvPr/>
        </p:nvSpPr>
        <p:spPr>
          <a:xfrm>
            <a:off x="8563714" y="1629594"/>
            <a:ext cx="2232248" cy="2376264"/>
          </a:xfrm>
          <a:prstGeom prst="flowChartManualOperati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</a:rPr>
              <a:t>Spirt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va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suv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578" y="4581922"/>
            <a:ext cx="108372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/>
              <a:t>Agregat</a:t>
            </a:r>
            <a:r>
              <a:rPr lang="en-US" sz="3600" dirty="0"/>
              <a:t> </a:t>
            </a:r>
            <a:r>
              <a:rPr lang="en-US" sz="3600" dirty="0" err="1"/>
              <a:t>holatini</a:t>
            </a:r>
            <a:r>
              <a:rPr lang="en-US" sz="3600" dirty="0"/>
              <a:t> </a:t>
            </a:r>
            <a:r>
              <a:rPr lang="en-US" sz="3600" dirty="0" err="1"/>
              <a:t>o‘zgartirgan</a:t>
            </a:r>
            <a:r>
              <a:rPr lang="en-US" sz="3600" dirty="0"/>
              <a:t> </a:t>
            </a:r>
            <a:r>
              <a:rPr lang="en-US" sz="3600" dirty="0" err="1"/>
              <a:t>modda</a:t>
            </a:r>
            <a:r>
              <a:rPr lang="en-US" sz="3600" dirty="0"/>
              <a:t> </a:t>
            </a:r>
            <a:r>
              <a:rPr lang="en-US" sz="3600" dirty="0" err="1"/>
              <a:t>erigan</a:t>
            </a:r>
            <a:r>
              <a:rPr lang="en-US" sz="3600" dirty="0"/>
              <a:t> </a:t>
            </a:r>
            <a:r>
              <a:rPr lang="en-US" sz="3600" dirty="0" err="1"/>
              <a:t>modda</a:t>
            </a:r>
            <a:r>
              <a:rPr lang="en-US" sz="3600" dirty="0"/>
              <a:t> </a:t>
            </a:r>
            <a:r>
              <a:rPr lang="en-US" sz="3600" dirty="0" err="1" smtClean="0"/>
              <a:t>hisoblanadi</a:t>
            </a:r>
            <a:r>
              <a:rPr lang="en-US" sz="3600" dirty="0" smtClean="0"/>
              <a:t>. </a:t>
            </a:r>
            <a:r>
              <a:rPr lang="en-US" sz="3600" dirty="0" err="1" smtClean="0"/>
              <a:t>Suv</a:t>
            </a:r>
            <a:r>
              <a:rPr lang="en-US" sz="3600" dirty="0" smtClean="0"/>
              <a:t> </a:t>
            </a:r>
            <a:r>
              <a:rPr lang="en-US" sz="3600" dirty="0" err="1" smtClean="0"/>
              <a:t>bilan</a:t>
            </a:r>
            <a:r>
              <a:rPr lang="en-US" sz="3600" dirty="0" smtClean="0"/>
              <a:t> </a:t>
            </a:r>
            <a:r>
              <a:rPr lang="en-US" sz="3600" dirty="0" err="1" smtClean="0"/>
              <a:t>spirtda</a:t>
            </a:r>
            <a:r>
              <a:rPr lang="en-US" sz="3600" dirty="0" smtClean="0"/>
              <a:t> </a:t>
            </a:r>
            <a:r>
              <a:rPr lang="en-US" sz="3600" dirty="0" err="1" smtClean="0"/>
              <a:t>qaysi</a:t>
            </a:r>
            <a:r>
              <a:rPr lang="en-US" sz="3600" dirty="0" smtClean="0"/>
              <a:t> </a:t>
            </a:r>
            <a:r>
              <a:rPr lang="en-US" sz="3600" dirty="0" err="1" smtClean="0"/>
              <a:t>biri</a:t>
            </a:r>
            <a:r>
              <a:rPr lang="en-US" sz="3600" dirty="0" smtClean="0"/>
              <a:t> </a:t>
            </a:r>
            <a:r>
              <a:rPr lang="en-US" sz="3600" dirty="0" err="1" smtClean="0"/>
              <a:t>ko‘proq</a:t>
            </a:r>
            <a:r>
              <a:rPr lang="en-US" sz="3600" dirty="0" smtClean="0"/>
              <a:t> </a:t>
            </a:r>
            <a:r>
              <a:rPr lang="en-US" sz="3600" dirty="0" err="1" smtClean="0"/>
              <a:t>bo‘lsa</a:t>
            </a:r>
            <a:r>
              <a:rPr lang="en-US" sz="3600" dirty="0" smtClean="0"/>
              <a:t>, </a:t>
            </a:r>
            <a:r>
              <a:rPr lang="en-US" sz="3600" dirty="0" err="1" smtClean="0"/>
              <a:t>shu</a:t>
            </a:r>
            <a:r>
              <a:rPr lang="en-US" sz="3600" dirty="0" smtClean="0"/>
              <a:t> </a:t>
            </a:r>
            <a:r>
              <a:rPr lang="en-US" sz="3600" dirty="0" err="1" smtClean="0"/>
              <a:t>modda</a:t>
            </a:r>
            <a:r>
              <a:rPr lang="en-US" sz="3600" dirty="0" smtClean="0"/>
              <a:t> </a:t>
            </a:r>
            <a:r>
              <a:rPr lang="en-US" sz="3600" dirty="0" err="1" smtClean="0"/>
              <a:t>erituvchi</a:t>
            </a:r>
            <a:r>
              <a:rPr lang="en-US" sz="3600" dirty="0" smtClean="0"/>
              <a:t> </a:t>
            </a:r>
            <a:r>
              <a:rPr lang="en-US" sz="3600" dirty="0" err="1" smtClean="0"/>
              <a:t>hisoblanadi</a:t>
            </a:r>
            <a:r>
              <a:rPr lang="en-US" sz="36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7868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4818"/>
            <a:ext cx="12205403" cy="11432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</a:rPr>
              <a:t>Chin </a:t>
            </a:r>
            <a:r>
              <a:rPr lang="en-US" sz="6000" b="1" dirty="0" err="1" smtClean="0">
                <a:solidFill>
                  <a:schemeClr val="bg1"/>
                </a:solidFill>
              </a:rPr>
              <a:t>eritmalar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Eritmadagi</a:t>
            </a:r>
            <a:r>
              <a:rPr lang="en-US" dirty="0" smtClean="0"/>
              <a:t> </a:t>
            </a:r>
            <a:r>
              <a:rPr lang="en-US" dirty="0" err="1" smtClean="0"/>
              <a:t>zarrachalarning</a:t>
            </a:r>
            <a:r>
              <a:rPr lang="en-US" dirty="0" smtClean="0"/>
              <a:t> </a:t>
            </a:r>
            <a:r>
              <a:rPr lang="en-US" dirty="0" err="1" smtClean="0"/>
              <a:t>diametri</a:t>
            </a:r>
            <a:r>
              <a:rPr lang="en-US" dirty="0" smtClean="0"/>
              <a:t> 1 nm </a:t>
            </a:r>
            <a:r>
              <a:rPr lang="en-US" dirty="0" err="1" smtClean="0"/>
              <a:t>dan</a:t>
            </a:r>
            <a:r>
              <a:rPr lang="en-US" dirty="0" smtClean="0"/>
              <a:t> ham </a:t>
            </a:r>
            <a:r>
              <a:rPr lang="en-US" dirty="0" err="1" smtClean="0"/>
              <a:t>kichik</a:t>
            </a:r>
            <a:r>
              <a:rPr lang="en-US" dirty="0" smtClean="0"/>
              <a:t> </a:t>
            </a:r>
            <a:r>
              <a:rPr lang="en-US" dirty="0" err="1" smtClean="0"/>
              <a:t>bo‘ladi,shuning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zarrachalarni</a:t>
            </a:r>
            <a:r>
              <a:rPr lang="en-US" dirty="0" smtClean="0"/>
              <a:t> </a:t>
            </a:r>
            <a:r>
              <a:rPr lang="en-US" dirty="0" err="1" smtClean="0"/>
              <a:t>ko‘z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ko‘rib</a:t>
            </a:r>
            <a:r>
              <a:rPr lang="en-US" dirty="0" smtClean="0"/>
              <a:t> </a:t>
            </a:r>
            <a:r>
              <a:rPr lang="en-US" dirty="0" err="1" smtClean="0"/>
              <a:t>bo‘lmaydi</a:t>
            </a:r>
            <a:r>
              <a:rPr lang="en-US" dirty="0" smtClean="0"/>
              <a:t>. </a:t>
            </a:r>
            <a:r>
              <a:rPr lang="en-US" dirty="0" err="1" smtClean="0"/>
              <a:t>Bunday</a:t>
            </a:r>
            <a:r>
              <a:rPr lang="en-US" dirty="0" smtClean="0"/>
              <a:t> </a:t>
            </a:r>
            <a:r>
              <a:rPr lang="en-US" dirty="0" err="1" smtClean="0"/>
              <a:t>eritmalar</a:t>
            </a:r>
            <a:r>
              <a:rPr lang="en-US" dirty="0" smtClean="0"/>
              <a:t> chin </a:t>
            </a:r>
            <a:r>
              <a:rPr lang="en-US" dirty="0" err="1" smtClean="0"/>
              <a:t>eritmalar</a:t>
            </a:r>
            <a:r>
              <a:rPr lang="en-US" dirty="0" smtClean="0"/>
              <a:t> </a:t>
            </a:r>
            <a:r>
              <a:rPr lang="en-US" dirty="0" err="1" smtClean="0"/>
              <a:t>deyiladi</a:t>
            </a:r>
            <a:r>
              <a:rPr lang="en-US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781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-17209"/>
            <a:ext cx="12190413" cy="11432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err="1" smtClean="0">
                <a:solidFill>
                  <a:schemeClr val="bg1"/>
                </a:solidFill>
              </a:rPr>
              <a:t>Eritmalar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agregat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holati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6614" y="3731890"/>
            <a:ext cx="12618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/>
              <a:t>Havo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97429" y="5384009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/>
              <a:t>Oltin</a:t>
            </a:r>
            <a:r>
              <a:rPr lang="en-US" sz="3600" dirty="0"/>
              <a:t> </a:t>
            </a:r>
            <a:r>
              <a:rPr lang="en-US" sz="3600" dirty="0" err="1"/>
              <a:t>uzuk</a:t>
            </a:r>
            <a:endParaRPr lang="ru-RU" sz="3600" dirty="0"/>
          </a:p>
        </p:txBody>
      </p:sp>
      <p:sp>
        <p:nvSpPr>
          <p:cNvPr id="3" name="Овал 2"/>
          <p:cNvSpPr/>
          <p:nvPr/>
        </p:nvSpPr>
        <p:spPr>
          <a:xfrm>
            <a:off x="245791" y="1462750"/>
            <a:ext cx="3672408" cy="121281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</a:rPr>
              <a:t>Gazsimon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646933" y="2357185"/>
            <a:ext cx="3744417" cy="135682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2060"/>
                </a:solidFill>
              </a:rPr>
              <a:t>Suyuq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6574" y="3100313"/>
            <a:ext cx="29033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2060"/>
                </a:solidFill>
              </a:rPr>
              <a:t>Aralashmalar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01093" y="3951919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/>
              <a:t>Eritmalar</a:t>
            </a:r>
            <a:endParaRPr lang="ru-RU" sz="3200" dirty="0"/>
          </a:p>
        </p:txBody>
      </p:sp>
      <p:sp>
        <p:nvSpPr>
          <p:cNvPr id="12" name="Овал 11"/>
          <p:cNvSpPr/>
          <p:nvPr/>
        </p:nvSpPr>
        <p:spPr>
          <a:xfrm>
            <a:off x="7660754" y="2999595"/>
            <a:ext cx="3528392" cy="142883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2060"/>
                </a:solidFill>
              </a:rPr>
              <a:t>Qattiq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0800000" flipH="1" flipV="1">
            <a:off x="7660753" y="4737677"/>
            <a:ext cx="27549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/>
              <a:t>Qotishmalar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6957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0"/>
            <a:ext cx="12190413" cy="11432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err="1" smtClean="0">
                <a:solidFill>
                  <a:schemeClr val="bg1"/>
                </a:solidFill>
              </a:rPr>
              <a:t>Erish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566" y="1269554"/>
            <a:ext cx="5040560" cy="52565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chemeClr val="tx1"/>
                </a:solidFill>
              </a:rPr>
              <a:t>Fizikaviy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nazariya</a:t>
            </a:r>
            <a:r>
              <a:rPr lang="en-US" sz="3600" dirty="0">
                <a:solidFill>
                  <a:schemeClr val="tx1"/>
                </a:solidFill>
              </a:rPr>
              <a:t> (</a:t>
            </a:r>
            <a:r>
              <a:rPr lang="en-US" sz="3600" dirty="0" err="1">
                <a:solidFill>
                  <a:schemeClr val="tx1"/>
                </a:solidFill>
              </a:rPr>
              <a:t>Vant</a:t>
            </a:r>
            <a:r>
              <a:rPr lang="en-US" sz="3600" dirty="0">
                <a:solidFill>
                  <a:schemeClr val="tx1"/>
                </a:solidFill>
              </a:rPr>
              <a:t>-Goff, </a:t>
            </a:r>
            <a:r>
              <a:rPr lang="en-US" sz="3600" dirty="0" err="1">
                <a:solidFill>
                  <a:schemeClr val="tx1"/>
                </a:solidFill>
              </a:rPr>
              <a:t>Ostvald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>
                <a:solidFill>
                  <a:schemeClr val="tx1"/>
                </a:solidFill>
              </a:rPr>
              <a:t>Arrenius</a:t>
            </a:r>
            <a:r>
              <a:rPr lang="en-US" sz="3600" dirty="0">
                <a:solidFill>
                  <a:schemeClr val="tx1"/>
                </a:solidFill>
              </a:rPr>
              <a:t>). </a:t>
            </a:r>
            <a:r>
              <a:rPr lang="en-US" sz="3600" dirty="0" err="1">
                <a:solidFill>
                  <a:schemeClr val="tx1"/>
                </a:solidFill>
              </a:rPr>
              <a:t>Erish</a:t>
            </a:r>
            <a:r>
              <a:rPr lang="en-US" sz="3600" dirty="0">
                <a:solidFill>
                  <a:schemeClr val="tx1"/>
                </a:solidFill>
              </a:rPr>
              <a:t> – </a:t>
            </a:r>
            <a:r>
              <a:rPr lang="en-US" sz="3600" dirty="0" err="1">
                <a:solidFill>
                  <a:schemeClr val="tx1"/>
                </a:solidFill>
              </a:rPr>
              <a:t>bu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diffuziya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jarayoni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>
                <a:solidFill>
                  <a:schemeClr val="tx1"/>
                </a:solidFill>
              </a:rPr>
              <a:t>eritmalar</a:t>
            </a:r>
            <a:r>
              <a:rPr lang="en-US" sz="3600" dirty="0">
                <a:solidFill>
                  <a:schemeClr val="tx1"/>
                </a:solidFill>
              </a:rPr>
              <a:t> – </a:t>
            </a:r>
            <a:r>
              <a:rPr lang="en-US" sz="3600" dirty="0" err="1">
                <a:solidFill>
                  <a:schemeClr val="tx1"/>
                </a:solidFill>
              </a:rPr>
              <a:t>bir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jinli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aralashmalardir</a:t>
            </a:r>
            <a:r>
              <a:rPr lang="en-US" sz="3600" dirty="0" smtClean="0">
                <a:solidFill>
                  <a:schemeClr val="tx1"/>
                </a:solidFill>
              </a:rPr>
              <a:t>. 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35166" y="1269554"/>
            <a:ext cx="6192688" cy="52565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chemeClr val="tx1"/>
                </a:solidFill>
              </a:rPr>
              <a:t>Kimyoviy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nazariya</a:t>
            </a:r>
            <a:r>
              <a:rPr lang="en-US" sz="3600" dirty="0">
                <a:solidFill>
                  <a:schemeClr val="tx1"/>
                </a:solidFill>
              </a:rPr>
              <a:t> (Mendeleyev, </a:t>
            </a:r>
            <a:r>
              <a:rPr lang="en-US" sz="3600" dirty="0" err="1">
                <a:solidFill>
                  <a:schemeClr val="tx1"/>
                </a:solidFill>
              </a:rPr>
              <a:t>Kablukov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>
                <a:solidFill>
                  <a:schemeClr val="tx1"/>
                </a:solidFill>
              </a:rPr>
              <a:t>Kistyakovskiy</a:t>
            </a:r>
            <a:r>
              <a:rPr lang="en-US" sz="3600" dirty="0">
                <a:solidFill>
                  <a:schemeClr val="tx1"/>
                </a:solidFill>
              </a:rPr>
              <a:t>). </a:t>
            </a:r>
            <a:r>
              <a:rPr lang="en-US" sz="3600" dirty="0" err="1">
                <a:solidFill>
                  <a:schemeClr val="tx1"/>
                </a:solidFill>
              </a:rPr>
              <a:t>Erish</a:t>
            </a:r>
            <a:r>
              <a:rPr lang="en-US" sz="3600" dirty="0">
                <a:solidFill>
                  <a:schemeClr val="tx1"/>
                </a:solidFill>
              </a:rPr>
              <a:t> – </a:t>
            </a:r>
            <a:r>
              <a:rPr lang="en-US" sz="3600" dirty="0" err="1">
                <a:solidFill>
                  <a:schemeClr val="tx1"/>
                </a:solidFill>
              </a:rPr>
              <a:t>bu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kimyoviy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jarayon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bo‘lib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>
                <a:solidFill>
                  <a:schemeClr val="tx1"/>
                </a:solidFill>
              </a:rPr>
              <a:t>eruvchi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moddaning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suv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bilan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reaksiyaga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kirishishi-gidratasiya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>
                <a:solidFill>
                  <a:schemeClr val="tx1"/>
                </a:solidFill>
              </a:rPr>
              <a:t>eritmalar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esa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birikmalar</a:t>
            </a:r>
            <a:r>
              <a:rPr lang="en-US" sz="3600" dirty="0">
                <a:solidFill>
                  <a:schemeClr val="tx1"/>
                </a:solidFill>
              </a:rPr>
              <a:t> - </a:t>
            </a:r>
            <a:r>
              <a:rPr lang="en-US" sz="3600" dirty="0" err="1">
                <a:solidFill>
                  <a:schemeClr val="tx1"/>
                </a:solidFill>
              </a:rPr>
              <a:t>gidratlardir</a:t>
            </a:r>
            <a:r>
              <a:rPr lang="en-US" sz="3600" dirty="0">
                <a:solidFill>
                  <a:schemeClr val="tx1"/>
                </a:solidFill>
              </a:rPr>
              <a:t>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801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0"/>
            <a:ext cx="12190413" cy="11432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err="1" smtClean="0">
                <a:solidFill>
                  <a:schemeClr val="bg1"/>
                </a:solidFill>
              </a:rPr>
              <a:t>Erish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Zamonaviy</a:t>
            </a:r>
            <a:r>
              <a:rPr lang="en-US" dirty="0"/>
              <a:t> </a:t>
            </a:r>
            <a:r>
              <a:rPr lang="en-US" dirty="0" err="1" smtClean="0"/>
              <a:t>nazariya</a:t>
            </a:r>
            <a:r>
              <a:rPr lang="en-US" dirty="0" smtClean="0"/>
              <a:t>: </a:t>
            </a:r>
          </a:p>
          <a:p>
            <a:pPr marL="0" indent="0">
              <a:buNone/>
            </a:pPr>
            <a:r>
              <a:rPr lang="en-US" dirty="0" err="1" smtClean="0"/>
              <a:t>Erish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/>
              <a:t>fizik-kimyoviy</a:t>
            </a:r>
            <a:r>
              <a:rPr lang="en-US" dirty="0"/>
              <a:t> </a:t>
            </a:r>
            <a:r>
              <a:rPr lang="en-US" dirty="0" err="1"/>
              <a:t>jarayon</a:t>
            </a:r>
            <a:r>
              <a:rPr lang="en-US" dirty="0"/>
              <a:t>, </a:t>
            </a:r>
            <a:r>
              <a:rPr lang="en-US" dirty="0" err="1"/>
              <a:t>eritmalar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jinsli</a:t>
            </a:r>
            <a:r>
              <a:rPr lang="en-US" dirty="0"/>
              <a:t> </a:t>
            </a:r>
            <a:r>
              <a:rPr lang="en-US" dirty="0" err="1"/>
              <a:t>tizim</a:t>
            </a:r>
            <a:r>
              <a:rPr lang="en-US" dirty="0"/>
              <a:t> </a:t>
            </a:r>
            <a:r>
              <a:rPr lang="en-US" dirty="0" err="1"/>
              <a:t>hisoblaniadi</a:t>
            </a:r>
            <a:r>
              <a:rPr lang="en-US" dirty="0"/>
              <a:t>, </a:t>
            </a:r>
            <a:r>
              <a:rPr lang="en-US" dirty="0" err="1"/>
              <a:t>eritmalar</a:t>
            </a:r>
            <a:r>
              <a:rPr lang="en-US" dirty="0"/>
              <a:t> - </a:t>
            </a:r>
            <a:r>
              <a:rPr lang="en-US" dirty="0" err="1"/>
              <a:t>erituvchi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ulardah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 smtClean="0"/>
              <a:t>bo‘lgan</a:t>
            </a:r>
            <a:r>
              <a:rPr lang="en-US" dirty="0" smtClean="0"/>
              <a:t> </a:t>
            </a:r>
            <a:r>
              <a:rPr lang="en-US" dirty="0" err="1"/>
              <a:t>moddalar</a:t>
            </a:r>
            <a:r>
              <a:rPr lang="en-US" dirty="0"/>
              <a:t> – </a:t>
            </a:r>
            <a:r>
              <a:rPr lang="en-US" dirty="0" err="1"/>
              <a:t>gidratlardir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307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9036" y="3666"/>
            <a:ext cx="12209449" cy="11432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err="1">
                <a:solidFill>
                  <a:schemeClr val="bg1"/>
                </a:solidFill>
              </a:rPr>
              <a:t>Erish</a:t>
            </a:r>
            <a:r>
              <a:rPr lang="en-US" sz="6000" b="1" dirty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jarayoni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600570"/>
            <a:ext cx="12190413" cy="50703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 </a:t>
            </a:r>
            <a:r>
              <a:rPr lang="en-US" dirty="0" smtClean="0"/>
              <a:t>  </a:t>
            </a:r>
            <a:r>
              <a:rPr lang="en-US" dirty="0" err="1" smtClean="0"/>
              <a:t>Erish</a:t>
            </a:r>
            <a:r>
              <a:rPr lang="en-US" dirty="0" smtClean="0"/>
              <a:t> </a:t>
            </a:r>
            <a:r>
              <a:rPr lang="en-US" dirty="0" err="1"/>
              <a:t>jarayoni</a:t>
            </a:r>
            <a:r>
              <a:rPr lang="en-US" dirty="0"/>
              <a:t> </a:t>
            </a:r>
            <a:r>
              <a:rPr lang="en-US" dirty="0" err="1"/>
              <a:t>kimyoviy</a:t>
            </a:r>
            <a:r>
              <a:rPr lang="en-US" dirty="0"/>
              <a:t> </a:t>
            </a:r>
            <a:r>
              <a:rPr lang="en-US" dirty="0" err="1"/>
              <a:t>reaksiyaga</a:t>
            </a:r>
            <a:r>
              <a:rPr lang="en-US" dirty="0"/>
              <a:t> </a:t>
            </a:r>
            <a:r>
              <a:rPr lang="en-US" dirty="0" err="1" smtClean="0"/>
              <a:t>o‘xshash</a:t>
            </a:r>
            <a:r>
              <a:rPr lang="en-US" dirty="0" smtClean="0"/>
              <a:t> </a:t>
            </a:r>
            <a:r>
              <a:rPr lang="en-US" dirty="0" err="1"/>
              <a:t>issiqlik</a:t>
            </a:r>
            <a:r>
              <a:rPr lang="en-US" dirty="0"/>
              <a:t> </a:t>
            </a:r>
            <a:r>
              <a:rPr lang="en-US" dirty="0" err="1" smtClean="0"/>
              <a:t>yutilishi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/>
              <a:t>  </a:t>
            </a:r>
            <a:r>
              <a:rPr lang="en-US" dirty="0" err="1"/>
              <a:t>chiqishi</a:t>
            </a:r>
            <a:r>
              <a:rPr lang="en-US" dirty="0"/>
              <a:t>  </a:t>
            </a:r>
            <a:r>
              <a:rPr lang="en-US" dirty="0" err="1"/>
              <a:t>bilan</a:t>
            </a:r>
            <a:r>
              <a:rPr lang="en-US" dirty="0"/>
              <a:t>  </a:t>
            </a:r>
            <a:r>
              <a:rPr lang="en-US" dirty="0" err="1" smtClean="0"/>
              <a:t>ro‘y</a:t>
            </a:r>
            <a:r>
              <a:rPr lang="en-US" dirty="0"/>
              <a:t>  </a:t>
            </a:r>
            <a:r>
              <a:rPr lang="en-US" dirty="0" err="1"/>
              <a:t>beradi</a:t>
            </a:r>
            <a:r>
              <a:rPr lang="en-US" dirty="0"/>
              <a:t>. </a:t>
            </a:r>
            <a:r>
              <a:rPr lang="en-US" dirty="0" err="1"/>
              <a:t>Eritmalar</a:t>
            </a:r>
            <a:r>
              <a:rPr lang="en-US" dirty="0"/>
              <a:t> </a:t>
            </a:r>
            <a:r>
              <a:rPr lang="en-US" dirty="0" err="1"/>
              <a:t>kimyoviy</a:t>
            </a:r>
            <a:r>
              <a:rPr lang="en-US" dirty="0"/>
              <a:t> </a:t>
            </a:r>
            <a:r>
              <a:rPr lang="en-US" dirty="0" err="1"/>
              <a:t>birikmalardan</a:t>
            </a:r>
            <a:r>
              <a:rPr lang="en-US" dirty="0"/>
              <a:t> </a:t>
            </a:r>
            <a:r>
              <a:rPr lang="en-US" dirty="0" err="1"/>
              <a:t>farq</a:t>
            </a:r>
            <a:r>
              <a:rPr lang="en-US" dirty="0"/>
              <a:t> </a:t>
            </a:r>
            <a:r>
              <a:rPr lang="en-US" dirty="0" err="1" smtClean="0"/>
              <a:t>qilib</a:t>
            </a:r>
            <a:r>
              <a:rPr lang="en-US" dirty="0" smtClean="0"/>
              <a:t>, </a:t>
            </a:r>
            <a:r>
              <a:rPr lang="en-US" dirty="0" err="1"/>
              <a:t>tarkibi</a:t>
            </a:r>
            <a:r>
              <a:rPr lang="en-US" dirty="0"/>
              <a:t> </a:t>
            </a:r>
            <a:r>
              <a:rPr lang="en-US" dirty="0" err="1" smtClean="0"/>
              <a:t>o‘zgaruvchan</a:t>
            </a:r>
            <a:r>
              <a:rPr lang="en-US" dirty="0" smtClean="0"/>
              <a:t> </a:t>
            </a:r>
            <a:r>
              <a:rPr lang="en-US" dirty="0" err="1" smtClean="0"/>
              <a:t>bo‘ladi</a:t>
            </a:r>
            <a:r>
              <a:rPr lang="en-US" dirty="0" smtClean="0"/>
              <a:t>,</a:t>
            </a:r>
            <a:r>
              <a:rPr lang="en-US" dirty="0"/>
              <a:t>  ham </a:t>
            </a:r>
            <a:r>
              <a:rPr lang="en-US" dirty="0" err="1"/>
              <a:t>erituvchi</a:t>
            </a:r>
            <a:r>
              <a:rPr lang="en-US" dirty="0"/>
              <a:t> ham </a:t>
            </a:r>
            <a:r>
              <a:rPr lang="en-US" dirty="0" err="1"/>
              <a:t>erigan</a:t>
            </a:r>
            <a:r>
              <a:rPr lang="en-US" dirty="0"/>
              <a:t> </a:t>
            </a:r>
            <a:r>
              <a:rPr lang="en-US" dirty="0" err="1"/>
              <a:t>modda</a:t>
            </a:r>
            <a:r>
              <a:rPr lang="en-US" dirty="0"/>
              <a:t>  </a:t>
            </a:r>
            <a:r>
              <a:rPr lang="en-US" dirty="0" err="1"/>
              <a:t>xossalarini</a:t>
            </a:r>
            <a:r>
              <a:rPr lang="en-US" dirty="0"/>
              <a:t>  </a:t>
            </a:r>
            <a:r>
              <a:rPr lang="en-US" dirty="0" err="1"/>
              <a:t>namoyon</a:t>
            </a:r>
            <a:r>
              <a:rPr lang="en-US" dirty="0"/>
              <a:t>  </a:t>
            </a:r>
            <a:r>
              <a:rPr lang="en-US" dirty="0" err="1"/>
              <a:t>qiladi</a:t>
            </a:r>
            <a:r>
              <a:rPr lang="en-US" dirty="0"/>
              <a:t>. </a:t>
            </a:r>
            <a:r>
              <a:rPr lang="en-US" dirty="0" err="1"/>
              <a:t>Erigan</a:t>
            </a:r>
            <a:r>
              <a:rPr lang="en-US" dirty="0"/>
              <a:t>  </a:t>
            </a:r>
            <a:r>
              <a:rPr lang="en-US" dirty="0" err="1"/>
              <a:t>moddani</a:t>
            </a:r>
            <a:r>
              <a:rPr lang="en-US" dirty="0"/>
              <a:t> </a:t>
            </a:r>
            <a:r>
              <a:rPr lang="en-US" dirty="0" err="1"/>
              <a:t>erituvchidan</a:t>
            </a:r>
            <a:r>
              <a:rPr lang="en-US" dirty="0"/>
              <a:t> </a:t>
            </a:r>
            <a:r>
              <a:rPr lang="en-US" dirty="0" err="1"/>
              <a:t>fizikaviy</a:t>
            </a:r>
            <a:r>
              <a:rPr lang="en-US" dirty="0"/>
              <a:t> </a:t>
            </a:r>
            <a:r>
              <a:rPr lang="en-US" dirty="0" err="1"/>
              <a:t>usulda</a:t>
            </a:r>
            <a:r>
              <a:rPr lang="en-US" dirty="0"/>
              <a:t> </a:t>
            </a:r>
            <a:r>
              <a:rPr lang="en-US" dirty="0" err="1"/>
              <a:t>ajratib</a:t>
            </a:r>
            <a:r>
              <a:rPr lang="en-US" dirty="0"/>
              <a:t> </a:t>
            </a:r>
            <a:r>
              <a:rPr lang="en-US" dirty="0" err="1"/>
              <a:t>olish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Bu </a:t>
            </a:r>
            <a:r>
              <a:rPr lang="en-US" dirty="0" err="1"/>
              <a:t>xossalari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eritma</a:t>
            </a:r>
            <a:r>
              <a:rPr lang="en-US" dirty="0"/>
              <a:t> </a:t>
            </a:r>
            <a:r>
              <a:rPr lang="en-US" dirty="0" err="1"/>
              <a:t>mexanik</a:t>
            </a:r>
            <a:r>
              <a:rPr lang="en-US" dirty="0"/>
              <a:t> </a:t>
            </a:r>
            <a:r>
              <a:rPr lang="en-US" dirty="0" err="1"/>
              <a:t>aralashmaga</a:t>
            </a:r>
            <a:r>
              <a:rPr lang="en-US" dirty="0"/>
              <a:t> </a:t>
            </a:r>
            <a:r>
              <a:rPr lang="en-US" dirty="0" err="1" smtClean="0"/>
              <a:t>o‘xshaydi</a:t>
            </a:r>
            <a:r>
              <a:rPr lang="en-US" dirty="0"/>
              <a:t>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949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0413" cy="1143265"/>
          </a:xfrm>
          <a:solidFill>
            <a:srgbClr val="0070C0"/>
          </a:solidFill>
        </p:spPr>
        <p:txBody>
          <a:bodyPr/>
          <a:lstStyle/>
          <a:p>
            <a:r>
              <a:rPr lang="en-US" b="1" dirty="0" err="1" smtClean="0">
                <a:solidFill>
                  <a:schemeClr val="bg1"/>
                </a:solidFill>
              </a:rPr>
              <a:t>Eritmalar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mexanik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aralashmalar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600571"/>
            <a:ext cx="12190413" cy="52590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Baʼzi</a:t>
            </a:r>
            <a:r>
              <a:rPr lang="en-US" dirty="0"/>
              <a:t> </a:t>
            </a:r>
            <a:r>
              <a:rPr lang="en-US" dirty="0" err="1"/>
              <a:t>moddalar</a:t>
            </a:r>
            <a:r>
              <a:rPr lang="en-US" dirty="0"/>
              <a:t> </a:t>
            </a:r>
            <a:r>
              <a:rPr lang="en-US" dirty="0" err="1"/>
              <a:t>erituvchilarda</a:t>
            </a:r>
            <a:r>
              <a:rPr lang="en-US" dirty="0"/>
              <a:t> </a:t>
            </a:r>
            <a:r>
              <a:rPr lang="en-US" dirty="0" err="1"/>
              <a:t>eriganida</a:t>
            </a:r>
            <a:r>
              <a:rPr lang="en-US" dirty="0"/>
              <a:t> </a:t>
            </a:r>
            <a:r>
              <a:rPr lang="en-US" dirty="0" err="1"/>
              <a:t>issiqlik</a:t>
            </a:r>
            <a:r>
              <a:rPr lang="en-US" dirty="0"/>
              <a:t> </a:t>
            </a:r>
            <a:r>
              <a:rPr lang="en-US" dirty="0" err="1"/>
              <a:t>ajralishi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yutilishi</a:t>
            </a:r>
            <a:r>
              <a:rPr lang="en-US" dirty="0"/>
              <a:t>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orasida</a:t>
            </a:r>
            <a:r>
              <a:rPr lang="en-US" dirty="0"/>
              <a:t> </a:t>
            </a:r>
            <a:r>
              <a:rPr lang="en-US" dirty="0" err="1"/>
              <a:t>kimyoviy</a:t>
            </a:r>
            <a:r>
              <a:rPr lang="en-US" dirty="0"/>
              <a:t> </a:t>
            </a:r>
            <a:r>
              <a:rPr lang="en-US" dirty="0" err="1"/>
              <a:t>taʼsir</a:t>
            </a:r>
            <a:r>
              <a:rPr lang="en-US" dirty="0"/>
              <a:t> </a:t>
            </a:r>
            <a:r>
              <a:rPr lang="en-US" dirty="0" err="1"/>
              <a:t>mavjudligiga</a:t>
            </a:r>
            <a:r>
              <a:rPr lang="en-US" dirty="0"/>
              <a:t> </a:t>
            </a:r>
            <a:r>
              <a:rPr lang="en-US" dirty="0" err="1"/>
              <a:t>dalil</a:t>
            </a:r>
            <a:r>
              <a:rPr lang="en-US" dirty="0"/>
              <a:t> </a:t>
            </a:r>
            <a:r>
              <a:rPr lang="en-US" dirty="0" err="1"/>
              <a:t>boʻladi</a:t>
            </a:r>
            <a:r>
              <a:rPr lang="en-US" dirty="0"/>
              <a:t>. </a:t>
            </a:r>
            <a:r>
              <a:rPr lang="en-US" dirty="0" err="1" smtClean="0"/>
              <a:t>Eritma</a:t>
            </a:r>
            <a:r>
              <a:rPr lang="en-US" dirty="0" smtClean="0"/>
              <a:t> </a:t>
            </a:r>
            <a:r>
              <a:rPr lang="en-US" dirty="0" err="1"/>
              <a:t>tarkibining</a:t>
            </a:r>
            <a:r>
              <a:rPr lang="en-US" dirty="0"/>
              <a:t> </a:t>
            </a:r>
            <a:r>
              <a:rPr lang="en-US" dirty="0" err="1"/>
              <a:t>oʻzgarib</a:t>
            </a:r>
            <a:r>
              <a:rPr lang="en-US" dirty="0"/>
              <a:t> </a:t>
            </a:r>
            <a:r>
              <a:rPr lang="en-US" dirty="0" err="1"/>
              <a:t>turishi</a:t>
            </a:r>
            <a:r>
              <a:rPr lang="en-US" dirty="0"/>
              <a:t>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kimyoviy</a:t>
            </a:r>
            <a:r>
              <a:rPr lang="en-US" dirty="0"/>
              <a:t> </a:t>
            </a:r>
            <a:r>
              <a:rPr lang="en-US" dirty="0" err="1"/>
              <a:t>birikmalardan</a:t>
            </a:r>
            <a:r>
              <a:rPr lang="en-US" dirty="0"/>
              <a:t> </a:t>
            </a:r>
            <a:r>
              <a:rPr lang="en-US" dirty="0" err="1"/>
              <a:t>farq</a:t>
            </a:r>
            <a:r>
              <a:rPr lang="en-US" dirty="0"/>
              <a:t> </a:t>
            </a:r>
            <a:r>
              <a:rPr lang="en-US" dirty="0" err="1"/>
              <a:t>qilishini</a:t>
            </a:r>
            <a:r>
              <a:rPr lang="en-US" dirty="0"/>
              <a:t> </a:t>
            </a:r>
            <a:r>
              <a:rPr lang="en-US" dirty="0" err="1"/>
              <a:t>koʻrsatadi</a:t>
            </a:r>
            <a:r>
              <a:rPr lang="en-US" dirty="0"/>
              <a:t>. </a:t>
            </a:r>
            <a:r>
              <a:rPr lang="en-US" dirty="0" err="1"/>
              <a:t>Bundan</a:t>
            </a:r>
            <a:r>
              <a:rPr lang="en-US" dirty="0"/>
              <a:t> </a:t>
            </a:r>
            <a:r>
              <a:rPr lang="en-US" dirty="0" err="1"/>
              <a:t>tashqari</a:t>
            </a:r>
            <a:r>
              <a:rPr lang="en-US" dirty="0"/>
              <a:t>, </a:t>
            </a:r>
            <a:r>
              <a:rPr lang="en-US" dirty="0" err="1"/>
              <a:t>e</a:t>
            </a:r>
            <a:r>
              <a:rPr lang="en-US" dirty="0" err="1" smtClean="0"/>
              <a:t>ritma</a:t>
            </a:r>
            <a:r>
              <a:rPr lang="en-US" dirty="0" smtClean="0"/>
              <a:t> </a:t>
            </a:r>
            <a:r>
              <a:rPr lang="en-US" dirty="0" err="1"/>
              <a:t>tarkibidagi</a:t>
            </a:r>
            <a:r>
              <a:rPr lang="en-US" dirty="0"/>
              <a:t> </a:t>
            </a:r>
            <a:r>
              <a:rPr lang="en-US" dirty="0" err="1"/>
              <a:t>alohida</a:t>
            </a:r>
            <a:r>
              <a:rPr lang="en-US" dirty="0"/>
              <a:t> </a:t>
            </a:r>
            <a:r>
              <a:rPr lang="en-US" dirty="0" err="1"/>
              <a:t>komponentlarning</a:t>
            </a:r>
            <a:r>
              <a:rPr lang="en-US" dirty="0"/>
              <a:t> </a:t>
            </a:r>
            <a:r>
              <a:rPr lang="en-US" dirty="0" err="1"/>
              <a:t>xossalarini</a:t>
            </a:r>
            <a:r>
              <a:rPr lang="en-US" dirty="0"/>
              <a:t> </a:t>
            </a:r>
            <a:r>
              <a:rPr lang="en-US" dirty="0" err="1"/>
              <a:t>aniqlash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, </a:t>
            </a:r>
            <a:r>
              <a:rPr lang="en-US" dirty="0" err="1"/>
              <a:t>kimyoviy</a:t>
            </a:r>
            <a:r>
              <a:rPr lang="en-US" dirty="0"/>
              <a:t> </a:t>
            </a:r>
            <a:r>
              <a:rPr lang="en-US" dirty="0" err="1"/>
              <a:t>birikmalarda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buni</a:t>
            </a:r>
            <a:r>
              <a:rPr lang="en-US" dirty="0"/>
              <a:t> </a:t>
            </a:r>
            <a:r>
              <a:rPr lang="en-US" dirty="0" err="1"/>
              <a:t>aniqlab</a:t>
            </a:r>
            <a:r>
              <a:rPr lang="en-US" dirty="0"/>
              <a:t> </a:t>
            </a:r>
            <a:r>
              <a:rPr lang="en-US" dirty="0" err="1"/>
              <a:t>boʻlmaydi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447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630</Words>
  <Application>Microsoft Office PowerPoint</Application>
  <PresentationFormat>Произвольный</PresentationFormat>
  <Paragraphs>74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Cambria Math</vt:lpstr>
      <vt:lpstr>Тема Office</vt:lpstr>
      <vt:lpstr>Kimyo</vt:lpstr>
      <vt:lpstr>Eritmalar</vt:lpstr>
      <vt:lpstr>Eritma komponentlari</vt:lpstr>
      <vt:lpstr>Chin eritmalar</vt:lpstr>
      <vt:lpstr>Eritmalar agregat holati</vt:lpstr>
      <vt:lpstr>Erish</vt:lpstr>
      <vt:lpstr>Erish</vt:lpstr>
      <vt:lpstr>Erish jarayoni</vt:lpstr>
      <vt:lpstr>Eritmalar mexanik aralashmalar</vt:lpstr>
      <vt:lpstr>Презентация PowerPoint</vt:lpstr>
      <vt:lpstr>Eritmalar kimyoviy birikmalar</vt:lpstr>
      <vt:lpstr>Moddalarning suvda erishi</vt:lpstr>
      <vt:lpstr>Презентация PowerPoint</vt:lpstr>
      <vt:lpstr>Презентация PowerPoint</vt:lpstr>
      <vt:lpstr>Презентация PowerPoint</vt:lpstr>
      <vt:lpstr>Erishda kimyoviy ta‘sirning belgilari</vt:lpstr>
      <vt:lpstr>Eritma turlari </vt:lpstr>
      <vt:lpstr>Qattiq moddalarning eruvchanligiga bog‘liq omillar</vt:lpstr>
      <vt:lpstr>Eritmalarning   ahamiyati</vt:lpstr>
      <vt:lpstr>Eritmalarning   ahamiyati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Kimyo</dc:title>
  <dc:creator>LENOVO IDEAPAD</dc:creator>
  <cp:lastModifiedBy>Пользователь</cp:lastModifiedBy>
  <cp:revision>40</cp:revision>
  <dcterms:created xsi:type="dcterms:W3CDTF">2020-10-22T16:47:30Z</dcterms:created>
  <dcterms:modified xsi:type="dcterms:W3CDTF">2021-02-24T15:33:17Z</dcterms:modified>
</cp:coreProperties>
</file>