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70" r:id="rId3"/>
    <p:sldId id="282" r:id="rId4"/>
    <p:sldId id="293" r:id="rId5"/>
    <p:sldId id="262" r:id="rId6"/>
    <p:sldId id="294" r:id="rId7"/>
    <p:sldId id="268" r:id="rId8"/>
    <p:sldId id="258" r:id="rId9"/>
    <p:sldId id="260" r:id="rId10"/>
    <p:sldId id="291" r:id="rId11"/>
    <p:sldId id="290" r:id="rId12"/>
    <p:sldId id="289" r:id="rId13"/>
    <p:sldId id="265" r:id="rId14"/>
    <p:sldId id="269" r:id="rId15"/>
    <p:sldId id="261" r:id="rId16"/>
    <p:sldId id="284" r:id="rId17"/>
    <p:sldId id="276" r:id="rId18"/>
    <p:sldId id="257" r:id="rId19"/>
    <p:sldId id="275" r:id="rId20"/>
    <p:sldId id="297" r:id="rId21"/>
    <p:sldId id="295" r:id="rId22"/>
    <p:sldId id="296" r:id="rId23"/>
    <p:sldId id="263" r:id="rId24"/>
    <p:sldId id="292" r:id="rId25"/>
    <p:sldId id="274" r:id="rId26"/>
    <p:sldId id="286" r:id="rId27"/>
    <p:sldId id="287" r:id="rId28"/>
    <p:sldId id="285" r:id="rId29"/>
    <p:sldId id="298" r:id="rId30"/>
    <p:sldId id="299" r:id="rId31"/>
    <p:sldId id="288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F81D76-7388-4154-A068-6FCCB436E34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37F76-148C-4C25-B97C-B253E4C77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729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37F76-148C-4C25-B97C-B253E4C7745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597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337F76-148C-4C25-B97C-B253E4C7745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79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44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96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439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11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93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14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38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41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180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61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3456C-80AD-486F-AD1C-018EAED4B04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E2958-A530-4D75-9BEA-53E62AF859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9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emf"/><Relationship Id="rId4" Type="http://schemas.openxmlformats.org/officeDocument/2006/relationships/oleObject" Target="../embeddings/_____Microsoft_Excel_97-20031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12192000" cy="126016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000" b="1" dirty="0" err="1" smtClean="0">
                <a:solidFill>
                  <a:schemeClr val="bg1"/>
                </a:solidFill>
              </a:rPr>
              <a:t>Kimyo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8058" y="1600995"/>
            <a:ext cx="10589141" cy="1688116"/>
          </a:xfrm>
        </p:spPr>
        <p:txBody>
          <a:bodyPr>
            <a:normAutofit/>
          </a:bodyPr>
          <a:lstStyle/>
          <a:p>
            <a:pPr algn="l"/>
            <a:r>
              <a:rPr lang="uz-Cyrl-UZ" sz="4400" b="1" dirty="0" smtClean="0"/>
              <a:t>Mavzu:     </a:t>
            </a:r>
            <a:r>
              <a:rPr lang="en-US" sz="4400" b="1" dirty="0" err="1" smtClean="0"/>
              <a:t>Kuchli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/>
              <a:t> </a:t>
            </a:r>
            <a:r>
              <a:rPr lang="en-US" sz="4400" b="1" dirty="0" err="1" smtClean="0"/>
              <a:t>kuchsiz</a:t>
            </a:r>
            <a:r>
              <a:rPr lang="en-US" sz="4400" b="1" dirty="0"/>
              <a:t> </a:t>
            </a:r>
            <a:r>
              <a:rPr lang="en-US" sz="4400" b="1" dirty="0" smtClean="0"/>
              <a:t>e</a:t>
            </a: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lektrolitlar </a:t>
            </a:r>
            <a:endParaRPr lang="uz-Cyrl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uz-Cyrl-UZ" dirty="0" smtClean="0">
                <a:solidFill>
                  <a:srgbClr val="373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725" y="3780430"/>
            <a:ext cx="3330054" cy="259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5">
            <a:extLst>
              <a:ext uri="{FF2B5EF4-FFF2-40B4-BE49-F238E27FC236}"/>
            </a:extLst>
          </p:cNvPr>
          <p:cNvSpPr/>
          <p:nvPr/>
        </p:nvSpPr>
        <p:spPr>
          <a:xfrm>
            <a:off x="483024" y="165788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9223895" y="83028"/>
            <a:ext cx="1951629" cy="109410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11-sinf</a:t>
            </a:r>
            <a:endParaRPr lang="ru-RU" sz="4000" dirty="0"/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060871" y="546728"/>
            <a:ext cx="474376" cy="6298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996386" y="149015"/>
            <a:ext cx="301673" cy="5137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6367" y="3996007"/>
            <a:ext cx="7322101" cy="2159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258-maktab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endParaRPr lang="en-US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42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38952" y="1675500"/>
                <a:ext cx="7295866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𝑵𝒂𝑶𝑯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𝑵𝒂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𝑶𝑯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</m:sup>
                    </m:sSup>
                  </m:oMath>
                </a14:m>
                <a:endParaRPr lang="en-US" sz="4400" b="1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en-US" sz="44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US" sz="44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𝑲𝑶𝑯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𝑶𝑯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 </a:t>
                </a:r>
              </a:p>
              <a:p>
                <a:pPr marL="0" indent="0">
                  <a:buNone/>
                </a:pPr>
                <a:endParaRPr lang="en-US" sz="44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US" sz="44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𝑪𝒂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𝑶𝑯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𝑪𝒂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𝑶𝑯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ru-RU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38952" y="1675500"/>
                <a:ext cx="7295866" cy="4351338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8942"/>
            <a:ext cx="1219305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14570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991395" y="1798330"/>
                <a:ext cx="8210266" cy="435133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𝑯𝑪𝑰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𝑪𝑰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       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𝑯𝑵𝑶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bSup>
                      <m:sSub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endParaRPr lang="en-US" sz="4400" b="1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𝑺𝑶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bSup>
                      <m:sSub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b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endParaRPr lang="en-US" sz="4400" b="1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ru-RU" b="1" dirty="0"/>
              </a:p>
            </p:txBody>
          </p:sp>
        </mc:Choice>
        <mc:Fallback xmlns="">
          <p:sp>
            <p:nvSpPr>
              <p:cNvPr id="5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91395" y="1798330"/>
                <a:ext cx="8210266" cy="4351338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28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Tuzlarning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ionlari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615553" y="1825625"/>
                <a:ext cx="8960893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𝑲𝑪𝑰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𝑪𝑰</m:t>
                        </m:r>
                      </m:e>
                      <m:sup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rgbClr val="002060"/>
                    </a:solidFill>
                  </a:rPr>
                  <a:t>          </a:t>
                </a:r>
              </a:p>
              <a:p>
                <a:pPr marL="0" indent="0">
                  <a:buNone/>
                </a:pPr>
                <a:endParaRPr lang="en-US" sz="48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𝑨𝑰𝑪𝑰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8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𝑨𝑰</m:t>
                        </m:r>
                      </m:e>
                      <m:sup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𝑪𝑰</m:t>
                        </m:r>
                      </m:e>
                      <m:sup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rgbClr val="002060"/>
                    </a:solidFill>
                  </a:rPr>
                  <a:t>  </a:t>
                </a:r>
              </a:p>
              <a:p>
                <a:pPr marL="0" indent="0">
                  <a:buNone/>
                </a:pPr>
                <a:endParaRPr lang="en-US" sz="48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𝑩𝒂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𝑵𝑶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ru-RU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bSup>
                      <m:sSubSup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𝑵𝑶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  <m:sup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dirty="0" smtClean="0"/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15553" y="1825625"/>
                <a:ext cx="8960893" cy="4351338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69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5149" t="58725" r="4051"/>
          <a:stretch/>
        </p:blipFill>
        <p:spPr>
          <a:xfrm>
            <a:off x="152272" y="1392071"/>
            <a:ext cx="7159389" cy="5104261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4" cstate="print"/>
          <a:srcRect l="34219" t="56803" r="41650" b="13788"/>
          <a:stretch/>
        </p:blipFill>
        <p:spPr>
          <a:xfrm>
            <a:off x="7465324" y="1392071"/>
            <a:ext cx="4367283" cy="51042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Cyrl-UZ" sz="4800" b="1" dirty="0" smtClean="0">
                <a:solidFill>
                  <a:schemeClr val="bg1"/>
                </a:solidFill>
              </a:rPr>
              <a:t>HCI eritmasi  benzin va NaCI kristali</a:t>
            </a:r>
            <a:endParaRPr lang="uz-Cyrl-UZ" sz="48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26340" y="5363571"/>
            <a:ext cx="1542197" cy="6414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benzin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1219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109378" y="484114"/>
            <a:ext cx="3384646" cy="1078173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Блок-схема: процесс 6"/>
              <p:cNvSpPr/>
              <p:nvPr/>
            </p:nvSpPr>
            <p:spPr>
              <a:xfrm>
                <a:off x="4010566" y="484114"/>
                <a:ext cx="3784174" cy="1078173"/>
              </a:xfrm>
              <a:prstGeom prst="flowChartProcess">
                <a:avLst/>
              </a:prstGeom>
              <a:solidFill>
                <a:srgbClr val="00B0F0"/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0,03</m:t>
                      </m:r>
                      <m:r>
                        <a:rPr lang="ru-RU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&lt;∝&lt;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Блок-схема: процесс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566" y="484114"/>
                <a:ext cx="3784174" cy="1078173"/>
              </a:xfrm>
              <a:prstGeom prst="flowChartProcess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Блок-схема: процесс 7"/>
              <p:cNvSpPr/>
              <p:nvPr/>
            </p:nvSpPr>
            <p:spPr>
              <a:xfrm>
                <a:off x="8461613" y="496698"/>
                <a:ext cx="3466530" cy="1043678"/>
              </a:xfrm>
              <a:prstGeom prst="flowChartProcess">
                <a:avLst/>
              </a:prstGeom>
              <a:solidFill>
                <a:srgbClr val="00B0F0"/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ru-RU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&lt;∝&lt;</m:t>
                      </m:r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Блок-схема: процесс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613" y="496698"/>
                <a:ext cx="3466530" cy="1043678"/>
              </a:xfrm>
              <a:prstGeom prst="flowChartProcess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5233" y="731290"/>
                <a:ext cx="230031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∝&gt;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</m:t>
                      </m:r>
                    </m:oMath>
                  </m:oMathPara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33" y="731290"/>
                <a:ext cx="2300310" cy="830997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трелка вниз 10"/>
          <p:cNvSpPr/>
          <p:nvPr/>
        </p:nvSpPr>
        <p:spPr>
          <a:xfrm>
            <a:off x="1443251" y="2259511"/>
            <a:ext cx="382137" cy="9088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3973" y="3143589"/>
            <a:ext cx="3486799" cy="24975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000" dirty="0" smtClean="0">
                <a:solidFill>
                  <a:srgbClr val="002060"/>
                </a:solidFill>
              </a:rPr>
              <a:t>Eritmada faqat ionlar mavjud</a:t>
            </a:r>
            <a:endParaRPr lang="uz-Cyrl-UZ" sz="4000" dirty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19011" y="3766783"/>
            <a:ext cx="4367285" cy="24838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000" dirty="0" smtClean="0">
                <a:solidFill>
                  <a:srgbClr val="002060"/>
                </a:solidFill>
              </a:rPr>
              <a:t>Eritmada ham ion ham molekula mavjud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9982199" y="2265134"/>
            <a:ext cx="382138" cy="9627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54536" y="3274877"/>
            <a:ext cx="4037464" cy="23662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000" dirty="0" smtClean="0">
                <a:solidFill>
                  <a:srgbClr val="002060"/>
                </a:solidFill>
              </a:rPr>
              <a:t>Eritmada molekulalar juda ko</a:t>
            </a:r>
            <a:r>
              <a:rPr lang="en-US" sz="4000" dirty="0" smtClean="0">
                <a:solidFill>
                  <a:srgbClr val="002060"/>
                </a:solidFill>
              </a:rPr>
              <a:t>‘</a:t>
            </a:r>
            <a:r>
              <a:rPr lang="uz-Cyrl-UZ" sz="4000" dirty="0" smtClean="0">
                <a:solidFill>
                  <a:srgbClr val="002060"/>
                </a:solidFill>
              </a:rPr>
              <a:t>p,ionlar juda kam</a:t>
            </a:r>
            <a:endParaRPr lang="uz-Cyrl-UZ" sz="40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6827" y="1644850"/>
            <a:ext cx="2347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000" dirty="0" smtClean="0"/>
              <a:t>Kuchli</a:t>
            </a:r>
            <a:endParaRPr lang="uz-Cyrl-UZ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455994" y="1694726"/>
            <a:ext cx="30707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000" dirty="0" smtClean="0"/>
              <a:t>o‘rta kuchli </a:t>
            </a:r>
            <a:endParaRPr lang="uz-Cyrl-UZ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247343" y="1563861"/>
            <a:ext cx="189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dirty="0" smtClean="0"/>
              <a:t>kuchsiz</a:t>
            </a:r>
            <a:endParaRPr lang="uz-Cyrl-UZ" sz="4000" dirty="0"/>
          </a:p>
        </p:txBody>
      </p:sp>
      <p:sp>
        <p:nvSpPr>
          <p:cNvPr id="21" name="Стрелка вниз 20"/>
          <p:cNvSpPr/>
          <p:nvPr/>
        </p:nvSpPr>
        <p:spPr>
          <a:xfrm>
            <a:off x="5677469" y="2402613"/>
            <a:ext cx="524503" cy="13641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96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0654" y="298616"/>
            <a:ext cx="111308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uz-Latn-UZ" altLang="ru-RU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Kuchli elektrolitlar</a:t>
            </a:r>
            <a:r>
              <a:rPr lang="uz-Latn-UZ" altLang="ru-RU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dissotsiyalanish darajasi nisbatan yuqori </a:t>
            </a:r>
            <a:r>
              <a:rPr lang="uz-Latn-UZ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uz-Latn-UZ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n-US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uz-Latn-UZ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</a:t>
            </a:r>
            <a:r>
              <a:rPr lang="uz-Latn-UZ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elektrolitlar. Ular har qanday konsentratsiyali eritmalarida amalda ionlarga </a:t>
            </a:r>
            <a:r>
              <a:rPr lang="uz-Latn-UZ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en-US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uz-Latn-UZ" alt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liq </a:t>
            </a:r>
            <a:r>
              <a:rPr lang="uz-Latn-UZ" alt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dissotsiyalanadi. Masalan, suvda eriydigan tuzlar, kuchli kislotalar va ishqorlar.</a:t>
            </a:r>
            <a:endParaRPr lang="ru-RU" alt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" y="3179929"/>
            <a:ext cx="10658901" cy="315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14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0484" t="24180" r="12440" b="18648"/>
          <a:stretch>
            <a:fillRect/>
          </a:stretch>
        </p:blipFill>
        <p:spPr bwMode="auto">
          <a:xfrm>
            <a:off x="941696" y="1201002"/>
            <a:ext cx="10590662" cy="520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Cyrl-UZ" sz="4800" b="1" dirty="0" smtClean="0">
                <a:solidFill>
                  <a:schemeClr val="bg1"/>
                </a:solidFill>
              </a:rPr>
              <a:t>Kuchli elektrolitlar</a:t>
            </a:r>
            <a:endParaRPr lang="uz-Cyrl-UZ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77350"/>
              </p:ext>
            </p:extLst>
          </p:nvPr>
        </p:nvGraphicFramePr>
        <p:xfrm>
          <a:off x="477673" y="1269241"/>
          <a:ext cx="11019784" cy="4981434"/>
        </p:xfrm>
        <a:graphic>
          <a:graphicData uri="http://schemas.openxmlformats.org/drawingml/2006/table">
            <a:tbl>
              <a:tblPr/>
              <a:tblGrid>
                <a:gridCol w="3062650"/>
                <a:gridCol w="7957134"/>
              </a:tblGrid>
              <a:tr h="1259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3600" b="1" dirty="0">
                          <a:latin typeface="Times New Roman"/>
                          <a:ea typeface="Calibri"/>
                          <a:cs typeface="Times New Roman"/>
                        </a:rPr>
                        <a:t>Tuzlar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latin typeface="Times New Roman"/>
                          <a:ea typeface="Calibri"/>
                          <a:cs typeface="Times New Roman"/>
                        </a:rPr>
                        <a:t>HgCl</a:t>
                      </a:r>
                      <a:r>
                        <a:rPr lang="en-US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861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3600" b="1">
                          <a:latin typeface="Times New Roman"/>
                          <a:ea typeface="Calibri"/>
                          <a:cs typeface="Times New Roman"/>
                        </a:rPr>
                        <a:t>Kislotalar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3600" dirty="0">
                          <a:latin typeface="Times New Roman"/>
                          <a:ea typeface="Calibri"/>
                          <a:cs typeface="Times New Roman"/>
                        </a:rPr>
                        <a:t>S, HF, H</a:t>
                      </a:r>
                      <a:r>
                        <a:rPr lang="en-US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3600" dirty="0">
                          <a:latin typeface="Times New Roman"/>
                          <a:ea typeface="Calibri"/>
                          <a:cs typeface="Times New Roman"/>
                        </a:rPr>
                        <a:t>CO</a:t>
                      </a:r>
                      <a:r>
                        <a:rPr lang="en-US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3600" dirty="0">
                          <a:latin typeface="Times New Roman"/>
                          <a:ea typeface="Calibri"/>
                          <a:cs typeface="Times New Roman"/>
                        </a:rPr>
                        <a:t>, HNO</a:t>
                      </a:r>
                      <a:r>
                        <a:rPr lang="en-US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3600" dirty="0">
                          <a:latin typeface="Times New Roman"/>
                          <a:ea typeface="Calibri"/>
                          <a:cs typeface="Times New Roman"/>
                        </a:rPr>
                        <a:t>, H</a:t>
                      </a:r>
                      <a:r>
                        <a:rPr lang="en-US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3600" dirty="0">
                          <a:latin typeface="Times New Roman"/>
                          <a:ea typeface="Calibri"/>
                          <a:cs typeface="Times New Roman"/>
                        </a:rPr>
                        <a:t>PO</a:t>
                      </a:r>
                      <a:r>
                        <a:rPr lang="en-US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861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3600" b="1" dirty="0">
                          <a:latin typeface="Times New Roman"/>
                          <a:ea typeface="Calibri"/>
                          <a:cs typeface="Times New Roman"/>
                        </a:rPr>
                        <a:t>Ishqorlar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3600" dirty="0">
                          <a:latin typeface="Times New Roman"/>
                          <a:ea typeface="Calibri"/>
                          <a:cs typeface="Times New Roman"/>
                        </a:rPr>
                        <a:t>Suvda</a:t>
                      </a:r>
                      <a:r>
                        <a:rPr lang="uz-Latn-UZ" sz="3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z-Latn-UZ" sz="3600" dirty="0">
                          <a:latin typeface="Times New Roman"/>
                          <a:ea typeface="Calibri"/>
                          <a:cs typeface="Times New Roman"/>
                        </a:rPr>
                        <a:t>erimaydiga asoslar, NH</a:t>
                      </a:r>
                      <a:r>
                        <a:rPr lang="uz-Latn-UZ" sz="3600" baseline="-250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z-Latn-UZ" sz="3600" dirty="0">
                          <a:latin typeface="Times New Roman"/>
                          <a:ea typeface="Calibri"/>
                          <a:cs typeface="Times New Roman"/>
                        </a:rPr>
                        <a:t>OH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Cyrl-UZ" sz="4800" b="1" dirty="0" smtClean="0">
                <a:solidFill>
                  <a:schemeClr val="bg1"/>
                </a:solidFill>
              </a:rPr>
              <a:t>Kuchsiz elektrolitlar</a:t>
            </a:r>
            <a:endParaRPr lang="uz-Cyrl-UZ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97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t="39875" r="732"/>
          <a:stretch>
            <a:fillRect/>
          </a:stretch>
        </p:blipFill>
        <p:spPr bwMode="auto">
          <a:xfrm>
            <a:off x="832514" y="1346118"/>
            <a:ext cx="10727140" cy="449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2192000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Cyrl-UZ" sz="4800" b="1" dirty="0" smtClean="0">
                <a:solidFill>
                  <a:schemeClr val="bg1"/>
                </a:solidFill>
              </a:rPr>
              <a:t>Kuchsiz elektrolitlar</a:t>
            </a:r>
            <a:endParaRPr lang="uz-Cyrl-UZ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88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</a:t>
            </a:r>
            <a:r>
              <a:rPr lang="en-US" sz="6000" b="1" dirty="0" smtClean="0">
                <a:solidFill>
                  <a:schemeClr val="bg1"/>
                </a:solidFill>
              </a:rPr>
              <a:t>, 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z-Latn-UZ" altLang="ru-RU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ru-RU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    </m:t>
                        </m:r>
                        <m:r>
                          <a:rPr lang="en-US" altLang="ru-RU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e>
                      <m:sup>
                        <m:r>
                          <a:rPr lang="en-US" altLang="ru-RU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uz-Latn-UZ" altLang="ru-RU" sz="4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 da 0,05 M l</a:t>
                </a:r>
                <a:r>
                  <a:rPr lang="en-US" altLang="ru-RU" sz="4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uz-Latn-UZ" altLang="ru-RU" sz="4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sirka kislota uchun </a:t>
                </a:r>
                <a:r>
                  <a:rPr lang="en-US" altLang="ru-RU" sz="4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</a:t>
                </a:r>
              </a:p>
              <a:p>
                <a:pPr marL="0" indent="0">
                  <a:buNone/>
                  <a:defRPr/>
                </a:pPr>
                <a:r>
                  <a:rPr lang="en-US" altLang="ru-RU" sz="4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l-GR" alt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∝</m:t>
                    </m:r>
                  </m:oMath>
                </a14:m>
                <a:r>
                  <a:rPr lang="uz-Latn-UZ" altLang="ru-RU" sz="4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%=1,9≈2. Bu kislotaning har 100 ta molekulasidan 2 tasi dissotsiyalangan </a:t>
                </a:r>
                <a:r>
                  <a:rPr lang="en-US" altLang="ru-RU" sz="4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</a:t>
                </a:r>
              </a:p>
              <a:p>
                <a:pPr marL="0" indent="0">
                  <a:buNone/>
                  <a:defRPr/>
                </a:pPr>
                <a:r>
                  <a:rPr lang="en-US" altLang="ru-RU" sz="4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ru-RU" sz="4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</a:t>
                </a:r>
                <a:r>
                  <a:rPr lang="uz-Latn-UZ" altLang="ru-RU" sz="4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uz-Latn-UZ" altLang="ru-RU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</a:t>
                </a:r>
                <a:r>
                  <a:rPr lang="uz-Latn-UZ" altLang="ru-RU" sz="4400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uz-Latn-UZ" altLang="ru-RU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COOH ↔ CH</a:t>
                </a:r>
                <a:r>
                  <a:rPr lang="uz-Latn-UZ" altLang="ru-RU" sz="4400" baseline="-250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uz-Latn-UZ" altLang="ru-RU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COO</a:t>
                </a:r>
                <a:r>
                  <a:rPr lang="uz-Latn-UZ" altLang="ru-RU" sz="4400" baseline="300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uz-Latn-UZ" altLang="ru-RU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H</a:t>
                </a:r>
                <a:r>
                  <a:rPr lang="uz-Latn-UZ" altLang="ru-RU" sz="4400" baseline="300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</a:t>
                </a:r>
                <a:r>
                  <a:rPr lang="uz-Latn-UZ" altLang="ru-RU" sz="4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en-US" altLang="ru-RU" sz="44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  <a:defRPr/>
                </a:pPr>
                <a:r>
                  <a:rPr lang="uz-Latn-UZ" altLang="ru-RU" sz="4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z-Latn-UZ" altLang="ru-RU" sz="4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98 tasi dissotsiyalanmagan deganidir: </a:t>
                </a:r>
                <a:endParaRPr lang="en-US" altLang="ru-RU" sz="44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  <a:defRPr/>
                </a:pPr>
                <a:r>
                  <a:rPr lang="uz-Latn-UZ" altLang="ru-RU" sz="4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 </a:t>
                </a:r>
                <a:r>
                  <a:rPr lang="uz-Latn-UZ" altLang="ru-RU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2/100 = 0,02 (2%).</a:t>
                </a:r>
                <a:endParaRPr lang="ru-RU" altLang="ru-RU" sz="4400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377" t="-4202" b="-37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86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1821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Latn-UZ" altLang="ru-RU" sz="4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 </a:t>
            </a:r>
            <a:r>
              <a:rPr lang="uz-Latn-UZ" altLang="ru-RU" sz="49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tokini </a:t>
            </a:r>
            <a:r>
              <a:rPr lang="uz-Latn-UZ" altLang="ru-RU" sz="4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ru-RU" sz="4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Latn-UZ" altLang="ru-RU" sz="4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tkazuvchi </a:t>
            </a:r>
            <a:r>
              <a:rPr lang="uz-Latn-UZ" altLang="ru-RU" sz="49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moddalar 2 xil </a:t>
            </a:r>
            <a:r>
              <a:rPr lang="uz-Latn-UZ" altLang="ru-RU" sz="4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</a:t>
            </a:r>
            <a:r>
              <a:rPr lang="en-US" altLang="ru-RU" sz="4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Latn-UZ" altLang="ru-RU" sz="4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ladi</a:t>
            </a:r>
            <a:r>
              <a:rPr lang="uz-Latn-UZ" altLang="ru-RU" sz="49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uz-Latn-UZ" altLang="ru-RU" sz="49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9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0" y="2920622"/>
            <a:ext cx="3794078" cy="320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384" y="2920622"/>
            <a:ext cx="2435225" cy="313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20622"/>
            <a:ext cx="2901097" cy="313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2823" y="1122461"/>
            <a:ext cx="5233039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54075">
              <a:lnSpc>
                <a:spcPct val="150000"/>
              </a:lnSpc>
              <a:spcAft>
                <a:spcPts val="0"/>
              </a:spcAft>
              <a:tabLst>
                <a:tab pos="3944938" algn="l"/>
                <a:tab pos="4845050" algn="l"/>
              </a:tabLst>
              <a:defRPr/>
            </a:pPr>
            <a:r>
              <a:rPr lang="uz-Latn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1-tur </a:t>
            </a:r>
            <a:r>
              <a:rPr lang="uz-Latn-U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Latn-U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tkazgichlar </a:t>
            </a:r>
            <a:r>
              <a:rPr lang="uz-Latn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metallarda                                                                                                                                                                                                                                                  elektronlarning harakati natijasida.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18913" y="1122461"/>
            <a:ext cx="5657696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defTabSz="854075">
              <a:lnSpc>
                <a:spcPct val="150000"/>
              </a:lnSpc>
              <a:spcAft>
                <a:spcPts val="0"/>
              </a:spcAft>
              <a:defRPr/>
            </a:pPr>
            <a:r>
              <a:rPr lang="uz-Latn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2-tur </a:t>
            </a:r>
            <a:r>
              <a:rPr lang="uz-Latn-U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Latn-U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tkazgichlar </a:t>
            </a:r>
            <a:r>
              <a:rPr lang="uz-Latn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elektrolitlarda ionlar harakati natijasida.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5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" y="0"/>
            <a:ext cx="12192000" cy="1091821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4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8640" y="1347952"/>
                <a:ext cx="11649503" cy="508014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Kuchli </a:t>
                </a:r>
                <a:r>
                  <a:rPr lang="en-US" sz="4000" dirty="0" err="1" smtClean="0"/>
                  <a:t>elektrolitlar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qatorini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ko‘rsating</a:t>
                </a:r>
                <a:r>
                  <a:rPr lang="en-US" sz="40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1.KCI  2.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 3. </a:t>
                </a:r>
                <a:r>
                  <a:rPr lang="en-US" sz="4000" dirty="0" err="1" smtClean="0"/>
                  <a:t>CuO</a:t>
                </a:r>
                <a:r>
                  <a:rPr lang="en-US" sz="4000" dirty="0" smtClean="0"/>
                  <a:t>  4.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5.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𝐶𝑎𝑆𝑖𝑂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6.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𝐵𝑒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𝑂𝐻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 smtClean="0"/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1,2,4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2,4,5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1,5,6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3,4,6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640" y="1347952"/>
                <a:ext cx="11649503" cy="5080144"/>
              </a:xfrm>
              <a:blipFill rotWithShape="0">
                <a:blip r:embed="rId2"/>
                <a:stretch>
                  <a:fillRect l="-1884" t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68403" y="3234519"/>
            <a:ext cx="2242785" cy="65509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22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Masala    </a:t>
            </a:r>
            <a:r>
              <a:rPr lang="en-US" sz="4000" b="1" dirty="0" smtClean="0">
                <a:solidFill>
                  <a:schemeClr val="bg1"/>
                </a:solidFill>
              </a:rPr>
              <a:t>(53 –bet)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327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 smtClean="0"/>
              <a:t> 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molekula</a:t>
            </a:r>
            <a:r>
              <a:rPr lang="en-US" sz="3600" dirty="0" smtClean="0"/>
              <a:t> </a:t>
            </a:r>
            <a:r>
              <a:rPr lang="en-US" sz="3600" dirty="0" err="1" smtClean="0"/>
              <a:t>ammoniy</a:t>
            </a:r>
            <a:r>
              <a:rPr lang="en-US" sz="3600" dirty="0" smtClean="0"/>
              <a:t> </a:t>
            </a:r>
            <a:r>
              <a:rPr lang="en-US" sz="3600" dirty="0" err="1" smtClean="0"/>
              <a:t>dixromat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3 </a:t>
            </a:r>
            <a:r>
              <a:rPr lang="en-US" sz="3600" dirty="0" err="1" smtClean="0"/>
              <a:t>molekula</a:t>
            </a:r>
            <a:r>
              <a:rPr lang="en-US" sz="3600" dirty="0" smtClean="0"/>
              <a:t> </a:t>
            </a:r>
            <a:r>
              <a:rPr lang="en-US" sz="3600" dirty="0" err="1" smtClean="0"/>
              <a:t>vismut</a:t>
            </a:r>
            <a:r>
              <a:rPr lang="en-US" sz="3600" dirty="0" smtClean="0"/>
              <a:t> (III) </a:t>
            </a:r>
            <a:r>
              <a:rPr lang="en-US" sz="3600" dirty="0" err="1" smtClean="0"/>
              <a:t>nitrat</a:t>
            </a:r>
            <a:r>
              <a:rPr lang="en-US" sz="3600" dirty="0" smtClean="0"/>
              <a:t> </a:t>
            </a:r>
            <a:r>
              <a:rPr lang="en-US" sz="3600" dirty="0" err="1" smtClean="0"/>
              <a:t>tuzlari</a:t>
            </a:r>
            <a:r>
              <a:rPr lang="en-US" sz="3600" dirty="0" smtClean="0"/>
              <a:t> </a:t>
            </a:r>
            <a:r>
              <a:rPr lang="en-US" sz="3600" dirty="0" err="1" smtClean="0"/>
              <a:t>dissotsiyatsiyalanganda</a:t>
            </a:r>
            <a:r>
              <a:rPr lang="en-US" sz="3600" dirty="0" smtClean="0"/>
              <a:t> </a:t>
            </a:r>
            <a:r>
              <a:rPr lang="en-US" sz="3600" dirty="0" err="1" smtClean="0"/>
              <a:t>hosil</a:t>
            </a:r>
            <a:r>
              <a:rPr lang="en-US" sz="3600" dirty="0" smtClean="0"/>
              <a:t> </a:t>
            </a:r>
            <a:r>
              <a:rPr lang="en-US" sz="3600" dirty="0" err="1" smtClean="0"/>
              <a:t>bo‘lgan</a:t>
            </a:r>
            <a:r>
              <a:rPr lang="en-US" sz="3600" dirty="0" smtClean="0"/>
              <a:t> </a:t>
            </a:r>
            <a:r>
              <a:rPr lang="en-US" sz="3600" dirty="0" err="1" smtClean="0"/>
              <a:t>umumiy</a:t>
            </a:r>
            <a:r>
              <a:rPr lang="en-US" sz="3600" dirty="0" smtClean="0"/>
              <a:t> </a:t>
            </a:r>
            <a:r>
              <a:rPr lang="en-US" sz="3600" dirty="0" err="1" smtClean="0"/>
              <a:t>ionlar</a:t>
            </a:r>
            <a:r>
              <a:rPr lang="en-US" sz="3600" dirty="0" smtClean="0"/>
              <a:t> </a:t>
            </a:r>
            <a:r>
              <a:rPr lang="en-US" sz="3600" dirty="0" err="1" smtClean="0"/>
              <a:t>sonini</a:t>
            </a:r>
            <a:r>
              <a:rPr lang="en-US" sz="3600" dirty="0" smtClean="0"/>
              <a:t> </a:t>
            </a:r>
            <a:r>
              <a:rPr lang="en-US" sz="3600" dirty="0" err="1" smtClean="0"/>
              <a:t>aniqlang</a:t>
            </a:r>
            <a:r>
              <a:rPr lang="en-US" sz="3600" dirty="0" smtClean="0"/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9443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4" y="0"/>
            <a:ext cx="1217266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𝑵𝑯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𝑪𝒓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sub>
                    </m:sSub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𝑵𝑯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b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bSup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𝑪𝒓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Sup>
                      <m:sSub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sub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       </a:t>
                </a:r>
              </a:p>
              <a:p>
                <a:pPr marL="0" indent="0">
                  <a:buNone/>
                </a:pPr>
                <a:endParaRPr lang="en-US" sz="4400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US" sz="4400" b="1" dirty="0" smtClean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𝑩𝒊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𝑩𝒊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bSup>
                      <m:sSub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𝑵𝑶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</a:rPr>
                  <a:t>     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   Jami </a:t>
                </a:r>
                <a:r>
                  <a:rPr lang="en-US" sz="4400" b="1" dirty="0" err="1" smtClean="0">
                    <a:solidFill>
                      <a:srgbClr val="002060"/>
                    </a:solidFill>
                  </a:rPr>
                  <a:t>ionlar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</a:rPr>
                  <a:t>soni</a:t>
                </a:r>
                <a:r>
                  <a:rPr lang="en-US" sz="4400" b="1" dirty="0" smtClean="0">
                    <a:solidFill>
                      <a:srgbClr val="002060"/>
                    </a:solidFill>
                  </a:rPr>
                  <a:t> 15 ta</a:t>
                </a:r>
                <a:endParaRPr lang="ru-RU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462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0071" y="1416423"/>
            <a:ext cx="11243481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uz-Latn-UZ" altLang="ru-RU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Eritmada </a:t>
            </a:r>
            <a:r>
              <a:rPr lang="uz-Latn-UZ" altLang="ru-RU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3·10</a:t>
            </a:r>
            <a:r>
              <a:rPr lang="uz-Latn-UZ" altLang="ru-RU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</a:t>
            </a:r>
            <a:r>
              <a:rPr lang="uz-Latn-UZ" altLang="ru-RU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gidroksid ionlari va 1,5·10</a:t>
            </a:r>
            <a:r>
              <a:rPr lang="uz-Latn-UZ" altLang="ru-RU" sz="4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</a:t>
            </a:r>
            <a:r>
              <a:rPr lang="uz-Latn-UZ" altLang="ru-RU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ammoniy gidroksid molekulasi bor. Shu asosning dissotsiyalanish darajasi (%) ni va elektrolit kuchini aniqlang.</a:t>
            </a:r>
            <a:endParaRPr lang="ru-RU" altLang="ru-RU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endParaRPr lang="uz-Latn-UZ" alt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                                                 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Masala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3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alt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uz-Latn-UZ" altLang="ru-RU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Yechish</a:t>
            </a:r>
            <a:endParaRPr lang="ru-RU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7655" y="1325563"/>
                <a:ext cx="11890614" cy="4351338"/>
              </a:xfrm>
            </p:spPr>
            <p:txBody>
              <a:bodyPr/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ru-RU" altLang="ru-RU" sz="3600" b="1" dirty="0" smtClean="0">
                    <a:solidFill>
                      <a:schemeClr val="accent5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altLang="ru-RU" sz="4000" b="1" i="0" dirty="0" smtClean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</m:t>
                    </m:r>
                    <m:r>
                      <m:rPr>
                        <m:nor/>
                      </m:rPr>
                      <a:rPr lang="uz-Latn-UZ" altLang="ru-RU" sz="4000" b="1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α</m:t>
                    </m:r>
                    <m:r>
                      <a:rPr lang="en-US" altLang="ru-RU" sz="4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z-Latn-UZ" altLang="ru-RU" sz="4000" b="1" dirty="0">
                            <a:solidFill>
                              <a:schemeClr val="accent5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uz-Latn-UZ" altLang="ru-RU" sz="4000" b="1" baseline="-25000" dirty="0">
                            <a:solidFill>
                              <a:schemeClr val="accent5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dis</m:t>
                        </m:r>
                        <m:r>
                          <m:rPr>
                            <m:nor/>
                          </m:rPr>
                          <a:rPr lang="uz-Latn-UZ" altLang="ru-RU" sz="4000" b="1" baseline="-25000" dirty="0">
                            <a:solidFill>
                              <a:schemeClr val="accent5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uz-Latn-UZ" altLang="ru-RU" sz="4000" b="1" dirty="0">
                            <a:solidFill>
                              <a:schemeClr val="accent5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uz-Latn-UZ" altLang="ru-RU" sz="4000" b="1" baseline="-25000" dirty="0">
                            <a:solidFill>
                              <a:schemeClr val="accent5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um</m:t>
                        </m:r>
                        <m:r>
                          <m:rPr>
                            <m:nor/>
                          </m:rPr>
                          <a:rPr lang="ru-RU" sz="4000" dirty="0"/>
                          <m:t> 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70C0"/>
                    </a:solidFill>
                  </a:rPr>
                  <a:t>x100</a:t>
                </a:r>
                <a:r>
                  <a:rPr lang="uz-Latn-UZ" altLang="ru-RU" sz="4000" b="1" baseline="-25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ru-RU" altLang="ru-RU" sz="3600" b="1" baseline="-25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uz-Latn-UZ" altLang="ru-RU" sz="36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altLang="ru-RU" sz="36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altLang="ru-RU" sz="36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lgani </a:t>
                </a:r>
                <a:r>
                  <a:rPr lang="uz-Latn-UZ" altLang="ru-RU" sz="3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uchun dastlab OH- ionlariga qarab dissotsiyalangan NH</a:t>
                </a:r>
                <a:r>
                  <a:rPr lang="uz-Latn-UZ" altLang="ru-RU" sz="3600" baseline="-25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uz-Latn-UZ" altLang="ru-RU" sz="3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OH molekulalari sonini topamiz: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endParaRPr lang="uz-Latn-UZ" altLang="ru-RU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7655" y="1325563"/>
                <a:ext cx="11890614" cy="4351338"/>
              </a:xfrm>
              <a:blipFill rotWithShape="0">
                <a:blip r:embed="rId2"/>
                <a:stretch>
                  <a:fillRect l="-1590" r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801504" y="4384680"/>
                <a:ext cx="7683689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i="1" dirty="0" smtClean="0">
                    <a:latin typeface="Cambria Math" panose="02040503050406030204" pitchFamily="18" charset="0"/>
                  </a:rPr>
                  <a:t>           </a:t>
                </a:r>
                <a:r>
                  <a:rPr lang="en-US" sz="3600" i="1" dirty="0">
                    <a:latin typeface="Cambria Math" panose="02040503050406030204" pitchFamily="18" charset="0"/>
                  </a:rPr>
                  <a:t>x                                    </a:t>
                </a:r>
                <a:r>
                  <a:rPr lang="en-US" sz="3600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uz-Latn-UZ" altLang="ru-RU" sz="3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3·10</a:t>
                </a:r>
                <a:r>
                  <a:rPr lang="uz-Latn-UZ" altLang="ru-RU" sz="36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20</a:t>
                </a:r>
                <a:endParaRPr lang="en-US" sz="3600" i="1" dirty="0">
                  <a:latin typeface="Cambria Math" panose="02040503050406030204" pitchFamily="18" charset="0"/>
                </a:endParaRPr>
              </a:p>
              <a:p>
                <a:r>
                  <a:rPr lang="en-US" sz="3600" i="1" dirty="0">
                    <a:latin typeface="Cambria Math" panose="02040503050406030204" pitchFamily="18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3600" dirty="0"/>
                  <a:t>OH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  </m:t>
                    </m:r>
                    <m:sSubSup>
                      <m:sSubSup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sz="3600" dirty="0"/>
                  <a:t> 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𝑂𝐻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3600" dirty="0"/>
                  <a:t>      </a:t>
                </a:r>
              </a:p>
              <a:p>
                <a:r>
                  <a:rPr lang="en-US" sz="3600" dirty="0"/>
                  <a:t>         1                               1        </a:t>
                </a:r>
              </a:p>
              <a:p>
                <a:r>
                  <a:rPr lang="en-US" sz="3600" dirty="0"/>
                  <a:t>  x =   </a:t>
                </a:r>
                <a:r>
                  <a:rPr lang="uz-Latn-UZ" altLang="ru-RU" sz="3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3·10</a:t>
                </a:r>
                <a:r>
                  <a:rPr lang="uz-Latn-UZ" altLang="ru-RU" sz="36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20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504" y="4384680"/>
                <a:ext cx="7683689" cy="2308324"/>
              </a:xfrm>
              <a:prstGeom prst="rect">
                <a:avLst/>
              </a:prstGeom>
              <a:blipFill rotWithShape="0">
                <a:blip r:embed="rId3"/>
                <a:stretch>
                  <a:fillRect t="-3958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5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2012" y="177421"/>
                <a:ext cx="11959988" cy="6680579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uz-Latn-UZ" altLang="ru-RU" sz="4000" i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</a:t>
                </a:r>
                <a:r>
                  <a:rPr lang="uz-Latn-UZ" altLang="ru-RU" sz="4000" i="1" baseline="-25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um.</a:t>
                </a:r>
                <a:r>
                  <a:rPr lang="uz-Latn-UZ" altLang="ru-RU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1,5·10</a:t>
                </a:r>
                <a:r>
                  <a:rPr lang="uz-Latn-UZ" altLang="ru-RU" sz="40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22 </a:t>
                </a: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0,0</a:t>
                </a:r>
                <a:r>
                  <a:rPr lang="uz-Latn-UZ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3·10</a:t>
                </a:r>
                <a:r>
                  <a:rPr lang="uz-Latn-UZ" altLang="ru-RU" sz="40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altLang="ru-RU" sz="4000" baseline="30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uz-Latn-UZ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1,53·10</a:t>
                </a:r>
                <a:r>
                  <a:rPr lang="uz-Latn-UZ" altLang="ru-RU" sz="40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22</a:t>
                </a:r>
                <a:endParaRPr lang="ru-RU" altLang="ru-RU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altLang="ru-RU" sz="48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α </a:t>
                </a:r>
                <a:r>
                  <a:rPr lang="uz-Latn-UZ" altLang="ru-RU" sz="48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altLang="ru-RU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altLang="ru-RU" sz="48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RU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ru-RU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𝑑𝑖𝑠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altLang="ru-RU" sz="48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ru-RU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ru-RU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𝑢𝑚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altLang="ru-RU" sz="4800" baseline="-25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altLang="ru-RU" sz="48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altLang="ru-RU" sz="48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altLang="ru-RU" sz="480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0,03</m:t>
                            </m:r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altLang="ru-RU" sz="480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1,53</m:t>
                            </m:r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ru-RU" sz="4800" b="0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altLang="ru-RU" sz="48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altLang="ru-RU" sz="48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0,0196</a:t>
                </a:r>
                <a:endParaRPr lang="ru-RU" altLang="ru-RU" sz="48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α % = </a:t>
                </a:r>
                <a:r>
                  <a:rPr lang="uz-Latn-UZ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0,0196 · 100 % = 1,96 %</a:t>
                </a:r>
                <a:endParaRPr lang="ru-RU" altLang="ru-RU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α % ˂ 3 % ga ko`ra 1,96 % ˂ 3%  </a:t>
                </a:r>
                <a:r>
                  <a:rPr lang="uz-Latn-UZ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‘</a:t>
                </a:r>
                <a:r>
                  <a:rPr lang="uz-Latn-UZ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lganligi </a:t>
                </a: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uchun NH</a:t>
                </a:r>
                <a:r>
                  <a:rPr lang="uz-Latn-UZ" altLang="ru-RU" sz="4000" baseline="-25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OH</a:t>
                </a:r>
                <a:r>
                  <a:rPr lang="uz-Latn-UZ" altLang="ru-RU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kuchsiz elektrolit.</a:t>
                </a:r>
                <a:endParaRPr lang="ru-RU" altLang="ru-RU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ClrTx/>
                  <a:buFontTx/>
                  <a:buNone/>
                </a:pPr>
                <a:r>
                  <a:rPr lang="uz-Latn-UZ" altLang="ru-RU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uz-Latn-UZ" altLang="ru-RU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1,96 %,  kuchsiz </a:t>
                </a:r>
                <a:r>
                  <a:rPr lang="uz-Latn-UZ" altLang="ru-RU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elektrolit</a:t>
                </a:r>
                <a:endParaRPr lang="ru-RU" altLang="ru-RU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012" y="177421"/>
                <a:ext cx="11959988" cy="6680579"/>
              </a:xfrm>
              <a:blipFill rotWithShape="0">
                <a:blip r:embed="rId2"/>
                <a:stretch>
                  <a:fillRect l="-1784" r="-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957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KIMYO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8" y="82550"/>
            <a:ext cx="3278187" cy="554038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571875" y="31750"/>
            <a:ext cx="8488363" cy="604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Darsning asosiy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tushunchalari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0552" y="1380226"/>
            <a:ext cx="4002656" cy="49860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7030A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Dissotsilanish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Dipol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Elektrolidlar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Ion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Noelektrolidlar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Gidratlanish</a:t>
            </a:r>
            <a:r>
              <a:rPr lang="en-US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00472" y="1035170"/>
            <a:ext cx="5900468" cy="538288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7030A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Eritmalari yoki suyuqlanmalari elektr tokini o‘tkazadigan moddalar  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Eritmada suv molekulalari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o‘ralgan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ion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Zaryadlangan zarrachaga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atom yoki atomlar gruppasi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Qarama – qarshi zaryadli qutbga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molekula</a:t>
            </a:r>
            <a:endParaRPr lang="ru-RU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Eritmalari yoki suyuqlanmalari elektr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tokini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o‘tkazmaydigan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moddalar  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Elektrolitlarning suvda eriganda ionlarga ajralishi</a:t>
            </a:r>
            <a:endParaRPr lang="ru-RU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KIMYO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8" y="82550"/>
            <a:ext cx="3278187" cy="554038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10552" y="1380226"/>
            <a:ext cx="4002656" cy="49860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7030A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Dissotsilanish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Dipol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Elektrolidlar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Ion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Noelektrolidlar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US" sz="3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Gidratlanish</a:t>
            </a:r>
            <a:r>
              <a:rPr lang="en-US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00472" y="1035170"/>
            <a:ext cx="5900468" cy="538288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7030A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Eritmalari yoki suyuqlanmalari elektr tokini o‘tkazadigan moddalar  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Eritmada suv molekulalari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o‘ralgan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ion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Zaryadlangan zarrachaga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atom yoki atomlar gruppasi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Qarama – qarshi zaryadli qutbga </a:t>
            </a:r>
            <a:r>
              <a:rPr lang="en-US" sz="2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molekula</a:t>
            </a:r>
            <a:endParaRPr lang="ru-RU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Eritmalari yoki suyuqlanmalari elektr tokini o‘tkazmaydigan moddalar  </a:t>
            </a:r>
          </a:p>
          <a:p>
            <a:pPr>
              <a:defRPr/>
            </a:pPr>
            <a:r>
              <a:rPr lang="en-US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Elektrolitlarning suvda eriganda ionlarga ajralishi</a:t>
            </a:r>
            <a:endParaRPr lang="ru-RU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313238" y="2725738"/>
            <a:ext cx="1587500" cy="10001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313238" y="2155825"/>
            <a:ext cx="1587500" cy="35893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313238" y="4441825"/>
            <a:ext cx="1587500" cy="5270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313238" y="1992313"/>
            <a:ext cx="1587500" cy="34686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313238" y="2898775"/>
            <a:ext cx="1587500" cy="13430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313238" y="1517650"/>
            <a:ext cx="1587500" cy="20526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3549650" y="82550"/>
            <a:ext cx="8489950" cy="8168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Darsning asosiy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tushunchalari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bo‘yicha  savolga </a:t>
            </a:r>
            <a:r>
              <a:rPr lang="en-US" sz="3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KIMYO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8" y="82550"/>
            <a:ext cx="3278187" cy="554038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3571875" y="31750"/>
            <a:ext cx="8488363" cy="604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Savol 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0114" y="873457"/>
            <a:ext cx="6007622" cy="581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61950" algn="just">
              <a:defRPr/>
            </a:pP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Ba’zi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 kasalliklarni  davolashda  dengiz  suvidan  foydalaniladi.  Dengiz  suvi tarkibida  kaliy,  kaltsiy,  natriy,  magniy,  xlorid,  yodid ,  sulfat 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gidrokarbonat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tuzlari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Dengiz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bo‘yidan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uzoqda  joylashgan  shifoxonalar  dengiz  suvini sun’iy  tayyorlaydilar.</a:t>
            </a:r>
          </a:p>
          <a:p>
            <a:pPr indent="361950" algn="just">
              <a:defRPr/>
            </a:pP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Dengiz  suvini  tayyorlash  uchun  chuchuk  suvlarda  qanday  tuzlar  eritiladi?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025" y="1296537"/>
            <a:ext cx="4686622" cy="4353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7299637"/>
              </p:ext>
            </p:extLst>
          </p:nvPr>
        </p:nvGraphicFramePr>
        <p:xfrm>
          <a:off x="306388" y="1711746"/>
          <a:ext cx="5789612" cy="4769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1" name="Диаграмма" r:id="rId4" imgW="5772071" imgH="3352800" progId="Excel.Chart.8">
                  <p:embed/>
                </p:oleObj>
              </mc:Choice>
              <mc:Fallback>
                <p:oleObj name="Диаграмма" r:id="rId4" imgW="5772071" imgH="335280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388" y="1711746"/>
                        <a:ext cx="5789612" cy="476989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326875" y="2388532"/>
            <a:ext cx="56831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xlorid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         55%  	19.25gr	    1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natriy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         30.6%	10.7gr	    2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sulfat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         7.7%	2.7gr	    3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Magniy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3.7%	1.3gr	    4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kaltsiy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         1.2%	0.42gr	    5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kaliy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         1.1%	0.39gr	    6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boshqalar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0.7%	0.25gr	    7</a:t>
            </a:r>
          </a:p>
        </p:txBody>
      </p:sp>
    </p:spTree>
    <p:extLst>
      <p:ext uri="{BB962C8B-B14F-4D97-AF65-F5344CB8AC3E}">
        <p14:creationId xmlns:p14="http://schemas.microsoft.com/office/powerpoint/2010/main" val="2984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20908" y="704094"/>
            <a:ext cx="5306518" cy="32528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z-Latn-UZ" sz="2800" b="1" dirty="0" smtClean="0">
                <a:solidFill>
                  <a:schemeClr val="tx1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Mendeleyevning gidratlar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 </a:t>
            </a:r>
            <a:r>
              <a:rPr lang="uz-Latn-UZ" sz="2800" b="1" dirty="0" smtClean="0">
                <a:solidFill>
                  <a:schemeClr val="tx1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nazariyasi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Malgun Gothic" pitchFamily="34" charset="-127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63260" y="737018"/>
            <a:ext cx="5306518" cy="32528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z-Latn-U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Arreniusning dissotsiyalanish nazariyasi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26635" y="3457288"/>
            <a:ext cx="5306518" cy="32528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I.A.Kablukov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“</a:t>
            </a:r>
            <a:r>
              <a:rPr lang="uz-Latn-U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Elektrolitik dissotsiyalanish nazariyasi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Malgun Gothic" pitchFamily="34" charset="-127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564" y="1461450"/>
            <a:ext cx="2068642" cy="23386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03568" y="1439056"/>
            <a:ext cx="1751950" cy="238343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6727" y="3662004"/>
            <a:ext cx="2173574" cy="205909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bajarish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uchun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topshiriq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73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/>
              <a:t>Darslikning</a:t>
            </a:r>
            <a:r>
              <a:rPr lang="en-US" sz="4000" dirty="0" smtClean="0"/>
              <a:t> 53 -54 </a:t>
            </a:r>
            <a:r>
              <a:rPr lang="en-US" sz="4000" dirty="0" err="1" smtClean="0"/>
              <a:t>betidagi</a:t>
            </a:r>
            <a:r>
              <a:rPr lang="en-US" sz="4000" dirty="0" smtClean="0"/>
              <a:t> 2dan  7 </a:t>
            </a:r>
            <a:r>
              <a:rPr lang="en-US" sz="4000" dirty="0" err="1" smtClean="0"/>
              <a:t>gacha</a:t>
            </a:r>
            <a:r>
              <a:rPr lang="en-US" sz="4000" dirty="0" smtClean="0"/>
              <a:t> </a:t>
            </a:r>
            <a:r>
              <a:rPr lang="en-US" sz="4000" dirty="0" err="1" smtClean="0"/>
              <a:t>testlarni</a:t>
            </a:r>
            <a:r>
              <a:rPr lang="en-US" sz="4000" dirty="0" smtClean="0"/>
              <a:t> </a:t>
            </a:r>
            <a:r>
              <a:rPr lang="en-US" sz="4000" dirty="0" err="1" smtClean="0"/>
              <a:t>yechish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17663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Рисунок 1" descr="Электролитическая диссоциация.mp4 - PotPlayer"/>
          <p:cNvPicPr>
            <a:picLocks noChangeAspect="1"/>
          </p:cNvPicPr>
          <p:nvPr/>
        </p:nvPicPr>
        <p:blipFill>
          <a:blip r:embed="rId2" cstate="print"/>
          <a:srcRect l="1276" t="23779" r="23160" b="27895"/>
          <a:stretch>
            <a:fillRect/>
          </a:stretch>
        </p:blipFill>
        <p:spPr bwMode="auto">
          <a:xfrm>
            <a:off x="0" y="0"/>
            <a:ext cx="12192000" cy="3571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191109" y="3605691"/>
            <a:ext cx="8643668" cy="2435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5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 uchun 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5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uz-Cyrl-UZ" sz="5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9116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Dissotsiatsiya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Elektrolit </a:t>
                </a:r>
                <a:r>
                  <a:rPr lang="en-US" sz="4000" dirty="0" err="1" smtClean="0"/>
                  <a:t>moddalarning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suvda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eriganda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yoki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suyuqlantirilganda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ionlarga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ajralishiga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dissotsiatsiya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deyiladi</a:t>
                </a:r>
                <a:r>
                  <a:rPr lang="en-US" sz="4000" dirty="0" smtClean="0"/>
                  <a:t>.</a:t>
                </a:r>
              </a:p>
              <a:p>
                <a:pPr marL="0" indent="0">
                  <a:buNone/>
                </a:pPr>
                <a:endParaRPr lang="en-US" sz="4000" b="1" i="1" dirty="0" smtClean="0">
                  <a:solidFill>
                    <a:srgbClr val="00206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𝑵𝒂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𝑪𝑰</m:t>
                          </m:r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𝑵𝒂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𝑪𝑰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087"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0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131" y="1323832"/>
            <a:ext cx="2879962" cy="467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Musbat </a:t>
            </a:r>
            <a:r>
              <a:rPr lang="uz-Latn-UZ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zaryadli ionlar manfiy qutb – </a:t>
            </a:r>
            <a:r>
              <a:rPr lang="uz-Latn-UZ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uz-Latn-UZ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ga qarab harakatlan- ganligi uchun </a:t>
            </a:r>
            <a:r>
              <a:rPr lang="uz-Latn-UZ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kation (K</a:t>
            </a:r>
            <a:r>
              <a:rPr lang="uz-Latn-UZ" altLang="ru-RU" sz="3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z-Latn-UZ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deyiladi.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093" y="1323832"/>
            <a:ext cx="5726089" cy="537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88272" y="1637921"/>
            <a:ext cx="27719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Manfiy zaryadli ionlar musbat qutb – </a:t>
            </a:r>
            <a:r>
              <a:rPr lang="uz-Latn-UZ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uz-Latn-UZ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ga qarab harakat qilganligi uchun </a:t>
            </a:r>
            <a:r>
              <a:rPr lang="uz-Latn-UZ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anion (An</a:t>
            </a:r>
            <a:r>
              <a:rPr lang="uz-Latn-UZ" altLang="ru-RU" sz="3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deyiladi 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1999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altLang="ru-RU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kation </a:t>
            </a:r>
            <a:r>
              <a:rPr lang="uz-Latn-UZ" altLang="ru-RU" sz="5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</a:t>
            </a:r>
            <a:r>
              <a:rPr lang="uz-Latn-UZ" altLang="ru-RU" sz="5400" b="1" i="1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z-Latn-UZ" altLang="ru-RU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anion</a:t>
            </a:r>
            <a:r>
              <a:rPr lang="uz-Latn-UZ" altLang="ru-RU" sz="5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</a:t>
            </a:r>
            <a:r>
              <a:rPr lang="uz-Latn-UZ" altLang="ru-RU" sz="5400" b="1" i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altLang="ru-RU" sz="5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5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4650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Assotsiatsiya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694158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</a:t>
                </a:r>
                <a:r>
                  <a:rPr lang="en-US" sz="3600" dirty="0" err="1" smtClean="0"/>
                  <a:t>Dissotsiatsiya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jarayoni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qaytar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jarayondir</a:t>
                </a:r>
                <a:r>
                  <a:rPr lang="en-US" sz="3600" dirty="0" smtClean="0"/>
                  <a:t>.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Dissotsiatsiya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natijasida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hosil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qarama-qarshi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zaryadli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ionlar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bir-biri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bilan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to‘qnashib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qaytadan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molekulaga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aylanadi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bu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assotsiatsiya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deyiladi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𝑵𝒂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𝑪𝑰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𝑵𝒂𝑪𝑰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694158" cy="4351338"/>
              </a:xfrm>
              <a:blipFill rotWithShape="0">
                <a:blip r:embed="rId2"/>
                <a:stretch>
                  <a:fillRect l="-1767" t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341194" y="163774"/>
            <a:ext cx="5295332" cy="3015337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200" dirty="0" smtClean="0"/>
              <a:t>Eritmalari yoki suyuqlanmalari elektr tokini o‘tkazadigan moddalarga </a:t>
            </a:r>
            <a:r>
              <a:rPr lang="uz-Cyrl-UZ" sz="3200" dirty="0" smtClean="0">
                <a:solidFill>
                  <a:srgbClr val="0070C0"/>
                </a:solidFill>
              </a:rPr>
              <a:t>elektrolitlar</a:t>
            </a:r>
            <a:r>
              <a:rPr lang="uz-Cyrl-UZ" sz="3200" dirty="0" smtClean="0"/>
              <a:t> deyiladi.</a:t>
            </a: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196084" y="163773"/>
            <a:ext cx="5595581" cy="3015337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200" dirty="0" smtClean="0"/>
              <a:t>Eritmalari yoki suyuqlanmalari elektr tokini o‘tkazmaydigan moddalarga </a:t>
            </a:r>
            <a:r>
              <a:rPr lang="uz-Cyrl-UZ" sz="3200" dirty="0" smtClean="0">
                <a:solidFill>
                  <a:srgbClr val="0070C0"/>
                </a:solidFill>
              </a:rPr>
              <a:t>noelektrolitlar</a:t>
            </a:r>
            <a:r>
              <a:rPr lang="uz-Cyrl-UZ" sz="3200" dirty="0" smtClean="0"/>
              <a:t> deyiladi</a:t>
            </a:r>
            <a:r>
              <a:rPr lang="en-US" sz="3200" dirty="0" smtClean="0"/>
              <a:t>.</a:t>
            </a: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701052" y="3548418"/>
            <a:ext cx="5090614" cy="2702256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600" dirty="0" smtClean="0">
                <a:solidFill>
                  <a:srgbClr val="0070C0"/>
                </a:solidFill>
              </a:rPr>
              <a:t>Noelektrolitlar qutbsiz kovalent bog‘lanishli moddalardir</a:t>
            </a:r>
          </a:p>
          <a:p>
            <a:endParaRPr lang="ru-RU" dirty="0"/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586855" y="3548418"/>
            <a:ext cx="5049671" cy="2715904"/>
          </a:xfrm>
          <a:prstGeom prst="round2Same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600" dirty="0" smtClean="0">
                <a:solidFill>
                  <a:srgbClr val="0070C0"/>
                </a:solidFill>
              </a:rPr>
              <a:t>Elektrolitlarga qutbli kovalent yoki ion bo‘glanishli moddalar kiradi</a:t>
            </a:r>
            <a:endParaRPr lang="uz-Cyrl-UZ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16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lum contrast="40000"/>
          </a:blip>
          <a:srcRect l="7736" t="1443" r="8520" b="62917"/>
          <a:stretch/>
        </p:blipFill>
        <p:spPr>
          <a:xfrm>
            <a:off x="234851" y="1259007"/>
            <a:ext cx="5686576" cy="5206624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lum bright="20000" contrast="40000"/>
          </a:blip>
          <a:srcRect l="11971" t="55274" r="10167" b="3010"/>
          <a:stretch/>
        </p:blipFill>
        <p:spPr>
          <a:xfrm>
            <a:off x="6215438" y="1218060"/>
            <a:ext cx="5595582" cy="51042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43994" y="1402313"/>
            <a:ext cx="3029803" cy="14739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3600" dirty="0" smtClean="0"/>
              <a:t>Elektrolitlar</a:t>
            </a:r>
            <a:endParaRPr lang="uz-Cyrl-UZ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30570" y="1402313"/>
            <a:ext cx="3466532" cy="12999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3600" dirty="0" smtClean="0"/>
              <a:t>Noelektrolitlar</a:t>
            </a:r>
            <a:endParaRPr lang="uz-Cyrl-UZ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1561" y="3661013"/>
            <a:ext cx="1208964" cy="641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dirty="0" smtClean="0"/>
              <a:t>Tuzlar </a:t>
            </a:r>
            <a:endParaRPr lang="uz-Cyrl-UZ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02861" y="3708786"/>
            <a:ext cx="1350555" cy="641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dirty="0" smtClean="0"/>
              <a:t>Kislotalar </a:t>
            </a:r>
            <a:endParaRPr lang="uz-Cyrl-UZ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70540" y="3691722"/>
            <a:ext cx="1517778" cy="644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</a:t>
            </a:r>
            <a:r>
              <a:rPr lang="uz-Cyrl-UZ" dirty="0" smtClean="0"/>
              <a:t>shqorlar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05442" y="3524533"/>
            <a:ext cx="914399" cy="532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dirty="0" smtClean="0"/>
              <a:t>Gazlar</a:t>
            </a:r>
            <a:endParaRPr lang="uz-Cyrl-UZ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122140" y="3055396"/>
            <a:ext cx="1883391" cy="141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dirty="0" smtClean="0"/>
              <a:t>Organik moddalar</a:t>
            </a:r>
            <a:endParaRPr lang="uz-Cyrl-UZ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522655" y="3596187"/>
            <a:ext cx="1131627" cy="532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dirty="0" smtClean="0"/>
              <a:t>Oksidlar</a:t>
            </a:r>
            <a:endParaRPr lang="uz-Cyrl-UZ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104523" y="5437355"/>
            <a:ext cx="830807" cy="3411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1600" dirty="0" smtClean="0"/>
              <a:t>Shakar</a:t>
            </a:r>
            <a:endParaRPr lang="uz-Cyrl-UZ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342207" y="4743454"/>
            <a:ext cx="830807" cy="491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metan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-63872"/>
            <a:ext cx="12193057" cy="132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5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573207" y="1214651"/>
            <a:ext cx="10290412" cy="52216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2070" y="2146863"/>
            <a:ext cx="3138985" cy="8973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2800" dirty="0" smtClean="0"/>
              <a:t>Elektrolitlar</a:t>
            </a:r>
            <a:endParaRPr lang="uz-Cyrl-UZ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51176" y="2146863"/>
            <a:ext cx="3207224" cy="8973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200" dirty="0" smtClean="0"/>
              <a:t>Noelektrolitlar</a:t>
            </a:r>
            <a:endParaRPr lang="uz-Cyrl-UZ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6232"/>
            <a:ext cx="12193057" cy="138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6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587</Words>
  <Application>Microsoft Office PowerPoint</Application>
  <PresentationFormat>Широкоэкранный</PresentationFormat>
  <Paragraphs>157</Paragraphs>
  <Slides>31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Malgun Gothic</vt:lpstr>
      <vt:lpstr>Arial</vt:lpstr>
      <vt:lpstr>Calibri</vt:lpstr>
      <vt:lpstr>Cambria Math</vt:lpstr>
      <vt:lpstr>Times New Roman</vt:lpstr>
      <vt:lpstr>Тема Office</vt:lpstr>
      <vt:lpstr>Диаграмма</vt:lpstr>
      <vt:lpstr>Kimyo</vt:lpstr>
      <vt:lpstr>  Elektr tokini o‘tkazuvchi moddalar 2 xil bo‘ladi:  </vt:lpstr>
      <vt:lpstr>Презентация PowerPoint</vt:lpstr>
      <vt:lpstr>                    Dissotsiatsiya</vt:lpstr>
      <vt:lpstr>Презентация PowerPoint</vt:lpstr>
      <vt:lpstr>                         Assotsiatsiya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Tuzlarning ionlari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Masalan, </vt:lpstr>
      <vt:lpstr>                        Test</vt:lpstr>
      <vt:lpstr>                             Masala    (53 –bet)</vt:lpstr>
      <vt:lpstr>                          Yechish</vt:lpstr>
      <vt:lpstr>Презентация PowerPoint</vt:lpstr>
      <vt:lpstr>                                Yechish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Mustaqil bajarish uchun topshiriq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Пользователь</dc:creator>
  <cp:lastModifiedBy>Пользователь</cp:lastModifiedBy>
  <cp:revision>66</cp:revision>
  <dcterms:created xsi:type="dcterms:W3CDTF">2020-06-04T13:02:50Z</dcterms:created>
  <dcterms:modified xsi:type="dcterms:W3CDTF">2021-02-24T15:10:17Z</dcterms:modified>
</cp:coreProperties>
</file>