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2" r:id="rId16"/>
    <p:sldId id="267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2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1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5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9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4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E24F-4FE7-49DE-A7AE-67E48C40FCA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B568-D686-4DF0-BC6F-7ED1FBF31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109183"/>
            <a:ext cx="12159018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sz="8000" b="1" dirty="0" err="1" smtClean="0">
                <a:solidFill>
                  <a:schemeClr val="bg1"/>
                </a:solidFill>
              </a:rPr>
              <a:t>Kimyo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825625"/>
            <a:ext cx="10974506" cy="2226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       </a:t>
            </a:r>
            <a:r>
              <a:rPr lang="en-US" sz="4400" dirty="0" err="1" smtClean="0"/>
              <a:t>Mavzu</a:t>
            </a:r>
            <a:r>
              <a:rPr lang="en-US" sz="4400" dirty="0" smtClean="0"/>
              <a:t> :   </a:t>
            </a:r>
            <a:r>
              <a:rPr lang="en-US" sz="5400" dirty="0" err="1" smtClean="0"/>
              <a:t>Ekvivalentlik</a:t>
            </a:r>
            <a:r>
              <a:rPr lang="en-US" sz="5400" dirty="0" smtClean="0"/>
              <a:t> </a:t>
            </a:r>
            <a:r>
              <a:rPr lang="en-US" sz="5400" dirty="0" err="1" smtClean="0"/>
              <a:t>qonuni</a:t>
            </a:r>
            <a:r>
              <a:rPr lang="en-US" sz="4400" dirty="0" smtClean="0"/>
              <a:t>.                                      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</a:t>
            </a:r>
            <a:r>
              <a:rPr lang="en-US" sz="5400" dirty="0" err="1" smtClean="0"/>
              <a:t>Ekvivalent</a:t>
            </a:r>
            <a:r>
              <a:rPr lang="en-US" sz="5400" dirty="0" smtClean="0"/>
              <a:t>   </a:t>
            </a:r>
            <a:r>
              <a:rPr lang="en-US" sz="5400" dirty="0" err="1" smtClean="0"/>
              <a:t>hajm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528" y="1780468"/>
            <a:ext cx="878575" cy="134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5153" y="3639649"/>
            <a:ext cx="878575" cy="134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15865" y="238277"/>
            <a:ext cx="2039815" cy="1067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11-</a:t>
            </a:r>
            <a:r>
              <a:rPr lang="en-US" sz="3600" dirty="0" err="1" smtClean="0"/>
              <a:t>sinf</a:t>
            </a:r>
            <a:endParaRPr lang="ru-RU" sz="3600" dirty="0"/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060871" y="546728"/>
            <a:ext cx="474376" cy="62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982259" y="205495"/>
            <a:ext cx="301673" cy="51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3816" y="423968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83848" y="719261"/>
            <a:ext cx="296856" cy="3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105" y="4309977"/>
            <a:ext cx="3277772" cy="225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5247" y="4051777"/>
            <a:ext cx="6096000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258-maktab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Boboqulova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Lobar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Qalandarovna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2- 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03296"/>
                <a:ext cx="10515600" cy="27327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000" dirty="0" smtClean="0"/>
                  <a:t>    9,25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  8,167 g  </a:t>
                </a:r>
                <a:r>
                  <a:rPr lang="en-US" sz="4000" dirty="0" err="1" smtClean="0"/>
                  <a:t>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kislota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bilan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reaksiyaga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kirishishi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, </a:t>
                </a:r>
                <a:r>
                  <a:rPr lang="en-US" sz="4000" dirty="0" err="1" smtClean="0"/>
                  <a:t>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kislotaning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ekvivalentini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aniqlang</a:t>
                </a:r>
                <a:r>
                  <a:rPr lang="en-US" sz="4000" dirty="0" smtClean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03296"/>
                <a:ext cx="10515600" cy="2732727"/>
              </a:xfrm>
              <a:blipFill rotWithShape="0">
                <a:blip r:embed="rId2"/>
                <a:stretch>
                  <a:fillRect l="-2087" t="-4018" r="-1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9307" y="1325563"/>
                <a:ext cx="10699845" cy="5532437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 smtClean="0"/>
                  <a:t>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𝐶𝑎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800" dirty="0" smtClean="0"/>
                  <a:t>)=9,25                   9,25              8,167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 smtClean="0"/>
                  <a:t>m (</a:t>
                </a:r>
                <a:r>
                  <a:rPr lang="en-US" sz="12800" dirty="0" err="1" smtClean="0"/>
                  <a:t>kislota</a:t>
                </a:r>
                <a:r>
                  <a:rPr lang="en-US" sz="12800" dirty="0" smtClean="0"/>
                  <a:t>)=8,167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𝐶𝑎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800" dirty="0" smtClean="0"/>
                  <a:t>  +    </a:t>
                </a:r>
                <a:r>
                  <a:rPr lang="en-US" sz="12800" dirty="0" err="1" smtClean="0"/>
                  <a:t>kislota</a:t>
                </a:r>
                <a:endParaRPr lang="en-US" sz="128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 smtClean="0"/>
                  <a:t>E(</a:t>
                </a:r>
                <a:r>
                  <a:rPr lang="en-US" sz="12800" dirty="0" err="1" smtClean="0"/>
                  <a:t>kislota</a:t>
                </a:r>
                <a:r>
                  <a:rPr lang="en-US" sz="12800" dirty="0" smtClean="0"/>
                  <a:t>)=?                               37   ----------   x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                                    9,25x = 8,167    37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                                      9,25 x=302,179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                                        x=32,668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M=32,668 x 1 =32,668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M=32,668 x 2= 65,336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2800" dirty="0"/>
                  <a:t> </a:t>
                </a:r>
                <a:r>
                  <a:rPr lang="en-US" sz="12800" dirty="0" smtClean="0"/>
                  <a:t>    M= 32,668 x 3= 98,004                     M(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800" b="0" i="1" smtClean="0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en-US" sz="1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2800" dirty="0" smtClean="0"/>
                  <a:t>)=98</a:t>
                </a:r>
              </a:p>
              <a:p>
                <a:pPr marL="0" indent="0">
                  <a:buNone/>
                </a:pPr>
                <a:r>
                  <a:rPr lang="en-US" sz="9600" dirty="0"/>
                  <a:t> </a:t>
                </a:r>
                <a:r>
                  <a:rPr lang="en-US" sz="9600" dirty="0" smtClean="0"/>
                  <a:t>                              </a:t>
                </a:r>
              </a:p>
              <a:p>
                <a:pPr marL="0" indent="0">
                  <a:buNone/>
                </a:pPr>
                <a:r>
                  <a:rPr lang="en-US" sz="8000" dirty="0" smtClean="0"/>
                  <a:t>                                                                                                                                    </a:t>
                </a:r>
                <a:r>
                  <a:rPr lang="en-US" dirty="0" smtClean="0"/>
                  <a:t>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1325563"/>
                <a:ext cx="10699845" cy="5532437"/>
              </a:xfrm>
              <a:blipFill rotWithShape="0">
                <a:blip r:embed="rId2"/>
                <a:stretch>
                  <a:fillRect l="-1481" t="-1432" b="-2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множение 3"/>
          <p:cNvSpPr/>
          <p:nvPr/>
        </p:nvSpPr>
        <p:spPr>
          <a:xfrm>
            <a:off x="7547211" y="3343702"/>
            <a:ext cx="177421" cy="1774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3-masala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7410" y="2180467"/>
                <a:ext cx="9957179" cy="26508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000" dirty="0" smtClean="0"/>
                  <a:t>  </a:t>
                </a:r>
                <a:r>
                  <a:rPr lang="ru-RU" sz="4000" dirty="0" smtClean="0"/>
                  <a:t>10</a:t>
                </a:r>
                <a:r>
                  <a:rPr lang="en-US" sz="4000" dirty="0" smtClean="0"/>
                  <a:t>,4 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/>
                  <a:t>  25,2 g </a:t>
                </a:r>
                <a:r>
                  <a:rPr lang="en-US" sz="4000" dirty="0" err="1" smtClean="0"/>
                  <a:t>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kislota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bilan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qoldiqsiz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reaksiyaga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kirishishi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 , </a:t>
                </a:r>
                <a:r>
                  <a:rPr lang="en-US" sz="4000" dirty="0" err="1" smtClean="0"/>
                  <a:t>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kislotani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aniqlang</a:t>
                </a:r>
                <a:r>
                  <a:rPr lang="en-US" sz="4000" dirty="0" smtClean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410" y="2180467"/>
                <a:ext cx="9957179" cy="2650841"/>
              </a:xfrm>
              <a:blipFill rotWithShape="0">
                <a:blip r:embed="rId2"/>
                <a:stretch>
                  <a:fillRect l="-2142" t="-4138" r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5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18615" y="1771034"/>
                <a:ext cx="11559654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Berilgan:                                      10,4               25,2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𝐴𝑙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)= 10,4 g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𝐴𝑙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 +    </a:t>
                </a:r>
                <a:r>
                  <a:rPr lang="en-US" sz="3600" dirty="0" err="1" smtClean="0"/>
                  <a:t>kislota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m (</a:t>
                </a:r>
                <a:r>
                  <a:rPr lang="en-US" sz="3600" dirty="0" err="1" smtClean="0"/>
                  <a:t>kislota</a:t>
                </a:r>
                <a:r>
                  <a:rPr lang="en-US" sz="3600" dirty="0" smtClean="0"/>
                  <a:t>)= 25,2 g                       26                   x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M(</a:t>
                </a:r>
                <a:r>
                  <a:rPr lang="en-US" sz="3600" dirty="0" err="1" smtClean="0"/>
                  <a:t>kislota</a:t>
                </a:r>
                <a:r>
                  <a:rPr lang="en-US" sz="3600" dirty="0" smtClean="0"/>
                  <a:t>)= ?       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 x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26 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25,2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10,4</m:t>
                        </m:r>
                      </m:den>
                    </m:f>
                  </m:oMath>
                </a14:m>
                <a:r>
                  <a:rPr lang="en-US" sz="3600" dirty="0" smtClean="0"/>
                  <a:t>  =  63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𝐻𝑁𝑂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615" y="1771034"/>
                <a:ext cx="11559654" cy="4351338"/>
              </a:xfrm>
              <a:blipFill rotWithShape="0">
                <a:blip r:embed="rId2"/>
                <a:stretch>
                  <a:fillRect l="-1582" t="-3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4-masala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7316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    </a:t>
                </a:r>
                <a:r>
                  <a:rPr lang="en-US" sz="4000" dirty="0" smtClean="0"/>
                  <a:t>29,4 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/>
                  <a:t>  20,6 g </a:t>
                </a:r>
                <a:r>
                  <a:rPr lang="en-US" sz="4000" dirty="0" err="1" smtClean="0"/>
                  <a:t>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asos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bilan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qoldiqsiz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reaksiyaga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kirishsa,noma’lum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asosning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ekvivalentini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aniqlang</a:t>
                </a:r>
                <a:r>
                  <a:rPr lang="en-US" sz="4000" dirty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73169"/>
              </a:xfrm>
              <a:blipFill rotWithShape="0">
                <a:blip r:embed="rId2"/>
                <a:stretch>
                  <a:fillRect l="-2087" t="-5042" r="-406" b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" y="0"/>
            <a:ext cx="12172666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346" y="1852921"/>
                <a:ext cx="113538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Berilgan:                                            29,4             20,6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) = 29,4 g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    +     </a:t>
                </a:r>
                <a:r>
                  <a:rPr lang="en-US" sz="3600" dirty="0" err="1" smtClean="0"/>
                  <a:t>asos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m ( </a:t>
                </a:r>
                <a:r>
                  <a:rPr lang="en-US" sz="3600" dirty="0" err="1" smtClean="0"/>
                  <a:t>asos</a:t>
                </a:r>
                <a:r>
                  <a:rPr lang="en-US" sz="3600" dirty="0" smtClean="0"/>
                  <a:t>) =  20,6 g                               49               x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E(</a:t>
                </a:r>
                <a:r>
                  <a:rPr lang="en-US" sz="3600" dirty="0" err="1" smtClean="0"/>
                  <a:t>asos</a:t>
                </a:r>
                <a:r>
                  <a:rPr lang="en-US" sz="3600" dirty="0" smtClean="0"/>
                  <a:t>) = ?                                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x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20,6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29,4</m:t>
                        </m:r>
                      </m:den>
                    </m:f>
                  </m:oMath>
                </a14:m>
                <a:r>
                  <a:rPr lang="en-US" sz="3600" dirty="0" smtClean="0"/>
                  <a:t>   = 34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346" y="1852921"/>
                <a:ext cx="11353800" cy="4351338"/>
              </a:xfrm>
              <a:blipFill rotWithShape="0">
                <a:blip r:embed="rId2"/>
                <a:stretch>
                  <a:fillRect l="-1610" t="-3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sz="5400" b="1" dirty="0" err="1" smtClean="0">
                <a:solidFill>
                  <a:schemeClr val="bg1"/>
                </a:solidFill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782" y="2303296"/>
            <a:ext cx="8715232" cy="19138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err="1" smtClean="0"/>
              <a:t>Darslikdagi</a:t>
            </a:r>
            <a:r>
              <a:rPr lang="en-US" sz="4000" dirty="0" smtClean="0"/>
              <a:t>   7 </a:t>
            </a:r>
            <a:r>
              <a:rPr lang="en-US" sz="4000" dirty="0" err="1" smtClean="0"/>
              <a:t>mavzuni</a:t>
            </a:r>
            <a:r>
              <a:rPr lang="en-US" sz="4000" dirty="0" smtClean="0"/>
              <a:t> </a:t>
            </a:r>
            <a:r>
              <a:rPr lang="en-US" sz="4000" dirty="0" err="1" smtClean="0"/>
              <a:t>o‘qib</a:t>
            </a:r>
            <a:r>
              <a:rPr lang="en-US" sz="4000" dirty="0" smtClean="0"/>
              <a:t>, </a:t>
            </a:r>
            <a:r>
              <a:rPr lang="en-US" sz="4000" dirty="0" err="1" smtClean="0"/>
              <a:t>mavzu</a:t>
            </a:r>
            <a:r>
              <a:rPr lang="en-US" sz="4000" dirty="0" smtClean="0"/>
              <a:t> </a:t>
            </a:r>
            <a:r>
              <a:rPr lang="en-US" sz="4000" dirty="0" err="1" smtClean="0"/>
              <a:t>asosida</a:t>
            </a:r>
            <a:r>
              <a:rPr lang="en-US" sz="4000" dirty="0" smtClean="0"/>
              <a:t>  45 </a:t>
            </a:r>
            <a:r>
              <a:rPr lang="en-US" sz="4000" dirty="0" err="1" smtClean="0"/>
              <a:t>betdagi</a:t>
            </a:r>
            <a:r>
              <a:rPr lang="en-US" sz="4000" dirty="0" smtClean="0"/>
              <a:t>   </a:t>
            </a:r>
            <a:r>
              <a:rPr lang="ru-RU" sz="4000" dirty="0" smtClean="0"/>
              <a:t>№</a:t>
            </a:r>
            <a:r>
              <a:rPr lang="en-US" sz="4000" dirty="0" smtClean="0"/>
              <a:t>7 </a:t>
            </a:r>
            <a:r>
              <a:rPr lang="en-US" sz="4000" dirty="0" err="1" smtClean="0"/>
              <a:t>va</a:t>
            </a:r>
            <a:r>
              <a:rPr lang="en-US" sz="4000" dirty="0" smtClean="0"/>
              <a:t>  </a:t>
            </a:r>
            <a:r>
              <a:rPr lang="ru-RU" sz="4000" smtClean="0"/>
              <a:t>№ </a:t>
            </a:r>
            <a:r>
              <a:rPr lang="en-US" sz="4000" smtClean="0"/>
              <a:t>8 </a:t>
            </a:r>
            <a:r>
              <a:rPr lang="en-US" sz="4000" dirty="0" err="1" smtClean="0"/>
              <a:t>masalalarni</a:t>
            </a:r>
            <a:r>
              <a:rPr lang="en-US" sz="4000" dirty="0" smtClean="0"/>
              <a:t> </a:t>
            </a:r>
            <a:r>
              <a:rPr lang="en-US" sz="4000" dirty="0" err="1" smtClean="0"/>
              <a:t>ishlash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79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0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Ekvivalentlik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" y="1884538"/>
            <a:ext cx="75216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000" dirty="0" err="1" smtClean="0"/>
              <a:t>Barcha</a:t>
            </a:r>
            <a:r>
              <a:rPr lang="en-US" sz="4000" dirty="0" smtClean="0"/>
              <a:t> </a:t>
            </a:r>
            <a:r>
              <a:rPr lang="en-US" sz="4000" dirty="0" err="1" smtClean="0"/>
              <a:t>moddalar</a:t>
            </a:r>
            <a:r>
              <a:rPr lang="en-US" sz="4000" dirty="0" smtClean="0"/>
              <a:t> </a:t>
            </a:r>
            <a:r>
              <a:rPr lang="en-US" sz="4000" dirty="0" err="1" smtClean="0"/>
              <a:t>bir-biri</a:t>
            </a:r>
            <a:r>
              <a:rPr lang="en-US" sz="4000" dirty="0" smtClean="0"/>
              <a:t> </a:t>
            </a:r>
            <a:r>
              <a:rPr lang="en-US" sz="4000" dirty="0" err="1" smtClean="0"/>
              <a:t>bilan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</a:t>
            </a:r>
            <a:r>
              <a:rPr lang="en-US" sz="4000" dirty="0" smtClean="0"/>
              <a:t> </a:t>
            </a:r>
            <a:r>
              <a:rPr lang="en-US" sz="4000" dirty="0" err="1" smtClean="0"/>
              <a:t>miqdorda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reaksiyaga</a:t>
            </a:r>
            <a:r>
              <a:rPr lang="en-US" sz="4000" dirty="0" smtClean="0"/>
              <a:t> </a:t>
            </a:r>
            <a:r>
              <a:rPr lang="en-US" sz="4000" dirty="0" err="1" smtClean="0"/>
              <a:t>kirishadi</a:t>
            </a:r>
            <a:r>
              <a:rPr lang="en-US" sz="4000" dirty="0" smtClean="0"/>
              <a:t>.  Bu  </a:t>
            </a:r>
            <a:r>
              <a:rPr lang="en-US" sz="4000" dirty="0" err="1" smtClean="0"/>
              <a:t>esa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reaksiyaga</a:t>
            </a:r>
            <a:r>
              <a:rPr lang="en-US" sz="4000" dirty="0" smtClean="0"/>
              <a:t> </a:t>
            </a:r>
            <a:r>
              <a:rPr lang="en-US" sz="4000" dirty="0" err="1" smtClean="0"/>
              <a:t>kirishgan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hosil</a:t>
            </a:r>
            <a:r>
              <a:rPr lang="en-US" sz="4000" dirty="0" smtClean="0"/>
              <a:t> </a:t>
            </a:r>
            <a:r>
              <a:rPr lang="en-US" sz="4000" dirty="0" err="1" smtClean="0"/>
              <a:t>bo‘lgan</a:t>
            </a:r>
            <a:r>
              <a:rPr lang="en-US" sz="4000" dirty="0" smtClean="0"/>
              <a:t> </a:t>
            </a:r>
            <a:r>
              <a:rPr lang="en-US" sz="4000" dirty="0" err="1" smtClean="0"/>
              <a:t>moddalarning</a:t>
            </a:r>
            <a:r>
              <a:rPr lang="en-US" sz="4000" dirty="0" smtClean="0"/>
              <a:t> </a:t>
            </a:r>
            <a:r>
              <a:rPr lang="en-US" sz="4000" dirty="0" err="1" smtClean="0"/>
              <a:t>miqdorini</a:t>
            </a:r>
            <a:r>
              <a:rPr lang="en-US" sz="4000" dirty="0" smtClean="0"/>
              <a:t> </a:t>
            </a:r>
            <a:r>
              <a:rPr lang="en-US" sz="4000" dirty="0" err="1" smtClean="0"/>
              <a:t>oldindan</a:t>
            </a:r>
            <a:r>
              <a:rPr lang="en-US" sz="4000" dirty="0" smtClean="0"/>
              <a:t> </a:t>
            </a:r>
            <a:r>
              <a:rPr lang="en-US" sz="4000" dirty="0" err="1" smtClean="0"/>
              <a:t>aytish</a:t>
            </a:r>
            <a:r>
              <a:rPr lang="en-US" sz="4000" dirty="0" smtClean="0"/>
              <a:t> </a:t>
            </a:r>
            <a:r>
              <a:rPr lang="en-US" sz="4000" dirty="0" err="1" smtClean="0"/>
              <a:t>imkonini</a:t>
            </a:r>
            <a:r>
              <a:rPr lang="en-US" sz="4000" dirty="0" smtClean="0"/>
              <a:t> </a:t>
            </a:r>
            <a:r>
              <a:rPr lang="en-US" sz="4000" dirty="0" err="1" smtClean="0"/>
              <a:t>beradi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2879678"/>
            <a:ext cx="3889613" cy="36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Ekvivalentlik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qonuni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0463" y="1702795"/>
            <a:ext cx="100663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     </a:t>
            </a:r>
            <a:r>
              <a:rPr lang="en-US" sz="4000" dirty="0" err="1" smtClean="0"/>
              <a:t>Kimyoviy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reaksiyalarda</a:t>
            </a:r>
            <a:r>
              <a:rPr lang="en-US" sz="4000" dirty="0" smtClean="0"/>
              <a:t> </a:t>
            </a:r>
            <a:r>
              <a:rPr lang="en-US" sz="4000" dirty="0" err="1" smtClean="0"/>
              <a:t>moddalar</a:t>
            </a:r>
            <a:r>
              <a:rPr lang="en-US" sz="4000" dirty="0" smtClean="0"/>
              <a:t> </a:t>
            </a:r>
            <a:r>
              <a:rPr lang="en-US" sz="4000" dirty="0" err="1" smtClean="0"/>
              <a:t>o‘z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ekvivalentlariga</a:t>
            </a:r>
            <a:r>
              <a:rPr lang="en-US" sz="4000" dirty="0" smtClean="0"/>
              <a:t> </a:t>
            </a:r>
            <a:r>
              <a:rPr lang="en-US" sz="4000" dirty="0" err="1" smtClean="0"/>
              <a:t>proporsional</a:t>
            </a:r>
            <a:r>
              <a:rPr lang="en-US" sz="4000" dirty="0" smtClean="0"/>
              <a:t> </a:t>
            </a:r>
            <a:r>
              <a:rPr lang="en-US" sz="4000" dirty="0" err="1" smtClean="0"/>
              <a:t>miqdorda</a:t>
            </a:r>
            <a:r>
              <a:rPr lang="en-US" sz="4000" dirty="0" smtClean="0"/>
              <a:t> </a:t>
            </a:r>
            <a:r>
              <a:rPr lang="en-US" sz="4000" dirty="0" err="1" smtClean="0"/>
              <a:t>ta’sirlashadi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err="1" smtClean="0"/>
              <a:t>Ya’ni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reaksiyaga</a:t>
            </a:r>
            <a:r>
              <a:rPr lang="en-US" sz="4000" dirty="0" smtClean="0"/>
              <a:t> </a:t>
            </a:r>
            <a:r>
              <a:rPr lang="en-US" sz="4000" dirty="0" err="1" smtClean="0"/>
              <a:t>kirishayotgan</a:t>
            </a:r>
            <a:r>
              <a:rPr lang="en-US" sz="4000" dirty="0" smtClean="0"/>
              <a:t> </a:t>
            </a:r>
            <a:r>
              <a:rPr lang="en-US" sz="4000" dirty="0" err="1" smtClean="0"/>
              <a:t>moddalar</a:t>
            </a:r>
            <a:r>
              <a:rPr lang="en-US" sz="4000" dirty="0" smtClean="0"/>
              <a:t> </a:t>
            </a:r>
            <a:r>
              <a:rPr lang="en-US" sz="4000" dirty="0" err="1" smtClean="0"/>
              <a:t>massalari</a:t>
            </a:r>
            <a:r>
              <a:rPr lang="en-US" sz="4000" dirty="0" smtClean="0"/>
              <a:t>  </a:t>
            </a:r>
            <a:r>
              <a:rPr lang="en-US" sz="4000" dirty="0" err="1" smtClean="0"/>
              <a:t>nisbati</a:t>
            </a:r>
            <a:r>
              <a:rPr lang="en-US" sz="4000" dirty="0" smtClean="0"/>
              <a:t>, </a:t>
            </a:r>
            <a:r>
              <a:rPr lang="en-US" sz="4000" dirty="0" err="1" smtClean="0"/>
              <a:t>ularning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</a:t>
            </a:r>
            <a:r>
              <a:rPr lang="en-US" sz="4000" dirty="0" smtClean="0"/>
              <a:t> </a:t>
            </a:r>
            <a:r>
              <a:rPr lang="en-US" sz="4000" dirty="0" err="1" smtClean="0"/>
              <a:t>og‘irliklari</a:t>
            </a:r>
            <a:r>
              <a:rPr lang="en-US" sz="4000" dirty="0" smtClean="0"/>
              <a:t> </a:t>
            </a:r>
            <a:r>
              <a:rPr lang="en-US" sz="4000" dirty="0" err="1" smtClean="0"/>
              <a:t>nisbatiga</a:t>
            </a:r>
            <a:r>
              <a:rPr lang="en-US" sz="4000" dirty="0" smtClean="0"/>
              <a:t> </a:t>
            </a:r>
            <a:r>
              <a:rPr lang="en-US" sz="4000" dirty="0" err="1" smtClean="0"/>
              <a:t>teng</a:t>
            </a:r>
            <a:r>
              <a:rPr lang="en-US" sz="4000" dirty="0" smtClean="0"/>
              <a:t> </a:t>
            </a:r>
            <a:r>
              <a:rPr lang="en-US" sz="4000" dirty="0" err="1" smtClean="0"/>
              <a:t>bo‘ladi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" y="0"/>
            <a:ext cx="12172666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Ekvivalentlik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qonuni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1825624"/>
            <a:ext cx="11354937" cy="45888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с двумя скругленными противолежащими углами 3"/>
              <p:cNvSpPr/>
              <p:nvPr/>
            </p:nvSpPr>
            <p:spPr>
              <a:xfrm>
                <a:off x="521357" y="2306472"/>
                <a:ext cx="3603008" cy="2497541"/>
              </a:xfrm>
              <a:prstGeom prst="round2Diag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Прямоугольник с двумя скругленными противолежащими углами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7" y="2306472"/>
                <a:ext cx="3603008" cy="2497541"/>
              </a:xfrm>
              <a:prstGeom prst="round2Diag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69811" y="2636517"/>
                <a:ext cx="575856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-</a:t>
                </a:r>
                <a:r>
                  <a:rPr lang="en-US" sz="4000" dirty="0" err="1" smtClean="0"/>
                  <a:t>moddalarning</a:t>
                </a:r>
                <a:r>
                  <a:rPr lang="en-US" sz="4000" dirty="0" smtClean="0"/>
                  <a:t> </a:t>
                </a:r>
                <a:endParaRPr lang="ru-RU" sz="4000" dirty="0" smtClean="0"/>
              </a:p>
              <a:p>
                <a:r>
                  <a:rPr lang="en-US" sz="4000" dirty="0" err="1" smtClean="0"/>
                  <a:t>massalari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11" y="2636517"/>
                <a:ext cx="575856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3814" t="-7798" b="-18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69810" y="4057990"/>
                <a:ext cx="562506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- </a:t>
                </a:r>
                <a:r>
                  <a:rPr lang="en-US" sz="4000" dirty="0" err="1" smtClean="0"/>
                  <a:t>moddalarning</a:t>
                </a:r>
                <a:endParaRPr lang="ru-RU" sz="4000" dirty="0" smtClean="0"/>
              </a:p>
              <a:p>
                <a:r>
                  <a:rPr lang="en-US" sz="4000" dirty="0" smtClean="0"/>
                  <a:t> </a:t>
                </a:r>
                <a:r>
                  <a:rPr lang="en-US" sz="4000" dirty="0" err="1" smtClean="0"/>
                  <a:t>ekvivalenti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10" y="4057990"/>
                <a:ext cx="5625067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410" t="-8295" r="-108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Masalan</a:t>
            </a:r>
            <a:r>
              <a:rPr lang="en-US" sz="6000" b="1" dirty="0" smtClean="0">
                <a:solidFill>
                  <a:schemeClr val="bg1"/>
                </a:solidFill>
              </a:rPr>
              <a:t>,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981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ru-RU" sz="3600" dirty="0" smtClean="0"/>
              <a:t>  </a:t>
            </a:r>
            <a:r>
              <a:rPr lang="en-US" sz="4000" dirty="0" smtClean="0"/>
              <a:t>1 g </a:t>
            </a:r>
            <a:r>
              <a:rPr lang="en-US" sz="4000" dirty="0" err="1" smtClean="0"/>
              <a:t>vodorod</a:t>
            </a:r>
            <a:r>
              <a:rPr lang="en-US" sz="4000" dirty="0" smtClean="0"/>
              <a:t> 8 g </a:t>
            </a:r>
            <a:r>
              <a:rPr lang="en-US" sz="4000" dirty="0" err="1" smtClean="0"/>
              <a:t>kislorod</a:t>
            </a:r>
            <a:r>
              <a:rPr lang="en-US" sz="4000" dirty="0" smtClean="0"/>
              <a:t> </a:t>
            </a:r>
            <a:r>
              <a:rPr lang="en-US" sz="4000" dirty="0" err="1" smtClean="0"/>
              <a:t>bilan</a:t>
            </a:r>
            <a:r>
              <a:rPr lang="en-US" sz="4000" dirty="0" smtClean="0"/>
              <a:t> </a:t>
            </a:r>
            <a:r>
              <a:rPr lang="en-US" sz="4000" dirty="0" err="1" smtClean="0"/>
              <a:t>qoldiqsiz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reaksiyaga</a:t>
            </a:r>
            <a:r>
              <a:rPr lang="en-US" sz="4000" dirty="0" smtClean="0"/>
              <a:t> </a:t>
            </a:r>
            <a:r>
              <a:rPr lang="en-US" sz="4000" dirty="0" err="1" smtClean="0"/>
              <a:t>kirishadi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err="1" smtClean="0"/>
              <a:t>Yoki</a:t>
            </a:r>
            <a:r>
              <a:rPr lang="en-US" sz="4000" dirty="0" smtClean="0"/>
              <a:t>  8 g </a:t>
            </a:r>
            <a:r>
              <a:rPr lang="en-US" sz="4000" dirty="0" err="1" smtClean="0"/>
              <a:t>kislorod</a:t>
            </a:r>
            <a:r>
              <a:rPr lang="en-US" sz="4000" dirty="0" smtClean="0"/>
              <a:t>  9 g </a:t>
            </a:r>
            <a:r>
              <a:rPr lang="en-US" sz="4000" dirty="0" err="1" smtClean="0"/>
              <a:t>alyuminiy</a:t>
            </a:r>
            <a:r>
              <a:rPr lang="en-US" sz="4000" dirty="0" smtClean="0"/>
              <a:t> </a:t>
            </a:r>
            <a:r>
              <a:rPr lang="en-US" sz="4000" dirty="0" err="1" smtClean="0"/>
              <a:t>bilan</a:t>
            </a:r>
            <a:r>
              <a:rPr lang="en-US" sz="4000" dirty="0" smtClean="0"/>
              <a:t> </a:t>
            </a:r>
            <a:r>
              <a:rPr lang="en-US" sz="4000" dirty="0" err="1" smtClean="0"/>
              <a:t>qoldiqsiz</a:t>
            </a:r>
            <a:r>
              <a:rPr lang="en-US" sz="4000" dirty="0" smtClean="0"/>
              <a:t> </a:t>
            </a:r>
            <a:r>
              <a:rPr lang="en-US" sz="4000" dirty="0" err="1" smtClean="0"/>
              <a:t>reaksiyaga</a:t>
            </a:r>
            <a:r>
              <a:rPr lang="en-US" sz="4000" dirty="0" smtClean="0"/>
              <a:t> </a:t>
            </a:r>
            <a:r>
              <a:rPr lang="en-US" sz="4000" dirty="0" err="1" smtClean="0"/>
              <a:t>kirishadi</a:t>
            </a:r>
            <a:r>
              <a:rPr lang="en-US" sz="4000" dirty="0" smtClean="0"/>
              <a:t>. Agar </a:t>
            </a:r>
            <a:r>
              <a:rPr lang="en-US" sz="4000" dirty="0" err="1" smtClean="0"/>
              <a:t>reaksiya</a:t>
            </a:r>
            <a:r>
              <a:rPr lang="en-US" sz="4000" dirty="0" smtClean="0"/>
              <a:t> </a:t>
            </a:r>
            <a:r>
              <a:rPr lang="en-US" sz="4000" dirty="0" err="1" smtClean="0"/>
              <a:t>uchun</a:t>
            </a:r>
            <a:r>
              <a:rPr lang="en-US" sz="4000" dirty="0" smtClean="0"/>
              <a:t> </a:t>
            </a:r>
            <a:r>
              <a:rPr lang="en-US" sz="4000" dirty="0" err="1" smtClean="0"/>
              <a:t>biror</a:t>
            </a:r>
            <a:r>
              <a:rPr lang="en-US" sz="4000" dirty="0" smtClean="0"/>
              <a:t> </a:t>
            </a:r>
            <a:r>
              <a:rPr lang="en-US" sz="4000" dirty="0" err="1" smtClean="0"/>
              <a:t>moddadan</a:t>
            </a:r>
            <a:r>
              <a:rPr lang="en-US" sz="4000" dirty="0" smtClean="0"/>
              <a:t> </a:t>
            </a:r>
            <a:r>
              <a:rPr lang="en-US" sz="4000" dirty="0" err="1" smtClean="0"/>
              <a:t>ortiqcha</a:t>
            </a:r>
            <a:r>
              <a:rPr lang="en-US" sz="4000" dirty="0" smtClean="0"/>
              <a:t> </a:t>
            </a:r>
            <a:r>
              <a:rPr lang="en-US" sz="4000" dirty="0" err="1" smtClean="0"/>
              <a:t>olingan</a:t>
            </a:r>
            <a:r>
              <a:rPr lang="en-US" sz="4000" dirty="0" smtClean="0"/>
              <a:t> </a:t>
            </a:r>
            <a:r>
              <a:rPr lang="en-US" sz="4000" dirty="0" err="1" smtClean="0"/>
              <a:t>bo‘lsa</a:t>
            </a:r>
            <a:r>
              <a:rPr lang="en-US" sz="4000" dirty="0" smtClean="0"/>
              <a:t>, </a:t>
            </a:r>
            <a:r>
              <a:rPr lang="en-US" sz="4000" dirty="0" err="1" smtClean="0"/>
              <a:t>shu</a:t>
            </a:r>
            <a:r>
              <a:rPr lang="en-US" sz="4000" dirty="0" smtClean="0"/>
              <a:t> </a:t>
            </a:r>
            <a:r>
              <a:rPr lang="en-US" sz="4000" dirty="0" err="1" smtClean="0"/>
              <a:t>ortiqcha</a:t>
            </a:r>
            <a:r>
              <a:rPr lang="en-US" sz="4000" dirty="0" smtClean="0"/>
              <a:t> </a:t>
            </a:r>
            <a:r>
              <a:rPr lang="en-US" sz="4000" dirty="0" err="1" smtClean="0"/>
              <a:t>miqdor</a:t>
            </a:r>
            <a:r>
              <a:rPr lang="en-US" sz="4000" dirty="0" smtClean="0"/>
              <a:t> </a:t>
            </a:r>
            <a:r>
              <a:rPr lang="en-US" sz="4000" dirty="0" err="1" smtClean="0"/>
              <a:t>ortib</a:t>
            </a:r>
            <a:r>
              <a:rPr lang="en-US" sz="4000" dirty="0" smtClean="0"/>
              <a:t> </a:t>
            </a:r>
            <a:r>
              <a:rPr lang="en-US" sz="4000" dirty="0" err="1" smtClean="0"/>
              <a:t>qoladi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531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Masalan</a:t>
            </a:r>
            <a:r>
              <a:rPr lang="en-US" sz="6000" b="1" dirty="0" smtClean="0">
                <a:solidFill>
                  <a:schemeClr val="bg1"/>
                </a:solidFill>
              </a:rPr>
              <a:t>,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181" y="1514900"/>
                <a:ext cx="11818961" cy="52270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      V </a:t>
                </a:r>
                <a:r>
                  <a:rPr lang="en-US" sz="3600" dirty="0" err="1" smtClean="0"/>
                  <a:t>valentli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fosforning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ekvivalenti</a:t>
                </a:r>
                <a:r>
                  <a:rPr lang="en-US" sz="3600" dirty="0" smtClean="0"/>
                  <a:t>  6,2 </a:t>
                </a:r>
                <a:r>
                  <a:rPr lang="en-US" sz="3600" dirty="0" err="1" smtClean="0"/>
                  <a:t>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</a:t>
                </a:r>
                <a:r>
                  <a:rPr lang="en-US" sz="3600" dirty="0" err="1" smtClean="0"/>
                  <a:t>Ya’ni</a:t>
                </a:r>
                <a:r>
                  <a:rPr lang="en-US" sz="3600" dirty="0" smtClean="0"/>
                  <a:t>  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/>
                  <a:t>  = 6,2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</a:t>
                </a:r>
                <a:r>
                  <a:rPr lang="en-US" sz="3600" dirty="0" err="1" smtClean="0"/>
                  <a:t>Shuncha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miqdor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fosfor</a:t>
                </a:r>
                <a:r>
                  <a:rPr lang="en-US" sz="3600" dirty="0" smtClean="0"/>
                  <a:t>  8 g </a:t>
                </a:r>
                <a:r>
                  <a:rPr lang="en-US" sz="3600" dirty="0" err="1" smtClean="0"/>
                  <a:t>kislorod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bilan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to‘liq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reaksiyaga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kirishadi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  6,2--------------x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:r>
                  <a:rPr lang="en-US" sz="4000" i="1" dirty="0" smtClean="0"/>
                  <a:t>4P     +    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4x31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124-------160    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6,2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124</m:t>
                        </m:r>
                      </m:den>
                    </m:f>
                  </m:oMath>
                </a14:m>
                <a:r>
                  <a:rPr lang="en-US" sz="4800" dirty="0" smtClean="0"/>
                  <a:t> = </a:t>
                </a:r>
                <a:r>
                  <a:rPr lang="en-US" sz="4000" dirty="0" smtClean="0"/>
                  <a:t>8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1" y="1514900"/>
                <a:ext cx="11818961" cy="5227094"/>
              </a:xfrm>
              <a:blipFill rotWithShape="0">
                <a:blip r:embed="rId2"/>
                <a:stretch>
                  <a:fillRect l="-1599" t="-3967" b="-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5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hajm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637731"/>
                <a:ext cx="11928143" cy="45392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sz="3600" dirty="0" err="1" smtClean="0"/>
                  <a:t>Biror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moddani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og‘irligiga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massasini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egallagan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hajmi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shu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moddaning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hajmi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deyiladi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</a:t>
                </a:r>
                <a:r>
                  <a:rPr lang="en-US" sz="3600" dirty="0" err="1" smtClean="0"/>
                  <a:t>masalan</a:t>
                </a:r>
                <a:r>
                  <a:rPr lang="en-US" sz="3600" dirty="0" smtClean="0"/>
                  <a:t>,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2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--------- 22,4 </a:t>
                </a:r>
                <a:r>
                  <a:rPr lang="en-US" sz="3600" dirty="0" err="1" smtClean="0"/>
                  <a:t>litr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1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---------- x  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x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= 11,2 </a:t>
                </a:r>
                <a:r>
                  <a:rPr lang="en-US" sz="3600" dirty="0" err="1" smtClean="0"/>
                  <a:t>litr</a:t>
                </a:r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err="1" smtClean="0"/>
                  <a:t>Vodorodning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hajmi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11,2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litrga</a:t>
                </a:r>
                <a:r>
                  <a:rPr lang="en-US" sz="3600" dirty="0" smtClean="0"/>
                  <a:t>, </a:t>
                </a:r>
                <a:endParaRPr lang="ru-RU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kislorodniki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5,6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litrga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637731"/>
                <a:ext cx="11928143" cy="4539232"/>
              </a:xfrm>
              <a:blipFill rotWithShape="0">
                <a:blip r:embed="rId2"/>
                <a:stretch>
                  <a:fillRect l="-1584" t="-4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0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1-masala</a:t>
            </a:r>
            <a:r>
              <a:rPr lang="ru-RU" sz="6000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(45 </a:t>
            </a:r>
            <a:r>
              <a:rPr lang="en-US" b="1" dirty="0" smtClean="0">
                <a:solidFill>
                  <a:schemeClr val="bg1"/>
                </a:solidFill>
              </a:rPr>
              <a:t>bet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№</a:t>
            </a:r>
            <a:r>
              <a:rPr lang="en-US" b="1" dirty="0" smtClean="0">
                <a:solidFill>
                  <a:schemeClr val="bg1"/>
                </a:solidFill>
              </a:rPr>
              <a:t> 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212" y="2276001"/>
            <a:ext cx="9738815" cy="26371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Suyultirilgan</a:t>
            </a:r>
            <a:r>
              <a:rPr lang="en-US" sz="4000" dirty="0" smtClean="0"/>
              <a:t> </a:t>
            </a:r>
            <a:r>
              <a:rPr lang="en-US" sz="4000" dirty="0" err="1" smtClean="0"/>
              <a:t>sulfat</a:t>
            </a:r>
            <a:r>
              <a:rPr lang="en-US" sz="4000" dirty="0" smtClean="0"/>
              <a:t> </a:t>
            </a:r>
            <a:r>
              <a:rPr lang="en-US" sz="4000" dirty="0" err="1" smtClean="0"/>
              <a:t>kislotada</a:t>
            </a:r>
            <a:r>
              <a:rPr lang="en-US" sz="4000" dirty="0" smtClean="0"/>
              <a:t> 1,68 g </a:t>
            </a:r>
            <a:r>
              <a:rPr lang="en-US" sz="4000" dirty="0" err="1" smtClean="0"/>
              <a:t>metall</a:t>
            </a:r>
            <a:r>
              <a:rPr lang="en-US" sz="4000" dirty="0" smtClean="0"/>
              <a:t> </a:t>
            </a:r>
            <a:r>
              <a:rPr lang="en-US" sz="4000" dirty="0" err="1" smtClean="0"/>
              <a:t>eriganda</a:t>
            </a:r>
            <a:r>
              <a:rPr lang="en-US" sz="4000" dirty="0" smtClean="0"/>
              <a:t>,   4,56 g </a:t>
            </a:r>
            <a:r>
              <a:rPr lang="en-US" sz="4000" dirty="0" err="1" smtClean="0"/>
              <a:t>sulfat</a:t>
            </a:r>
            <a:r>
              <a:rPr lang="en-US" sz="4000" dirty="0" smtClean="0"/>
              <a:t> </a:t>
            </a:r>
            <a:r>
              <a:rPr lang="en-US" sz="4000" dirty="0" err="1" smtClean="0"/>
              <a:t>tuzi</a:t>
            </a:r>
            <a:r>
              <a:rPr lang="en-US" sz="4000" dirty="0" smtClean="0"/>
              <a:t> </a:t>
            </a:r>
            <a:r>
              <a:rPr lang="en-US" sz="4000" dirty="0" err="1" smtClean="0"/>
              <a:t>hosil</a:t>
            </a:r>
            <a:r>
              <a:rPr lang="en-US" sz="4000" dirty="0" smtClean="0"/>
              <a:t> </a:t>
            </a:r>
            <a:r>
              <a:rPr lang="en-US" sz="4000" dirty="0" err="1" smtClean="0"/>
              <a:t>bo‘ldi</a:t>
            </a:r>
            <a:r>
              <a:rPr lang="en-US" sz="4000" dirty="0" smtClean="0"/>
              <a:t>.  </a:t>
            </a:r>
            <a:r>
              <a:rPr lang="en-US" sz="4000" dirty="0" err="1" smtClean="0"/>
              <a:t>Metallning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aniqlang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29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478" y="1651379"/>
                <a:ext cx="11627892" cy="49404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m (Me)= 1,68 g                 1,68                     4,56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𝑀𝑒𝑆𝑂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)= 4,56 g            Me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𝑀𝑒𝑆𝑂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E(Me)= ?                             </a:t>
                </a:r>
                <a:r>
                  <a:rPr lang="en-US" sz="3600" dirty="0"/>
                  <a:t>x</a:t>
                </a:r>
                <a:r>
                  <a:rPr lang="en-US" sz="3600" dirty="0" smtClean="0"/>
                  <a:t>                        x+48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36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 =48            4,56x  =  1,68x +80,64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     2,88x =80,64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      x=28   M= 28  2= 56   Fe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78" y="1651379"/>
                <a:ext cx="11627892" cy="4940490"/>
              </a:xfrm>
              <a:blipFill rotWithShape="0">
                <a:blip r:embed="rId2"/>
                <a:stretch>
                  <a:fillRect l="-1572" t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множение 3"/>
          <p:cNvSpPr/>
          <p:nvPr/>
        </p:nvSpPr>
        <p:spPr>
          <a:xfrm>
            <a:off x="7997587" y="5773003"/>
            <a:ext cx="204718" cy="150126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276</Words>
  <Application>Microsoft Office PowerPoint</Application>
  <PresentationFormat>Широкоэкранный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Тема Office</vt:lpstr>
      <vt:lpstr>                             Kimyo</vt:lpstr>
      <vt:lpstr>                  Ekvivalentlik</vt:lpstr>
      <vt:lpstr>               Ekvivalentlik qonuni</vt:lpstr>
      <vt:lpstr>           Ekvivalentlik qonuni</vt:lpstr>
      <vt:lpstr>                 Masalan,</vt:lpstr>
      <vt:lpstr>                         Masalan,</vt:lpstr>
      <vt:lpstr>                Ekvivalent hajm</vt:lpstr>
      <vt:lpstr>                        1-masala   (45 bet   № 3)</vt:lpstr>
      <vt:lpstr>                          Yechish</vt:lpstr>
      <vt:lpstr>                           2- masala</vt:lpstr>
      <vt:lpstr>                            Yechish</vt:lpstr>
      <vt:lpstr>                       3-masala</vt:lpstr>
      <vt:lpstr>                          Yechish</vt:lpstr>
      <vt:lpstr>                       4-masala</vt:lpstr>
      <vt:lpstr>                          Yechish</vt:lpstr>
      <vt:lpstr>   Mustaqil bajarish uchun topshiriq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Kimyo</dc:title>
  <dc:creator>Пользователь</dc:creator>
  <cp:lastModifiedBy>Пользователь</cp:lastModifiedBy>
  <cp:revision>37</cp:revision>
  <dcterms:created xsi:type="dcterms:W3CDTF">2020-09-15T16:06:59Z</dcterms:created>
  <dcterms:modified xsi:type="dcterms:W3CDTF">2021-02-24T15:32:05Z</dcterms:modified>
</cp:coreProperties>
</file>