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70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1" r:id="rId15"/>
    <p:sldId id="272" r:id="rId16"/>
    <p:sldId id="267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E24F-4FE7-49DE-A7AE-67E48C40FCA4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B568-D686-4DF0-BC6F-7ED1FBF31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478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E24F-4FE7-49DE-A7AE-67E48C40FCA4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B568-D686-4DF0-BC6F-7ED1FBF31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352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E24F-4FE7-49DE-A7AE-67E48C40FCA4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B568-D686-4DF0-BC6F-7ED1FBF31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626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E24F-4FE7-49DE-A7AE-67E48C40FCA4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B568-D686-4DF0-BC6F-7ED1FBF31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63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E24F-4FE7-49DE-A7AE-67E48C40FCA4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B568-D686-4DF0-BC6F-7ED1FBF31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51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E24F-4FE7-49DE-A7AE-67E48C40FCA4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B568-D686-4DF0-BC6F-7ED1FBF31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157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E24F-4FE7-49DE-A7AE-67E48C40FCA4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B568-D686-4DF0-BC6F-7ED1FBF31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236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E24F-4FE7-49DE-A7AE-67E48C40FCA4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B568-D686-4DF0-BC6F-7ED1FBF31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590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E24F-4FE7-49DE-A7AE-67E48C40FCA4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B568-D686-4DF0-BC6F-7ED1FBF31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72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E24F-4FE7-49DE-A7AE-67E48C40FCA4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B568-D686-4DF0-BC6F-7ED1FBF31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541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E24F-4FE7-49DE-A7AE-67E48C40FCA4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B568-D686-4DF0-BC6F-7ED1FBF31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3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5E24F-4FE7-49DE-A7AE-67E48C40FCA4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2B568-D686-4DF0-BC6F-7ED1FBF31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87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82" y="109183"/>
            <a:ext cx="12159018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 </a:t>
            </a:r>
            <a:r>
              <a:rPr lang="en-US" sz="8000" b="1" dirty="0" err="1" smtClean="0">
                <a:solidFill>
                  <a:schemeClr val="bg1"/>
                </a:solidFill>
              </a:rPr>
              <a:t>Kimyo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785" y="1825625"/>
            <a:ext cx="10974506" cy="222615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400" dirty="0" smtClean="0"/>
              <a:t>       </a:t>
            </a:r>
            <a:r>
              <a:rPr lang="en-US" sz="4400" dirty="0" err="1" smtClean="0"/>
              <a:t>Mavzu</a:t>
            </a:r>
            <a:r>
              <a:rPr lang="en-US" sz="4400" dirty="0" smtClean="0"/>
              <a:t> :   </a:t>
            </a:r>
            <a:r>
              <a:rPr lang="en-US" sz="5400" dirty="0" err="1" smtClean="0"/>
              <a:t>Ekvivalentlik</a:t>
            </a:r>
            <a:r>
              <a:rPr lang="en-US" sz="5400" dirty="0" smtClean="0"/>
              <a:t> </a:t>
            </a:r>
            <a:r>
              <a:rPr lang="en-US" sz="5400" dirty="0" err="1" smtClean="0"/>
              <a:t>qonuni</a:t>
            </a:r>
            <a:r>
              <a:rPr lang="en-US" sz="4400" dirty="0" smtClean="0"/>
              <a:t>.                                        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 </a:t>
            </a:r>
            <a:r>
              <a:rPr lang="en-US" sz="5400" dirty="0" err="1" smtClean="0"/>
              <a:t>Ekvivalent</a:t>
            </a:r>
            <a:r>
              <a:rPr lang="en-US" sz="5400" dirty="0" smtClean="0"/>
              <a:t>   </a:t>
            </a:r>
            <a:r>
              <a:rPr lang="en-US" sz="5400" dirty="0" err="1" smtClean="0"/>
              <a:t>hajm</a:t>
            </a:r>
            <a:endParaRPr lang="en-US" sz="4400" dirty="0" smtClean="0"/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4528" y="1780468"/>
            <a:ext cx="878575" cy="1340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5153" y="3639649"/>
            <a:ext cx="878575" cy="1340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15865" y="238277"/>
            <a:ext cx="2039815" cy="106737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11-</a:t>
            </a:r>
            <a:r>
              <a:rPr lang="en-US" sz="3600" dirty="0" err="1" smtClean="0"/>
              <a:t>sinf</a:t>
            </a:r>
            <a:endParaRPr lang="ru-RU" sz="3600" dirty="0"/>
          </a:p>
        </p:txBody>
      </p:sp>
      <p:sp>
        <p:nvSpPr>
          <p:cNvPr id="8" name="object 13">
            <a:extLst>
              <a:ext uri="{FF2B5EF4-FFF2-40B4-BE49-F238E27FC236}">
                <a16:creationId xmlns=""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060871" y="546728"/>
            <a:ext cx="474376" cy="6298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1">
            <a:extLst>
              <a:ext uri="{FF2B5EF4-FFF2-40B4-BE49-F238E27FC236}">
                <a16:creationId xmlns=""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982259" y="205495"/>
            <a:ext cx="301673" cy="5137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4">
            <a:extLst>
              <a:ext uri="{FF2B5EF4-FFF2-40B4-BE49-F238E27FC236}">
                <a16:creationId xmlns=""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3816" y="423968"/>
            <a:ext cx="470516" cy="641496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5">
            <a:extLst>
              <a:ext uri="{FF2B5EF4-FFF2-40B4-BE49-F238E27FC236}">
                <a16:creationId xmlns=""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83848" y="719261"/>
            <a:ext cx="296856" cy="3149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2" name="Объект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0105" y="4309977"/>
            <a:ext cx="3277772" cy="22578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35247" y="4051777"/>
            <a:ext cx="6096000" cy="16696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Toshkent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Yunusobod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tumani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258-maktab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Boboqulova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Lobar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Qalandarovna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18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2- 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303296"/>
                <a:ext cx="10515600" cy="2732727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4000" dirty="0" smtClean="0"/>
                  <a:t>    9,25 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𝐶𝑎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   8,167 g  </a:t>
                </a:r>
                <a:r>
                  <a:rPr lang="en-US" sz="4000" dirty="0" err="1" smtClean="0"/>
                  <a:t>noma’lum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kislota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bilan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reaksiyaga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kirishishi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ma’lum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bo‘lsa</a:t>
                </a:r>
                <a:r>
                  <a:rPr lang="en-US" sz="4000" dirty="0" smtClean="0"/>
                  <a:t>, </a:t>
                </a:r>
                <a:r>
                  <a:rPr lang="en-US" sz="4000" dirty="0" err="1" smtClean="0"/>
                  <a:t>noma’lum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kislotaning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ekvivalentini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aniqlang</a:t>
                </a:r>
                <a:r>
                  <a:rPr lang="en-US" sz="4000" dirty="0" smtClean="0"/>
                  <a:t>.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303296"/>
                <a:ext cx="10515600" cy="2732727"/>
              </a:xfrm>
              <a:blipFill rotWithShape="0">
                <a:blip r:embed="rId2"/>
                <a:stretch>
                  <a:fillRect l="-2087" t="-4018" r="-15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011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9307" y="1325563"/>
                <a:ext cx="10699845" cy="5532437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12800" dirty="0" smtClean="0"/>
                  <a:t>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2800" i="1">
                            <a:latin typeface="Cambria Math" panose="02040503050406030204" pitchFamily="18" charset="0"/>
                          </a:rPr>
                          <m:t>𝐶𝑎</m:t>
                        </m:r>
                        <m:r>
                          <a:rPr lang="en-US" sz="1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2800" i="1"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en-US" sz="1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12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2800" dirty="0" smtClean="0"/>
                  <a:t>)=9,25                   9,25              8,167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12800" dirty="0" smtClean="0"/>
                  <a:t>m (</a:t>
                </a:r>
                <a:r>
                  <a:rPr lang="en-US" sz="12800" dirty="0" err="1" smtClean="0"/>
                  <a:t>kislota</a:t>
                </a:r>
                <a:r>
                  <a:rPr lang="en-US" sz="12800" dirty="0" smtClean="0"/>
                  <a:t>)=8,167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2800" i="1">
                            <a:latin typeface="Cambria Math" panose="02040503050406030204" pitchFamily="18" charset="0"/>
                          </a:rPr>
                          <m:t>𝐶𝑎</m:t>
                        </m:r>
                        <m:r>
                          <a:rPr lang="en-US" sz="1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2800" i="1"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en-US" sz="1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12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2800" dirty="0" smtClean="0"/>
                  <a:t>  +    </a:t>
                </a:r>
                <a:r>
                  <a:rPr lang="en-US" sz="12800" dirty="0" err="1" smtClean="0"/>
                  <a:t>kislota</a:t>
                </a:r>
                <a:endParaRPr lang="en-US" sz="12800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12800" dirty="0" smtClean="0"/>
                  <a:t>E(</a:t>
                </a:r>
                <a:r>
                  <a:rPr lang="en-US" sz="12800" dirty="0" err="1" smtClean="0"/>
                  <a:t>kislota</a:t>
                </a:r>
                <a:r>
                  <a:rPr lang="en-US" sz="12800" dirty="0" smtClean="0"/>
                  <a:t>)=?                               37   ----------   x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12800" dirty="0"/>
                  <a:t> </a:t>
                </a:r>
                <a:r>
                  <a:rPr lang="en-US" sz="12800" dirty="0" smtClean="0"/>
                  <a:t>                                        9,25x = 8,167    37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12800" dirty="0"/>
                  <a:t> </a:t>
                </a:r>
                <a:r>
                  <a:rPr lang="en-US" sz="12800" dirty="0" smtClean="0"/>
                  <a:t>                                          9,25 x=302,179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12800" dirty="0"/>
                  <a:t> </a:t>
                </a:r>
                <a:r>
                  <a:rPr lang="en-US" sz="12800" dirty="0" smtClean="0"/>
                  <a:t>                                            x=32,668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12800" dirty="0"/>
                  <a:t> </a:t>
                </a:r>
                <a:r>
                  <a:rPr lang="en-US" sz="12800" dirty="0" smtClean="0"/>
                  <a:t>    M=32,668 x 1 =32,668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12800" dirty="0"/>
                  <a:t> </a:t>
                </a:r>
                <a:r>
                  <a:rPr lang="en-US" sz="12800" dirty="0" smtClean="0"/>
                  <a:t>    M=32,668 x 2= 65,336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12800" dirty="0"/>
                  <a:t> </a:t>
                </a:r>
                <a:r>
                  <a:rPr lang="en-US" sz="12800" dirty="0" smtClean="0"/>
                  <a:t>    M= 32,668 x 3= 98,004                     M(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8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1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sz="1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800" b="0" i="1" smtClean="0">
                            <a:latin typeface="Cambria Math" panose="02040503050406030204" pitchFamily="18" charset="0"/>
                          </a:rPr>
                          <m:t>𝑃𝑂</m:t>
                        </m:r>
                      </m:e>
                      <m:sub>
                        <m:r>
                          <a:rPr lang="en-US" sz="1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12800" dirty="0" smtClean="0"/>
                  <a:t>)=98</a:t>
                </a:r>
              </a:p>
              <a:p>
                <a:pPr marL="0" indent="0">
                  <a:buNone/>
                </a:pPr>
                <a:r>
                  <a:rPr lang="en-US" sz="9600" dirty="0"/>
                  <a:t> </a:t>
                </a:r>
                <a:r>
                  <a:rPr lang="en-US" sz="9600" dirty="0" smtClean="0"/>
                  <a:t>                              </a:t>
                </a:r>
              </a:p>
              <a:p>
                <a:pPr marL="0" indent="0">
                  <a:buNone/>
                </a:pPr>
                <a:r>
                  <a:rPr lang="en-US" sz="8000" dirty="0" smtClean="0"/>
                  <a:t>                                                                                                                                    </a:t>
                </a:r>
                <a:r>
                  <a:rPr lang="en-US" dirty="0" smtClean="0"/>
                  <a:t>                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9307" y="1325563"/>
                <a:ext cx="10699845" cy="5532437"/>
              </a:xfrm>
              <a:blipFill rotWithShape="0">
                <a:blip r:embed="rId2"/>
                <a:stretch>
                  <a:fillRect l="-1481" t="-1432" b="-28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Умножение 3"/>
          <p:cNvSpPr/>
          <p:nvPr/>
        </p:nvSpPr>
        <p:spPr>
          <a:xfrm>
            <a:off x="7547211" y="3343702"/>
            <a:ext cx="177421" cy="177420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41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3-masala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117410" y="2180467"/>
                <a:ext cx="9957179" cy="2650841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4000" dirty="0" smtClean="0"/>
                  <a:t>  </a:t>
                </a:r>
                <a:r>
                  <a:rPr lang="ru-RU" sz="4000" dirty="0" smtClean="0"/>
                  <a:t>10</a:t>
                </a:r>
                <a:r>
                  <a:rPr lang="en-US" sz="4000" dirty="0" smtClean="0"/>
                  <a:t>,4 g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 smtClean="0"/>
                  <a:t>  25,2 g </a:t>
                </a:r>
                <a:r>
                  <a:rPr lang="en-US" sz="4000" dirty="0" err="1" smtClean="0"/>
                  <a:t>noma’lum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kislota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bilan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qoldiqsiz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reaksiyaga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kirishishi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ma’lum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bo‘lsa</a:t>
                </a:r>
                <a:r>
                  <a:rPr lang="en-US" sz="4000" dirty="0" smtClean="0"/>
                  <a:t> , </a:t>
                </a:r>
                <a:r>
                  <a:rPr lang="en-US" sz="4000" dirty="0" err="1" smtClean="0"/>
                  <a:t>noma’lum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kislotani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aniqlang</a:t>
                </a:r>
                <a:r>
                  <a:rPr lang="en-US" sz="4000" dirty="0" smtClean="0"/>
                  <a:t>.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410" y="2180467"/>
                <a:ext cx="9957179" cy="2650841"/>
              </a:xfrm>
              <a:blipFill rotWithShape="0">
                <a:blip r:embed="rId2"/>
                <a:stretch>
                  <a:fillRect l="-2142" t="-4138" r="-11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158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6" y="0"/>
            <a:ext cx="12186313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18615" y="1771034"/>
                <a:ext cx="11559654" cy="435133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Berilgan:                                      10,4               25,2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m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𝐴𝑙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/>
                  <a:t>)= 10,4 g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𝐴𝑙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/>
                  <a:t>  +    </a:t>
                </a:r>
                <a:r>
                  <a:rPr lang="en-US" sz="3600" dirty="0" err="1" smtClean="0"/>
                  <a:t>kislota</a:t>
                </a:r>
                <a:endParaRPr lang="en-US" sz="3600" dirty="0" smtClean="0"/>
              </a:p>
              <a:p>
                <a:pPr marL="0" indent="0">
                  <a:buNone/>
                </a:pPr>
                <a:r>
                  <a:rPr lang="en-US" sz="3600" dirty="0" smtClean="0"/>
                  <a:t>m (</a:t>
                </a:r>
                <a:r>
                  <a:rPr lang="en-US" sz="3600" dirty="0" err="1" smtClean="0"/>
                  <a:t>kislota</a:t>
                </a:r>
                <a:r>
                  <a:rPr lang="en-US" sz="3600" dirty="0" smtClean="0"/>
                  <a:t>)= 25,2 g                       26                   x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M(</a:t>
                </a:r>
                <a:r>
                  <a:rPr lang="en-US" sz="3600" dirty="0" err="1" smtClean="0"/>
                  <a:t>kislota</a:t>
                </a:r>
                <a:r>
                  <a:rPr lang="en-US" sz="3600" dirty="0" smtClean="0"/>
                  <a:t>)= ?        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                                 x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26 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25,2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10,4</m:t>
                        </m:r>
                      </m:den>
                    </m:f>
                  </m:oMath>
                </a14:m>
                <a:r>
                  <a:rPr lang="en-US" sz="3600" dirty="0" smtClean="0"/>
                  <a:t>  =  63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𝐻𝑁𝑂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sz="3600" dirty="0" smtClean="0"/>
              </a:p>
              <a:p>
                <a:pPr marL="0" indent="0">
                  <a:buNone/>
                </a:pP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8615" y="1771034"/>
                <a:ext cx="11559654" cy="4351338"/>
              </a:xfrm>
              <a:blipFill rotWithShape="0">
                <a:blip r:embed="rId2"/>
                <a:stretch>
                  <a:fillRect l="-1582" t="-35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322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4-masala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2173169"/>
              </a:xfrm>
            </p:spPr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 smtClean="0"/>
                  <a:t>     </a:t>
                </a:r>
                <a:r>
                  <a:rPr lang="en-US" sz="4000" dirty="0" smtClean="0"/>
                  <a:t>29,4 g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4000" dirty="0" smtClean="0"/>
                  <a:t>  20,6 g </a:t>
                </a:r>
                <a:r>
                  <a:rPr lang="en-US" sz="4000" dirty="0" err="1" smtClean="0"/>
                  <a:t>noma’lum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asos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bilan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qoldiqsiz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reaksiyaga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kirishsa,noma’lum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asosning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ekvivalentini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aniqlang</a:t>
                </a:r>
                <a:r>
                  <a:rPr lang="en-US" sz="4000" dirty="0"/>
                  <a:t>.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2173169"/>
              </a:xfrm>
              <a:blipFill rotWithShape="0">
                <a:blip r:embed="rId2"/>
                <a:stretch>
                  <a:fillRect l="-2087" t="-5042" r="-406" b="-2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55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4" y="0"/>
            <a:ext cx="12172666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1346" y="1852921"/>
                <a:ext cx="11353800" cy="435133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Berilgan:                                            29,4             20,6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m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3600" dirty="0" smtClean="0"/>
                  <a:t>) = 29,4 g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3600" dirty="0" smtClean="0"/>
                  <a:t>    +     </a:t>
                </a:r>
                <a:r>
                  <a:rPr lang="en-US" sz="3600" dirty="0" err="1" smtClean="0"/>
                  <a:t>asos</a:t>
                </a:r>
                <a:endParaRPr lang="en-US" sz="3600" dirty="0" smtClean="0"/>
              </a:p>
              <a:p>
                <a:pPr marL="0" indent="0">
                  <a:buNone/>
                </a:pPr>
                <a:r>
                  <a:rPr lang="en-US" sz="3600" dirty="0" smtClean="0"/>
                  <a:t>m ( </a:t>
                </a:r>
                <a:r>
                  <a:rPr lang="en-US" sz="3600" dirty="0" err="1" smtClean="0"/>
                  <a:t>asos</a:t>
                </a:r>
                <a:r>
                  <a:rPr lang="en-US" sz="3600" dirty="0" smtClean="0"/>
                  <a:t>) =  20,6 g                               49               x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E(</a:t>
                </a:r>
                <a:r>
                  <a:rPr lang="en-US" sz="3600" dirty="0" err="1" smtClean="0"/>
                  <a:t>asos</a:t>
                </a:r>
                <a:r>
                  <a:rPr lang="en-US" sz="3600" dirty="0" smtClean="0"/>
                  <a:t>) = ?                                 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                                x 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49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20,6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29,4</m:t>
                        </m:r>
                      </m:den>
                    </m:f>
                  </m:oMath>
                </a14:m>
                <a:r>
                  <a:rPr lang="en-US" sz="3600" dirty="0" smtClean="0"/>
                  <a:t>   = 34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346" y="1852921"/>
                <a:ext cx="11353800" cy="4351338"/>
              </a:xfrm>
              <a:blipFill rotWithShape="0">
                <a:blip r:embed="rId2"/>
                <a:stretch>
                  <a:fillRect l="-1610" t="-35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195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</a:t>
            </a:r>
            <a:r>
              <a:rPr lang="en-US" sz="5400" b="1" dirty="0" err="1" smtClean="0">
                <a:solidFill>
                  <a:schemeClr val="bg1"/>
                </a:solidFill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topshiriq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1782" y="2303296"/>
            <a:ext cx="8715232" cy="191386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4000" dirty="0" err="1" smtClean="0"/>
              <a:t>Darslikdagi</a:t>
            </a:r>
            <a:r>
              <a:rPr lang="en-US" sz="4000" dirty="0" smtClean="0"/>
              <a:t>   7 </a:t>
            </a:r>
            <a:r>
              <a:rPr lang="en-US" sz="4000" dirty="0" err="1" smtClean="0"/>
              <a:t>mavzuni</a:t>
            </a:r>
            <a:r>
              <a:rPr lang="en-US" sz="4000" dirty="0" smtClean="0"/>
              <a:t> </a:t>
            </a:r>
            <a:r>
              <a:rPr lang="en-US" sz="4000" dirty="0" err="1" smtClean="0"/>
              <a:t>o‘qib</a:t>
            </a:r>
            <a:r>
              <a:rPr lang="en-US" sz="4000" dirty="0" smtClean="0"/>
              <a:t>, </a:t>
            </a:r>
            <a:r>
              <a:rPr lang="en-US" sz="4000" dirty="0" err="1" smtClean="0"/>
              <a:t>mavzu</a:t>
            </a:r>
            <a:r>
              <a:rPr lang="en-US" sz="4000" dirty="0" smtClean="0"/>
              <a:t> </a:t>
            </a:r>
            <a:r>
              <a:rPr lang="en-US" sz="4000" dirty="0" err="1" smtClean="0"/>
              <a:t>asosida</a:t>
            </a:r>
            <a:r>
              <a:rPr lang="en-US" sz="4000" dirty="0" smtClean="0"/>
              <a:t>  45 </a:t>
            </a:r>
            <a:r>
              <a:rPr lang="en-US" sz="4000" dirty="0" err="1" smtClean="0"/>
              <a:t>betdagi</a:t>
            </a:r>
            <a:r>
              <a:rPr lang="en-US" sz="4000" dirty="0" smtClean="0"/>
              <a:t>   </a:t>
            </a:r>
            <a:r>
              <a:rPr lang="ru-RU" sz="4000" dirty="0" smtClean="0"/>
              <a:t>№</a:t>
            </a:r>
            <a:r>
              <a:rPr lang="en-US" sz="4000" dirty="0" smtClean="0"/>
              <a:t>7 </a:t>
            </a:r>
            <a:r>
              <a:rPr lang="en-US" sz="4000" dirty="0" err="1" smtClean="0"/>
              <a:t>va</a:t>
            </a:r>
            <a:r>
              <a:rPr lang="en-US" sz="4000" dirty="0" smtClean="0"/>
              <a:t>  </a:t>
            </a:r>
            <a:r>
              <a:rPr lang="ru-RU" sz="4000" smtClean="0"/>
              <a:t>№ </a:t>
            </a:r>
            <a:r>
              <a:rPr lang="en-US" sz="4000" smtClean="0"/>
              <a:t>8 </a:t>
            </a:r>
            <a:r>
              <a:rPr lang="en-US" sz="4000" dirty="0" err="1" smtClean="0"/>
              <a:t>masalalarni</a:t>
            </a:r>
            <a:r>
              <a:rPr lang="en-US" sz="4000" dirty="0" smtClean="0"/>
              <a:t> </a:t>
            </a:r>
            <a:r>
              <a:rPr lang="en-US" sz="4000" dirty="0" err="1" smtClean="0"/>
              <a:t>ishlash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3793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406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Ekvivalentlik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499" y="1884538"/>
            <a:ext cx="7521623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sz="4000" dirty="0" err="1" smtClean="0"/>
              <a:t>Barcha</a:t>
            </a:r>
            <a:r>
              <a:rPr lang="en-US" sz="4000" dirty="0" smtClean="0"/>
              <a:t> </a:t>
            </a:r>
            <a:r>
              <a:rPr lang="en-US" sz="4000" dirty="0" err="1" smtClean="0"/>
              <a:t>moddalar</a:t>
            </a:r>
            <a:r>
              <a:rPr lang="en-US" sz="4000" dirty="0" smtClean="0"/>
              <a:t> </a:t>
            </a:r>
            <a:r>
              <a:rPr lang="en-US" sz="4000" dirty="0" err="1" smtClean="0"/>
              <a:t>bir-biri</a:t>
            </a:r>
            <a:r>
              <a:rPr lang="en-US" sz="4000" dirty="0" smtClean="0"/>
              <a:t> </a:t>
            </a:r>
            <a:r>
              <a:rPr lang="en-US" sz="4000" dirty="0" err="1" smtClean="0"/>
              <a:t>bilan</a:t>
            </a:r>
            <a:r>
              <a:rPr lang="en-US" sz="4000" dirty="0" smtClean="0"/>
              <a:t> </a:t>
            </a:r>
            <a:r>
              <a:rPr lang="en-US" sz="4000" dirty="0" err="1" smtClean="0"/>
              <a:t>ekvivalent</a:t>
            </a:r>
            <a:r>
              <a:rPr lang="en-US" sz="4000" dirty="0" smtClean="0"/>
              <a:t> </a:t>
            </a:r>
            <a:r>
              <a:rPr lang="en-US" sz="4000" dirty="0" err="1" smtClean="0"/>
              <a:t>miqdorda</a:t>
            </a:r>
            <a:r>
              <a:rPr lang="en-US" sz="4000" dirty="0" smtClean="0"/>
              <a:t> </a:t>
            </a:r>
            <a:r>
              <a:rPr lang="en-US" sz="4000" dirty="0" err="1" smtClean="0"/>
              <a:t>reaksiyaga</a:t>
            </a:r>
            <a:r>
              <a:rPr lang="en-US" sz="4000" dirty="0" smtClean="0"/>
              <a:t> </a:t>
            </a:r>
            <a:r>
              <a:rPr lang="en-US" sz="4000" dirty="0" err="1" smtClean="0"/>
              <a:t>kirishadi</a:t>
            </a:r>
            <a:r>
              <a:rPr lang="en-US" sz="4000" dirty="0" smtClean="0"/>
              <a:t>.  Bu  </a:t>
            </a:r>
            <a:r>
              <a:rPr lang="en-US" sz="4000" dirty="0" err="1" smtClean="0"/>
              <a:t>esa</a:t>
            </a:r>
            <a:r>
              <a:rPr lang="en-US" sz="4000" dirty="0" smtClean="0"/>
              <a:t> </a:t>
            </a:r>
            <a:r>
              <a:rPr lang="en-US" sz="4000" dirty="0" err="1" smtClean="0"/>
              <a:t>reaksiyaga</a:t>
            </a:r>
            <a:r>
              <a:rPr lang="en-US" sz="4000" dirty="0" smtClean="0"/>
              <a:t> </a:t>
            </a:r>
            <a:r>
              <a:rPr lang="en-US" sz="4000" dirty="0" err="1" smtClean="0"/>
              <a:t>kirishgan</a:t>
            </a:r>
            <a:r>
              <a:rPr lang="en-US" sz="4000" dirty="0" smtClean="0"/>
              <a:t> </a:t>
            </a:r>
            <a:r>
              <a:rPr lang="en-US" sz="4000" dirty="0" err="1" smtClean="0"/>
              <a:t>va</a:t>
            </a:r>
            <a:r>
              <a:rPr lang="en-US" sz="4000" dirty="0" smtClean="0"/>
              <a:t> </a:t>
            </a:r>
            <a:r>
              <a:rPr lang="en-US" sz="4000" dirty="0" err="1" smtClean="0"/>
              <a:t>hosil</a:t>
            </a:r>
            <a:r>
              <a:rPr lang="en-US" sz="4000" dirty="0" smtClean="0"/>
              <a:t> </a:t>
            </a:r>
            <a:r>
              <a:rPr lang="en-US" sz="4000" dirty="0" err="1" smtClean="0"/>
              <a:t>bo‘lgan</a:t>
            </a:r>
            <a:r>
              <a:rPr lang="en-US" sz="4000" dirty="0" smtClean="0"/>
              <a:t> </a:t>
            </a:r>
            <a:r>
              <a:rPr lang="en-US" sz="4000" dirty="0" err="1" smtClean="0"/>
              <a:t>moddalarning</a:t>
            </a:r>
            <a:r>
              <a:rPr lang="en-US" sz="4000" dirty="0" smtClean="0"/>
              <a:t> </a:t>
            </a:r>
            <a:r>
              <a:rPr lang="en-US" sz="4000" dirty="0" err="1" smtClean="0"/>
              <a:t>miqdorini</a:t>
            </a:r>
            <a:r>
              <a:rPr lang="en-US" sz="4000" dirty="0" smtClean="0"/>
              <a:t> </a:t>
            </a:r>
            <a:r>
              <a:rPr lang="en-US" sz="4000" dirty="0" err="1" smtClean="0"/>
              <a:t>oldindan</a:t>
            </a:r>
            <a:r>
              <a:rPr lang="en-US" sz="4000" dirty="0" smtClean="0"/>
              <a:t> </a:t>
            </a:r>
            <a:r>
              <a:rPr lang="en-US" sz="4000" dirty="0" err="1" smtClean="0"/>
              <a:t>aytish</a:t>
            </a:r>
            <a:r>
              <a:rPr lang="en-US" sz="4000" dirty="0" smtClean="0"/>
              <a:t> </a:t>
            </a:r>
            <a:r>
              <a:rPr lang="en-US" sz="4000" dirty="0" err="1" smtClean="0"/>
              <a:t>imkonini</a:t>
            </a:r>
            <a:r>
              <a:rPr lang="en-US" sz="4000" dirty="0" smtClean="0"/>
              <a:t> </a:t>
            </a:r>
            <a:r>
              <a:rPr lang="en-US" sz="4000" dirty="0" err="1" smtClean="0"/>
              <a:t>beradi</a:t>
            </a:r>
            <a:r>
              <a:rPr lang="en-US" sz="4000" dirty="0" smtClean="0"/>
              <a:t>.</a:t>
            </a:r>
            <a:endParaRPr lang="ru-RU" sz="4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122" y="2879678"/>
            <a:ext cx="3889613" cy="368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1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Ekvivalentlik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qonuni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70463" y="1702795"/>
            <a:ext cx="1006636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 smtClean="0"/>
              <a:t>     </a:t>
            </a:r>
            <a:r>
              <a:rPr lang="en-US" sz="4000" dirty="0" err="1" smtClean="0"/>
              <a:t>Kimyoviy</a:t>
            </a:r>
            <a:r>
              <a:rPr lang="en-US" sz="4000" dirty="0" smtClean="0"/>
              <a:t> </a:t>
            </a:r>
            <a:r>
              <a:rPr lang="en-US" sz="4000" dirty="0" err="1" smtClean="0"/>
              <a:t>reaksiyalarda</a:t>
            </a:r>
            <a:r>
              <a:rPr lang="en-US" sz="4000" dirty="0" smtClean="0"/>
              <a:t> </a:t>
            </a:r>
            <a:r>
              <a:rPr lang="en-US" sz="4000" dirty="0" err="1" smtClean="0"/>
              <a:t>moddalar</a:t>
            </a:r>
            <a:r>
              <a:rPr lang="en-US" sz="4000" dirty="0" smtClean="0"/>
              <a:t> </a:t>
            </a:r>
            <a:r>
              <a:rPr lang="en-US" sz="4000" dirty="0" err="1" smtClean="0"/>
              <a:t>o‘z</a:t>
            </a:r>
            <a:r>
              <a:rPr lang="en-US" sz="4000" dirty="0" smtClean="0"/>
              <a:t> </a:t>
            </a:r>
            <a:r>
              <a:rPr lang="en-US" sz="4000" dirty="0" err="1" smtClean="0"/>
              <a:t>ekvivalentlariga</a:t>
            </a:r>
            <a:r>
              <a:rPr lang="en-US" sz="4000" dirty="0" smtClean="0"/>
              <a:t> </a:t>
            </a:r>
            <a:r>
              <a:rPr lang="en-US" sz="4000" dirty="0" err="1" smtClean="0"/>
              <a:t>proporsional</a:t>
            </a:r>
            <a:r>
              <a:rPr lang="en-US" sz="4000" dirty="0" smtClean="0"/>
              <a:t> </a:t>
            </a:r>
            <a:r>
              <a:rPr lang="en-US" sz="4000" dirty="0" err="1" smtClean="0"/>
              <a:t>miqdorda</a:t>
            </a:r>
            <a:r>
              <a:rPr lang="en-US" sz="4000" dirty="0" smtClean="0"/>
              <a:t> </a:t>
            </a:r>
            <a:r>
              <a:rPr lang="en-US" sz="4000" dirty="0" err="1" smtClean="0"/>
              <a:t>ta’sirlashadi</a:t>
            </a:r>
            <a:r>
              <a:rPr lang="en-US" sz="4000" dirty="0" smtClean="0"/>
              <a:t>.</a:t>
            </a:r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dirty="0" err="1" smtClean="0"/>
              <a:t>Ya’ni</a:t>
            </a:r>
            <a:r>
              <a:rPr lang="en-US" sz="4000" dirty="0" smtClean="0"/>
              <a:t> </a:t>
            </a:r>
            <a:r>
              <a:rPr lang="en-US" sz="4000" dirty="0" err="1" smtClean="0"/>
              <a:t>reaksiyaga</a:t>
            </a:r>
            <a:r>
              <a:rPr lang="en-US" sz="4000" dirty="0" smtClean="0"/>
              <a:t> </a:t>
            </a:r>
            <a:r>
              <a:rPr lang="en-US" sz="4000" dirty="0" err="1" smtClean="0"/>
              <a:t>kirishayotgan</a:t>
            </a:r>
            <a:r>
              <a:rPr lang="en-US" sz="4000" dirty="0" smtClean="0"/>
              <a:t> </a:t>
            </a:r>
            <a:r>
              <a:rPr lang="en-US" sz="4000" dirty="0" err="1" smtClean="0"/>
              <a:t>moddalar</a:t>
            </a:r>
            <a:r>
              <a:rPr lang="en-US" sz="4000" dirty="0" smtClean="0"/>
              <a:t> </a:t>
            </a:r>
            <a:r>
              <a:rPr lang="en-US" sz="4000" dirty="0" err="1" smtClean="0"/>
              <a:t>massalari</a:t>
            </a:r>
            <a:r>
              <a:rPr lang="en-US" sz="4000" dirty="0" smtClean="0"/>
              <a:t>  </a:t>
            </a:r>
            <a:r>
              <a:rPr lang="en-US" sz="4000" dirty="0" err="1" smtClean="0"/>
              <a:t>nisbati</a:t>
            </a:r>
            <a:r>
              <a:rPr lang="en-US" sz="4000" dirty="0" smtClean="0"/>
              <a:t>, </a:t>
            </a:r>
            <a:r>
              <a:rPr lang="en-US" sz="4000" dirty="0" err="1" smtClean="0"/>
              <a:t>ularning</a:t>
            </a:r>
            <a:r>
              <a:rPr lang="en-US" sz="4000" dirty="0" smtClean="0"/>
              <a:t> </a:t>
            </a:r>
            <a:r>
              <a:rPr lang="en-US" sz="4000" dirty="0" err="1" smtClean="0"/>
              <a:t>ekvivalent</a:t>
            </a:r>
            <a:r>
              <a:rPr lang="en-US" sz="4000" dirty="0" smtClean="0"/>
              <a:t> </a:t>
            </a:r>
            <a:r>
              <a:rPr lang="en-US" sz="4000" dirty="0" err="1" smtClean="0"/>
              <a:t>og‘irliklari</a:t>
            </a:r>
            <a:r>
              <a:rPr lang="en-US" sz="4000" dirty="0" smtClean="0"/>
              <a:t> </a:t>
            </a:r>
            <a:r>
              <a:rPr lang="en-US" sz="4000" dirty="0" err="1" smtClean="0"/>
              <a:t>nisbatiga</a:t>
            </a:r>
            <a:r>
              <a:rPr lang="en-US" sz="4000" dirty="0" smtClean="0"/>
              <a:t> </a:t>
            </a:r>
            <a:r>
              <a:rPr lang="en-US" sz="4000" dirty="0" err="1" smtClean="0"/>
              <a:t>teng</a:t>
            </a:r>
            <a:r>
              <a:rPr lang="en-US" sz="4000" dirty="0" smtClean="0"/>
              <a:t> </a:t>
            </a:r>
            <a:r>
              <a:rPr lang="en-US" sz="4000" dirty="0" err="1" smtClean="0"/>
              <a:t>bo‘ladi</a:t>
            </a:r>
            <a:r>
              <a:rPr lang="en-US" sz="4000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789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4" y="0"/>
            <a:ext cx="12172666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Ekvivalentlik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qonuni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3" y="1825624"/>
            <a:ext cx="11354937" cy="458882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</a:t>
            </a:r>
            <a:endParaRPr lang="ru-RU" dirty="0"/>
          </a:p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с двумя скругленными противолежащими углами 3"/>
              <p:cNvSpPr/>
              <p:nvPr/>
            </p:nvSpPr>
            <p:spPr>
              <a:xfrm>
                <a:off x="521357" y="2306472"/>
                <a:ext cx="3603008" cy="2497541"/>
              </a:xfrm>
              <a:prstGeom prst="round2Diag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5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5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54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0" i="1" dirty="0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5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0" i="1" dirty="0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5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4" name="Прямоугольник с двумя скругленными противолежащими углами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357" y="2306472"/>
                <a:ext cx="3603008" cy="2497541"/>
              </a:xfrm>
              <a:prstGeom prst="round2Diag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569811" y="2636517"/>
                <a:ext cx="5758564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 smtClean="0"/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-</a:t>
                </a:r>
                <a:r>
                  <a:rPr lang="en-US" sz="4000" dirty="0" err="1" smtClean="0"/>
                  <a:t>moddalarning</a:t>
                </a:r>
                <a:r>
                  <a:rPr lang="en-US" sz="4000" dirty="0" smtClean="0"/>
                  <a:t> </a:t>
                </a:r>
                <a:endParaRPr lang="ru-RU" sz="4000" dirty="0" smtClean="0"/>
              </a:p>
              <a:p>
                <a:r>
                  <a:rPr lang="en-US" sz="4000" dirty="0" err="1" smtClean="0"/>
                  <a:t>massalari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9811" y="2636517"/>
                <a:ext cx="5758564" cy="1323439"/>
              </a:xfrm>
              <a:prstGeom prst="rect">
                <a:avLst/>
              </a:prstGeom>
              <a:blipFill rotWithShape="0">
                <a:blip r:embed="rId3"/>
                <a:stretch>
                  <a:fillRect l="-3814" t="-7798" b="-183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569810" y="4057990"/>
                <a:ext cx="5625067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 smtClean="0"/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- </a:t>
                </a:r>
                <a:r>
                  <a:rPr lang="en-US" sz="4000" dirty="0" err="1" smtClean="0"/>
                  <a:t>moddalarning</a:t>
                </a:r>
                <a:endParaRPr lang="ru-RU" sz="4000" dirty="0" smtClean="0"/>
              </a:p>
              <a:p>
                <a:r>
                  <a:rPr lang="en-US" sz="4000" dirty="0" smtClean="0"/>
                  <a:t> </a:t>
                </a:r>
                <a:r>
                  <a:rPr lang="en-US" sz="4000" dirty="0" err="1" smtClean="0"/>
                  <a:t>ekvivalenti</a:t>
                </a:r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9810" y="4057990"/>
                <a:ext cx="5625067" cy="1323439"/>
              </a:xfrm>
              <a:prstGeom prst="rect">
                <a:avLst/>
              </a:prstGeom>
              <a:blipFill rotWithShape="0">
                <a:blip r:embed="rId4"/>
                <a:stretch>
                  <a:fillRect l="-1410" t="-8295" r="-108" b="-18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584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</a:t>
            </a:r>
            <a:r>
              <a:rPr lang="en-US" sz="6000" b="1" dirty="0" smtClean="0">
                <a:solidFill>
                  <a:schemeClr val="bg1"/>
                </a:solidFill>
              </a:rPr>
              <a:t>,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999812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   </a:t>
            </a:r>
            <a:r>
              <a:rPr lang="ru-RU" sz="3600" dirty="0" smtClean="0"/>
              <a:t>  </a:t>
            </a:r>
            <a:r>
              <a:rPr lang="en-US" sz="4000" dirty="0" smtClean="0"/>
              <a:t>1 g </a:t>
            </a:r>
            <a:r>
              <a:rPr lang="en-US" sz="4000" dirty="0" err="1" smtClean="0"/>
              <a:t>vodorod</a:t>
            </a:r>
            <a:r>
              <a:rPr lang="en-US" sz="4000" dirty="0" smtClean="0"/>
              <a:t> 8 g </a:t>
            </a:r>
            <a:r>
              <a:rPr lang="en-US" sz="4000" dirty="0" err="1" smtClean="0"/>
              <a:t>kislorod</a:t>
            </a:r>
            <a:r>
              <a:rPr lang="en-US" sz="4000" dirty="0" smtClean="0"/>
              <a:t> </a:t>
            </a:r>
            <a:r>
              <a:rPr lang="en-US" sz="4000" dirty="0" err="1" smtClean="0"/>
              <a:t>bilan</a:t>
            </a:r>
            <a:r>
              <a:rPr lang="en-US" sz="4000" dirty="0" smtClean="0"/>
              <a:t> </a:t>
            </a:r>
            <a:r>
              <a:rPr lang="en-US" sz="4000" dirty="0" err="1" smtClean="0"/>
              <a:t>qoldiqsiz</a:t>
            </a:r>
            <a:r>
              <a:rPr lang="en-US" sz="4000" dirty="0" smtClean="0"/>
              <a:t> </a:t>
            </a:r>
            <a:r>
              <a:rPr lang="en-US" sz="4000" dirty="0" err="1" smtClean="0"/>
              <a:t>reaksiyaga</a:t>
            </a:r>
            <a:r>
              <a:rPr lang="en-US" sz="4000" dirty="0" smtClean="0"/>
              <a:t> </a:t>
            </a:r>
            <a:r>
              <a:rPr lang="en-US" sz="4000" dirty="0" err="1" smtClean="0"/>
              <a:t>kirishadi</a:t>
            </a:r>
            <a:r>
              <a:rPr lang="en-US" sz="4000" dirty="0" smtClean="0"/>
              <a:t>.</a:t>
            </a:r>
          </a:p>
          <a:p>
            <a:pPr marL="0" indent="0">
              <a:buNone/>
            </a:pPr>
            <a:r>
              <a:rPr lang="en-US" sz="4000" dirty="0" err="1" smtClean="0"/>
              <a:t>Yoki</a:t>
            </a:r>
            <a:r>
              <a:rPr lang="en-US" sz="4000" dirty="0" smtClean="0"/>
              <a:t>  8 g </a:t>
            </a:r>
            <a:r>
              <a:rPr lang="en-US" sz="4000" dirty="0" err="1" smtClean="0"/>
              <a:t>kislorod</a:t>
            </a:r>
            <a:r>
              <a:rPr lang="en-US" sz="4000" dirty="0" smtClean="0"/>
              <a:t>  9 g </a:t>
            </a:r>
            <a:r>
              <a:rPr lang="en-US" sz="4000" dirty="0" err="1" smtClean="0"/>
              <a:t>alyuminiy</a:t>
            </a:r>
            <a:r>
              <a:rPr lang="en-US" sz="4000" dirty="0" smtClean="0"/>
              <a:t> </a:t>
            </a:r>
            <a:r>
              <a:rPr lang="en-US" sz="4000" dirty="0" err="1" smtClean="0"/>
              <a:t>bilan</a:t>
            </a:r>
            <a:r>
              <a:rPr lang="en-US" sz="4000" dirty="0" smtClean="0"/>
              <a:t> </a:t>
            </a:r>
            <a:r>
              <a:rPr lang="en-US" sz="4000" dirty="0" err="1" smtClean="0"/>
              <a:t>qoldiqsiz</a:t>
            </a:r>
            <a:r>
              <a:rPr lang="en-US" sz="4000" dirty="0" smtClean="0"/>
              <a:t> </a:t>
            </a:r>
            <a:r>
              <a:rPr lang="en-US" sz="4000" dirty="0" err="1" smtClean="0"/>
              <a:t>reaksiyaga</a:t>
            </a:r>
            <a:r>
              <a:rPr lang="en-US" sz="4000" dirty="0" smtClean="0"/>
              <a:t> </a:t>
            </a:r>
            <a:r>
              <a:rPr lang="en-US" sz="4000" dirty="0" err="1" smtClean="0"/>
              <a:t>kirishadi</a:t>
            </a:r>
            <a:r>
              <a:rPr lang="en-US" sz="4000" dirty="0" smtClean="0"/>
              <a:t>. Agar </a:t>
            </a:r>
            <a:r>
              <a:rPr lang="en-US" sz="4000" dirty="0" err="1" smtClean="0"/>
              <a:t>reaksiya</a:t>
            </a:r>
            <a:r>
              <a:rPr lang="en-US" sz="4000" dirty="0" smtClean="0"/>
              <a:t> </a:t>
            </a:r>
            <a:r>
              <a:rPr lang="en-US" sz="4000" dirty="0" err="1" smtClean="0"/>
              <a:t>uchun</a:t>
            </a:r>
            <a:r>
              <a:rPr lang="en-US" sz="4000" dirty="0" smtClean="0"/>
              <a:t> </a:t>
            </a:r>
            <a:r>
              <a:rPr lang="en-US" sz="4000" dirty="0" err="1" smtClean="0"/>
              <a:t>biror</a:t>
            </a:r>
            <a:r>
              <a:rPr lang="en-US" sz="4000" dirty="0" smtClean="0"/>
              <a:t> </a:t>
            </a:r>
            <a:r>
              <a:rPr lang="en-US" sz="4000" dirty="0" err="1" smtClean="0"/>
              <a:t>moddadan</a:t>
            </a:r>
            <a:r>
              <a:rPr lang="en-US" sz="4000" dirty="0" smtClean="0"/>
              <a:t> </a:t>
            </a:r>
            <a:r>
              <a:rPr lang="en-US" sz="4000" dirty="0" err="1" smtClean="0"/>
              <a:t>ortiqcha</a:t>
            </a:r>
            <a:r>
              <a:rPr lang="en-US" sz="4000" dirty="0" smtClean="0"/>
              <a:t> </a:t>
            </a:r>
            <a:r>
              <a:rPr lang="en-US" sz="4000" dirty="0" err="1" smtClean="0"/>
              <a:t>olingan</a:t>
            </a:r>
            <a:r>
              <a:rPr lang="en-US" sz="4000" dirty="0" smtClean="0"/>
              <a:t> </a:t>
            </a:r>
            <a:r>
              <a:rPr lang="en-US" sz="4000" dirty="0" err="1" smtClean="0"/>
              <a:t>bo‘lsa</a:t>
            </a:r>
            <a:r>
              <a:rPr lang="en-US" sz="4000" dirty="0" smtClean="0"/>
              <a:t>, </a:t>
            </a:r>
            <a:r>
              <a:rPr lang="en-US" sz="4000" dirty="0" err="1" smtClean="0"/>
              <a:t>shu</a:t>
            </a:r>
            <a:r>
              <a:rPr lang="en-US" sz="4000" dirty="0" smtClean="0"/>
              <a:t> </a:t>
            </a:r>
            <a:r>
              <a:rPr lang="en-US" sz="4000" dirty="0" err="1" smtClean="0"/>
              <a:t>ortiqcha</a:t>
            </a:r>
            <a:r>
              <a:rPr lang="en-US" sz="4000" dirty="0" smtClean="0"/>
              <a:t> </a:t>
            </a:r>
            <a:r>
              <a:rPr lang="en-US" sz="4000" dirty="0" err="1" smtClean="0"/>
              <a:t>miqdor</a:t>
            </a:r>
            <a:r>
              <a:rPr lang="en-US" sz="4000" dirty="0" smtClean="0"/>
              <a:t> </a:t>
            </a:r>
            <a:r>
              <a:rPr lang="en-US" sz="4000" dirty="0" err="1" smtClean="0"/>
              <a:t>ortib</a:t>
            </a:r>
            <a:r>
              <a:rPr lang="en-US" sz="4000" dirty="0" smtClean="0"/>
              <a:t> </a:t>
            </a:r>
            <a:r>
              <a:rPr lang="en-US" sz="4000" dirty="0" err="1" smtClean="0"/>
              <a:t>qoladi</a:t>
            </a:r>
            <a:r>
              <a:rPr lang="en-US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5317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</a:t>
            </a:r>
            <a:r>
              <a:rPr lang="en-US" sz="6000" b="1" dirty="0" smtClean="0">
                <a:solidFill>
                  <a:schemeClr val="bg1"/>
                </a:solidFill>
              </a:rPr>
              <a:t>,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09181" y="1514900"/>
                <a:ext cx="11818961" cy="5227094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       V </a:t>
                </a:r>
                <a:r>
                  <a:rPr lang="en-US" sz="3600" dirty="0" err="1" smtClean="0"/>
                  <a:t>valentli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fosforning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ekvivalenti</a:t>
                </a:r>
                <a:r>
                  <a:rPr lang="en-US" sz="3600" dirty="0" smtClean="0"/>
                  <a:t>  6,2 </a:t>
                </a:r>
                <a:r>
                  <a:rPr lang="en-US" sz="3600" dirty="0" err="1" smtClean="0"/>
                  <a:t>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teng</a:t>
                </a:r>
                <a:r>
                  <a:rPr lang="en-US" sz="3600" dirty="0" smtClean="0"/>
                  <a:t>. 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   </a:t>
                </a:r>
                <a:r>
                  <a:rPr lang="en-US" sz="3600" dirty="0" err="1" smtClean="0"/>
                  <a:t>Ya’ni</a:t>
                </a:r>
                <a:r>
                  <a:rPr lang="en-US" sz="3600" dirty="0" smtClean="0"/>
                  <a:t>  E=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600" dirty="0" smtClean="0"/>
                  <a:t>  = 6,2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   </a:t>
                </a:r>
                <a:r>
                  <a:rPr lang="en-US" sz="3600" dirty="0" err="1" smtClean="0"/>
                  <a:t>Shuncha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miqdor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fosfor</a:t>
                </a:r>
                <a:r>
                  <a:rPr lang="en-US" sz="3600" dirty="0" smtClean="0"/>
                  <a:t>  8 g </a:t>
                </a:r>
                <a:r>
                  <a:rPr lang="en-US" sz="3600" dirty="0" err="1" smtClean="0"/>
                  <a:t>kislorod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bilan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to‘liq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reaksiyaga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kirishadi</a:t>
                </a:r>
                <a:r>
                  <a:rPr lang="en-US" sz="36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     6,2--------------x</a:t>
                </a:r>
                <a:endParaRPr lang="en-US" sz="3600" dirty="0"/>
              </a:p>
              <a:p>
                <a:pPr marL="0" indent="0">
                  <a:buNone/>
                </a:pPr>
                <a:r>
                  <a:rPr lang="en-US" dirty="0" smtClean="0"/>
                  <a:t>        </a:t>
                </a:r>
                <a:r>
                  <a:rPr lang="en-US" sz="4000" i="1" dirty="0" smtClean="0"/>
                  <a:t>4P     +    5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sz="4000" dirty="0" smtClean="0"/>
                  <a:t>       </a:t>
                </a:r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  4x31</a:t>
                </a:r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    124-------160              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 6,2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160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124</m:t>
                        </m:r>
                      </m:den>
                    </m:f>
                  </m:oMath>
                </a14:m>
                <a:r>
                  <a:rPr lang="en-US" sz="4800" dirty="0" smtClean="0"/>
                  <a:t> = </a:t>
                </a:r>
                <a:r>
                  <a:rPr lang="en-US" sz="4000" dirty="0" smtClean="0"/>
                  <a:t>8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181" y="1514900"/>
                <a:ext cx="11818961" cy="5227094"/>
              </a:xfrm>
              <a:blipFill rotWithShape="0">
                <a:blip r:embed="rId2"/>
                <a:stretch>
                  <a:fillRect l="-1599" t="-3967" b="-2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254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Ekvivalent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hajm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63773" y="1637731"/>
                <a:ext cx="11928143" cy="4539232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          </a:t>
                </a:r>
                <a:r>
                  <a:rPr lang="en-US" sz="3600" dirty="0" err="1" smtClean="0"/>
                  <a:t>Biror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moddani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ekvivalent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og‘irligiga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teng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massasini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egallagan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hajmi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shu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moddaning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ekvivalent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hajmi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deyiladi</a:t>
                </a:r>
                <a:r>
                  <a:rPr lang="en-US" sz="36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  </a:t>
                </a:r>
                <a:r>
                  <a:rPr lang="en-US" sz="3600" dirty="0" err="1" smtClean="0"/>
                  <a:t>masalan</a:t>
                </a:r>
                <a:r>
                  <a:rPr lang="en-US" sz="3600" dirty="0" smtClean="0"/>
                  <a:t>,</a:t>
                </a:r>
                <a:r>
                  <a:rPr lang="ru-RU" sz="3600" dirty="0" smtClean="0"/>
                  <a:t> </a:t>
                </a:r>
                <a:r>
                  <a:rPr lang="en-US" sz="3600" dirty="0" smtClean="0"/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</a:rPr>
                  <a:t>2 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</a:rPr>
                  <a:t> --------- 22,4 </a:t>
                </a:r>
                <a:r>
                  <a:rPr lang="en-US" sz="3600" dirty="0" err="1" smtClean="0"/>
                  <a:t>litr</a:t>
                </a:r>
                <a:endParaRPr lang="en-US" sz="3600" dirty="0" smtClean="0"/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                </a:t>
                </a:r>
                <a:r>
                  <a:rPr lang="en-US" sz="3600" dirty="0" smtClean="0">
                    <a:solidFill>
                      <a:srgbClr val="002060"/>
                    </a:solidFill>
                  </a:rPr>
                  <a:t>1 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</a:rPr>
                  <a:t>---------- x   </a:t>
                </a:r>
                <a:r>
                  <a:rPr lang="en-US" sz="3600" dirty="0" err="1" smtClean="0">
                    <a:solidFill>
                      <a:srgbClr val="002060"/>
                    </a:solidFill>
                  </a:rPr>
                  <a:t>x</a:t>
                </a:r>
                <a:r>
                  <a:rPr lang="en-US" sz="3600" dirty="0" smtClean="0">
                    <a:solidFill>
                      <a:srgbClr val="002060"/>
                    </a:solidFill>
                  </a:rPr>
                  <a:t> = 11,2 </a:t>
                </a:r>
                <a:r>
                  <a:rPr lang="en-US" sz="3600" dirty="0" err="1" smtClean="0"/>
                  <a:t>litr</a:t>
                </a:r>
                <a:endParaRPr lang="en-US" sz="3600" dirty="0" smtClean="0"/>
              </a:p>
              <a:p>
                <a:pPr marL="0" indent="0">
                  <a:buNone/>
                </a:pPr>
                <a:endParaRPr lang="en-US" sz="3600" dirty="0" smtClean="0"/>
              </a:p>
              <a:p>
                <a:pPr marL="0" indent="0">
                  <a:buNone/>
                </a:pPr>
                <a:r>
                  <a:rPr lang="en-US" sz="3600" dirty="0" err="1" smtClean="0"/>
                  <a:t>Vodorodning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ekvivalent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hajmi</a:t>
                </a:r>
                <a:r>
                  <a:rPr lang="en-US" sz="3600" dirty="0" smtClean="0"/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</a:rPr>
                  <a:t>11,2 </a:t>
                </a:r>
                <a:r>
                  <a:rPr lang="en-US" sz="3600" dirty="0" err="1" smtClean="0">
                    <a:solidFill>
                      <a:srgbClr val="002060"/>
                    </a:solidFill>
                  </a:rPr>
                  <a:t>litrga</a:t>
                </a:r>
                <a:r>
                  <a:rPr lang="en-US" sz="3600" dirty="0" smtClean="0"/>
                  <a:t>, </a:t>
                </a:r>
                <a:endParaRPr lang="ru-RU" sz="3600" dirty="0" smtClean="0"/>
              </a:p>
              <a:p>
                <a:pPr marL="0" indent="0">
                  <a:buNone/>
                </a:pPr>
                <a:r>
                  <a:rPr lang="en-US" sz="3600" dirty="0" smtClean="0"/>
                  <a:t> </a:t>
                </a:r>
                <a:r>
                  <a:rPr lang="en-US" sz="3600" dirty="0" err="1" smtClean="0"/>
                  <a:t>kislorodniki</a:t>
                </a:r>
                <a:r>
                  <a:rPr lang="en-US" sz="3600" dirty="0" smtClean="0"/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</a:rPr>
                  <a:t>5,6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litrga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teng</a:t>
                </a:r>
                <a:r>
                  <a:rPr lang="en-US" sz="3600" dirty="0" smtClean="0"/>
                  <a:t>.</a:t>
                </a:r>
                <a:endParaRPr lang="en-US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3773" y="1637731"/>
                <a:ext cx="11928143" cy="4539232"/>
              </a:xfrm>
              <a:blipFill rotWithShape="0">
                <a:blip r:embed="rId2"/>
                <a:stretch>
                  <a:fillRect l="-1584" t="-45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006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1-masala</a:t>
            </a:r>
            <a:r>
              <a:rPr lang="ru-RU" sz="6000" b="1" dirty="0" smtClean="0">
                <a:solidFill>
                  <a:schemeClr val="bg1"/>
                </a:solidFill>
              </a:rPr>
              <a:t>   </a:t>
            </a:r>
            <a:r>
              <a:rPr lang="ru-RU" b="1" dirty="0" smtClean="0">
                <a:solidFill>
                  <a:schemeClr val="bg1"/>
                </a:solidFill>
              </a:rPr>
              <a:t>(45 </a:t>
            </a:r>
            <a:r>
              <a:rPr lang="en-US" b="1" dirty="0" smtClean="0">
                <a:solidFill>
                  <a:schemeClr val="bg1"/>
                </a:solidFill>
              </a:rPr>
              <a:t>bet 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№</a:t>
            </a:r>
            <a:r>
              <a:rPr lang="en-US" b="1" dirty="0" smtClean="0">
                <a:solidFill>
                  <a:schemeClr val="bg1"/>
                </a:solidFill>
              </a:rPr>
              <a:t> 3)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0212" y="2276001"/>
            <a:ext cx="9738815" cy="263719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4000" dirty="0" smtClean="0"/>
              <a:t>   </a:t>
            </a:r>
            <a:r>
              <a:rPr lang="en-US" sz="4000" dirty="0" err="1" smtClean="0"/>
              <a:t>Suyultirilgan</a:t>
            </a:r>
            <a:r>
              <a:rPr lang="en-US" sz="4000" dirty="0" smtClean="0"/>
              <a:t> </a:t>
            </a:r>
            <a:r>
              <a:rPr lang="en-US" sz="4000" dirty="0" err="1" smtClean="0"/>
              <a:t>sulfat</a:t>
            </a:r>
            <a:r>
              <a:rPr lang="en-US" sz="4000" dirty="0" smtClean="0"/>
              <a:t> </a:t>
            </a:r>
            <a:r>
              <a:rPr lang="en-US" sz="4000" dirty="0" err="1" smtClean="0"/>
              <a:t>kislotada</a:t>
            </a:r>
            <a:r>
              <a:rPr lang="en-US" sz="4000" dirty="0" smtClean="0"/>
              <a:t> 1,68 g </a:t>
            </a:r>
            <a:r>
              <a:rPr lang="en-US" sz="4000" dirty="0" err="1" smtClean="0"/>
              <a:t>metall</a:t>
            </a:r>
            <a:r>
              <a:rPr lang="en-US" sz="4000" dirty="0" smtClean="0"/>
              <a:t> </a:t>
            </a:r>
            <a:r>
              <a:rPr lang="en-US" sz="4000" dirty="0" err="1" smtClean="0"/>
              <a:t>eriganda</a:t>
            </a:r>
            <a:r>
              <a:rPr lang="en-US" sz="4000" dirty="0" smtClean="0"/>
              <a:t>,   4,56 g </a:t>
            </a:r>
            <a:r>
              <a:rPr lang="en-US" sz="4000" dirty="0" err="1" smtClean="0"/>
              <a:t>sulfat</a:t>
            </a:r>
            <a:r>
              <a:rPr lang="en-US" sz="4000" dirty="0" smtClean="0"/>
              <a:t> </a:t>
            </a:r>
            <a:r>
              <a:rPr lang="en-US" sz="4000" dirty="0" err="1" smtClean="0"/>
              <a:t>tuzi</a:t>
            </a:r>
            <a:r>
              <a:rPr lang="en-US" sz="4000" dirty="0" smtClean="0"/>
              <a:t> </a:t>
            </a:r>
            <a:r>
              <a:rPr lang="en-US" sz="4000" dirty="0" err="1" smtClean="0"/>
              <a:t>hosil</a:t>
            </a:r>
            <a:r>
              <a:rPr lang="en-US" sz="4000" dirty="0" smtClean="0"/>
              <a:t> </a:t>
            </a:r>
            <a:r>
              <a:rPr lang="en-US" sz="4000" dirty="0" err="1" smtClean="0"/>
              <a:t>bo‘ldi</a:t>
            </a:r>
            <a:r>
              <a:rPr lang="en-US" sz="4000" dirty="0" smtClean="0"/>
              <a:t>.  </a:t>
            </a:r>
            <a:r>
              <a:rPr lang="en-US" sz="4000" dirty="0" err="1" smtClean="0"/>
              <a:t>Metallning</a:t>
            </a:r>
            <a:r>
              <a:rPr lang="en-US" sz="4000" dirty="0" smtClean="0"/>
              <a:t> </a:t>
            </a:r>
            <a:r>
              <a:rPr lang="en-US" sz="4000" dirty="0" err="1" smtClean="0"/>
              <a:t>ekvivalentini</a:t>
            </a:r>
            <a:r>
              <a:rPr lang="en-US" sz="4000" dirty="0" smtClean="0"/>
              <a:t> </a:t>
            </a:r>
            <a:r>
              <a:rPr lang="en-US" sz="4000" dirty="0" err="1" smtClean="0"/>
              <a:t>aniqlang</a:t>
            </a:r>
            <a:r>
              <a:rPr lang="en-US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6293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6478" y="1651379"/>
                <a:ext cx="11627892" cy="494049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m (Me)= 1,68 g                 1,68                     4,56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m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𝑀𝑒𝑆𝑂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3600" dirty="0" smtClean="0"/>
                  <a:t>)= 4,56 g            Me  +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36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𝑀𝑒𝑆𝑂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3600" dirty="0" smtClean="0"/>
                  <a:t> 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3600" dirty="0" smtClean="0"/>
              </a:p>
              <a:p>
                <a:pPr marL="0" indent="0">
                  <a:buNone/>
                </a:pPr>
                <a:r>
                  <a:rPr lang="en-US" sz="3600" dirty="0" smtClean="0"/>
                  <a:t>E(Me)= ?                             </a:t>
                </a:r>
                <a:r>
                  <a:rPr lang="en-US" sz="3600" dirty="0"/>
                  <a:t>x</a:t>
                </a:r>
                <a:r>
                  <a:rPr lang="en-US" sz="3600" dirty="0" smtClean="0"/>
                  <a:t>                        x+48</a:t>
                </a:r>
              </a:p>
              <a:p>
                <a:pPr marL="0" indent="0">
                  <a:buNone/>
                </a:pPr>
                <a:endParaRPr lang="en-US" sz="36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2−</m:t>
                        </m:r>
                      </m:sup>
                    </m:sSubSup>
                  </m:oMath>
                </a14:m>
                <a:r>
                  <a:rPr lang="en-US" sz="3600" dirty="0"/>
                  <a:t>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96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 smtClean="0"/>
                  <a:t>  =48            4,56x  =  1,68x +80,64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                                     2,88x =80,64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                                      x=28   M= 28  2= 56   Fe 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6478" y="1651379"/>
                <a:ext cx="11627892" cy="4940490"/>
              </a:xfrm>
              <a:blipFill rotWithShape="0">
                <a:blip r:embed="rId2"/>
                <a:stretch>
                  <a:fillRect l="-1572" t="-30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Умножение 3"/>
          <p:cNvSpPr/>
          <p:nvPr/>
        </p:nvSpPr>
        <p:spPr>
          <a:xfrm>
            <a:off x="7997587" y="5773003"/>
            <a:ext cx="204718" cy="150126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68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276</Words>
  <Application>Microsoft Office PowerPoint</Application>
  <PresentationFormat>Широкоэкранный</PresentationFormat>
  <Paragraphs>81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 Math</vt:lpstr>
      <vt:lpstr>Тема Office</vt:lpstr>
      <vt:lpstr>                             Kimyo</vt:lpstr>
      <vt:lpstr>                  Ekvivalentlik</vt:lpstr>
      <vt:lpstr>               Ekvivalentlik qonuni</vt:lpstr>
      <vt:lpstr>           Ekvivalentlik qonuni</vt:lpstr>
      <vt:lpstr>                 Masalan,</vt:lpstr>
      <vt:lpstr>                         Masalan,</vt:lpstr>
      <vt:lpstr>                Ekvivalent hajm</vt:lpstr>
      <vt:lpstr>                        1-masala   (45 bet   № 3)</vt:lpstr>
      <vt:lpstr>                          Yechish</vt:lpstr>
      <vt:lpstr>                           2- masala</vt:lpstr>
      <vt:lpstr>                            Yechish</vt:lpstr>
      <vt:lpstr>                       3-masala</vt:lpstr>
      <vt:lpstr>                          Yechish</vt:lpstr>
      <vt:lpstr>                       4-masala</vt:lpstr>
      <vt:lpstr>                          Yechish</vt:lpstr>
      <vt:lpstr>   Mustaqil bajarish uchun topshiriq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Kimyo</dc:title>
  <dc:creator>Пользователь</dc:creator>
  <cp:lastModifiedBy>Пользователь</cp:lastModifiedBy>
  <cp:revision>37</cp:revision>
  <dcterms:created xsi:type="dcterms:W3CDTF">2020-09-15T16:06:59Z</dcterms:created>
  <dcterms:modified xsi:type="dcterms:W3CDTF">2021-02-24T15:32:05Z</dcterms:modified>
</cp:coreProperties>
</file>