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6" r:id="rId11"/>
    <p:sldId id="272" r:id="rId12"/>
    <p:sldId id="265" r:id="rId13"/>
    <p:sldId id="273" r:id="rId14"/>
    <p:sldId id="267" r:id="rId15"/>
    <p:sldId id="270" r:id="rId16"/>
    <p:sldId id="280" r:id="rId17"/>
    <p:sldId id="286" r:id="rId18"/>
    <p:sldId id="281" r:id="rId19"/>
    <p:sldId id="285" r:id="rId20"/>
    <p:sldId id="268" r:id="rId21"/>
    <p:sldId id="269" r:id="rId22"/>
    <p:sldId id="275" r:id="rId23"/>
    <p:sldId id="276" r:id="rId24"/>
    <p:sldId id="278" r:id="rId25"/>
    <p:sldId id="279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1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2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9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3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1157-CBF7-4E12-A9F5-35B7ED4668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4F3D-B3DA-4CC8-9C5B-EBF00CDC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56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en-US" sz="8000" b="1" dirty="0" err="1" smtClean="0">
                <a:solidFill>
                  <a:schemeClr val="bg1"/>
                </a:solidFill>
              </a:rPr>
              <a:t>Kimyo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759" y="1638034"/>
            <a:ext cx="10862481" cy="2664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4000" dirty="0" err="1" smtClean="0"/>
              <a:t>Mavzu:Ekvivalent</a:t>
            </a:r>
            <a:r>
              <a:rPr lang="en-US" sz="4000" dirty="0" smtClean="0"/>
              <a:t>. </a:t>
            </a:r>
            <a:r>
              <a:rPr lang="en-US" sz="4000" dirty="0" err="1" smtClean="0"/>
              <a:t>Oddiy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murakkab</a:t>
            </a:r>
            <a:r>
              <a:rPr lang="en-US" sz="4000" dirty="0" smtClean="0"/>
              <a:t>     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moddalarning</a:t>
            </a:r>
            <a:r>
              <a:rPr lang="en-US" sz="4000" dirty="0" smtClean="0"/>
              <a:t> (</a:t>
            </a:r>
            <a:r>
              <a:rPr lang="en-US" sz="4000" dirty="0" err="1" smtClean="0"/>
              <a:t>oksid</a:t>
            </a:r>
            <a:r>
              <a:rPr lang="en-US" sz="4000" dirty="0" smtClean="0"/>
              <a:t>, </a:t>
            </a:r>
            <a:r>
              <a:rPr lang="en-US" sz="4000" dirty="0" err="1" smtClean="0"/>
              <a:t>asos</a:t>
            </a:r>
            <a:r>
              <a:rPr lang="en-US" sz="4000" dirty="0"/>
              <a:t>, </a:t>
            </a:r>
            <a:r>
              <a:rPr lang="en-US" sz="4000" dirty="0" err="1"/>
              <a:t>kislota</a:t>
            </a:r>
            <a:r>
              <a:rPr lang="en-US" sz="4000" dirty="0"/>
              <a:t>, </a:t>
            </a:r>
            <a:r>
              <a:rPr lang="en-US" sz="4000" dirty="0" err="1" smtClean="0"/>
              <a:t>tuz</a:t>
            </a:r>
            <a:r>
              <a:rPr lang="en-US" sz="4000" dirty="0" smtClean="0"/>
              <a:t>)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ekvivalentini</a:t>
            </a:r>
            <a:r>
              <a:rPr lang="en-US" sz="4000" dirty="0" smtClean="0"/>
              <a:t> </a:t>
            </a:r>
            <a:r>
              <a:rPr lang="en-US" sz="4000" dirty="0" err="1" smtClean="0"/>
              <a:t>topish</a:t>
            </a:r>
            <a:r>
              <a:rPr lang="en-US" sz="4000" dirty="0" smtClean="0"/>
              <a:t>  </a:t>
            </a:r>
          </a:p>
          <a:p>
            <a:pPr marL="0" indent="0">
              <a:buNone/>
            </a:pPr>
            <a:r>
              <a:rPr lang="en-US" sz="4000" dirty="0" smtClean="0"/>
              <a:t>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537" y="1889878"/>
            <a:ext cx="709684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9537" y="3970278"/>
            <a:ext cx="709684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90161" y="161746"/>
            <a:ext cx="1842447" cy="10235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11-sinf</a:t>
            </a:r>
            <a:endParaRPr lang="ru-RU" sz="4000" dirty="0"/>
          </a:p>
        </p:txBody>
      </p:sp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060871" y="546728"/>
            <a:ext cx="474376" cy="62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699537" y="342032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996386" y="149015"/>
            <a:ext cx="301673" cy="51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86367" y="607673"/>
            <a:ext cx="296856" cy="3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02" y="3452884"/>
            <a:ext cx="3711053" cy="28344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52561" y="4302522"/>
            <a:ext cx="6096000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258-maktab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Boboqulova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Lobar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Qalandarovna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1946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Asosning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90" y="1402544"/>
            <a:ext cx="11472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Asosning</a:t>
            </a:r>
            <a:r>
              <a:rPr lang="en-US" sz="3600" dirty="0" smtClean="0"/>
              <a:t> </a:t>
            </a:r>
            <a:r>
              <a:rPr lang="en-US" sz="3600" dirty="0" err="1" smtClean="0"/>
              <a:t>ekvivalentini</a:t>
            </a:r>
            <a:r>
              <a:rPr lang="en-US" sz="3600" dirty="0" smtClean="0"/>
              <a:t> </a:t>
            </a:r>
            <a:r>
              <a:rPr lang="en-US" sz="3600" dirty="0" err="1" smtClean="0"/>
              <a:t>topish</a:t>
            </a:r>
            <a:r>
              <a:rPr lang="en-US" sz="3600" dirty="0" smtClean="0"/>
              <a:t> </a:t>
            </a:r>
            <a:r>
              <a:rPr lang="en-US" sz="3600" dirty="0" err="1" smtClean="0"/>
              <a:t>uchun</a:t>
            </a:r>
            <a:r>
              <a:rPr lang="en-US" sz="3600" dirty="0" smtClean="0"/>
              <a:t> </a:t>
            </a:r>
            <a:r>
              <a:rPr lang="en-US" sz="3600" dirty="0" err="1" smtClean="0"/>
              <a:t>uning</a:t>
            </a:r>
            <a:r>
              <a:rPr lang="en-US" sz="3600" dirty="0" smtClean="0"/>
              <a:t> </a:t>
            </a:r>
            <a:r>
              <a:rPr lang="en-US" sz="3600" dirty="0" err="1" smtClean="0"/>
              <a:t>molyar</a:t>
            </a:r>
            <a:r>
              <a:rPr lang="en-US" sz="3600" dirty="0" smtClean="0"/>
              <a:t> </a:t>
            </a:r>
            <a:r>
              <a:rPr lang="en-US" sz="3600" dirty="0" err="1" smtClean="0"/>
              <a:t>massasini</a:t>
            </a:r>
            <a:r>
              <a:rPr lang="en-US" sz="3600" dirty="0" smtClean="0"/>
              <a:t>   </a:t>
            </a:r>
            <a:r>
              <a:rPr lang="en-US" sz="3600" dirty="0" err="1" smtClean="0"/>
              <a:t>gidroksid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en-US" sz="3600" dirty="0" err="1" smtClean="0"/>
              <a:t>guruhlar</a:t>
            </a:r>
            <a:r>
              <a:rPr lang="en-US" sz="3600" dirty="0" smtClean="0"/>
              <a:t> </a:t>
            </a:r>
            <a:r>
              <a:rPr lang="en-US" sz="3600" dirty="0" err="1" smtClean="0"/>
              <a:t>soniga</a:t>
            </a:r>
            <a:r>
              <a:rPr lang="en-US" sz="3600" dirty="0" smtClean="0"/>
              <a:t> </a:t>
            </a:r>
            <a:r>
              <a:rPr lang="en-US" sz="3600" dirty="0" err="1" smtClean="0"/>
              <a:t>bo‘lamiz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439236" y="2636517"/>
                <a:ext cx="4531057" cy="18833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𝑎𝑠𝑜𝑠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𝑎𝑠𝑜𝑠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36" y="2636517"/>
                <a:ext cx="4531057" cy="188339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42381" y="4804561"/>
                <a:ext cx="8277907" cy="110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𝐶𝑎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𝑂𝐻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/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74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:r>
                  <a:rPr lang="en-US" sz="3600" dirty="0" smtClean="0"/>
                  <a:t>37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81" y="4804561"/>
                <a:ext cx="8277907" cy="1109919"/>
              </a:xfrm>
              <a:prstGeom prst="rect">
                <a:avLst/>
              </a:prstGeom>
              <a:blipFill rotWithShape="0">
                <a:blip r:embed="rId3"/>
                <a:stretch>
                  <a:fillRect r="-589" b="-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8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Asosning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ekvivalenti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3081" y="1757386"/>
                <a:ext cx="1112292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err="1" smtClean="0"/>
                  <a:t>Yoki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ionlarning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ekvivalentlarini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topib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qo‘shilsa</a:t>
                </a:r>
                <a:r>
                  <a:rPr lang="en-US" sz="4000" dirty="0" smtClean="0"/>
                  <a:t> ham </a:t>
                </a:r>
                <a:r>
                  <a:rPr lang="en-US" sz="4000" dirty="0" err="1" smtClean="0"/>
                  <a:t>shu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natija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chiqadi</a:t>
                </a:r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4000" dirty="0" smtClean="0"/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000" dirty="0" smtClean="0"/>
                  <a:t> = 20 + 17 = 37</a:t>
                </a:r>
                <a:endParaRPr lang="ru-RU" sz="4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81" y="1757386"/>
                <a:ext cx="11122925" cy="4351338"/>
              </a:xfrm>
              <a:blipFill rotWithShape="0">
                <a:blip r:embed="rId2"/>
                <a:stretch>
                  <a:fillRect l="-1918" t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5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Kislotaning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88" y="1702796"/>
            <a:ext cx="11284424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3600" dirty="0" err="1" smtClean="0"/>
              <a:t>Kislotaning</a:t>
            </a:r>
            <a:r>
              <a:rPr lang="en-US" sz="3600" dirty="0" smtClean="0"/>
              <a:t> </a:t>
            </a:r>
            <a:r>
              <a:rPr lang="en-US" sz="3600" dirty="0" err="1" smtClean="0"/>
              <a:t>ekvivalentini</a:t>
            </a:r>
            <a:r>
              <a:rPr lang="en-US" sz="3600" dirty="0" smtClean="0"/>
              <a:t> </a:t>
            </a:r>
            <a:r>
              <a:rPr lang="en-US" sz="3600" dirty="0" err="1" smtClean="0"/>
              <a:t>topish</a:t>
            </a:r>
            <a:r>
              <a:rPr lang="en-US" sz="3600" dirty="0" smtClean="0"/>
              <a:t> </a:t>
            </a:r>
            <a:r>
              <a:rPr lang="en-US" sz="3600" dirty="0" err="1" smtClean="0"/>
              <a:t>uchun</a:t>
            </a:r>
            <a:r>
              <a:rPr lang="en-US" sz="3600" dirty="0" smtClean="0"/>
              <a:t>  </a:t>
            </a:r>
            <a:r>
              <a:rPr lang="en-US" sz="3600" dirty="0" err="1" smtClean="0"/>
              <a:t>uning</a:t>
            </a:r>
            <a:r>
              <a:rPr lang="en-US" sz="3600" dirty="0" smtClean="0"/>
              <a:t> </a:t>
            </a:r>
            <a:r>
              <a:rPr lang="en-US" sz="3600" dirty="0" err="1" smtClean="0"/>
              <a:t>molyar</a:t>
            </a:r>
            <a:r>
              <a:rPr lang="en-US" sz="3600" dirty="0" smtClean="0"/>
              <a:t> </a:t>
            </a:r>
            <a:r>
              <a:rPr lang="en-US" sz="3600" dirty="0" err="1" smtClean="0"/>
              <a:t>massasini</a:t>
            </a:r>
            <a:r>
              <a:rPr lang="en-US" sz="3600" dirty="0" smtClean="0"/>
              <a:t> </a:t>
            </a:r>
            <a:r>
              <a:rPr lang="en-US" sz="3600" dirty="0" err="1" smtClean="0"/>
              <a:t>metall</a:t>
            </a:r>
            <a:r>
              <a:rPr lang="en-US" sz="3600" dirty="0" smtClean="0"/>
              <a:t> </a:t>
            </a:r>
            <a:r>
              <a:rPr lang="en-US" sz="3600" dirty="0" err="1" smtClean="0"/>
              <a:t>atomiga</a:t>
            </a:r>
            <a:r>
              <a:rPr lang="en-US" sz="3600" dirty="0" smtClean="0"/>
              <a:t> </a:t>
            </a:r>
            <a:r>
              <a:rPr lang="en-US" sz="3600" dirty="0" err="1" smtClean="0"/>
              <a:t>o‘rnini</a:t>
            </a:r>
            <a:r>
              <a:rPr lang="en-US" sz="3600" dirty="0" smtClean="0"/>
              <a:t> </a:t>
            </a:r>
            <a:r>
              <a:rPr lang="en-US" sz="3600" dirty="0" err="1" smtClean="0"/>
              <a:t>bera</a:t>
            </a:r>
            <a:r>
              <a:rPr lang="en-US" sz="3600" dirty="0" smtClean="0"/>
              <a:t> </a:t>
            </a:r>
            <a:r>
              <a:rPr lang="en-US" sz="3600" dirty="0" err="1" smtClean="0"/>
              <a:t>oladigan</a:t>
            </a:r>
            <a:r>
              <a:rPr lang="en-US" sz="3600" dirty="0" smtClean="0"/>
              <a:t> </a:t>
            </a:r>
            <a:r>
              <a:rPr lang="en-US" sz="3600" dirty="0" err="1" smtClean="0"/>
              <a:t>vodorodlar</a:t>
            </a:r>
            <a:r>
              <a:rPr lang="en-US" sz="3600" dirty="0" smtClean="0"/>
              <a:t> </a:t>
            </a:r>
            <a:r>
              <a:rPr lang="en-US" sz="3600" dirty="0" err="1" smtClean="0"/>
              <a:t>soniga</a:t>
            </a:r>
            <a:r>
              <a:rPr lang="en-US" sz="3600" dirty="0" smtClean="0"/>
              <a:t> </a:t>
            </a:r>
            <a:r>
              <a:rPr lang="en-US" sz="3600" dirty="0" err="1" smtClean="0"/>
              <a:t>bo‘lish</a:t>
            </a:r>
            <a:r>
              <a:rPr lang="en-US" sz="3600" dirty="0" smtClean="0"/>
              <a:t> </a:t>
            </a:r>
            <a:r>
              <a:rPr lang="en-US" sz="3600" dirty="0" err="1" smtClean="0"/>
              <a:t>kerak</a:t>
            </a:r>
            <a:r>
              <a:rPr lang="en-US" sz="3600" dirty="0" smtClean="0"/>
              <a:t>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3098044" y="3898357"/>
                <a:ext cx="5336274" cy="18560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𝑘𝑖𝑠𝑙𝑜𝑡𝑎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𝑘𝑖𝑠𝑙𝑜𝑡𝑎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44" y="3898357"/>
                <a:ext cx="5336274" cy="185609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0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Kislotaning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ekvivalenti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477" y="1487606"/>
                <a:ext cx="11668835" cy="526803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4000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:r>
                  <a:rPr lang="en-US" sz="3200" dirty="0" smtClean="0"/>
                  <a:t>49</a:t>
                </a: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 smtClean="0"/>
                  <a:t> </a:t>
                </a:r>
                <a:r>
                  <a:rPr lang="en-US" sz="3200" dirty="0" smtClean="0"/>
                  <a:t>     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000" dirty="0" smtClean="0"/>
                  <a:t>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/>
                  <a:t>  = 1</a:t>
                </a:r>
                <a:r>
                  <a:rPr lang="en-US" sz="3200" dirty="0" smtClean="0"/>
                  <a:t>       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4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:r>
                  <a:rPr lang="en-US" sz="3600" dirty="0" smtClean="0"/>
                  <a:t>48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 smtClean="0"/>
                  <a:t>)+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3600" dirty="0"/>
                  <a:t>) </a:t>
                </a:r>
                <a:r>
                  <a:rPr lang="en-US" sz="3600" dirty="0" smtClean="0"/>
                  <a:t>=  1 + 48 = 49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77" y="1487606"/>
                <a:ext cx="11668835" cy="5268035"/>
              </a:xfrm>
              <a:blipFill rotWithShape="0">
                <a:blip r:embed="rId2"/>
                <a:stretch>
                  <a:fillRect t="-810" r="-1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358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       </a:t>
            </a:r>
            <a:r>
              <a:rPr lang="en-US" sz="6000" b="1" dirty="0" err="1" smtClean="0">
                <a:solidFill>
                  <a:schemeClr val="bg1"/>
                </a:solidFill>
              </a:rPr>
              <a:t>Tuzning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2" y="1392072"/>
            <a:ext cx="10781731" cy="51179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4000" dirty="0" err="1" smtClean="0"/>
              <a:t>Tuzning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aniqlash</a:t>
            </a:r>
            <a:r>
              <a:rPr lang="en-US" sz="4000" dirty="0" smtClean="0"/>
              <a:t> </a:t>
            </a:r>
            <a:r>
              <a:rPr lang="en-US" sz="4000" dirty="0" err="1" smtClean="0"/>
              <a:t>uchun</a:t>
            </a:r>
            <a:r>
              <a:rPr lang="en-US" sz="4000" dirty="0" smtClean="0"/>
              <a:t> </a:t>
            </a:r>
            <a:r>
              <a:rPr lang="en-US" sz="4000" dirty="0" err="1" smtClean="0"/>
              <a:t>uning</a:t>
            </a:r>
            <a:r>
              <a:rPr lang="en-US" sz="4000" dirty="0" smtClean="0"/>
              <a:t> </a:t>
            </a:r>
            <a:r>
              <a:rPr lang="en-US" sz="4000" dirty="0" err="1" smtClean="0"/>
              <a:t>molyar</a:t>
            </a:r>
            <a:r>
              <a:rPr lang="en-US" sz="4000" dirty="0" smtClean="0"/>
              <a:t>  </a:t>
            </a:r>
            <a:r>
              <a:rPr lang="en-US" sz="4000" dirty="0" err="1" smtClean="0"/>
              <a:t>massasini</a:t>
            </a:r>
            <a:r>
              <a:rPr lang="en-US" sz="4000" dirty="0" smtClean="0"/>
              <a:t>  </a:t>
            </a:r>
            <a:r>
              <a:rPr lang="en-US" sz="4000" dirty="0" err="1" smtClean="0"/>
              <a:t>metall</a:t>
            </a:r>
            <a:r>
              <a:rPr lang="en-US" sz="4000" dirty="0" smtClean="0"/>
              <a:t> </a:t>
            </a:r>
            <a:r>
              <a:rPr lang="en-US" sz="4000" dirty="0" err="1" smtClean="0"/>
              <a:t>indeksi</a:t>
            </a:r>
            <a:r>
              <a:rPr lang="en-US" sz="4000" dirty="0" smtClean="0"/>
              <a:t> </a:t>
            </a:r>
            <a:r>
              <a:rPr lang="en-US" sz="4000" dirty="0" err="1" smtClean="0"/>
              <a:t>bilan</a:t>
            </a:r>
            <a:r>
              <a:rPr lang="en-US" sz="4000" dirty="0" smtClean="0"/>
              <a:t> </a:t>
            </a:r>
            <a:r>
              <a:rPr lang="en-US" sz="4000" dirty="0" err="1" smtClean="0"/>
              <a:t>valentligini</a:t>
            </a:r>
            <a:r>
              <a:rPr lang="en-US" sz="4000" dirty="0" smtClean="0"/>
              <a:t> </a:t>
            </a:r>
            <a:r>
              <a:rPr lang="en-US" sz="4000" dirty="0" err="1" smtClean="0"/>
              <a:t>ko‘paytmasiga</a:t>
            </a:r>
            <a:r>
              <a:rPr lang="en-US" sz="4000" dirty="0" smtClean="0"/>
              <a:t> </a:t>
            </a:r>
            <a:r>
              <a:rPr lang="en-US" sz="4000" dirty="0" err="1" smtClean="0"/>
              <a:t>bo‘linadi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39653" y="4067034"/>
                <a:ext cx="3821374" cy="162408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𝑡𝑢𝑧</m:t>
                        </m:r>
                      </m:sub>
                    </m:sSub>
                  </m:oMath>
                </a14:m>
                <a:r>
                  <a:rPr lang="en-US" sz="44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𝑡𝑢𝑧</m:t>
                            </m:r>
                          </m:sub>
                        </m:sSub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𝑛𝑥𝑉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53" y="4067034"/>
                <a:ext cx="3821374" cy="162408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Tuzning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ekvivalenti</a:t>
            </a:r>
            <a:endParaRPr lang="ru-RU" sz="6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477" y="1661852"/>
                <a:ext cx="11818961" cy="46434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4000" dirty="0" smtClean="0"/>
                  <a:t>    </a:t>
                </a:r>
              </a:p>
              <a:p>
                <a:pPr marL="0" indent="0">
                  <a:buNone/>
                </a:pPr>
                <a:r>
                  <a:rPr lang="ru-RU" sz="4000" dirty="0"/>
                  <a:t> </a:t>
                </a:r>
                <a:r>
                  <a:rPr lang="ru-RU" sz="4000" dirty="0" smtClean="0"/>
                  <a:t>  </a:t>
                </a:r>
                <a:r>
                  <a:rPr lang="en-US" sz="4000" dirty="0" smtClean="0"/>
                  <a:t>E(AI</a:t>
                </a:r>
                <a:r>
                  <a:rPr lang="en-US" sz="4000" baseline="-25000" dirty="0" smtClean="0"/>
                  <a:t>2</a:t>
                </a:r>
                <a:r>
                  <a:rPr lang="en-US" sz="4000" dirty="0" smtClean="0"/>
                  <a:t>(SO</a:t>
                </a:r>
                <a:r>
                  <a:rPr lang="en-US" sz="4000" baseline="-25000" dirty="0" smtClean="0"/>
                  <a:t>4</a:t>
                </a:r>
                <a:r>
                  <a:rPr lang="en-US" sz="4000" dirty="0" smtClean="0"/>
                  <a:t>)</a:t>
                </a:r>
                <a:r>
                  <a:rPr lang="en-US" sz="4000" baseline="-25000" dirty="0" smtClean="0"/>
                  <a:t>3</a:t>
                </a:r>
                <a:r>
                  <a:rPr lang="en-US" sz="4000" dirty="0" smtClean="0"/>
                  <a:t>) </a:t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/>
                          <m:t>(</m:t>
                        </m:r>
                        <m:r>
                          <m:rPr>
                            <m:nor/>
                          </m:rPr>
                          <a:rPr lang="en-US" sz="4000"/>
                          <m:t>AI</m:t>
                        </m:r>
                        <m:r>
                          <m:rPr>
                            <m:nor/>
                          </m:rPr>
                          <a:rPr lang="en-US" sz="4000" baseline="-25000"/>
                          <m:t>2</m:t>
                        </m:r>
                        <m:r>
                          <m:rPr>
                            <m:nor/>
                          </m:rPr>
                          <a:rPr lang="en-US" sz="4000"/>
                          <m:t>(</m:t>
                        </m:r>
                        <m:r>
                          <m:rPr>
                            <m:nor/>
                          </m:rPr>
                          <a:rPr lang="en-US" sz="4000"/>
                          <m:t>SO</m:t>
                        </m:r>
                        <m:r>
                          <m:rPr>
                            <m:nor/>
                          </m:rPr>
                          <a:rPr lang="en-US" sz="4000" baseline="-25000"/>
                          <m:t>4</m:t>
                        </m:r>
                        <m:r>
                          <m:rPr>
                            <m:nor/>
                          </m:rPr>
                          <a:rPr lang="en-US" sz="4000"/>
                          <m:t>)</m:t>
                        </m:r>
                        <m:r>
                          <m:rPr>
                            <m:nor/>
                          </m:rPr>
                          <a:rPr lang="en-US" sz="4000" baseline="-25000"/>
                          <m:t>3</m:t>
                        </m:r>
                        <m:r>
                          <m:rPr>
                            <m:nor/>
                          </m:rPr>
                          <a:rPr lang="en-US" sz="4000"/>
                          <m:t>)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𝑛𝑥𝑉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342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/>
                  <a:t>  = </a:t>
                </a:r>
                <a:r>
                  <a:rPr lang="en-US" sz="4000" dirty="0" smtClean="0"/>
                  <a:t>57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 err="1" smtClean="0"/>
                  <a:t>Bunda</a:t>
                </a:r>
                <a:r>
                  <a:rPr lang="en-US" sz="4000" dirty="0" smtClean="0"/>
                  <a:t> ham </a:t>
                </a:r>
                <a:r>
                  <a:rPr lang="en-US" sz="4000" dirty="0" err="1" smtClean="0"/>
                  <a:t>ionlarning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ekvivalenti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topib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qo‘shilsa</a:t>
                </a:r>
                <a:r>
                  <a:rPr lang="en-US" sz="4000" dirty="0" smtClean="0"/>
                  <a:t>, </a:t>
                </a:r>
                <a:r>
                  <a:rPr lang="en-US" sz="4000" dirty="0" err="1" smtClean="0"/>
                  <a:t>osonroq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usulda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kelib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chiqadi</a:t>
                </a:r>
                <a:r>
                  <a:rPr lang="en-US" sz="4000" dirty="0" smtClean="0"/>
                  <a:t>.</a:t>
                </a:r>
                <a:endParaRPr lang="ru-RU" sz="4000" dirty="0"/>
              </a:p>
              <a:p>
                <a:pPr marL="0" indent="0">
                  <a:buNone/>
                </a:pPr>
                <a:endParaRPr lang="ru-RU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3600" i="1" dirty="0" smtClean="0">
                    <a:latin typeface="Cambria Math" panose="02040503050406030204" pitchFamily="18" charset="0"/>
                  </a:rPr>
                  <a:t>                             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r>
                  <a:rPr lang="en-US" sz="4000" dirty="0" smtClean="0"/>
                  <a:t>E(AI</a:t>
                </a:r>
                <a:r>
                  <a:rPr lang="en-US" sz="4000" baseline="-25000" dirty="0" smtClean="0"/>
                  <a:t>2</a:t>
                </a:r>
                <a:r>
                  <a:rPr lang="en-US" sz="4000" dirty="0" smtClean="0"/>
                  <a:t>(SO</a:t>
                </a:r>
                <a:r>
                  <a:rPr lang="en-US" sz="4000" baseline="-25000" dirty="0" smtClean="0"/>
                  <a:t>4</a:t>
                </a:r>
                <a:r>
                  <a:rPr lang="en-US" sz="4000" dirty="0" smtClean="0"/>
                  <a:t>)</a:t>
                </a:r>
                <a:r>
                  <a:rPr lang="en-US" sz="4000" baseline="-25000" dirty="0" smtClean="0"/>
                  <a:t>3</a:t>
                </a:r>
                <a:r>
                  <a:rPr lang="en-US" sz="4000" dirty="0" smtClean="0"/>
                  <a:t>)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</m:oMath>
                </a14:m>
                <a:r>
                  <a:rPr lang="en-US" sz="4000" dirty="0" smtClean="0"/>
                  <a:t>)+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4000" dirty="0" smtClean="0"/>
                  <a:t>)= 9 + 48 = 57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77" y="1661852"/>
                <a:ext cx="11818961" cy="4643414"/>
              </a:xfrm>
              <a:blipFill rotWithShape="0">
                <a:blip r:embed="rId2"/>
                <a:stretch>
                  <a:fillRect l="-1599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Nordon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tuzning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8490" y="1637731"/>
                <a:ext cx="11641540" cy="5036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  </a:t>
                </a:r>
                <a:r>
                  <a:rPr lang="en-US" sz="3600" dirty="0" err="1" smtClean="0"/>
                  <a:t>Nordon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tuzning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topish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uchun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tuzning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molyar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massasini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almashgan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vodorodlar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soniga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yoki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metall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valentligini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indeksdagi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songa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ko‘paytmasiga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bo‘lamiz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E(Mg(HCO</a:t>
                </a:r>
                <a:r>
                  <a:rPr lang="en-US" sz="3600" baseline="-25000" dirty="0" smtClean="0"/>
                  <a:t>3</a:t>
                </a:r>
                <a:r>
                  <a:rPr lang="en-US" sz="3600" dirty="0" smtClean="0"/>
                  <a:t>)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146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 =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73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𝐻𝑃𝑂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 =</a:t>
                </a:r>
                <a:r>
                  <a:rPr lang="ru-RU" sz="36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342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57     </a:t>
                </a:r>
                <a:endParaRPr lang="ru-RU" sz="36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490" y="1637731"/>
                <a:ext cx="11641540" cy="5036023"/>
              </a:xfrm>
              <a:blipFill rotWithShape="0">
                <a:blip r:embed="rId2"/>
                <a:stretch>
                  <a:fillRect l="-1571" t="-3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8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Kislotali</a:t>
            </a:r>
            <a:r>
              <a:rPr lang="en-US" sz="6000" b="1" dirty="0" smtClean="0">
                <a:solidFill>
                  <a:schemeClr val="bg1"/>
                </a:solidFill>
              </a:rPr>
              <a:t>(</a:t>
            </a:r>
            <a:r>
              <a:rPr lang="en-US" sz="6000" b="1" dirty="0" err="1" smtClean="0">
                <a:solidFill>
                  <a:schemeClr val="bg1"/>
                </a:solidFill>
              </a:rPr>
              <a:t>nordon</a:t>
            </a:r>
            <a:r>
              <a:rPr lang="en-US" sz="6000" b="1" dirty="0" smtClean="0">
                <a:solidFill>
                  <a:schemeClr val="bg1"/>
                </a:solidFill>
              </a:rPr>
              <a:t>)  </a:t>
            </a:r>
            <a:r>
              <a:rPr lang="en-US" sz="6000" b="1" dirty="0" err="1" smtClean="0">
                <a:solidFill>
                  <a:schemeClr val="bg1"/>
                </a:solidFill>
              </a:rPr>
              <a:t>tuzlar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1648204"/>
            <a:ext cx="10789692" cy="486177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</a:t>
            </a:r>
            <a:r>
              <a:rPr lang="en-US" sz="4000" dirty="0" err="1" smtClean="0"/>
              <a:t>Kislotali</a:t>
            </a:r>
            <a:r>
              <a:rPr lang="en-US" sz="4000" dirty="0" smtClean="0"/>
              <a:t>  </a:t>
            </a:r>
            <a:r>
              <a:rPr lang="en-US" sz="4000" dirty="0" err="1" smtClean="0"/>
              <a:t>tuzlarda</a:t>
            </a:r>
            <a:r>
              <a:rPr lang="en-US" sz="4000" dirty="0" smtClean="0"/>
              <a:t>  </a:t>
            </a:r>
            <a:r>
              <a:rPr lang="en-US" sz="4000" dirty="0" err="1" smtClean="0"/>
              <a:t>tuzning</a:t>
            </a:r>
            <a:r>
              <a:rPr lang="en-US" sz="4000" dirty="0" smtClean="0"/>
              <a:t> </a:t>
            </a:r>
            <a:r>
              <a:rPr lang="en-US" sz="4000" dirty="0" err="1" smtClean="0"/>
              <a:t>molyar</a:t>
            </a:r>
            <a:r>
              <a:rPr lang="en-US" sz="4000" dirty="0" smtClean="0"/>
              <a:t> </a:t>
            </a:r>
            <a:r>
              <a:rPr lang="en-US" sz="4000" dirty="0" err="1" smtClean="0"/>
              <a:t>massasini</a:t>
            </a:r>
            <a:r>
              <a:rPr lang="en-US" sz="4000" dirty="0" smtClean="0"/>
              <a:t> </a:t>
            </a:r>
            <a:r>
              <a:rPr lang="en-US" sz="4000" dirty="0" err="1"/>
              <a:t>kationning</a:t>
            </a:r>
            <a:r>
              <a:rPr lang="en-US" sz="4000" dirty="0"/>
              <a:t> </a:t>
            </a:r>
            <a:r>
              <a:rPr lang="en-US" sz="4000" dirty="0" err="1"/>
              <a:t>oksidlanish</a:t>
            </a:r>
            <a:r>
              <a:rPr lang="en-US" sz="4000" dirty="0"/>
              <a:t> </a:t>
            </a:r>
            <a:r>
              <a:rPr lang="en-US" sz="4000" dirty="0" err="1"/>
              <a:t>darajasiga</a:t>
            </a:r>
            <a:r>
              <a:rPr lang="en-US" sz="4000" dirty="0"/>
              <a:t> </a:t>
            </a:r>
            <a:r>
              <a:rPr lang="en-US" sz="4000" dirty="0" err="1" smtClean="0"/>
              <a:t>bo’lib</a:t>
            </a:r>
            <a:r>
              <a:rPr lang="en-US" sz="4000" dirty="0" smtClean="0"/>
              <a:t> ham </a:t>
            </a:r>
            <a:r>
              <a:rPr lang="en-US" sz="4000" dirty="0" err="1" smtClean="0"/>
              <a:t>ekvivalentni</a:t>
            </a:r>
            <a:r>
              <a:rPr lang="en-US" sz="4000" dirty="0" smtClean="0"/>
              <a:t> </a:t>
            </a:r>
            <a:r>
              <a:rPr lang="en-US" sz="4000" dirty="0" err="1" smtClean="0"/>
              <a:t>topish</a:t>
            </a:r>
            <a:r>
              <a:rPr lang="en-US" sz="4000" dirty="0" smtClean="0"/>
              <a:t> </a:t>
            </a:r>
            <a:r>
              <a:rPr lang="en-US" sz="4000" dirty="0" err="1" smtClean="0"/>
              <a:t>mumkin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23834" y="3493921"/>
                <a:ext cx="9103056" cy="268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𝑁𝑎𝐻𝐶𝑂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3  </m:t>
                        </m:r>
                      </m:sub>
                    </m:sSub>
                  </m:oMath>
                </a14:m>
                <a:r>
                  <a:rPr lang="en-US" sz="4400" dirty="0" smtClean="0"/>
                  <a:t>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/>
                  <a:t>  =  84 </a:t>
                </a:r>
                <a:endParaRPr lang="en-US" sz="4400" dirty="0" smtClean="0"/>
              </a:p>
              <a:p>
                <a:r>
                  <a:rPr lang="en-US" sz="4400" dirty="0" smtClean="0"/>
                  <a:t>  </a:t>
                </a:r>
                <a:endParaRPr lang="en-US" sz="4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𝐻𝑃𝑂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dirty="0" smtClean="0"/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174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ru-RU" sz="4400" dirty="0" smtClean="0"/>
                  <a:t>= 87 </a:t>
                </a:r>
                <a:r>
                  <a:rPr lang="en-US" sz="4400" dirty="0" smtClean="0"/>
                  <a:t>  </a:t>
                </a:r>
                <a:endParaRPr lang="ru-RU" sz="4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34" y="3493921"/>
                <a:ext cx="9103056" cy="2683042"/>
              </a:xfrm>
              <a:prstGeom prst="rect">
                <a:avLst/>
              </a:prstGeom>
              <a:blipFill rotWithShape="0">
                <a:blip r:embed="rId2"/>
                <a:stretch>
                  <a:fillRect t="-227" b="-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3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Asosli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tuzning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809" y="1433015"/>
                <a:ext cx="11996382" cy="528168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1100" dirty="0" smtClean="0"/>
                  <a:t>    </a:t>
                </a:r>
                <a:r>
                  <a:rPr lang="en-US" sz="14400" dirty="0" err="1" smtClean="0"/>
                  <a:t>Asosli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tuzning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ekvivalentini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topish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uchun</a:t>
                </a:r>
                <a:r>
                  <a:rPr lang="en-US" sz="14400" dirty="0" smtClean="0"/>
                  <a:t>  </a:t>
                </a:r>
                <a:r>
                  <a:rPr lang="en-US" sz="14400" dirty="0" err="1" smtClean="0"/>
                  <a:t>almashgan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gidroksidlar</a:t>
                </a:r>
                <a:r>
                  <a:rPr lang="en-US" sz="14400" dirty="0" smtClean="0"/>
                  <a:t> </a:t>
                </a:r>
                <a:r>
                  <a:rPr lang="en-US" sz="14400" dirty="0" err="1" smtClean="0"/>
                  <a:t>soniga</a:t>
                </a:r>
                <a:r>
                  <a:rPr lang="en-US" sz="14400" dirty="0" smtClean="0"/>
                  <a:t>   </a:t>
                </a:r>
                <a:r>
                  <a:rPr lang="en-US" sz="14400" dirty="0" err="1" smtClean="0"/>
                  <a:t>bo‘lamiz</a:t>
                </a:r>
                <a:r>
                  <a:rPr lang="en-US" sz="144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7600" dirty="0"/>
                  <a:t> </a:t>
                </a:r>
                <a:r>
                  <a:rPr lang="en-US" sz="7600" dirty="0" smtClean="0"/>
                  <a:t>   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7300" dirty="0"/>
                  <a:t> </a:t>
                </a:r>
                <a:r>
                  <a:rPr lang="en-US" sz="73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7300" dirty="0"/>
                  <a:t> </a:t>
                </a:r>
                <a:r>
                  <a:rPr lang="en-US" sz="7300" dirty="0" smtClean="0"/>
                  <a:t>         </a:t>
                </a:r>
              </a:p>
              <a:p>
                <a:pPr marL="0" indent="0">
                  <a:buNone/>
                </a:pPr>
                <a:r>
                  <a:rPr lang="en-US" sz="7300" dirty="0"/>
                  <a:t> </a:t>
                </a:r>
                <a:r>
                  <a:rPr lang="en-US" sz="7300" dirty="0" smtClean="0"/>
                  <a:t>        </a:t>
                </a:r>
                <a:r>
                  <a:rPr lang="en-US" sz="12300" dirty="0" smtClean="0"/>
                  <a:t>E </a:t>
                </a:r>
                <a:r>
                  <a:rPr lang="en-US" sz="12300" dirty="0"/>
                  <a:t>((AI(OH)</a:t>
                </a:r>
                <a:r>
                  <a:rPr lang="en-US" sz="12300" baseline="-25000" dirty="0"/>
                  <a:t>2</a:t>
                </a:r>
                <a:r>
                  <a:rPr lang="en-US" sz="12300" dirty="0"/>
                  <a:t>)</a:t>
                </a:r>
                <a:r>
                  <a:rPr lang="en-US" sz="12300" baseline="-25000" dirty="0"/>
                  <a:t>3</a:t>
                </a:r>
                <a:r>
                  <a:rPr lang="en-US" sz="12300" dirty="0"/>
                  <a:t>PO</a:t>
                </a:r>
                <a:r>
                  <a:rPr lang="en-US" sz="12300" baseline="-25000" dirty="0"/>
                  <a:t>4</a:t>
                </a:r>
                <a:r>
                  <a:rPr lang="en-US" sz="12300" dirty="0" smtClean="0"/>
                  <a:t>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278</m:t>
                        </m:r>
                      </m:num>
                      <m:den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2300" dirty="0" smtClean="0"/>
                  <a:t>  = 92,67   </a:t>
                </a:r>
              </a:p>
              <a:p>
                <a:pPr marL="0" indent="0">
                  <a:buNone/>
                </a:pPr>
                <a:endParaRPr lang="en-US" sz="12300" dirty="0"/>
              </a:p>
              <a:p>
                <a:pPr marL="0" indent="0">
                  <a:buNone/>
                </a:pPr>
                <a:r>
                  <a:rPr lang="en-US" sz="12300" dirty="0" smtClean="0"/>
                  <a:t>       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𝐶𝑎𝑂𝐻</m:t>
                        </m:r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en-US" sz="12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2300" dirty="0" smtClean="0"/>
                  <a:t>)=</a:t>
                </a:r>
                <a:r>
                  <a:rPr lang="ru-RU" sz="123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3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300" b="0" i="1" dirty="0" smtClean="0">
                            <a:latin typeface="Cambria Math" panose="02040503050406030204" pitchFamily="18" charset="0"/>
                          </a:rPr>
                          <m:t>266</m:t>
                        </m:r>
                      </m:num>
                      <m:den>
                        <m:r>
                          <a:rPr lang="en-US" sz="123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3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300" b="0" i="1" dirty="0" smtClean="0">
                            <a:latin typeface="Cambria Math" panose="02040503050406030204" pitchFamily="18" charset="0"/>
                          </a:rPr>
                          <m:t>3  </m:t>
                        </m:r>
                      </m:den>
                    </m:f>
                  </m:oMath>
                </a14:m>
                <a:r>
                  <a:rPr lang="ru-RU" sz="12300" dirty="0" smtClean="0"/>
                  <a:t> </a:t>
                </a:r>
                <a:r>
                  <a:rPr lang="en-US" sz="12300" dirty="0" smtClean="0"/>
                  <a:t>=</a:t>
                </a:r>
                <a:r>
                  <a:rPr lang="ru-RU" sz="12300" dirty="0" smtClean="0"/>
                  <a:t> </a:t>
                </a:r>
                <a:r>
                  <a:rPr lang="en-US" sz="12300" dirty="0" smtClean="0"/>
                  <a:t>88,66</a:t>
                </a:r>
                <a:endParaRPr lang="ru-RU" sz="12300" dirty="0"/>
              </a:p>
              <a:p>
                <a:pPr marL="0" indent="0">
                  <a:buNone/>
                </a:pPr>
                <a:endParaRPr lang="ru-RU" sz="4000" dirty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809" y="1433015"/>
                <a:ext cx="11996382" cy="5281684"/>
              </a:xfrm>
              <a:blipFill rotWithShape="0">
                <a:blip r:embed="rId2"/>
                <a:stretch>
                  <a:fillRect l="-1524" t="-1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2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Asosli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tuzlar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9224" y="1620908"/>
                <a:ext cx="11873551" cy="4643414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</a:t>
                </a:r>
                <a:r>
                  <a:rPr lang="en-US" sz="4000" dirty="0" err="1" smtClean="0"/>
                  <a:t>Asosli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tuzlarda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tuzning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molyar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massasini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anionning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oksidlanish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darajasi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bilan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indeksning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ko‘paytmasiga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bo‘lib</a:t>
                </a:r>
                <a:r>
                  <a:rPr lang="en-US" sz="4000" dirty="0" smtClean="0"/>
                  <a:t> ham </a:t>
                </a:r>
                <a:r>
                  <a:rPr lang="en-US" sz="4000" dirty="0" err="1" smtClean="0"/>
                  <a:t>ekvivalent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topish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mumkin</a:t>
                </a:r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𝐶𝑎𝑂𝐻𝐶𝐼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92,5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=92,5</m:t>
                          </m:r>
                        </m:e>
                        <m:sub/>
                      </m:sSub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:r>
                  <a:rPr lang="ru-RU" sz="4000" dirty="0" smtClean="0"/>
                  <a:t>                 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𝐴𝐼𝑂𝐻𝐶𝐼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115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 = 57,5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24" y="1620908"/>
                <a:ext cx="11873551" cy="4643414"/>
              </a:xfrm>
              <a:blipFill rotWithShape="0">
                <a:blip r:embed="rId2"/>
                <a:stretch>
                  <a:fillRect l="-1797" t="-3675" r="-1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528" y="1555845"/>
            <a:ext cx="11200263" cy="530215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        </a:t>
            </a:r>
            <a:r>
              <a:rPr lang="en-US" sz="3600" dirty="0" err="1" smtClean="0"/>
              <a:t>Ekvivalent</a:t>
            </a:r>
            <a:r>
              <a:rPr lang="en-US" sz="3600" dirty="0" smtClean="0"/>
              <a:t> </a:t>
            </a:r>
            <a:r>
              <a:rPr lang="en-US" sz="3600" dirty="0" err="1" smtClean="0"/>
              <a:t>teng</a:t>
            </a:r>
            <a:r>
              <a:rPr lang="en-US" sz="3600" dirty="0" smtClean="0"/>
              <a:t> </a:t>
            </a:r>
            <a:r>
              <a:rPr lang="en-US" sz="3600" dirty="0" err="1" smtClean="0"/>
              <a:t>qiymatli</a:t>
            </a:r>
            <a:r>
              <a:rPr lang="en-US" sz="3600" dirty="0" smtClean="0"/>
              <a:t> </a:t>
            </a:r>
            <a:r>
              <a:rPr lang="en-US" sz="3600" dirty="0" err="1" smtClean="0"/>
              <a:t>demakdir</a:t>
            </a:r>
            <a:r>
              <a:rPr lang="en-US" sz="3600" dirty="0" smtClean="0"/>
              <a:t>. </a:t>
            </a:r>
            <a:r>
              <a:rPr lang="en-US" sz="3600" dirty="0" err="1" smtClean="0"/>
              <a:t>Kimyoviy</a:t>
            </a:r>
            <a:r>
              <a:rPr lang="en-US" sz="3600" dirty="0" smtClean="0"/>
              <a:t> </a:t>
            </a:r>
            <a:r>
              <a:rPr lang="en-US" sz="3600" dirty="0" err="1" smtClean="0"/>
              <a:t>reaksiyalarda</a:t>
            </a:r>
            <a:r>
              <a:rPr lang="en-US" sz="3600" dirty="0" smtClean="0"/>
              <a:t> </a:t>
            </a:r>
            <a:r>
              <a:rPr lang="en-US" sz="3600" dirty="0" err="1" smtClean="0"/>
              <a:t>moddalar</a:t>
            </a:r>
            <a:r>
              <a:rPr lang="en-US" sz="3600" dirty="0" smtClean="0"/>
              <a:t> </a:t>
            </a:r>
            <a:r>
              <a:rPr lang="en-US" sz="3600" dirty="0" err="1" smtClean="0"/>
              <a:t>bir-birlari</a:t>
            </a:r>
            <a:r>
              <a:rPr lang="en-US" sz="3600" dirty="0" smtClean="0"/>
              <a:t> </a:t>
            </a:r>
            <a:r>
              <a:rPr lang="en-US" sz="3600" dirty="0" err="1" smtClean="0"/>
              <a:t>bilan</a:t>
            </a:r>
            <a:r>
              <a:rPr lang="en-US" sz="3600" dirty="0" smtClean="0"/>
              <a:t> </a:t>
            </a:r>
            <a:r>
              <a:rPr lang="en-US" sz="3600" dirty="0" err="1" smtClean="0"/>
              <a:t>ekvivalent</a:t>
            </a:r>
            <a:r>
              <a:rPr lang="en-US" sz="3600" dirty="0" smtClean="0"/>
              <a:t> </a:t>
            </a:r>
            <a:r>
              <a:rPr lang="en-US" sz="3600" dirty="0" err="1" smtClean="0"/>
              <a:t>og‘irliklariga</a:t>
            </a:r>
            <a:r>
              <a:rPr lang="en-US" sz="3600" dirty="0" smtClean="0"/>
              <a:t> </a:t>
            </a:r>
            <a:r>
              <a:rPr lang="en-US" sz="3600" dirty="0" err="1" smtClean="0"/>
              <a:t>mos</a:t>
            </a:r>
            <a:r>
              <a:rPr lang="en-US" sz="3600" dirty="0" smtClean="0"/>
              <a:t> </a:t>
            </a:r>
            <a:r>
              <a:rPr lang="en-US" sz="3600" dirty="0" err="1" smtClean="0"/>
              <a:t>ravishda</a:t>
            </a:r>
            <a:r>
              <a:rPr lang="en-US" sz="3600" dirty="0" smtClean="0"/>
              <a:t> </a:t>
            </a:r>
            <a:r>
              <a:rPr lang="en-US" sz="3600" dirty="0" err="1" smtClean="0"/>
              <a:t>ta’sirlashadi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err="1" smtClean="0"/>
              <a:t>Elementning</a:t>
            </a:r>
            <a:r>
              <a:rPr lang="en-US" sz="3600" dirty="0" smtClean="0"/>
              <a:t> </a:t>
            </a:r>
            <a:r>
              <a:rPr lang="en-US" sz="3600" dirty="0" err="1" smtClean="0"/>
              <a:t>ekvivalentini</a:t>
            </a:r>
            <a:r>
              <a:rPr lang="en-US" sz="3600" dirty="0" smtClean="0"/>
              <a:t> </a:t>
            </a:r>
            <a:r>
              <a:rPr lang="en-US" sz="3600" dirty="0" err="1" smtClean="0"/>
              <a:t>topish</a:t>
            </a:r>
            <a:r>
              <a:rPr lang="en-US" sz="3600" dirty="0" smtClean="0"/>
              <a:t> </a:t>
            </a:r>
            <a:r>
              <a:rPr lang="en-US" sz="3600" dirty="0" err="1" smtClean="0"/>
              <a:t>uchun</a:t>
            </a:r>
            <a:r>
              <a:rPr lang="en-US" sz="3600" dirty="0" smtClean="0"/>
              <a:t> element atom </a:t>
            </a:r>
            <a:r>
              <a:rPr lang="en-US" sz="3600" dirty="0" err="1" smtClean="0"/>
              <a:t>og‘irligini</a:t>
            </a:r>
            <a:r>
              <a:rPr lang="en-US" sz="3600" dirty="0" smtClean="0"/>
              <a:t> (A) </a:t>
            </a:r>
            <a:r>
              <a:rPr lang="en-US" sz="3600" dirty="0" err="1" smtClean="0"/>
              <a:t>uning</a:t>
            </a:r>
            <a:r>
              <a:rPr lang="en-US" sz="3600" dirty="0" smtClean="0"/>
              <a:t> </a:t>
            </a:r>
            <a:r>
              <a:rPr lang="en-US" sz="3600" dirty="0" err="1" smtClean="0"/>
              <a:t>valentligiga</a:t>
            </a:r>
            <a:r>
              <a:rPr lang="en-US" sz="3600" dirty="0" smtClean="0"/>
              <a:t>  (V) </a:t>
            </a:r>
            <a:r>
              <a:rPr lang="en-US" sz="3600" dirty="0" err="1" smtClean="0"/>
              <a:t>bo‘linadi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вал 3"/>
              <p:cNvSpPr/>
              <p:nvPr/>
            </p:nvSpPr>
            <p:spPr>
              <a:xfrm>
                <a:off x="4656161" y="4416401"/>
                <a:ext cx="2879678" cy="19516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вал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61" y="4416401"/>
                <a:ext cx="2879678" cy="195163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en-US" sz="6700" b="1" dirty="0" err="1" smtClean="0">
                <a:solidFill>
                  <a:schemeClr val="bg1"/>
                </a:solidFill>
              </a:rPr>
              <a:t>Mustahkamlash</a:t>
            </a:r>
            <a:r>
              <a:rPr lang="ru-RU" sz="6700" b="1" dirty="0" smtClean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        </a:t>
            </a:r>
            <a:r>
              <a:rPr lang="ru-RU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chemeClr val="bg1"/>
                </a:solidFill>
              </a:rPr>
              <a:t>45-bet</a:t>
            </a:r>
            <a:r>
              <a:rPr lang="ru-RU" sz="4000" dirty="0">
                <a:solidFill>
                  <a:schemeClr val="bg1"/>
                </a:solidFill>
              </a:rPr>
              <a:t>)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7698" y="1552669"/>
                <a:ext cx="11745036" cy="51483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Quyidagi  </a:t>
                </a:r>
                <a:r>
                  <a:rPr lang="en-US" sz="4000" dirty="0" err="1" smtClean="0"/>
                  <a:t>birikmalarning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ekvivalentini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aniqlang</a:t>
                </a:r>
                <a:r>
                  <a:rPr lang="en-US" sz="4000" dirty="0" smtClean="0"/>
                  <a:t>: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8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2   </m:t>
                        </m:r>
                      </m:sub>
                    </m:sSub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𝑆𝑖𝑂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𝐻𝑁𝑂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800" dirty="0">
                    <a:solidFill>
                      <a:srgbClr val="00206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002060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𝑀𝑔𝑆𝑂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𝐾𝐶𝐼𝑂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                                                                    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698" y="1552669"/>
                <a:ext cx="11745036" cy="5148381"/>
              </a:xfrm>
              <a:blipFill rotWithShape="0">
                <a:blip r:embed="rId2"/>
                <a:stretch>
                  <a:fillRect l="-1868" t="-3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3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Mustahkamlash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4286" y="1470783"/>
                <a:ext cx="11723427" cy="53872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:r>
                  <a:rPr lang="en-US" sz="3600" dirty="0" smtClean="0"/>
                  <a:t>80 </a:t>
                </a:r>
                <a:r>
                  <a:rPr lang="en-US" sz="40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127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:r>
                  <a:rPr lang="en-US" sz="3200" dirty="0" smtClean="0"/>
                  <a:t>127</a:t>
                </a:r>
              </a:p>
              <a:p>
                <a:pPr marL="0" indent="0">
                  <a:buNone/>
                </a:pPr>
                <a:endParaRPr lang="en-US" sz="3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60 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:r>
                  <a:rPr lang="en-US" sz="3200" dirty="0" smtClean="0"/>
                  <a:t>15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183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sz="3600" dirty="0" smtClean="0"/>
                  <a:t> =  13,07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𝐻𝑁𝑂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47  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47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S)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34 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=  17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𝑀𝑔𝑆𝑂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)=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60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𝐾𝐶𝐼𝑂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122,5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= 122,5</a:t>
                </a:r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286" y="1470783"/>
                <a:ext cx="11723427" cy="5387217"/>
              </a:xfrm>
              <a:blipFill rotWithShape="0">
                <a:blip r:embed="rId2"/>
                <a:stretch>
                  <a:fillRect t="-1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825625"/>
            <a:ext cx="11109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4000" dirty="0" err="1" smtClean="0"/>
              <a:t>Ikki</a:t>
            </a:r>
            <a:r>
              <a:rPr lang="en-US" sz="4000" dirty="0" smtClean="0"/>
              <a:t> </a:t>
            </a:r>
            <a:r>
              <a:rPr lang="en-US" sz="4000" dirty="0" err="1" smtClean="0"/>
              <a:t>valentli</a:t>
            </a:r>
            <a:r>
              <a:rPr lang="en-US" sz="4000" dirty="0" smtClean="0"/>
              <a:t> </a:t>
            </a:r>
            <a:r>
              <a:rPr lang="en-US" sz="4000" dirty="0" err="1" smtClean="0"/>
              <a:t>metallning</a:t>
            </a:r>
            <a:r>
              <a:rPr lang="en-US" sz="4000" dirty="0" smtClean="0"/>
              <a:t>  </a:t>
            </a:r>
            <a:r>
              <a:rPr lang="en-US" sz="4000" dirty="0" err="1" smtClean="0"/>
              <a:t>ekvivalent</a:t>
            </a:r>
            <a:r>
              <a:rPr lang="en-US" sz="4000" dirty="0" smtClean="0"/>
              <a:t> </a:t>
            </a:r>
            <a:r>
              <a:rPr lang="en-US" sz="4000" dirty="0" err="1" smtClean="0"/>
              <a:t>massasi</a:t>
            </a:r>
            <a:r>
              <a:rPr lang="en-US" sz="4000" dirty="0" smtClean="0"/>
              <a:t> 32 g/</a:t>
            </a:r>
            <a:r>
              <a:rPr lang="en-US" sz="4000" dirty="0" err="1" smtClean="0"/>
              <a:t>mol</a:t>
            </a:r>
            <a:r>
              <a:rPr lang="en-US" sz="4000" dirty="0" smtClean="0"/>
              <a:t> </a:t>
            </a:r>
            <a:r>
              <a:rPr lang="en-US" sz="4000" dirty="0" err="1" smtClean="0"/>
              <a:t>ga</a:t>
            </a:r>
            <a:r>
              <a:rPr lang="en-US" sz="4000" dirty="0" smtClean="0"/>
              <a:t> </a:t>
            </a:r>
            <a:r>
              <a:rPr lang="en-US" sz="4000" dirty="0" err="1" smtClean="0"/>
              <a:t>teng</a:t>
            </a:r>
            <a:r>
              <a:rPr lang="en-US" sz="4000" dirty="0" smtClean="0"/>
              <a:t>.  Shu </a:t>
            </a:r>
            <a:r>
              <a:rPr lang="en-US" sz="4000" dirty="0" err="1" smtClean="0"/>
              <a:t>metall</a:t>
            </a:r>
            <a:r>
              <a:rPr lang="en-US" sz="4000" dirty="0" smtClean="0"/>
              <a:t> </a:t>
            </a:r>
            <a:r>
              <a:rPr lang="en-US" sz="4000" dirty="0" err="1" smtClean="0"/>
              <a:t>hosil</a:t>
            </a:r>
            <a:r>
              <a:rPr lang="en-US" sz="4000" dirty="0" smtClean="0"/>
              <a:t> </a:t>
            </a:r>
            <a:r>
              <a:rPr lang="en-US" sz="4000" dirty="0" err="1" smtClean="0"/>
              <a:t>qilgan</a:t>
            </a:r>
            <a:r>
              <a:rPr lang="en-US" sz="4000" dirty="0" smtClean="0"/>
              <a:t> </a:t>
            </a:r>
            <a:r>
              <a:rPr lang="en-US" sz="4000" dirty="0" err="1" smtClean="0"/>
              <a:t>oksidning</a:t>
            </a:r>
            <a:r>
              <a:rPr lang="en-US" sz="4000" dirty="0" smtClean="0"/>
              <a:t> </a:t>
            </a:r>
            <a:r>
              <a:rPr lang="en-US" sz="4000" dirty="0" err="1" smtClean="0"/>
              <a:t>ekvivalent</a:t>
            </a:r>
            <a:r>
              <a:rPr lang="en-US" sz="4000" dirty="0" smtClean="0"/>
              <a:t> </a:t>
            </a:r>
            <a:r>
              <a:rPr lang="en-US" sz="4000" dirty="0" err="1" smtClean="0"/>
              <a:t>massasini</a:t>
            </a:r>
            <a:r>
              <a:rPr lang="en-US" sz="4000" dirty="0" smtClean="0"/>
              <a:t> toping.</a:t>
            </a:r>
          </a:p>
          <a:p>
            <a:pPr marL="0" indent="0">
              <a:buNone/>
            </a:pPr>
            <a:r>
              <a:rPr lang="en-US" sz="4000" dirty="0" smtClean="0"/>
              <a:t>A) 30</a:t>
            </a:r>
          </a:p>
          <a:p>
            <a:pPr marL="0" indent="0">
              <a:buNone/>
            </a:pPr>
            <a:r>
              <a:rPr lang="en-US" sz="4000" dirty="0" smtClean="0"/>
              <a:t>B) 28</a:t>
            </a:r>
          </a:p>
          <a:p>
            <a:pPr marL="0" indent="0">
              <a:buNone/>
            </a:pPr>
            <a:r>
              <a:rPr lang="en-US" sz="4000" dirty="0" smtClean="0"/>
              <a:t>C) 20</a:t>
            </a:r>
          </a:p>
          <a:p>
            <a:pPr marL="0" indent="0">
              <a:buNone/>
            </a:pPr>
            <a:r>
              <a:rPr lang="en-US" sz="4000" dirty="0" smtClean="0"/>
              <a:t>D) 40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358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12159018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7131" y="170279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     A = </a:t>
                </a:r>
                <a:r>
                  <a:rPr lang="en-US" sz="4000" dirty="0" err="1" smtClean="0"/>
                  <a:t>ExV</a:t>
                </a:r>
                <a:r>
                  <a:rPr lang="en-US" sz="4000" dirty="0" smtClean="0"/>
                  <a:t>         A= </a:t>
                </a:r>
                <a:r>
                  <a:rPr lang="en-US" sz="3600" dirty="0" smtClean="0"/>
                  <a:t>32x2 = 64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 M(</a:t>
                </a:r>
                <a:r>
                  <a:rPr lang="en-US" sz="4000" dirty="0" err="1" smtClean="0"/>
                  <a:t>MeO</a:t>
                </a:r>
                <a:r>
                  <a:rPr lang="en-US" sz="4000" dirty="0" smtClean="0"/>
                  <a:t>)= </a:t>
                </a:r>
                <a:r>
                  <a:rPr lang="en-US" sz="3600" dirty="0" smtClean="0"/>
                  <a:t>64+16 = 80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𝑜𝑘𝑠𝑖𝑑</m:t>
                        </m:r>
                      </m:sub>
                    </m:sSub>
                  </m:oMath>
                </a14:m>
                <a:r>
                  <a:rPr lang="en-US" sz="44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𝑜𝑘𝑠𝑖𝑑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𝑛𝑥𝑉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  = </a:t>
                </a:r>
                <a:r>
                  <a:rPr lang="en-US" sz="4000" dirty="0" smtClean="0"/>
                  <a:t>40  </a:t>
                </a:r>
                <a:r>
                  <a:rPr lang="en-US" sz="4000" dirty="0" err="1" smtClean="0"/>
                  <a:t>javob:D</a:t>
                </a:r>
                <a:endParaRPr lang="en-US" sz="4000" dirty="0" smtClean="0"/>
              </a:p>
              <a:p>
                <a:pPr marL="0" indent="0">
                  <a:buNone/>
                </a:pPr>
                <a:endParaRPr lang="ru-RU" sz="4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131" y="1702795"/>
                <a:ext cx="10515600" cy="4351338"/>
              </a:xfrm>
              <a:blipFill rotWithShape="0">
                <a:blip r:embed="rId2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1690688"/>
            <a:ext cx="112446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aseline="-25000" dirty="0" smtClean="0"/>
              <a:t> </a:t>
            </a:r>
            <a:r>
              <a:rPr lang="en-US" sz="4000" dirty="0"/>
              <a:t>Al</a:t>
            </a:r>
            <a:r>
              <a:rPr lang="en-US" sz="4000" baseline="-25000" dirty="0"/>
              <a:t>2</a:t>
            </a:r>
            <a:r>
              <a:rPr lang="en-US" sz="4000" dirty="0"/>
              <a:t>(XO</a:t>
            </a:r>
            <a:r>
              <a:rPr lang="en-US" sz="4000" baseline="-25000" dirty="0"/>
              <a:t>3</a:t>
            </a:r>
            <a:r>
              <a:rPr lang="en-US" sz="4000" dirty="0"/>
              <a:t>)</a:t>
            </a:r>
            <a:r>
              <a:rPr lang="en-US" sz="4000" baseline="-25000" dirty="0"/>
              <a:t>3</a:t>
            </a:r>
            <a:r>
              <a:rPr lang="en-US" sz="4000" dirty="0"/>
              <a:t>    </a:t>
            </a:r>
            <a:r>
              <a:rPr lang="en-US" sz="4000" dirty="0" err="1"/>
              <a:t>tarkibidagi</a:t>
            </a:r>
            <a:r>
              <a:rPr lang="en-US" sz="4000" dirty="0"/>
              <a:t> </a:t>
            </a:r>
            <a:r>
              <a:rPr lang="en-US" sz="4000" dirty="0" err="1"/>
              <a:t>noma’lum</a:t>
            </a:r>
            <a:r>
              <a:rPr lang="en-US" sz="4000" dirty="0"/>
              <a:t> </a:t>
            </a:r>
            <a:r>
              <a:rPr lang="en-US" sz="4000" dirty="0" err="1"/>
              <a:t>elementning</a:t>
            </a:r>
            <a:r>
              <a:rPr lang="en-US" sz="4000" dirty="0"/>
              <a:t> </a:t>
            </a:r>
            <a:r>
              <a:rPr lang="en-US" sz="4000" dirty="0" err="1"/>
              <a:t>ekvivalent</a:t>
            </a:r>
            <a:r>
              <a:rPr lang="en-US" sz="4000" dirty="0"/>
              <a:t> </a:t>
            </a:r>
            <a:r>
              <a:rPr lang="en-US" sz="4000" dirty="0" err="1"/>
              <a:t>massasi</a:t>
            </a:r>
            <a:r>
              <a:rPr lang="en-US" sz="4000" dirty="0"/>
              <a:t>  32 </a:t>
            </a:r>
            <a:r>
              <a:rPr lang="en-US" sz="4000" dirty="0" err="1"/>
              <a:t>ga</a:t>
            </a:r>
            <a:r>
              <a:rPr lang="en-US" sz="4000" dirty="0"/>
              <a:t> </a:t>
            </a:r>
            <a:r>
              <a:rPr lang="en-US" sz="4000" dirty="0" err="1"/>
              <a:t>teng.Birikmaning</a:t>
            </a:r>
            <a:r>
              <a:rPr lang="en-US" sz="4000" dirty="0"/>
              <a:t> </a:t>
            </a:r>
            <a:r>
              <a:rPr lang="en-US" sz="4000" dirty="0" err="1"/>
              <a:t>molyar</a:t>
            </a:r>
            <a:r>
              <a:rPr lang="en-US" sz="4000" dirty="0"/>
              <a:t> </a:t>
            </a:r>
            <a:r>
              <a:rPr lang="en-US" sz="4000" dirty="0" err="1"/>
              <a:t>massasini</a:t>
            </a:r>
            <a:r>
              <a:rPr lang="en-US" sz="4000" dirty="0"/>
              <a:t> </a:t>
            </a:r>
            <a:r>
              <a:rPr lang="en-US" sz="4000" dirty="0" err="1"/>
              <a:t>aniqlang</a:t>
            </a:r>
            <a:r>
              <a:rPr lang="en-US" sz="4000" dirty="0"/>
              <a:t>.</a:t>
            </a:r>
            <a:endParaRPr lang="ru-RU" sz="4000" dirty="0"/>
          </a:p>
          <a:p>
            <a:pPr marL="0" indent="0">
              <a:buNone/>
            </a:pPr>
            <a:r>
              <a:rPr lang="en-US" sz="4000" dirty="0" smtClean="0"/>
              <a:t>A) 582</a:t>
            </a:r>
          </a:p>
          <a:p>
            <a:pPr marL="0" indent="0">
              <a:buNone/>
            </a:pPr>
            <a:r>
              <a:rPr lang="en-US" sz="4000" dirty="0" smtClean="0"/>
              <a:t>B) 640</a:t>
            </a:r>
          </a:p>
          <a:p>
            <a:pPr marL="0" indent="0">
              <a:buNone/>
            </a:pPr>
            <a:r>
              <a:rPr lang="en-US" sz="4000" dirty="0" smtClean="0"/>
              <a:t>C) 630</a:t>
            </a:r>
          </a:p>
          <a:p>
            <a:pPr marL="0" indent="0">
              <a:buNone/>
            </a:pPr>
            <a:r>
              <a:rPr lang="en-US" sz="4000" dirty="0" smtClean="0"/>
              <a:t>D) 570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10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825625"/>
            <a:ext cx="11750722" cy="486177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   Al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(XO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)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   </a:t>
            </a:r>
            <a:r>
              <a:rPr lang="en-US" sz="4000" dirty="0" err="1"/>
              <a:t>tarkibidagi</a:t>
            </a:r>
            <a:r>
              <a:rPr lang="en-US" sz="4000" dirty="0"/>
              <a:t> </a:t>
            </a:r>
            <a:r>
              <a:rPr lang="en-US" sz="4000" dirty="0" err="1"/>
              <a:t>noma’lum</a:t>
            </a:r>
            <a:r>
              <a:rPr lang="en-US" sz="4000" dirty="0"/>
              <a:t> </a:t>
            </a:r>
            <a:r>
              <a:rPr lang="en-US" sz="4000" dirty="0" err="1"/>
              <a:t>elementning</a:t>
            </a:r>
            <a:r>
              <a:rPr lang="en-US" sz="4000" dirty="0"/>
              <a:t> </a:t>
            </a:r>
            <a:r>
              <a:rPr lang="en-US" sz="4000" dirty="0" err="1" smtClean="0"/>
              <a:t>valentligini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aniqlaymiz</a:t>
            </a:r>
            <a:r>
              <a:rPr lang="en-US" sz="4000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III     x   II</a:t>
            </a: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Al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(XO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)</a:t>
            </a:r>
            <a:r>
              <a:rPr lang="en-US" sz="4000" baseline="-25000" dirty="0" smtClean="0"/>
              <a:t>3       </a:t>
            </a:r>
            <a:r>
              <a:rPr lang="en-US" sz="4000" dirty="0" err="1"/>
              <a:t>ya’ni</a:t>
            </a:r>
            <a:r>
              <a:rPr lang="en-US" sz="4000" baseline="-25000" dirty="0"/>
              <a:t> </a:t>
            </a:r>
            <a:r>
              <a:rPr lang="en-US" sz="4000" dirty="0"/>
              <a:t> 4 </a:t>
            </a:r>
            <a:r>
              <a:rPr lang="en-US" sz="4000" dirty="0" err="1"/>
              <a:t>ga</a:t>
            </a:r>
            <a:r>
              <a:rPr lang="en-US" sz="4000" dirty="0"/>
              <a:t> </a:t>
            </a:r>
            <a:r>
              <a:rPr lang="en-US" sz="4000" dirty="0" err="1"/>
              <a:t>teng</a:t>
            </a:r>
            <a:r>
              <a:rPr lang="en-US" sz="4000" dirty="0" smtClean="0"/>
              <a:t>.  A=</a:t>
            </a:r>
            <a:r>
              <a:rPr lang="en-US" sz="4000" dirty="0" err="1" smtClean="0"/>
              <a:t>ExV</a:t>
            </a:r>
            <a:r>
              <a:rPr lang="en-US" sz="4000" dirty="0" smtClean="0"/>
              <a:t> </a:t>
            </a:r>
            <a:r>
              <a:rPr lang="en-US" sz="4000" dirty="0" err="1" smtClean="0"/>
              <a:t>formulasi</a:t>
            </a:r>
            <a:r>
              <a:rPr lang="en-US" sz="4000" dirty="0" smtClean="0"/>
              <a:t> </a:t>
            </a:r>
            <a:r>
              <a:rPr lang="en-US" sz="4000" dirty="0" err="1" smtClean="0"/>
              <a:t>asosida</a:t>
            </a:r>
            <a:r>
              <a:rPr lang="en-US" sz="4000" dirty="0" smtClean="0"/>
              <a:t>  element atom </a:t>
            </a:r>
            <a:r>
              <a:rPr lang="en-US" sz="4000" dirty="0" err="1" smtClean="0"/>
              <a:t>massasini</a:t>
            </a:r>
            <a:r>
              <a:rPr lang="en-US" sz="4000" dirty="0" smtClean="0"/>
              <a:t> </a:t>
            </a:r>
            <a:r>
              <a:rPr lang="en-US" sz="4000" dirty="0" err="1" smtClean="0"/>
              <a:t>topamiz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4  32=128     m=27   2+(128 +48)  3 = 582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                  </a:t>
            </a:r>
            <a:r>
              <a:rPr lang="en-US" sz="4000" dirty="0" err="1" smtClean="0"/>
              <a:t>javob:A</a:t>
            </a:r>
            <a:endParaRPr lang="en-US" sz="4000" dirty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Умножение 3"/>
          <p:cNvSpPr/>
          <p:nvPr/>
        </p:nvSpPr>
        <p:spPr>
          <a:xfrm>
            <a:off x="8175009" y="4976240"/>
            <a:ext cx="218365" cy="17742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5008727" y="4976240"/>
            <a:ext cx="191069" cy="23528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1050878" y="5042703"/>
            <a:ext cx="122829" cy="10235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19296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sz="6000" b="1" dirty="0" err="1" smtClean="0">
                <a:solidFill>
                  <a:schemeClr val="bg1"/>
                </a:solidFill>
              </a:rPr>
              <a:t>Mustaqil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bajarish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uchun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topshiriq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85114" y="1743738"/>
                <a:ext cx="6463352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𝐻𝐽𝑂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da </a:t>
                </a:r>
                <a:r>
                  <a:rPr lang="en-US" sz="3600" dirty="0" err="1" smtClean="0"/>
                  <a:t>yodning</a:t>
                </a:r>
                <a:r>
                  <a:rPr lang="en-US" sz="36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𝐻𝑀𝑛𝑂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 smtClean="0"/>
                  <a:t> da </a:t>
                </a:r>
                <a:r>
                  <a:rPr lang="en-US" sz="3600" dirty="0" err="1" smtClean="0"/>
                  <a:t>marganesning</a:t>
                </a:r>
                <a:r>
                  <a:rPr lang="en-US" sz="36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𝐻𝑁𝑂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da </a:t>
                </a:r>
                <a:r>
                  <a:rPr lang="en-US" sz="3600" dirty="0" err="1" smtClean="0"/>
                  <a:t>azotning</a:t>
                </a:r>
                <a:r>
                  <a:rPr lang="en-US" sz="36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Ca</a:t>
                </a:r>
                <a:r>
                  <a:rPr lang="en-US" sz="3600" baseline="-25000" dirty="0" smtClean="0"/>
                  <a:t>3</a:t>
                </a:r>
                <a:r>
                  <a:rPr lang="en-US" sz="3600" dirty="0" smtClean="0"/>
                  <a:t>(PO</a:t>
                </a:r>
                <a:r>
                  <a:rPr lang="en-US" sz="3600" baseline="-25000" dirty="0" smtClean="0"/>
                  <a:t>4</a:t>
                </a:r>
                <a:r>
                  <a:rPr lang="en-US" sz="3600" dirty="0" smtClean="0"/>
                  <a:t>)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da 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fosforning</a:t>
                </a:r>
                <a:r>
                  <a:rPr lang="en-US" sz="36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da </a:t>
                </a:r>
                <a:r>
                  <a:rPr lang="en-US" sz="3600" dirty="0" err="1" smtClean="0"/>
                  <a:t>oltingugurtning</a:t>
                </a:r>
                <a:r>
                  <a:rPr lang="en-US" sz="3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 err="1" smtClean="0"/>
                  <a:t>ekvivalentini</a:t>
                </a:r>
                <a:r>
                  <a:rPr lang="en-US" sz="3600" dirty="0" smtClean="0"/>
                  <a:t> toping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5114" y="1743738"/>
                <a:ext cx="6463352" cy="4351338"/>
              </a:xfrm>
              <a:blipFill rotWithShape="0">
                <a:blip r:embed="rId2"/>
                <a:stretch>
                  <a:fillRect l="-2830" t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Mustaqil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bajarish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uchun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topshiriq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71516" y="1757386"/>
                <a:ext cx="964896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400" dirty="0" smtClean="0"/>
                  <a:t>     </a:t>
                </a:r>
                <a:r>
                  <a:rPr lang="en-US" sz="4400" dirty="0" err="1" smtClean="0"/>
                  <a:t>Berilgan</a:t>
                </a:r>
                <a:r>
                  <a:rPr lang="en-US" sz="4400" dirty="0" smtClean="0"/>
                  <a:t>    </a:t>
                </a:r>
                <a:r>
                  <a:rPr lang="en-US" sz="4400" dirty="0" err="1" smtClean="0"/>
                  <a:t>moddalarning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ekvivalent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og‘irligini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aniqlang</a:t>
                </a:r>
                <a:r>
                  <a:rPr lang="en-US" sz="4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3  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𝐻𝐶𝐼𝑂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𝑀𝑔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𝐶𝑟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𝐶𝑑𝑆𝑂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ru-RU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1516" y="1757386"/>
                <a:ext cx="9648968" cy="4351338"/>
              </a:xfrm>
              <a:blipFill rotWithShape="0">
                <a:blip r:embed="rId2"/>
                <a:stretch>
                  <a:fillRect l="-2592" t="-4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6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Misollar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0528" y="1661851"/>
                <a:ext cx="11431137" cy="488907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  </a:t>
                </a:r>
                <a:endParaRPr lang="en-US" sz="4000" b="0" dirty="0" smtClean="0"/>
              </a:p>
              <a:p>
                <a:pPr marL="0" indent="0">
                  <a:buNone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2    </m:t>
                        </m:r>
                      </m:den>
                    </m:f>
                  </m:oMath>
                </a14:m>
                <a:r>
                  <a:rPr lang="en-US" sz="4800" dirty="0" smtClean="0"/>
                  <a:t> = 8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1  </m:t>
                        </m:r>
                      </m:den>
                    </m:f>
                  </m:oMath>
                </a14:m>
                <a:r>
                  <a:rPr lang="en-US" sz="4800" dirty="0" smtClean="0"/>
                  <a:t> = 1</a:t>
                </a:r>
              </a:p>
              <a:p>
                <a:pPr marL="0" indent="0">
                  <a:buNone/>
                </a:pPr>
                <a:r>
                  <a:rPr lang="en-US" sz="4000" b="0" dirty="0" smtClean="0"/>
                  <a:t>                                    </a:t>
                </a:r>
                <a:endParaRPr lang="en-US" sz="4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2    </m:t>
                        </m:r>
                      </m:den>
                    </m:f>
                  </m:oMath>
                </a14:m>
                <a:r>
                  <a:rPr lang="en-US" sz="4800" dirty="0" smtClean="0"/>
                  <a:t> = 20</a:t>
                </a:r>
                <a:endParaRPr lang="ru-RU" sz="4800" dirty="0"/>
              </a:p>
              <a:p>
                <a:pPr marL="0" indent="0">
                  <a:buNone/>
                </a:pPr>
                <a:endParaRPr lang="ru-RU" sz="4000" dirty="0"/>
              </a:p>
              <a:p>
                <a:pPr marL="0" indent="0">
                  <a:buNone/>
                </a:pP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528" y="1661851"/>
                <a:ext cx="11431137" cy="488907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0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og‘irlik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743738"/>
            <a:ext cx="1128669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     </a:t>
            </a:r>
            <a:r>
              <a:rPr lang="en-US" sz="4000" dirty="0" err="1" smtClean="0"/>
              <a:t>Biror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elementni</a:t>
            </a:r>
            <a:r>
              <a:rPr lang="en-US" sz="4000" dirty="0" smtClean="0"/>
              <a:t> -1 </a:t>
            </a:r>
            <a:r>
              <a:rPr lang="en-US" sz="4000" dirty="0" err="1" smtClean="0"/>
              <a:t>og‘irlik</a:t>
            </a:r>
            <a:r>
              <a:rPr lang="en-US" sz="4000" dirty="0" smtClean="0"/>
              <a:t> </a:t>
            </a:r>
            <a:r>
              <a:rPr lang="en-US" sz="4000" dirty="0" err="1" smtClean="0"/>
              <a:t>qism</a:t>
            </a:r>
            <a:r>
              <a:rPr lang="en-US" sz="4000" dirty="0" smtClean="0"/>
              <a:t> </a:t>
            </a:r>
            <a:r>
              <a:rPr lang="en-US" sz="4000" dirty="0" err="1" smtClean="0"/>
              <a:t>vodorod</a:t>
            </a:r>
            <a:r>
              <a:rPr lang="en-US" sz="4000" dirty="0" smtClean="0"/>
              <a:t>  </a:t>
            </a:r>
            <a:r>
              <a:rPr lang="en-US" sz="4000" dirty="0" err="1" smtClean="0"/>
              <a:t>yoki</a:t>
            </a:r>
            <a:r>
              <a:rPr lang="en-US" sz="4000" dirty="0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8 </a:t>
            </a:r>
            <a:r>
              <a:rPr lang="en-US" sz="4000" dirty="0" err="1" smtClean="0"/>
              <a:t>og‘irlik</a:t>
            </a:r>
            <a:r>
              <a:rPr lang="en-US" sz="4000" dirty="0" smtClean="0"/>
              <a:t> </a:t>
            </a:r>
            <a:r>
              <a:rPr lang="en-US" sz="4000" dirty="0" err="1" smtClean="0"/>
              <a:t>qism</a:t>
            </a:r>
            <a:r>
              <a:rPr lang="en-US" sz="4000" dirty="0" smtClean="0"/>
              <a:t>  </a:t>
            </a:r>
            <a:r>
              <a:rPr lang="en-US" sz="4000" dirty="0" err="1" smtClean="0"/>
              <a:t>kislorod</a:t>
            </a:r>
            <a:r>
              <a:rPr lang="en-US" sz="4000" dirty="0" smtClean="0"/>
              <a:t>  </a:t>
            </a:r>
            <a:r>
              <a:rPr lang="en-US" sz="4000" dirty="0" err="1" smtClean="0"/>
              <a:t>bilan</a:t>
            </a:r>
            <a:r>
              <a:rPr lang="en-US" sz="4000" dirty="0" smtClean="0"/>
              <a:t> </a:t>
            </a:r>
            <a:r>
              <a:rPr lang="en-US" sz="4000" dirty="0" err="1" smtClean="0"/>
              <a:t>qoldiqsiz</a:t>
            </a:r>
            <a:r>
              <a:rPr lang="en-US" sz="4000" dirty="0" smtClean="0"/>
              <a:t> </a:t>
            </a:r>
            <a:r>
              <a:rPr lang="en-US" sz="4000" dirty="0" err="1" smtClean="0"/>
              <a:t>ta’sirlashadigan</a:t>
            </a:r>
            <a:r>
              <a:rPr lang="en-US" sz="4000" dirty="0" smtClean="0"/>
              <a:t>  </a:t>
            </a:r>
            <a:r>
              <a:rPr lang="en-US" sz="4000" dirty="0" err="1" smtClean="0"/>
              <a:t>massasiga</a:t>
            </a:r>
            <a:r>
              <a:rPr lang="en-US" sz="4000" dirty="0" smtClean="0"/>
              <a:t>   </a:t>
            </a:r>
            <a:r>
              <a:rPr lang="en-US" sz="4000" dirty="0" err="1" smtClean="0"/>
              <a:t>shu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elementning</a:t>
            </a:r>
            <a:r>
              <a:rPr lang="en-US" sz="4000" dirty="0" smtClean="0"/>
              <a:t>  </a:t>
            </a:r>
            <a:r>
              <a:rPr lang="en-US" sz="4000" b="1" dirty="0" err="1" smtClean="0">
                <a:solidFill>
                  <a:srgbClr val="002060"/>
                </a:solidFill>
              </a:rPr>
              <a:t>ekvivalent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og‘irligi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/>
              <a:t>deyiladi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93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O‘zgaruvchan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ekvivalentlik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8364" y="1325562"/>
                <a:ext cx="11586950" cy="55324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sz="3600" dirty="0" err="1" smtClean="0"/>
                  <a:t>Ba’zi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elementlarning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valentliklari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o‘zgaruvchan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 smtClean="0"/>
                  <a:t>.</a:t>
                </a:r>
                <a:r>
                  <a:rPr lang="ru-RU" sz="3600" dirty="0" smtClean="0"/>
                  <a:t> </a:t>
                </a:r>
                <a:r>
                  <a:rPr lang="en-US" sz="3600" dirty="0" err="1" smtClean="0"/>
                  <a:t>Valentliklari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o‘zgaruvchan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elementlarda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ekvivalentligi</a:t>
                </a:r>
                <a:r>
                  <a:rPr lang="en-US" sz="3600" dirty="0" smtClean="0"/>
                  <a:t> ham </a:t>
                </a:r>
                <a:r>
                  <a:rPr lang="en-US" sz="3600" dirty="0" err="1" smtClean="0"/>
                  <a:t>o‘zgaruvchan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bo‘ladi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err="1" smtClean="0"/>
                  <a:t>Oltingugurt</a:t>
                </a:r>
                <a:r>
                  <a:rPr lang="en-US" sz="3600" dirty="0" smtClean="0"/>
                  <a:t> (IV) </a:t>
                </a:r>
                <a:r>
                  <a:rPr lang="en-US" sz="3600" dirty="0" err="1" smtClean="0"/>
                  <a:t>oksidi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err="1" smtClean="0"/>
                  <a:t>va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oltingugurt</a:t>
                </a:r>
                <a:r>
                  <a:rPr lang="en-US" sz="3600" dirty="0" smtClean="0"/>
                  <a:t> (VI) </a:t>
                </a:r>
                <a:r>
                  <a:rPr lang="en-US" sz="3600" dirty="0" err="1" smtClean="0"/>
                  <a:t>oksidi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tarkibidagi  </a:t>
                </a:r>
                <a:r>
                  <a:rPr lang="en-US" sz="3600" dirty="0" err="1" smtClean="0"/>
                  <a:t>oltingugurt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atomining</a:t>
                </a:r>
                <a:r>
                  <a:rPr lang="en-US" sz="3600" dirty="0" smtClean="0"/>
                  <a:t>   </a:t>
                </a:r>
                <a:r>
                  <a:rPr lang="en-US" sz="3600" dirty="0" err="1" smtClean="0"/>
                  <a:t>ekvivalentini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hisoblab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topamiz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4    </m:t>
                        </m:r>
                      </m:den>
                    </m:f>
                  </m:oMath>
                </a14:m>
                <a:r>
                  <a:rPr lang="en-US" sz="3600" dirty="0" smtClean="0"/>
                  <a:t> = 8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6   </m:t>
                        </m:r>
                      </m:den>
                    </m:f>
                  </m:oMath>
                </a14:m>
                <a:r>
                  <a:rPr lang="en-US" sz="3600" dirty="0" smtClean="0"/>
                  <a:t> = 5,33</a:t>
                </a:r>
                <a:endParaRPr lang="ru-RU" sz="36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4" y="1325562"/>
                <a:ext cx="11586950" cy="5532437"/>
              </a:xfrm>
              <a:blipFill rotWithShape="0">
                <a:blip r:embed="rId2"/>
                <a:stretch>
                  <a:fillRect l="-1631" t="-2643" r="-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sz="6000" b="1" dirty="0" err="1" smtClean="0">
                <a:solidFill>
                  <a:schemeClr val="bg1"/>
                </a:solidFill>
              </a:rPr>
              <a:t>Oddiy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moddalar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35,5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 smtClean="0"/>
                  <a:t>  = </a:t>
                </a:r>
                <a:r>
                  <a:rPr lang="en-US" sz="3600" dirty="0" smtClean="0"/>
                  <a:t>35,5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(CI-CI)  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4000" b="0" dirty="0" smtClean="0"/>
                  <a:t>  </a:t>
                </a:r>
                <a:endParaRPr lang="ru-RU" sz="4000" b="0" dirty="0" smtClean="0"/>
              </a:p>
              <a:p>
                <a:pPr marL="0" indent="0">
                  <a:buNone/>
                </a:pPr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/>
                  <a:t>   = 4,67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000" dirty="0" smtClean="0"/>
                  <a:t>)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7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Ionning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9307" y="1610435"/>
                <a:ext cx="11932693" cy="52475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sz="3600" dirty="0" err="1"/>
                  <a:t>I</a:t>
                </a:r>
                <a:r>
                  <a:rPr lang="en-US" sz="3600" dirty="0" err="1" smtClean="0"/>
                  <a:t>onning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ekvivalentini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topish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uchun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uning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massasini</a:t>
                </a:r>
                <a:r>
                  <a:rPr lang="en-US" sz="3600" dirty="0" smtClean="0"/>
                  <a:t> ion </a:t>
                </a:r>
                <a:r>
                  <a:rPr lang="en-US" sz="3600" dirty="0" err="1" smtClean="0"/>
                  <a:t>zaryadiga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bo‘lamiz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44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:r>
                  <a:rPr lang="en-US" sz="4000" dirty="0" smtClean="0"/>
                  <a:t>23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60  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 = 30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1610435"/>
                <a:ext cx="11932693" cy="5247565"/>
              </a:xfrm>
              <a:blipFill rotWithShape="0">
                <a:blip r:embed="rId2"/>
                <a:stretch>
                  <a:fillRect l="-1584" t="-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5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Oksidning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ekvivalenti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785" y="1501254"/>
                <a:ext cx="10958015" cy="5008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Oksidning </a:t>
                </a:r>
                <a:r>
                  <a:rPr lang="en-US" sz="3600" dirty="0" err="1" smtClean="0"/>
                  <a:t>ekvivalentini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aniqlash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uchun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oksid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molyar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massasini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oksid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hosil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qiluvchi</a:t>
                </a:r>
                <a:r>
                  <a:rPr lang="en-US" sz="3600" dirty="0" smtClean="0"/>
                  <a:t>  element  </a:t>
                </a:r>
                <a:r>
                  <a:rPr lang="en-US" sz="3600" dirty="0" err="1" smtClean="0"/>
                  <a:t>indeksi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bilan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valentligini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ko‘paytmasiga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bo‘lamiz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102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/>
                  <a:t>  =17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785" y="1501254"/>
                <a:ext cx="10958015" cy="5008728"/>
              </a:xfrm>
              <a:blipFill rotWithShape="0">
                <a:blip r:embed="rId2"/>
                <a:stretch>
                  <a:fillRect l="-1724" t="-2920" r="-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2756847" y="3104866"/>
                <a:ext cx="4776716" cy="180150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𝑜𝑘𝑠𝑖𝑑</m:t>
                        </m:r>
                      </m:sub>
                    </m:sSub>
                  </m:oMath>
                </a14:m>
                <a:r>
                  <a:rPr lang="en-US" sz="44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𝑜𝑘𝑠𝑖𝑑</m:t>
                            </m:r>
                          </m:sub>
                        </m:sSub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𝑛𝑥𝑉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847" y="3104866"/>
                <a:ext cx="4776716" cy="180150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0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Oksidning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ekvivalenti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785" y="1825624"/>
                <a:ext cx="11491415" cy="469800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4000" dirty="0" smtClean="0"/>
                  <a:t>E(</a:t>
                </a:r>
                <a:r>
                  <a:rPr lang="en-US" sz="4000" dirty="0" err="1" smtClean="0"/>
                  <a:t>CaO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𝐶𝑎𝑂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𝑛𝑥𝑉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sz="4000" dirty="0" smtClean="0"/>
                  <a:t> = 28</a:t>
                </a:r>
              </a:p>
              <a:p>
                <a:pPr marL="0" indent="0" algn="ctr">
                  <a:buNone/>
                </a:pPr>
                <a:r>
                  <a:rPr lang="en-US" dirty="0" err="1" smtClean="0"/>
                  <a:t>Oksid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tarkibidagi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elementlarni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ekvivalentlarini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alohida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topib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natijalarini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qo‘shish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orqali</a:t>
                </a:r>
                <a:r>
                  <a:rPr lang="en-US" dirty="0" smtClean="0"/>
                  <a:t> ham </a:t>
                </a:r>
                <a:r>
                  <a:rPr lang="en-US" dirty="0" err="1" smtClean="0"/>
                  <a:t>oksidning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ekvivalentini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topish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mumkin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4000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=20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16 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= 8</a:t>
                </a:r>
              </a:p>
              <a:p>
                <a:pPr marL="0" indent="0" algn="ctr">
                  <a:buNone/>
                </a:pP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4000" dirty="0" smtClean="0"/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 smtClean="0"/>
                  <a:t> 20 + 8 = 28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785" y="1825624"/>
                <a:ext cx="11491415" cy="4698005"/>
              </a:xfrm>
              <a:blipFill rotWithShape="0">
                <a:blip r:embed="rId2"/>
                <a:stretch>
                  <a:fillRect t="-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513</Words>
  <Application>Microsoft Office PowerPoint</Application>
  <PresentationFormat>Широкоэкранный</PresentationFormat>
  <Paragraphs>155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Тема Office</vt:lpstr>
      <vt:lpstr>                              Kimyo </vt:lpstr>
      <vt:lpstr>                           Ekvivalent</vt:lpstr>
      <vt:lpstr>                          Misollar</vt:lpstr>
      <vt:lpstr>              Ekvivalent og‘irlik</vt:lpstr>
      <vt:lpstr>        O‘zgaruvchan ekvivalentlik</vt:lpstr>
      <vt:lpstr>      Oddiy moddalar ekvivalenti</vt:lpstr>
      <vt:lpstr>               Ionning ekvivalenti</vt:lpstr>
      <vt:lpstr>                 Oksidning ekvivalenti</vt:lpstr>
      <vt:lpstr>              Oksidning ekvivalenti</vt:lpstr>
      <vt:lpstr>           Asosning ekvivalenti</vt:lpstr>
      <vt:lpstr>                Asosning ekvivalenti</vt:lpstr>
      <vt:lpstr>           Kislotaning ekvivalenti</vt:lpstr>
      <vt:lpstr>              Kislotaning ekvivalenti</vt:lpstr>
      <vt:lpstr>            Tuzning ekvivalenti</vt:lpstr>
      <vt:lpstr>               Tuzning ekvivalenti</vt:lpstr>
      <vt:lpstr>        Nordon tuzning ekvivalenti</vt:lpstr>
      <vt:lpstr>               Kislotali(nordon)  tuzlar</vt:lpstr>
      <vt:lpstr>        Asosli tuzning ekvivalenti</vt:lpstr>
      <vt:lpstr>                         Asosli tuzlar</vt:lpstr>
      <vt:lpstr>                             Mustahkamlash         (45-bet) </vt:lpstr>
      <vt:lpstr>                    Mustahkamlash</vt:lpstr>
      <vt:lpstr>                         Masala</vt:lpstr>
      <vt:lpstr>                           Yechish</vt:lpstr>
      <vt:lpstr>                            Masala</vt:lpstr>
      <vt:lpstr>                            Yechish</vt:lpstr>
      <vt:lpstr>    Mustaqil bajarish uchun topshiriq</vt:lpstr>
      <vt:lpstr>       Mustaqil bajarish uchun topshiriq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Kimyo </dc:title>
  <dc:creator>Пользователь</dc:creator>
  <cp:lastModifiedBy>Пользователь</cp:lastModifiedBy>
  <cp:revision>72</cp:revision>
  <dcterms:created xsi:type="dcterms:W3CDTF">2020-09-12T06:42:16Z</dcterms:created>
  <dcterms:modified xsi:type="dcterms:W3CDTF">2021-02-24T15:32:42Z</dcterms:modified>
</cp:coreProperties>
</file>