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4" r:id="rId5"/>
    <p:sldId id="286" r:id="rId6"/>
    <p:sldId id="258" r:id="rId7"/>
    <p:sldId id="259" r:id="rId8"/>
    <p:sldId id="277" r:id="rId9"/>
    <p:sldId id="260" r:id="rId10"/>
    <p:sldId id="261" r:id="rId11"/>
    <p:sldId id="263" r:id="rId12"/>
    <p:sldId id="273" r:id="rId13"/>
    <p:sldId id="278" r:id="rId14"/>
    <p:sldId id="265" r:id="rId15"/>
    <p:sldId id="270" r:id="rId16"/>
    <p:sldId id="257" r:id="rId17"/>
    <p:sldId id="275" r:id="rId18"/>
    <p:sldId id="264" r:id="rId19"/>
    <p:sldId id="281" r:id="rId20"/>
    <p:sldId id="266" r:id="rId21"/>
    <p:sldId id="274" r:id="rId22"/>
    <p:sldId id="285" r:id="rId23"/>
    <p:sldId id="271" r:id="rId24"/>
    <p:sldId id="268" r:id="rId25"/>
    <p:sldId id="282" r:id="rId26"/>
    <p:sldId id="26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5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8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4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7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7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3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3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DF78-D7D6-4959-AFD2-6DB1B25D3B82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7C08-D9B2-469A-AD27-B1F37387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7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sz="8000" b="1" dirty="0" err="1" smtClean="0">
                <a:solidFill>
                  <a:schemeClr val="bg1"/>
                </a:solidFill>
              </a:rPr>
              <a:t>Kimyo</a:t>
            </a:r>
            <a:r>
              <a:rPr lang="en-US" sz="8000" dirty="0" smtClean="0"/>
              <a:t>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12" y="1484431"/>
            <a:ext cx="11936104" cy="226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    </a:t>
            </a:r>
            <a:r>
              <a:rPr lang="en-US" sz="4000" b="1" dirty="0" err="1" smtClean="0"/>
              <a:t>Mavzu:Davriy</a:t>
            </a:r>
            <a:r>
              <a:rPr lang="en-US" sz="4000" b="1" dirty="0" smtClean="0"/>
              <a:t> </a:t>
            </a:r>
            <a:r>
              <a:rPr lang="en-US" sz="4000" b="1" dirty="0" err="1"/>
              <a:t>qonun</a:t>
            </a:r>
            <a:r>
              <a:rPr lang="en-US" sz="4000" b="1" dirty="0"/>
              <a:t>. D.I. </a:t>
            </a:r>
            <a:r>
              <a:rPr lang="en-US" sz="4000" b="1" dirty="0" err="1"/>
              <a:t>Mendeleyevning</a:t>
            </a:r>
            <a:r>
              <a:rPr lang="en-US" sz="4000" b="1" dirty="0"/>
              <a:t> </a:t>
            </a:r>
            <a:r>
              <a:rPr lang="en-US" sz="4000" b="1" dirty="0" err="1"/>
              <a:t>davriy</a:t>
            </a:r>
            <a:r>
              <a:rPr lang="en-US" sz="4000" b="1" dirty="0"/>
              <a:t> </a:t>
            </a:r>
            <a:r>
              <a:rPr lang="en-US" sz="4000" b="1" dirty="0" err="1"/>
              <a:t>sistemasi</a:t>
            </a:r>
            <a:r>
              <a:rPr lang="en-US" sz="4000" b="1" dirty="0"/>
              <a:t>. </a:t>
            </a:r>
            <a:r>
              <a:rPr lang="en-US" sz="4000" b="1" dirty="0" err="1"/>
              <a:t>Davriy</a:t>
            </a:r>
            <a:r>
              <a:rPr lang="en-US" sz="4000" b="1" dirty="0"/>
              <a:t> </a:t>
            </a:r>
            <a:r>
              <a:rPr lang="en-US" sz="4000" b="1" dirty="0" err="1" smtClean="0"/>
              <a:t>qonunning</a:t>
            </a:r>
            <a:r>
              <a:rPr lang="en-US" sz="4000" b="1" dirty="0" smtClean="0"/>
              <a:t> </a:t>
            </a:r>
            <a:r>
              <a:rPr lang="en-US" sz="4000" b="1" dirty="0" err="1"/>
              <a:t>ta’rifi</a:t>
            </a:r>
            <a:r>
              <a:rPr lang="en-US" sz="4000" b="1" dirty="0"/>
              <a:t>. </a:t>
            </a:r>
            <a:r>
              <a:rPr lang="en-US" sz="4000" b="1" dirty="0" err="1"/>
              <a:t>Davrlar</a:t>
            </a:r>
            <a:r>
              <a:rPr lang="en-US" sz="4000" b="1" dirty="0"/>
              <a:t>, </a:t>
            </a:r>
            <a:r>
              <a:rPr lang="en-US" sz="4000" b="1" dirty="0" err="1"/>
              <a:t>guruhlar</a:t>
            </a:r>
            <a:r>
              <a:rPr lang="en-US" sz="4000" b="1" dirty="0"/>
              <a:t> </a:t>
            </a:r>
            <a:r>
              <a:rPr lang="en-US" sz="4000" b="1" dirty="0" err="1"/>
              <a:t>va</a:t>
            </a:r>
            <a:r>
              <a:rPr lang="en-US" sz="4000" b="1" dirty="0"/>
              <a:t>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 smtClean="0"/>
              <a:t>turlari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676262" y="-1"/>
            <a:ext cx="1269242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11-sinf</a:t>
            </a:r>
            <a:endParaRPr lang="ru-RU" sz="4000" dirty="0"/>
          </a:p>
        </p:txBody>
      </p:sp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060871" y="546728"/>
            <a:ext cx="474376" cy="62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699537" y="342032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86367" y="607673"/>
            <a:ext cx="296856" cy="31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56054" y="149015"/>
            <a:ext cx="301673" cy="5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403" t="47954" r="3134" b="-1049"/>
          <a:stretch/>
        </p:blipFill>
        <p:spPr>
          <a:xfrm>
            <a:off x="7328849" y="3411940"/>
            <a:ext cx="4763068" cy="3446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812" y="4470303"/>
            <a:ext cx="6096000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258-maktab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Boboqulova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Lobar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Qalandarovna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99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094" r="1486" b="63715"/>
          <a:stretch/>
        </p:blipFill>
        <p:spPr bwMode="auto">
          <a:xfrm>
            <a:off x="142163" y="1"/>
            <a:ext cx="11817825" cy="29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785" y="3072348"/>
            <a:ext cx="1166883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     Na </a:t>
            </a:r>
            <a:r>
              <a:rPr lang="en-US" sz="4000" dirty="0" err="1" smtClean="0"/>
              <a:t>elementidan</a:t>
            </a:r>
            <a:r>
              <a:rPr lang="en-US" sz="4000" dirty="0" smtClean="0"/>
              <a:t> </a:t>
            </a:r>
            <a:r>
              <a:rPr lang="en-US" sz="4000" dirty="0" err="1" smtClean="0"/>
              <a:t>boshlab</a:t>
            </a:r>
            <a:r>
              <a:rPr lang="en-US" sz="4000" dirty="0" smtClean="0"/>
              <a:t> </a:t>
            </a:r>
            <a:r>
              <a:rPr lang="en-US" sz="4000" dirty="0" err="1" smtClean="0"/>
              <a:t>oldingi</a:t>
            </a:r>
            <a:r>
              <a:rPr lang="en-US" sz="4000" dirty="0" smtClean="0"/>
              <a:t> </a:t>
            </a:r>
            <a:r>
              <a:rPr lang="en-US" sz="4000" dirty="0" err="1" smtClean="0"/>
              <a:t>qator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elementlarining</a:t>
            </a:r>
            <a:r>
              <a:rPr lang="en-US" sz="4000" dirty="0" smtClean="0"/>
              <a:t> </a:t>
            </a:r>
            <a:r>
              <a:rPr lang="en-US" sz="4000" dirty="0" err="1" smtClean="0"/>
              <a:t>xossalari</a:t>
            </a:r>
            <a:r>
              <a:rPr lang="en-US" sz="4000" dirty="0" smtClean="0"/>
              <a:t> </a:t>
            </a:r>
            <a:r>
              <a:rPr lang="en-US" sz="4000" dirty="0" err="1" smtClean="0"/>
              <a:t>takrorlanishi</a:t>
            </a:r>
            <a:r>
              <a:rPr lang="en-US" sz="4000" dirty="0" smtClean="0"/>
              <a:t> </a:t>
            </a:r>
            <a:r>
              <a:rPr lang="en-US" sz="4000" dirty="0" err="1" smtClean="0"/>
              <a:t>kuzatildi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Na </a:t>
            </a:r>
            <a:r>
              <a:rPr lang="en-US" sz="4000" dirty="0" err="1"/>
              <a:t>metallik</a:t>
            </a:r>
            <a:r>
              <a:rPr lang="en-US" sz="4000" dirty="0"/>
              <a:t> </a:t>
            </a:r>
            <a:r>
              <a:rPr lang="en-US" sz="4000" dirty="0" err="1"/>
              <a:t>xossasi</a:t>
            </a:r>
            <a:r>
              <a:rPr lang="en-US" sz="4000" dirty="0"/>
              <a:t> </a:t>
            </a:r>
            <a:r>
              <a:rPr lang="en-US" sz="4000" dirty="0" err="1"/>
              <a:t>kuchli</a:t>
            </a:r>
            <a:r>
              <a:rPr lang="en-US" sz="4000" dirty="0"/>
              <a:t> </a:t>
            </a:r>
            <a:r>
              <a:rPr lang="en-US" sz="4000" dirty="0" err="1"/>
              <a:t>ifodalangan</a:t>
            </a:r>
            <a:r>
              <a:rPr lang="en-US" sz="4000" dirty="0"/>
              <a:t> element, Mg da </a:t>
            </a:r>
            <a:r>
              <a:rPr lang="en-US" sz="4000" dirty="0" err="1"/>
              <a:t>metallik</a:t>
            </a:r>
            <a:r>
              <a:rPr lang="en-US" sz="4000" dirty="0"/>
              <a:t> </a:t>
            </a:r>
            <a:r>
              <a:rPr lang="en-US" sz="4000" dirty="0" err="1"/>
              <a:t>kuchsizroq</a:t>
            </a:r>
            <a:r>
              <a:rPr lang="en-US" sz="4000" dirty="0"/>
              <a:t> </a:t>
            </a:r>
            <a:r>
              <a:rPr lang="en-US" sz="4000" dirty="0" err="1"/>
              <a:t>ifodalangan,Al</a:t>
            </a:r>
            <a:r>
              <a:rPr lang="en-US" sz="4000" dirty="0"/>
              <a:t> </a:t>
            </a:r>
            <a:r>
              <a:rPr lang="en-US" sz="4000" dirty="0" err="1"/>
              <a:t>amfoter</a:t>
            </a:r>
            <a:r>
              <a:rPr lang="en-US" sz="4000" dirty="0"/>
              <a:t> </a:t>
            </a:r>
            <a:r>
              <a:rPr lang="en-US" sz="4000" dirty="0" err="1"/>
              <a:t>element,Si</a:t>
            </a:r>
            <a:r>
              <a:rPr lang="en-US" sz="4000" dirty="0"/>
              <a:t> </a:t>
            </a:r>
            <a:r>
              <a:rPr lang="en-US" sz="4000" dirty="0" err="1"/>
              <a:t>metallmas,P</a:t>
            </a:r>
            <a:r>
              <a:rPr lang="en-US" sz="4000" dirty="0"/>
              <a:t> </a:t>
            </a:r>
            <a:r>
              <a:rPr lang="en-US" sz="4000" dirty="0" smtClean="0"/>
              <a:t>,S </a:t>
            </a:r>
            <a:r>
              <a:rPr lang="en-US" sz="4000" dirty="0" err="1" smtClean="0"/>
              <a:t>va</a:t>
            </a:r>
            <a:r>
              <a:rPr lang="en-US" sz="4000" dirty="0" smtClean="0"/>
              <a:t> Cl </a:t>
            </a:r>
            <a:r>
              <a:rPr lang="en-US" sz="4000" dirty="0"/>
              <a:t>da </a:t>
            </a:r>
            <a:r>
              <a:rPr lang="en-US" sz="4000" dirty="0" err="1"/>
              <a:t>metallmaslik</a:t>
            </a:r>
            <a:r>
              <a:rPr lang="en-US" sz="4000" dirty="0"/>
              <a:t> </a:t>
            </a:r>
            <a:r>
              <a:rPr lang="en-US" sz="4000" dirty="0" err="1"/>
              <a:t>xossa</a:t>
            </a:r>
            <a:r>
              <a:rPr lang="en-US" sz="4000" dirty="0"/>
              <a:t> </a:t>
            </a:r>
            <a:r>
              <a:rPr lang="en-US" sz="4000" dirty="0" err="1"/>
              <a:t>yanada</a:t>
            </a:r>
            <a:r>
              <a:rPr lang="en-US" sz="4000" dirty="0"/>
              <a:t> </a:t>
            </a:r>
            <a:r>
              <a:rPr lang="en-US" sz="4000" dirty="0" err="1"/>
              <a:t>kuchayadi</a:t>
            </a:r>
            <a:r>
              <a:rPr lang="en-US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29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t="5063" r="2543" b="54414"/>
          <a:stretch/>
        </p:blipFill>
        <p:spPr bwMode="auto">
          <a:xfrm>
            <a:off x="193912" y="354842"/>
            <a:ext cx="11690446" cy="29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786" y="3636075"/>
            <a:ext cx="1128669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K </a:t>
            </a:r>
            <a:r>
              <a:rPr lang="en-US" sz="4000" dirty="0" err="1" smtClean="0"/>
              <a:t>elementidan,yani</a:t>
            </a:r>
            <a:r>
              <a:rPr lang="en-US" sz="4000" dirty="0" smtClean="0"/>
              <a:t> </a:t>
            </a:r>
            <a:r>
              <a:rPr lang="en-US" sz="4000" dirty="0" err="1" smtClean="0"/>
              <a:t>tipik</a:t>
            </a:r>
            <a:r>
              <a:rPr lang="en-US" sz="4000" dirty="0" smtClean="0"/>
              <a:t> </a:t>
            </a:r>
            <a:r>
              <a:rPr lang="en-US" sz="4000" dirty="0" err="1" smtClean="0"/>
              <a:t>metalldan</a:t>
            </a:r>
            <a:r>
              <a:rPr lang="en-US" sz="4000" dirty="0" smtClean="0"/>
              <a:t> </a:t>
            </a:r>
            <a:r>
              <a:rPr lang="en-US" sz="4000" dirty="0" err="1" smtClean="0"/>
              <a:t>galogengacha</a:t>
            </a:r>
            <a:r>
              <a:rPr lang="en-US" sz="4000" dirty="0" smtClean="0"/>
              <a:t> </a:t>
            </a:r>
            <a:r>
              <a:rPr lang="en-US" sz="4000" dirty="0" err="1" smtClean="0"/>
              <a:t>xossalarning</a:t>
            </a:r>
            <a:r>
              <a:rPr lang="en-US" sz="4000" dirty="0" smtClean="0"/>
              <a:t> </a:t>
            </a:r>
            <a:r>
              <a:rPr lang="en-US" sz="4000" dirty="0" err="1" smtClean="0"/>
              <a:t>o‘zgarishi</a:t>
            </a:r>
            <a:r>
              <a:rPr lang="en-US" sz="4000" dirty="0" smtClean="0"/>
              <a:t>  </a:t>
            </a:r>
            <a:r>
              <a:rPr lang="en-US" sz="4000" dirty="0" err="1" smtClean="0"/>
              <a:t>ya’ni</a:t>
            </a:r>
            <a:r>
              <a:rPr lang="en-US" sz="4000" dirty="0" smtClean="0"/>
              <a:t>, </a:t>
            </a:r>
            <a:r>
              <a:rPr lang="en-US" sz="4000" dirty="0" err="1"/>
              <a:t>oldingi</a:t>
            </a:r>
            <a:r>
              <a:rPr lang="en-US" sz="4000" dirty="0"/>
              <a:t> </a:t>
            </a:r>
            <a:r>
              <a:rPr lang="en-US" sz="4000" dirty="0" err="1"/>
              <a:t>qator</a:t>
            </a:r>
            <a:r>
              <a:rPr lang="en-US" sz="4000" dirty="0"/>
              <a:t> </a:t>
            </a:r>
            <a:r>
              <a:rPr lang="en-US" sz="4000" dirty="0" err="1"/>
              <a:t>elementlarining</a:t>
            </a:r>
            <a:r>
              <a:rPr lang="en-US" sz="4000" dirty="0"/>
              <a:t> </a:t>
            </a:r>
            <a:r>
              <a:rPr lang="en-US" sz="4000" dirty="0" err="1"/>
              <a:t>xossalari</a:t>
            </a:r>
            <a:r>
              <a:rPr lang="en-US" sz="4000" dirty="0"/>
              <a:t> </a:t>
            </a:r>
            <a:r>
              <a:rPr lang="en-US" sz="4000" dirty="0" err="1"/>
              <a:t>takrorlanishi</a:t>
            </a:r>
            <a:r>
              <a:rPr lang="en-US" sz="4000" dirty="0"/>
              <a:t> </a:t>
            </a:r>
            <a:r>
              <a:rPr lang="en-US" sz="4000" dirty="0" err="1"/>
              <a:t>kuzatildi</a:t>
            </a:r>
            <a:r>
              <a:rPr lang="en-US" sz="4000" dirty="0"/>
              <a:t>.</a:t>
            </a:r>
          </a:p>
          <a:p>
            <a:r>
              <a:rPr lang="en-US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02662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Elementlar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birikmalarining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shakli</a:t>
            </a:r>
            <a:r>
              <a:rPr lang="en-US" b="1" dirty="0">
                <a:solidFill>
                  <a:schemeClr val="bg1"/>
                </a:solidFill>
              </a:rPr>
              <a:t> ham </a:t>
            </a:r>
            <a:r>
              <a:rPr lang="en-US" b="1" dirty="0" err="1">
                <a:solidFill>
                  <a:schemeClr val="bg1"/>
                </a:solidFill>
              </a:rPr>
              <a:t>davriy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takrorlanganligi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kuzatildi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84651"/>
              </p:ext>
            </p:extLst>
          </p:nvPr>
        </p:nvGraphicFramePr>
        <p:xfrm>
          <a:off x="996285" y="1937982"/>
          <a:ext cx="9894628" cy="402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657"/>
                <a:gridCol w="2473657"/>
                <a:gridCol w="2473657"/>
                <a:gridCol w="2473657"/>
              </a:tblGrid>
              <a:tr h="2013045">
                <a:tc>
                  <a:txBody>
                    <a:bodyPr/>
                    <a:lstStyle/>
                    <a:p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BeO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5400" dirty="0"/>
                    </a:p>
                  </a:txBody>
                  <a:tcPr/>
                </a:tc>
              </a:tr>
              <a:tr h="2013045">
                <a:tc>
                  <a:txBody>
                    <a:bodyPr/>
                    <a:lstStyle/>
                    <a:p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MgO</a:t>
                      </a: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5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lang="en-US" sz="5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5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2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" t="27047" r="3110" b="4893"/>
          <a:stretch/>
        </p:blipFill>
        <p:spPr>
          <a:xfrm>
            <a:off x="4012442" y="0"/>
            <a:ext cx="8179558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675" y="126579"/>
            <a:ext cx="39669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Mendeleyev </a:t>
            </a:r>
            <a:r>
              <a:rPr lang="en-US" sz="3600" dirty="0" err="1"/>
              <a:t>elementlarning</a:t>
            </a:r>
            <a:r>
              <a:rPr lang="en-US" sz="3600" dirty="0"/>
              <a:t> </a:t>
            </a:r>
            <a:r>
              <a:rPr lang="en-US" sz="3600" dirty="0" err="1"/>
              <a:t>barcha</a:t>
            </a:r>
            <a:r>
              <a:rPr lang="en-US" sz="3600" dirty="0"/>
              <a:t> </a:t>
            </a:r>
            <a:r>
              <a:rPr lang="en-US" sz="3600" dirty="0" err="1"/>
              <a:t>qatorini</a:t>
            </a:r>
            <a:r>
              <a:rPr lang="en-US" sz="3600" dirty="0"/>
              <a:t> </a:t>
            </a:r>
            <a:r>
              <a:rPr lang="en-US" sz="3600" dirty="0" err="1"/>
              <a:t>davrlarga</a:t>
            </a:r>
            <a:r>
              <a:rPr lang="en-US" sz="3600" dirty="0"/>
              <a:t> </a:t>
            </a:r>
            <a:r>
              <a:rPr lang="en-US" sz="3600" dirty="0" err="1"/>
              <a:t>bo‘ldi.Ba’zi</a:t>
            </a:r>
            <a:r>
              <a:rPr lang="en-US" sz="3600" dirty="0"/>
              <a:t> </a:t>
            </a:r>
            <a:r>
              <a:rPr lang="en-US" sz="3600" dirty="0" err="1"/>
              <a:t>elementlarning</a:t>
            </a:r>
            <a:r>
              <a:rPr lang="en-US" sz="3600" dirty="0"/>
              <a:t> atom </a:t>
            </a:r>
            <a:r>
              <a:rPr lang="en-US" sz="3600" dirty="0" err="1"/>
              <a:t>massalari</a:t>
            </a:r>
            <a:r>
              <a:rPr lang="en-US" sz="3600" dirty="0"/>
              <a:t> </a:t>
            </a:r>
            <a:r>
              <a:rPr lang="en-US" sz="3600" dirty="0" err="1"/>
              <a:t>tuzatildi</a:t>
            </a:r>
            <a:r>
              <a:rPr lang="en-US" sz="3600" dirty="0"/>
              <a:t>, </a:t>
            </a:r>
            <a:r>
              <a:rPr lang="en-US" sz="3600" dirty="0" err="1"/>
              <a:t>hali</a:t>
            </a:r>
            <a:r>
              <a:rPr lang="en-US" sz="3600" dirty="0"/>
              <a:t> </a:t>
            </a:r>
            <a:r>
              <a:rPr lang="en-US" sz="3600" dirty="0" err="1"/>
              <a:t>kashf</a:t>
            </a:r>
            <a:r>
              <a:rPr lang="en-US" sz="3600" dirty="0"/>
              <a:t> </a:t>
            </a:r>
            <a:r>
              <a:rPr lang="en-US" sz="3600" dirty="0" err="1"/>
              <a:t>etilmagan</a:t>
            </a:r>
            <a:r>
              <a:rPr lang="en-US" sz="3600" dirty="0"/>
              <a:t> 29 ta element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bo‘sh</a:t>
            </a:r>
            <a:r>
              <a:rPr lang="en-US" sz="3600" dirty="0"/>
              <a:t> </a:t>
            </a:r>
            <a:r>
              <a:rPr lang="en-US" sz="3600" dirty="0" err="1" smtClean="0"/>
              <a:t>katakchalar</a:t>
            </a:r>
            <a:r>
              <a:rPr lang="en-US" sz="3600" dirty="0" smtClean="0"/>
              <a:t> </a:t>
            </a:r>
            <a:r>
              <a:rPr lang="en-US" sz="3600" dirty="0" err="1"/>
              <a:t>qoldirdi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31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355" y="395785"/>
            <a:ext cx="11300343" cy="3330054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O‘sha</a:t>
            </a:r>
            <a:r>
              <a:rPr lang="en-US" sz="4000" dirty="0" smtClean="0"/>
              <a:t> </a:t>
            </a:r>
            <a:r>
              <a:rPr lang="en-US" sz="4000" dirty="0" err="1" smtClean="0"/>
              <a:t>vaqtda</a:t>
            </a:r>
            <a:r>
              <a:rPr lang="en-US" sz="4000" dirty="0" smtClean="0"/>
              <a:t> </a:t>
            </a:r>
            <a:r>
              <a:rPr lang="en-US" sz="4000" dirty="0" err="1" smtClean="0"/>
              <a:t>hali</a:t>
            </a:r>
            <a:r>
              <a:rPr lang="en-US" sz="4000" dirty="0" smtClean="0"/>
              <a:t> </a:t>
            </a:r>
            <a:r>
              <a:rPr lang="en-US" sz="4000" dirty="0" err="1" smtClean="0"/>
              <a:t>kashf</a:t>
            </a:r>
            <a:r>
              <a:rPr lang="en-US" sz="4000" dirty="0" smtClean="0"/>
              <a:t> </a:t>
            </a:r>
            <a:r>
              <a:rPr lang="en-US" sz="4000" dirty="0" err="1" smtClean="0"/>
              <a:t>etilmagan</a:t>
            </a:r>
            <a:r>
              <a:rPr lang="en-US" sz="4000" dirty="0" smtClean="0"/>
              <a:t> </a:t>
            </a:r>
            <a:r>
              <a:rPr lang="en-US" sz="4000" dirty="0" err="1" smtClean="0"/>
              <a:t>yangi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elementlar</a:t>
            </a:r>
            <a:r>
              <a:rPr lang="en-US" sz="4000" dirty="0" smtClean="0"/>
              <a:t> </a:t>
            </a:r>
            <a:r>
              <a:rPr lang="en-US" sz="4000" dirty="0" err="1" smtClean="0"/>
              <a:t>bor</a:t>
            </a:r>
            <a:r>
              <a:rPr lang="en-US" sz="4000" dirty="0" smtClean="0"/>
              <a:t> </a:t>
            </a:r>
            <a:r>
              <a:rPr lang="en-US" sz="4000" dirty="0" err="1" smtClean="0"/>
              <a:t>degan</a:t>
            </a:r>
            <a:r>
              <a:rPr lang="en-US" sz="4000" dirty="0" smtClean="0"/>
              <a:t> </a:t>
            </a:r>
            <a:r>
              <a:rPr lang="en-US" sz="4000" dirty="0" err="1" smtClean="0"/>
              <a:t>xulosaga</a:t>
            </a:r>
            <a:r>
              <a:rPr lang="en-US" sz="4000" dirty="0" smtClean="0"/>
              <a:t> </a:t>
            </a:r>
            <a:r>
              <a:rPr lang="en-US" sz="4000" dirty="0" err="1" smtClean="0"/>
              <a:t>keldi</a:t>
            </a:r>
            <a:r>
              <a:rPr lang="en-US" sz="4000" dirty="0" smtClean="0"/>
              <a:t>. </a:t>
            </a:r>
            <a:r>
              <a:rPr lang="en-US" sz="4000" dirty="0" err="1"/>
              <a:t>U</a:t>
            </a:r>
            <a:r>
              <a:rPr lang="en-US" sz="4000" dirty="0" err="1" smtClean="0"/>
              <a:t>lardan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 smtClean="0"/>
              <a:t>3 </a:t>
            </a:r>
            <a:r>
              <a:rPr lang="en-US" sz="4000" dirty="0" err="1" smtClean="0"/>
              <a:t>tasini</a:t>
            </a:r>
            <a:r>
              <a:rPr lang="en-US" sz="4000" dirty="0" smtClean="0"/>
              <a:t> </a:t>
            </a:r>
            <a:r>
              <a:rPr lang="en-US" sz="4000" dirty="0" err="1" smtClean="0"/>
              <a:t>xossalarini</a:t>
            </a:r>
            <a:r>
              <a:rPr lang="en-US" sz="4000" dirty="0" smtClean="0"/>
              <a:t> </a:t>
            </a:r>
            <a:r>
              <a:rPr lang="en-US" sz="4000" dirty="0" err="1" smtClean="0"/>
              <a:t>batafsil</a:t>
            </a:r>
            <a:r>
              <a:rPr lang="en-US" sz="4000" dirty="0" smtClean="0"/>
              <a:t> </a:t>
            </a:r>
            <a:r>
              <a:rPr lang="en-US" sz="4000" dirty="0" err="1" smtClean="0"/>
              <a:t>bayon</a:t>
            </a:r>
            <a:r>
              <a:rPr lang="en-US" sz="4000" dirty="0" smtClean="0"/>
              <a:t> </a:t>
            </a:r>
            <a:r>
              <a:rPr lang="en-US" sz="4000" dirty="0" err="1" smtClean="0"/>
              <a:t>qildi.Ularga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ekabor,ekaalyuminiy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ekasilitsiy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/>
              <a:t>deb </a:t>
            </a:r>
            <a:r>
              <a:rPr lang="en-US" sz="4000" dirty="0" err="1" smtClean="0"/>
              <a:t>shartli</a:t>
            </a:r>
            <a:r>
              <a:rPr lang="en-US" sz="4000" dirty="0" smtClean="0"/>
              <a:t> nom </a:t>
            </a:r>
            <a:r>
              <a:rPr lang="en-US" sz="4000" dirty="0" err="1" smtClean="0"/>
              <a:t>berdi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355" y="4263872"/>
            <a:ext cx="1137768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Galliyni</a:t>
            </a:r>
            <a:r>
              <a:rPr lang="en-US" sz="4000" dirty="0"/>
              <a:t> 1875 </a:t>
            </a:r>
            <a:r>
              <a:rPr lang="en-US" sz="4000" dirty="0" err="1"/>
              <a:t>yilda</a:t>
            </a:r>
            <a:r>
              <a:rPr lang="en-US" sz="4000" dirty="0"/>
              <a:t> </a:t>
            </a:r>
            <a:r>
              <a:rPr lang="en-US" sz="4000" dirty="0" err="1"/>
              <a:t>Lekok</a:t>
            </a:r>
            <a:r>
              <a:rPr lang="en-US" sz="4000" dirty="0"/>
              <a:t> de-</a:t>
            </a:r>
            <a:r>
              <a:rPr lang="en-US" sz="4000" dirty="0" err="1"/>
              <a:t>Baubodran</a:t>
            </a:r>
            <a:r>
              <a:rPr lang="en-US" sz="4000" dirty="0"/>
              <a:t>,  </a:t>
            </a:r>
            <a:r>
              <a:rPr lang="en-US" sz="4000" dirty="0" err="1">
                <a:solidFill>
                  <a:srgbClr val="002060"/>
                </a:solidFill>
              </a:rPr>
              <a:t>Skandiyni</a:t>
            </a:r>
            <a:r>
              <a:rPr lang="en-US" sz="4000" dirty="0"/>
              <a:t> 1879 </a:t>
            </a:r>
            <a:r>
              <a:rPr lang="en-US" sz="4000" dirty="0" err="1"/>
              <a:t>yilda</a:t>
            </a:r>
            <a:r>
              <a:rPr lang="en-US" sz="4000" dirty="0"/>
              <a:t> </a:t>
            </a:r>
            <a:r>
              <a:rPr lang="en-US" sz="4000" dirty="0" err="1"/>
              <a:t>Nilson</a:t>
            </a:r>
            <a:r>
              <a:rPr lang="en-US" sz="4000" dirty="0"/>
              <a:t>, </a:t>
            </a:r>
          </a:p>
          <a:p>
            <a:r>
              <a:rPr lang="en-US" sz="4000" dirty="0" err="1">
                <a:solidFill>
                  <a:srgbClr val="002060"/>
                </a:solidFill>
              </a:rPr>
              <a:t>Germaniyni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/>
              <a:t>1886 </a:t>
            </a:r>
            <a:r>
              <a:rPr lang="en-US" sz="4000" dirty="0" err="1"/>
              <a:t>yilda</a:t>
            </a:r>
            <a:r>
              <a:rPr lang="en-US" sz="4000" dirty="0"/>
              <a:t> </a:t>
            </a:r>
            <a:r>
              <a:rPr lang="en-US" sz="4000" dirty="0" err="1"/>
              <a:t>Vinkler</a:t>
            </a:r>
            <a:r>
              <a:rPr lang="en-US" sz="4000" dirty="0"/>
              <a:t> </a:t>
            </a:r>
            <a:r>
              <a:rPr lang="en-US" sz="4000" dirty="0" err="1"/>
              <a:t>kashf</a:t>
            </a:r>
            <a:r>
              <a:rPr lang="en-US" sz="4000" dirty="0"/>
              <a:t> </a:t>
            </a:r>
            <a:r>
              <a:rPr lang="en-US" sz="4000" dirty="0" err="1"/>
              <a:t>etdi</a:t>
            </a:r>
            <a:r>
              <a:rPr lang="en-US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676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32764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6600" b="1" dirty="0" err="1">
                <a:solidFill>
                  <a:schemeClr val="bg1"/>
                </a:solidFill>
              </a:rPr>
              <a:t>D</a:t>
            </a:r>
            <a:r>
              <a:rPr lang="en-US" sz="6600" b="1" dirty="0" err="1" smtClean="0">
                <a:solidFill>
                  <a:schemeClr val="bg1"/>
                </a:solidFill>
              </a:rPr>
              <a:t>avriy</a:t>
            </a:r>
            <a:r>
              <a:rPr lang="en-US" sz="6600" b="1" dirty="0" smtClean="0">
                <a:solidFill>
                  <a:schemeClr val="bg1"/>
                </a:solidFill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</a:rPr>
              <a:t>sistema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484431"/>
            <a:ext cx="11723427" cy="475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     </a:t>
            </a:r>
            <a:r>
              <a:rPr lang="en-US" sz="4000" dirty="0" err="1" smtClean="0"/>
              <a:t>D.I.Mendeleyev</a:t>
            </a:r>
            <a:r>
              <a:rPr lang="en-US" sz="4000" dirty="0" smtClean="0"/>
              <a:t> 1869 </a:t>
            </a:r>
            <a:r>
              <a:rPr lang="en-US" sz="4000" dirty="0" err="1" smtClean="0"/>
              <a:t>yilda</a:t>
            </a:r>
            <a:r>
              <a:rPr lang="en-US" sz="4000" dirty="0" smtClean="0"/>
              <a:t> </a:t>
            </a:r>
            <a:r>
              <a:rPr lang="en-US" sz="4000" dirty="0" err="1" smtClean="0"/>
              <a:t>kashf</a:t>
            </a:r>
            <a:r>
              <a:rPr lang="en-US" sz="4000" dirty="0" smtClean="0"/>
              <a:t> </a:t>
            </a:r>
            <a:r>
              <a:rPr lang="en-US" sz="4000" dirty="0" err="1" smtClean="0"/>
              <a:t>etgan</a:t>
            </a:r>
            <a:r>
              <a:rPr lang="en-US" sz="4000" dirty="0" smtClean="0"/>
              <a:t> </a:t>
            </a:r>
            <a:r>
              <a:rPr lang="en-US" sz="4000" dirty="0" err="1" smtClean="0"/>
              <a:t>davriy</a:t>
            </a:r>
            <a:r>
              <a:rPr lang="en-US" sz="4000" dirty="0" smtClean="0"/>
              <a:t>  </a:t>
            </a:r>
            <a:r>
              <a:rPr lang="en-US" sz="4000" dirty="0" err="1" smtClean="0"/>
              <a:t>sistemaning</a:t>
            </a:r>
            <a:r>
              <a:rPr lang="en-US" sz="4000" dirty="0" smtClean="0"/>
              <a:t> </a:t>
            </a:r>
            <a:r>
              <a:rPr lang="en-US" sz="4000" dirty="0" err="1" smtClean="0"/>
              <a:t>birinchi</a:t>
            </a:r>
            <a:r>
              <a:rPr lang="en-US" sz="4000" dirty="0" smtClean="0"/>
              <a:t> </a:t>
            </a:r>
            <a:r>
              <a:rPr lang="en-US" sz="4000" dirty="0" err="1" smtClean="0"/>
              <a:t>varianti</a:t>
            </a: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rgbClr val="0070C0"/>
                </a:solidFill>
              </a:rPr>
              <a:t>uzun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shakldagi</a:t>
            </a:r>
            <a:r>
              <a:rPr lang="en-US" sz="4000" dirty="0" smtClean="0">
                <a:solidFill>
                  <a:srgbClr val="0070C0"/>
                </a:solidFill>
              </a:rPr>
              <a:t> variant </a:t>
            </a:r>
            <a:r>
              <a:rPr lang="en-US" sz="4000" dirty="0" err="1" smtClean="0"/>
              <a:t>deyiladi.Bu</a:t>
            </a:r>
            <a:r>
              <a:rPr lang="en-US" sz="4000" dirty="0" smtClean="0"/>
              <a:t> </a:t>
            </a:r>
            <a:r>
              <a:rPr lang="en-US" sz="4000" dirty="0" err="1" smtClean="0"/>
              <a:t>variantda</a:t>
            </a:r>
            <a:r>
              <a:rPr lang="en-US" sz="4000" dirty="0" smtClean="0"/>
              <a:t> </a:t>
            </a:r>
            <a:r>
              <a:rPr lang="en-US" sz="4000" dirty="0" err="1" smtClean="0"/>
              <a:t>har</a:t>
            </a:r>
            <a:r>
              <a:rPr lang="en-US" sz="4000" dirty="0" smtClean="0"/>
              <a:t> </a:t>
            </a:r>
            <a:r>
              <a:rPr lang="en-US" sz="4000" dirty="0" err="1" smtClean="0"/>
              <a:t>bir</a:t>
            </a:r>
            <a:r>
              <a:rPr lang="en-US" sz="4000" dirty="0" smtClean="0"/>
              <a:t> </a:t>
            </a:r>
            <a:r>
              <a:rPr lang="en-US" sz="4000" dirty="0" err="1" smtClean="0"/>
              <a:t>davr</a:t>
            </a:r>
            <a:r>
              <a:rPr lang="en-US" sz="4000" dirty="0" smtClean="0"/>
              <a:t> </a:t>
            </a:r>
            <a:r>
              <a:rPr lang="en-US" sz="4000" dirty="0" err="1" smtClean="0"/>
              <a:t>bitta</a:t>
            </a:r>
            <a:r>
              <a:rPr lang="en-US" sz="4000" dirty="0" smtClean="0"/>
              <a:t> </a:t>
            </a:r>
            <a:r>
              <a:rPr lang="en-US" sz="4000" dirty="0" err="1" smtClean="0"/>
              <a:t>qatorda</a:t>
            </a:r>
            <a:r>
              <a:rPr lang="en-US" sz="4000" dirty="0" smtClean="0"/>
              <a:t> </a:t>
            </a:r>
            <a:r>
              <a:rPr lang="en-US" sz="4000" dirty="0" err="1" smtClean="0"/>
              <a:t>joylashtirilgan</a:t>
            </a:r>
            <a:r>
              <a:rPr lang="en-US" sz="4000" dirty="0" smtClean="0"/>
              <a:t> </a:t>
            </a:r>
            <a:r>
              <a:rPr lang="en-US" sz="4000" dirty="0" err="1" smtClean="0"/>
              <a:t>edi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     1870 </a:t>
            </a:r>
            <a:r>
              <a:rPr lang="en-US" sz="4000" dirty="0" err="1" smtClean="0"/>
              <a:t>yilda</a:t>
            </a:r>
            <a:r>
              <a:rPr lang="en-US" sz="4000" dirty="0" smtClean="0"/>
              <a:t> </a:t>
            </a:r>
            <a:r>
              <a:rPr lang="en-US" sz="4000" dirty="0" err="1"/>
              <a:t>davriy</a:t>
            </a:r>
            <a:r>
              <a:rPr lang="en-US" sz="4000" dirty="0"/>
              <a:t>  </a:t>
            </a:r>
            <a:r>
              <a:rPr lang="en-US" sz="4000" dirty="0" err="1"/>
              <a:t>sistemaning</a:t>
            </a:r>
            <a:r>
              <a:rPr lang="en-US" sz="4000" dirty="0"/>
              <a:t> </a:t>
            </a:r>
            <a:r>
              <a:rPr lang="en-US" sz="4000" dirty="0" err="1" smtClean="0"/>
              <a:t>ikkinchi</a:t>
            </a:r>
            <a:r>
              <a:rPr lang="en-US" sz="4000" dirty="0" smtClean="0"/>
              <a:t> </a:t>
            </a:r>
            <a:r>
              <a:rPr lang="en-US" sz="4000" dirty="0" err="1"/>
              <a:t>varianti</a:t>
            </a:r>
            <a:r>
              <a:rPr lang="en-US" sz="4000" dirty="0"/>
              <a:t>  </a:t>
            </a:r>
            <a:r>
              <a:rPr lang="en-US" sz="4000" dirty="0" err="1" smtClean="0">
                <a:solidFill>
                  <a:srgbClr val="0070C0"/>
                </a:solidFill>
              </a:rPr>
              <a:t>qisqa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shakldagi</a:t>
            </a:r>
            <a:r>
              <a:rPr lang="en-US" sz="4000" dirty="0">
                <a:solidFill>
                  <a:srgbClr val="0070C0"/>
                </a:solidFill>
              </a:rPr>
              <a:t> variant </a:t>
            </a:r>
            <a:r>
              <a:rPr lang="en-US" sz="4000" dirty="0" err="1" smtClean="0"/>
              <a:t>e’lon</a:t>
            </a:r>
            <a:r>
              <a:rPr lang="en-US" sz="4000" dirty="0" smtClean="0"/>
              <a:t> </a:t>
            </a:r>
            <a:r>
              <a:rPr lang="en-US" sz="4000" dirty="0" err="1" smtClean="0"/>
              <a:t>qilindi.Bu</a:t>
            </a:r>
            <a:r>
              <a:rPr lang="en-US" sz="4000" dirty="0" smtClean="0"/>
              <a:t> </a:t>
            </a:r>
            <a:r>
              <a:rPr lang="en-US" sz="4000" dirty="0" err="1"/>
              <a:t>variantda</a:t>
            </a:r>
            <a:r>
              <a:rPr lang="en-US" sz="4000" dirty="0"/>
              <a:t> </a:t>
            </a:r>
            <a:r>
              <a:rPr lang="en-US" sz="4000" dirty="0" err="1" smtClean="0"/>
              <a:t>davrlar</a:t>
            </a:r>
            <a:r>
              <a:rPr lang="en-US" sz="4000" dirty="0" smtClean="0"/>
              <a:t> </a:t>
            </a:r>
            <a:r>
              <a:rPr lang="en-US" sz="4000" dirty="0" err="1" smtClean="0"/>
              <a:t>qatorlarga</a:t>
            </a:r>
            <a:r>
              <a:rPr lang="en-US" sz="4000" dirty="0" smtClean="0"/>
              <a:t>, </a:t>
            </a:r>
            <a:r>
              <a:rPr lang="en-US" sz="4000" dirty="0" err="1" smtClean="0"/>
              <a:t>gruppalar</a:t>
            </a:r>
            <a:r>
              <a:rPr lang="en-US" sz="4000" dirty="0" smtClean="0"/>
              <a:t> </a:t>
            </a:r>
            <a:r>
              <a:rPr lang="en-US" sz="4000" dirty="0" err="1" smtClean="0"/>
              <a:t>esa</a:t>
            </a:r>
            <a:r>
              <a:rPr lang="en-US" sz="4000" dirty="0" smtClean="0"/>
              <a:t> bosh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yonaki</a:t>
            </a:r>
            <a:r>
              <a:rPr lang="en-US" sz="4000" dirty="0" smtClean="0"/>
              <a:t> </a:t>
            </a:r>
            <a:r>
              <a:rPr lang="en-US" sz="4000" dirty="0" err="1" smtClean="0"/>
              <a:t>gruppachalarga</a:t>
            </a:r>
            <a:r>
              <a:rPr lang="en-US" sz="4000" dirty="0" smtClean="0"/>
              <a:t> </a:t>
            </a:r>
            <a:r>
              <a:rPr lang="en-US" sz="4000" dirty="0" err="1" smtClean="0"/>
              <a:t>bo‘lindi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47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t="2860" r="2543"/>
          <a:stretch/>
        </p:blipFill>
        <p:spPr bwMode="auto">
          <a:xfrm>
            <a:off x="6100549" y="0"/>
            <a:ext cx="60323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-1" y="0"/>
            <a:ext cx="610055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Davriy</a:t>
            </a:r>
            <a:r>
              <a:rPr lang="en-US" sz="4000" dirty="0"/>
              <a:t> </a:t>
            </a:r>
            <a:r>
              <a:rPr lang="en-US" sz="4000" dirty="0" err="1"/>
              <a:t>sistemada</a:t>
            </a:r>
            <a:r>
              <a:rPr lang="en-US" sz="4000" dirty="0"/>
              <a:t> </a:t>
            </a:r>
            <a:r>
              <a:rPr lang="en-US" sz="4000" dirty="0" err="1"/>
              <a:t>gorizontal</a:t>
            </a:r>
            <a:r>
              <a:rPr lang="en-US" sz="4000" dirty="0"/>
              <a:t> </a:t>
            </a:r>
            <a:r>
              <a:rPr lang="en-US" sz="4000" dirty="0" err="1"/>
              <a:t>bo‘yicha</a:t>
            </a:r>
            <a:r>
              <a:rPr lang="en-US" sz="4000" dirty="0"/>
              <a:t> 7 ta </a:t>
            </a:r>
            <a:r>
              <a:rPr lang="en-US" sz="4000" dirty="0" err="1"/>
              <a:t>davr</a:t>
            </a:r>
            <a:r>
              <a:rPr lang="en-US" sz="4000" dirty="0"/>
              <a:t> bor. 1,2,3 </a:t>
            </a:r>
            <a:r>
              <a:rPr lang="en-US" sz="4000" dirty="0" err="1"/>
              <a:t>davrlar</a:t>
            </a:r>
            <a:r>
              <a:rPr lang="en-US" sz="4000" dirty="0"/>
              <a:t> </a:t>
            </a:r>
            <a:r>
              <a:rPr lang="en-US" sz="4000" dirty="0" err="1"/>
              <a:t>kichik</a:t>
            </a:r>
            <a:r>
              <a:rPr lang="en-US" sz="4000" dirty="0"/>
              <a:t> </a:t>
            </a:r>
            <a:r>
              <a:rPr lang="en-US" sz="4000" dirty="0" err="1"/>
              <a:t>davrlar</a:t>
            </a:r>
            <a:r>
              <a:rPr lang="en-US" sz="4000" dirty="0"/>
              <a:t>, 4,5,6,7 </a:t>
            </a:r>
            <a:r>
              <a:rPr lang="en-US" sz="4000" dirty="0" err="1"/>
              <a:t>davrlar</a:t>
            </a:r>
            <a:r>
              <a:rPr lang="en-US" sz="4000" dirty="0"/>
              <a:t> kata </a:t>
            </a:r>
            <a:r>
              <a:rPr lang="en-US" sz="4000" dirty="0" err="1"/>
              <a:t>davrlar</a:t>
            </a:r>
            <a:r>
              <a:rPr lang="en-US" sz="4000" dirty="0"/>
              <a:t> deb ataladi.1-davrda 2 ta </a:t>
            </a:r>
            <a:r>
              <a:rPr lang="en-US" sz="4000" dirty="0" smtClean="0"/>
              <a:t>,</a:t>
            </a:r>
          </a:p>
          <a:p>
            <a:r>
              <a:rPr lang="en-US" sz="4000" dirty="0" smtClean="0"/>
              <a:t>2-3 </a:t>
            </a:r>
            <a:r>
              <a:rPr lang="en-US" sz="4000" dirty="0" err="1"/>
              <a:t>davrlarda</a:t>
            </a:r>
            <a:r>
              <a:rPr lang="en-US" sz="4000" dirty="0"/>
              <a:t> 8 </a:t>
            </a:r>
            <a:r>
              <a:rPr lang="en-US" sz="4000" dirty="0" err="1"/>
              <a:t>tadan</a:t>
            </a:r>
            <a:r>
              <a:rPr lang="en-US" sz="4000" dirty="0"/>
              <a:t>, 4,5-davrlarda 18 </a:t>
            </a:r>
            <a:r>
              <a:rPr lang="en-US" sz="4000" dirty="0" smtClean="0"/>
              <a:t>tadan,6,7-davrlarda </a:t>
            </a:r>
            <a:r>
              <a:rPr lang="en-US" sz="4000" dirty="0"/>
              <a:t>32 </a:t>
            </a:r>
            <a:r>
              <a:rPr lang="en-US" sz="4000" dirty="0" err="1"/>
              <a:t>tadan</a:t>
            </a:r>
            <a:r>
              <a:rPr lang="en-US" sz="4000" dirty="0"/>
              <a:t> element </a:t>
            </a:r>
            <a:r>
              <a:rPr lang="en-US" sz="4000" dirty="0" err="1"/>
              <a:t>joylashgan</a:t>
            </a:r>
            <a:r>
              <a:rPr lang="en-US" sz="4000" dirty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83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" t="2860" r="2543"/>
          <a:stretch/>
        </p:blipFill>
        <p:spPr bwMode="auto">
          <a:xfrm>
            <a:off x="4517408" y="-150125"/>
            <a:ext cx="75745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98241" y="887104"/>
            <a:ext cx="7212841" cy="10781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8447" y="700110"/>
            <a:ext cx="41989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1,2,3 </a:t>
            </a:r>
            <a:r>
              <a:rPr lang="en-US" sz="4400" dirty="0" err="1"/>
              <a:t>davrlar</a:t>
            </a:r>
            <a:r>
              <a:rPr lang="en-US" sz="4400" dirty="0"/>
              <a:t> </a:t>
            </a:r>
            <a:r>
              <a:rPr lang="en-US" sz="4400" dirty="0" err="1"/>
              <a:t>kichik</a:t>
            </a:r>
            <a:r>
              <a:rPr lang="en-US" sz="4400" dirty="0"/>
              <a:t> </a:t>
            </a:r>
            <a:r>
              <a:rPr lang="en-US" sz="4400" dirty="0" err="1"/>
              <a:t>davrlar</a:t>
            </a:r>
            <a:r>
              <a:rPr lang="en-US" sz="4400" dirty="0"/>
              <a:t> deb </a:t>
            </a:r>
            <a:r>
              <a:rPr lang="en-US" sz="4400" dirty="0" err="1"/>
              <a:t>atalib</a:t>
            </a:r>
            <a:r>
              <a:rPr lang="en-US" sz="4400" dirty="0"/>
              <a:t>, </a:t>
            </a:r>
            <a:r>
              <a:rPr lang="en-US" sz="4400" dirty="0" err="1"/>
              <a:t>bitta</a:t>
            </a:r>
            <a:r>
              <a:rPr lang="en-US" sz="4400" dirty="0"/>
              <a:t> </a:t>
            </a:r>
            <a:r>
              <a:rPr lang="en-US" sz="4400" dirty="0" err="1"/>
              <a:t>qatorni</a:t>
            </a:r>
            <a:r>
              <a:rPr lang="en-US" sz="4400" dirty="0"/>
              <a:t> </a:t>
            </a:r>
            <a:r>
              <a:rPr lang="en-US" sz="4400" dirty="0" err="1" smtClean="0"/>
              <a:t>o‘z</a:t>
            </a:r>
            <a:r>
              <a:rPr lang="en-US" sz="4400" dirty="0" smtClean="0"/>
              <a:t> </a:t>
            </a:r>
            <a:r>
              <a:rPr lang="en-US" sz="4400" dirty="0" err="1"/>
              <a:t>ichiga</a:t>
            </a:r>
            <a:r>
              <a:rPr lang="en-US" sz="4400" dirty="0"/>
              <a:t> </a:t>
            </a:r>
            <a:r>
              <a:rPr lang="en-US" sz="4400" dirty="0" err="1" smtClean="0"/>
              <a:t>olgan</a:t>
            </a:r>
            <a:r>
              <a:rPr lang="en-US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01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1761"/>
            <a:ext cx="3821371" cy="6494121"/>
          </a:xfrm>
        </p:spPr>
        <p:txBody>
          <a:bodyPr>
            <a:normAutofit fontScale="92500" lnSpcReduction="10000"/>
          </a:bodyPr>
          <a:lstStyle/>
          <a:p>
            <a:r>
              <a:rPr lang="uz-Latn-UZ" sz="4300" dirty="0"/>
              <a:t>Katta davrlar 2 tadan qatorni o‘z ichiga olishi bilan </a:t>
            </a:r>
            <a:r>
              <a:rPr lang="uz-Latn-UZ" sz="4300" dirty="0" smtClean="0"/>
              <a:t>xarakterlanadi.Kimyoviy </a:t>
            </a:r>
            <a:r>
              <a:rPr lang="uz-Latn-UZ" sz="4300" dirty="0"/>
              <a:t>elementlar davriy sistemasidagi 4-, 5-, 6- va 7- davrlar katta davrlardir</a:t>
            </a:r>
            <a:endParaRPr lang="ru-RU" sz="43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90"/>
          <a:stretch/>
        </p:blipFill>
        <p:spPr>
          <a:xfrm>
            <a:off x="3821372" y="131761"/>
            <a:ext cx="8370627" cy="6606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7564" y="1573566"/>
            <a:ext cx="8324436" cy="3723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2000" cy="272955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dirty="0" err="1" smtClean="0">
                <a:solidFill>
                  <a:schemeClr val="bg1"/>
                </a:solidFill>
              </a:rPr>
              <a:t>Katta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davr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elementlarini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ikki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qatorga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ajratishga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asos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bo’lgan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muhim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xususiyat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bu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ularning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oksidlanish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darajasidir</a:t>
            </a:r>
            <a:r>
              <a:rPr lang="en-US" sz="3900" dirty="0" smtClean="0">
                <a:solidFill>
                  <a:schemeClr val="bg1"/>
                </a:solidFill>
              </a:rPr>
              <a:t>. (Mendeleyev </a:t>
            </a:r>
            <a:r>
              <a:rPr lang="en-US" sz="3900" dirty="0" err="1" smtClean="0">
                <a:solidFill>
                  <a:schemeClr val="bg1"/>
                </a:solidFill>
              </a:rPr>
              <a:t>davrida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valentlik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deyilar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edi</a:t>
            </a:r>
            <a:r>
              <a:rPr lang="en-US" sz="3900" dirty="0" smtClean="0">
                <a:solidFill>
                  <a:schemeClr val="bg1"/>
                </a:solidFill>
              </a:rPr>
              <a:t>.) </a:t>
            </a:r>
            <a:r>
              <a:rPr lang="en-US" sz="3900" dirty="0" err="1" smtClean="0">
                <a:solidFill>
                  <a:schemeClr val="bg1"/>
                </a:solidFill>
              </a:rPr>
              <a:t>Ularning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qiymatlari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davrda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elementlarning</a:t>
            </a:r>
            <a:r>
              <a:rPr lang="en-US" sz="3900" dirty="0" smtClean="0">
                <a:solidFill>
                  <a:schemeClr val="bg1"/>
                </a:solidFill>
              </a:rPr>
              <a:t> atom </a:t>
            </a:r>
            <a:r>
              <a:rPr lang="en-US" sz="3900" dirty="0" err="1" smtClean="0">
                <a:solidFill>
                  <a:schemeClr val="bg1"/>
                </a:solidFill>
              </a:rPr>
              <a:t>massalari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ortishi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bilan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ikki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marta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takrorlanadi</a:t>
            </a:r>
            <a:r>
              <a:rPr lang="en-US" sz="3900" dirty="0" smtClean="0">
                <a:solidFill>
                  <a:schemeClr val="bg1"/>
                </a:solidFill>
              </a:rPr>
              <a:t>.</a:t>
            </a:r>
            <a:endParaRPr lang="ru-RU" sz="39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9" t="279" r="-529" b="27565"/>
          <a:stretch/>
        </p:blipFill>
        <p:spPr>
          <a:xfrm>
            <a:off x="538631" y="3163612"/>
            <a:ext cx="9433558" cy="35324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8631" y="4262464"/>
            <a:ext cx="9765429" cy="1771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57"/>
          </a:p>
        </p:txBody>
      </p:sp>
    </p:spTree>
    <p:extLst>
      <p:ext uri="{BB962C8B-B14F-4D97-AF65-F5344CB8AC3E}">
        <p14:creationId xmlns:p14="http://schemas.microsoft.com/office/powerpoint/2010/main" val="39524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z="8000" b="1" dirty="0" err="1" smtClean="0">
                <a:solidFill>
                  <a:schemeClr val="bg1"/>
                </a:solidFill>
              </a:rPr>
              <a:t>Bugun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darsimizda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575" y="1733266"/>
            <a:ext cx="9615985" cy="4094327"/>
          </a:xfr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en-US" sz="4000" dirty="0" smtClean="0"/>
              <a:t>1.Davriy </a:t>
            </a:r>
            <a:r>
              <a:rPr lang="en-US" sz="4000" dirty="0" err="1" smtClean="0"/>
              <a:t>qonun</a:t>
            </a:r>
            <a:r>
              <a:rPr lang="en-US" sz="4000" dirty="0" smtClean="0"/>
              <a:t> </a:t>
            </a:r>
            <a:r>
              <a:rPr lang="en-US" sz="4000" dirty="0" err="1" smtClean="0"/>
              <a:t>yaratilishi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2.D.I.Mendeleyevning </a:t>
            </a:r>
            <a:r>
              <a:rPr lang="en-US" sz="4000" dirty="0" err="1" smtClean="0"/>
              <a:t>kimyoviy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elementlar</a:t>
            </a:r>
            <a:r>
              <a:rPr lang="en-US" sz="4000" dirty="0" smtClean="0"/>
              <a:t> </a:t>
            </a:r>
            <a:r>
              <a:rPr lang="en-US" sz="4000" dirty="0" err="1" smtClean="0"/>
              <a:t>davriy</a:t>
            </a:r>
            <a:r>
              <a:rPr lang="en-US" sz="4000" dirty="0" smtClean="0"/>
              <a:t> </a:t>
            </a:r>
            <a:r>
              <a:rPr lang="en-US" sz="4000" dirty="0" err="1" smtClean="0"/>
              <a:t>sistemasi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3.Davrlar, </a:t>
            </a:r>
            <a:r>
              <a:rPr lang="en-US" sz="4000" dirty="0" err="1" smtClean="0"/>
              <a:t>guruhlar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ularning</a:t>
            </a:r>
            <a:r>
              <a:rPr lang="en-US" sz="4000" dirty="0" smtClean="0"/>
              <a:t> </a:t>
            </a:r>
            <a:r>
              <a:rPr lang="en-US" sz="4000" dirty="0" err="1" smtClean="0"/>
              <a:t>turlari</a:t>
            </a:r>
            <a:r>
              <a:rPr lang="en-US" sz="4000" dirty="0" smtClean="0"/>
              <a:t> 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993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322" y="0"/>
            <a:ext cx="12172678" cy="1378424"/>
          </a:xfrm>
          <a:solidFill>
            <a:srgbClr val="0070C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Lantanoidlar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aktinoidlar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iborasi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1948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Shukaryov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73" y="1517216"/>
            <a:ext cx="7733275" cy="4895573"/>
          </a:xfrm>
          <a:prstGeom prst="rect">
            <a:avLst/>
          </a:prstGeom>
        </p:spPr>
      </p:pic>
      <p:pic>
        <p:nvPicPr>
          <p:cNvPr id="6" name="Рисунок 5" descr="щу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46902" y="2115404"/>
            <a:ext cx="3181240" cy="4297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Овал 6"/>
          <p:cNvSpPr/>
          <p:nvPr/>
        </p:nvSpPr>
        <p:spPr>
          <a:xfrm>
            <a:off x="224038" y="5086518"/>
            <a:ext cx="8052192" cy="1771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57"/>
          </a:p>
        </p:txBody>
      </p:sp>
    </p:spTree>
    <p:extLst>
      <p:ext uri="{BB962C8B-B14F-4D97-AF65-F5344CB8AC3E}">
        <p14:creationId xmlns:p14="http://schemas.microsoft.com/office/powerpoint/2010/main" val="367223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232012"/>
            <a:ext cx="11764369" cy="6332561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z-Latn-UZ" sz="3600" dirty="0"/>
              <a:t>4- va 5- davrlardagi elementlar soni 18 tadan bo‘lib, har bir davr ishqoriy metallardan boshlanib, inert gazlar bilan tugaydi</a:t>
            </a:r>
            <a:r>
              <a:rPr lang="uz-Latn-UZ" sz="3600" dirty="0" smtClean="0"/>
              <a:t>.</a:t>
            </a:r>
            <a:endParaRPr lang="en-US" sz="3600" dirty="0" smtClean="0"/>
          </a:p>
          <a:p>
            <a:r>
              <a:rPr lang="en-US" sz="3600" dirty="0" err="1" smtClean="0"/>
              <a:t>Davriy</a:t>
            </a:r>
            <a:r>
              <a:rPr lang="en-US" sz="3600" dirty="0" smtClean="0"/>
              <a:t> </a:t>
            </a:r>
            <a:r>
              <a:rPr lang="en-US" sz="3600" dirty="0" err="1" smtClean="0"/>
              <a:t>sistemada</a:t>
            </a:r>
            <a:r>
              <a:rPr lang="en-US" sz="3600" dirty="0" smtClean="0"/>
              <a:t> </a:t>
            </a:r>
            <a:r>
              <a:rPr lang="en-US" sz="3600" dirty="0" err="1" smtClean="0"/>
              <a:t>vertikal</a:t>
            </a:r>
            <a:r>
              <a:rPr lang="en-US" sz="3600" dirty="0" smtClean="0"/>
              <a:t> </a:t>
            </a:r>
            <a:r>
              <a:rPr lang="en-US" sz="3600" dirty="0" err="1" smtClean="0"/>
              <a:t>bo‘yicha</a:t>
            </a:r>
            <a:r>
              <a:rPr lang="en-US" sz="3600" dirty="0" smtClean="0"/>
              <a:t> 8 ta </a:t>
            </a:r>
            <a:r>
              <a:rPr lang="en-US" sz="3600" dirty="0" err="1" smtClean="0"/>
              <a:t>gruppa</a:t>
            </a:r>
            <a:r>
              <a:rPr lang="en-US" sz="3600" dirty="0" smtClean="0"/>
              <a:t> </a:t>
            </a:r>
            <a:r>
              <a:rPr lang="en-US" sz="3600" dirty="0" err="1" smtClean="0"/>
              <a:t>joylashgan.Odatda</a:t>
            </a:r>
            <a:r>
              <a:rPr lang="en-US" sz="3600" dirty="0" smtClean="0"/>
              <a:t> ,</a:t>
            </a:r>
            <a:r>
              <a:rPr lang="en-US" sz="3600" dirty="0" err="1" smtClean="0"/>
              <a:t>elementning</a:t>
            </a:r>
            <a:r>
              <a:rPr lang="en-US" sz="3600" dirty="0" smtClean="0"/>
              <a:t> </a:t>
            </a:r>
            <a:r>
              <a:rPr lang="en-US" sz="3600" dirty="0" err="1" smtClean="0"/>
              <a:t>eng</a:t>
            </a:r>
            <a:r>
              <a:rPr lang="en-US" sz="3600" dirty="0" smtClean="0"/>
              <a:t> </a:t>
            </a:r>
            <a:r>
              <a:rPr lang="en-US" sz="3600" dirty="0" err="1" smtClean="0"/>
              <a:t>yuqori</a:t>
            </a:r>
            <a:r>
              <a:rPr lang="en-US" sz="3600" dirty="0" smtClean="0"/>
              <a:t> </a:t>
            </a:r>
            <a:r>
              <a:rPr lang="en-US" sz="3600" dirty="0" err="1" smtClean="0"/>
              <a:t>musbat</a:t>
            </a:r>
            <a:r>
              <a:rPr lang="en-US" sz="3600" dirty="0" smtClean="0"/>
              <a:t> </a:t>
            </a:r>
            <a:r>
              <a:rPr lang="en-US" sz="3600" dirty="0" err="1" smtClean="0"/>
              <a:t>oksidlanish</a:t>
            </a:r>
            <a:r>
              <a:rPr lang="en-US" sz="3600" dirty="0" smtClean="0"/>
              <a:t> </a:t>
            </a:r>
            <a:r>
              <a:rPr lang="en-US" sz="3600" dirty="0" err="1" smtClean="0"/>
              <a:t>darajasi</a:t>
            </a:r>
            <a:r>
              <a:rPr lang="en-US" sz="3600" dirty="0" smtClean="0"/>
              <a:t>  </a:t>
            </a:r>
            <a:r>
              <a:rPr lang="en-US" sz="3600" dirty="0" err="1" smtClean="0"/>
              <a:t>gruppa</a:t>
            </a:r>
            <a:r>
              <a:rPr lang="en-US" sz="3600" dirty="0" smtClean="0"/>
              <a:t> </a:t>
            </a:r>
            <a:r>
              <a:rPr lang="en-US" sz="3600" dirty="0" err="1" smtClean="0"/>
              <a:t>raqamiga</a:t>
            </a:r>
            <a:r>
              <a:rPr lang="en-US" sz="3600" dirty="0" smtClean="0"/>
              <a:t> </a:t>
            </a:r>
            <a:r>
              <a:rPr lang="en-US" sz="3600" dirty="0" err="1" smtClean="0"/>
              <a:t>teng.Ftor</a:t>
            </a:r>
            <a:r>
              <a:rPr lang="en-US" sz="3600" dirty="0" smtClean="0"/>
              <a:t> </a:t>
            </a:r>
            <a:r>
              <a:rPr lang="en-US" sz="3600" dirty="0" err="1" smtClean="0"/>
              <a:t>bundan</a:t>
            </a:r>
            <a:r>
              <a:rPr lang="en-US" sz="3600" dirty="0" smtClean="0"/>
              <a:t> </a:t>
            </a:r>
            <a:r>
              <a:rPr lang="en-US" sz="3600" dirty="0" err="1" smtClean="0"/>
              <a:t>mustasno,uning</a:t>
            </a:r>
            <a:r>
              <a:rPr lang="en-US" sz="3600" dirty="0" smtClean="0"/>
              <a:t> </a:t>
            </a:r>
            <a:r>
              <a:rPr lang="en-US" sz="3600" dirty="0" err="1" smtClean="0"/>
              <a:t>oksidlanish</a:t>
            </a:r>
            <a:r>
              <a:rPr lang="en-US" sz="3600" dirty="0" smtClean="0"/>
              <a:t> </a:t>
            </a:r>
            <a:r>
              <a:rPr lang="en-US" sz="3600" dirty="0" err="1" smtClean="0"/>
              <a:t>darajasi</a:t>
            </a:r>
            <a:r>
              <a:rPr lang="en-US" sz="3600" dirty="0" smtClean="0"/>
              <a:t>  -1 </a:t>
            </a:r>
            <a:r>
              <a:rPr lang="en-US" sz="3600" dirty="0" err="1" smtClean="0"/>
              <a:t>ga</a:t>
            </a:r>
            <a:r>
              <a:rPr lang="en-US" sz="3600" dirty="0" smtClean="0"/>
              <a:t> </a:t>
            </a:r>
            <a:r>
              <a:rPr lang="en-US" sz="3600" dirty="0" err="1" smtClean="0"/>
              <a:t>teng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Cu, </a:t>
            </a:r>
            <a:r>
              <a:rPr lang="en-US" sz="3600" dirty="0" err="1" smtClean="0"/>
              <a:t>Ag,Au</a:t>
            </a:r>
            <a:r>
              <a:rPr lang="en-US" sz="3600" dirty="0" smtClean="0"/>
              <a:t> +1,+2,+3  </a:t>
            </a:r>
            <a:r>
              <a:rPr lang="en-US" sz="3600" dirty="0" err="1" smtClean="0"/>
              <a:t>oksidlanish</a:t>
            </a:r>
            <a:r>
              <a:rPr lang="en-US" sz="3600" dirty="0" smtClean="0"/>
              <a:t> </a:t>
            </a:r>
            <a:r>
              <a:rPr lang="en-US" sz="3600" dirty="0" err="1" smtClean="0"/>
              <a:t>darajalarini</a:t>
            </a:r>
            <a:r>
              <a:rPr lang="en-US" sz="3600" dirty="0" smtClean="0"/>
              <a:t> </a:t>
            </a:r>
            <a:r>
              <a:rPr lang="en-US" sz="3600" dirty="0" err="1" smtClean="0"/>
              <a:t>namoyon</a:t>
            </a:r>
            <a:r>
              <a:rPr lang="en-US" sz="3600" dirty="0" smtClean="0"/>
              <a:t> </a:t>
            </a:r>
            <a:r>
              <a:rPr lang="en-US" sz="3600" dirty="0" err="1" smtClean="0"/>
              <a:t>qiladi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Osmiy</a:t>
            </a:r>
            <a:r>
              <a:rPr lang="en-US" sz="3600" dirty="0" smtClean="0"/>
              <a:t>, </a:t>
            </a:r>
            <a:r>
              <a:rPr lang="en-US" sz="3600" dirty="0" err="1" smtClean="0"/>
              <a:t>ruteniy</a:t>
            </a:r>
            <a:r>
              <a:rPr lang="en-US" sz="3600" dirty="0" smtClean="0"/>
              <a:t> </a:t>
            </a:r>
            <a:r>
              <a:rPr lang="en-US" sz="3600" dirty="0" err="1" smtClean="0"/>
              <a:t>va</a:t>
            </a:r>
            <a:r>
              <a:rPr lang="en-US" sz="3600" dirty="0" smtClean="0"/>
              <a:t>  </a:t>
            </a:r>
            <a:r>
              <a:rPr lang="en-US" sz="3600" dirty="0" err="1" smtClean="0"/>
              <a:t>ksenon</a:t>
            </a:r>
            <a:r>
              <a:rPr lang="en-US" sz="3600" dirty="0" smtClean="0"/>
              <a:t>  +8</a:t>
            </a:r>
            <a:r>
              <a:rPr lang="en-US" sz="3600" dirty="0"/>
              <a:t> </a:t>
            </a:r>
            <a:r>
              <a:rPr lang="en-US" sz="3600" dirty="0" err="1"/>
              <a:t>oksidlanish</a:t>
            </a:r>
            <a:r>
              <a:rPr lang="en-US" sz="3600" dirty="0"/>
              <a:t> </a:t>
            </a:r>
            <a:r>
              <a:rPr lang="en-US" sz="3600" dirty="0" err="1"/>
              <a:t>darajalarini</a:t>
            </a:r>
            <a:r>
              <a:rPr lang="en-US" sz="3600" dirty="0"/>
              <a:t> </a:t>
            </a:r>
            <a:r>
              <a:rPr lang="en-US" sz="3600" dirty="0" err="1"/>
              <a:t>namoyon</a:t>
            </a:r>
            <a:r>
              <a:rPr lang="en-US" sz="3600" dirty="0"/>
              <a:t> </a:t>
            </a:r>
            <a:r>
              <a:rPr lang="en-US" sz="3600" dirty="0" err="1"/>
              <a:t>qiladi</a:t>
            </a:r>
            <a:r>
              <a:rPr lang="en-US" sz="3600" dirty="0"/>
              <a:t>.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427" y="365125"/>
            <a:ext cx="10912522" cy="3196751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1962 </a:t>
            </a:r>
            <a:r>
              <a:rPr lang="en-US" sz="4000" dirty="0" err="1" smtClean="0"/>
              <a:t>yilda</a:t>
            </a:r>
            <a:r>
              <a:rPr lang="en-US" sz="4000" dirty="0" smtClean="0"/>
              <a:t> </a:t>
            </a:r>
            <a:r>
              <a:rPr lang="en-US" sz="4000" dirty="0" err="1" smtClean="0"/>
              <a:t>nodir</a:t>
            </a:r>
            <a:r>
              <a:rPr lang="en-US" sz="4000" dirty="0" smtClean="0"/>
              <a:t> </a:t>
            </a:r>
            <a:r>
              <a:rPr lang="en-US" sz="4000" dirty="0" err="1" smtClean="0"/>
              <a:t>gazning</a:t>
            </a:r>
            <a:r>
              <a:rPr lang="en-US" sz="4000" dirty="0" smtClean="0"/>
              <a:t> </a:t>
            </a:r>
            <a:r>
              <a:rPr lang="en-US" sz="4000" dirty="0" err="1" smtClean="0"/>
              <a:t>birinchi</a:t>
            </a:r>
            <a:r>
              <a:rPr lang="en-US" sz="4000" dirty="0" smtClean="0"/>
              <a:t> </a:t>
            </a:r>
            <a:r>
              <a:rPr lang="en-US" sz="4000" dirty="0" err="1" smtClean="0"/>
              <a:t>kimyoviy</a:t>
            </a:r>
            <a:r>
              <a:rPr lang="en-US" sz="4000" dirty="0" smtClean="0"/>
              <a:t> </a:t>
            </a:r>
            <a:r>
              <a:rPr lang="en-US" sz="4000" dirty="0" err="1" smtClean="0"/>
              <a:t>birikmasi</a:t>
            </a:r>
            <a:r>
              <a:rPr lang="en-US" sz="4000" dirty="0" smtClean="0"/>
              <a:t> –</a:t>
            </a:r>
            <a:r>
              <a:rPr lang="en-US" sz="4000" dirty="0" err="1" smtClean="0"/>
              <a:t>ksenon</a:t>
            </a:r>
            <a:r>
              <a:rPr lang="en-US" sz="4000" dirty="0" smtClean="0"/>
              <a:t> </a:t>
            </a:r>
            <a:r>
              <a:rPr lang="en-US" sz="4000" dirty="0" err="1" smtClean="0"/>
              <a:t>tetraftorid</a:t>
            </a:r>
            <a:r>
              <a:rPr lang="en-US" sz="4000" dirty="0" smtClean="0"/>
              <a:t>     XeF</a:t>
            </a:r>
            <a:r>
              <a:rPr lang="en-US" sz="4000" baseline="-25000" dirty="0" smtClean="0"/>
              <a:t>4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err="1" smtClean="0"/>
              <a:t>olindi</a:t>
            </a:r>
            <a:r>
              <a:rPr lang="en-US" sz="4000" dirty="0" smtClean="0"/>
              <a:t>. </a:t>
            </a:r>
            <a:r>
              <a:rPr lang="en-US" sz="4000" dirty="0" err="1" smtClean="0"/>
              <a:t>Hozirgi</a:t>
            </a:r>
            <a:r>
              <a:rPr lang="en-US" sz="4000" dirty="0" smtClean="0"/>
              <a:t> </a:t>
            </a:r>
            <a:r>
              <a:rPr lang="en-US" sz="4000" dirty="0" err="1" smtClean="0"/>
              <a:t>paytda</a:t>
            </a:r>
            <a:r>
              <a:rPr lang="en-US" sz="4000" dirty="0" smtClean="0"/>
              <a:t> </a:t>
            </a:r>
            <a:r>
              <a:rPr lang="en-US" sz="4000" dirty="0" err="1" smtClean="0"/>
              <a:t>nodir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elementlar</a:t>
            </a:r>
            <a:r>
              <a:rPr lang="en-US" sz="4000" dirty="0" smtClean="0"/>
              <a:t> </a:t>
            </a:r>
            <a:r>
              <a:rPr lang="en-US" sz="4000" dirty="0" err="1" smtClean="0"/>
              <a:t>kimyosi</a:t>
            </a:r>
            <a:r>
              <a:rPr lang="en-US" sz="4000" dirty="0" smtClean="0"/>
              <a:t> </a:t>
            </a:r>
            <a:r>
              <a:rPr lang="en-US" sz="4000" dirty="0" err="1" smtClean="0"/>
              <a:t>jadal</a:t>
            </a:r>
            <a:r>
              <a:rPr lang="en-US" sz="4000" dirty="0" smtClean="0"/>
              <a:t> </a:t>
            </a:r>
            <a:r>
              <a:rPr lang="en-US" sz="4000" dirty="0" err="1" smtClean="0"/>
              <a:t>rivojlanmoqda</a:t>
            </a:r>
            <a:endParaRPr lang="ru-RU" sz="4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47256" t="70143" r="1698" b="10569"/>
          <a:stretch/>
        </p:blipFill>
        <p:spPr>
          <a:xfrm>
            <a:off x="2306471" y="3794078"/>
            <a:ext cx="6469039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4576"/>
              </p:ext>
            </p:extLst>
          </p:nvPr>
        </p:nvGraphicFramePr>
        <p:xfrm>
          <a:off x="303356" y="1514901"/>
          <a:ext cx="11761264" cy="45329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7522"/>
                <a:gridCol w="1471583"/>
                <a:gridCol w="1331464"/>
                <a:gridCol w="1386942"/>
                <a:gridCol w="1275986"/>
                <a:gridCol w="1627346"/>
                <a:gridCol w="1306807"/>
                <a:gridCol w="1467203"/>
                <a:gridCol w="1146411"/>
              </a:tblGrid>
              <a:tr h="1220349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9519">
                <a:tc>
                  <a:txBody>
                    <a:bodyPr/>
                    <a:lstStyle/>
                    <a:p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9519">
                <a:tc>
                  <a:txBody>
                    <a:bodyPr/>
                    <a:lstStyle/>
                    <a:p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8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28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z-Latn-U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2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48" y="969496"/>
            <a:ext cx="303357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Latn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avrlar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2946" y="969496"/>
            <a:ext cx="19159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Guruhlar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48" y="95534"/>
            <a:ext cx="1217835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       </a:t>
            </a:r>
            <a:r>
              <a:rPr lang="en-US" sz="3200" b="1" dirty="0" err="1" smtClean="0">
                <a:solidFill>
                  <a:schemeClr val="bg1"/>
                </a:solidFill>
              </a:rPr>
              <a:t>Elementlarning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kislorodli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birikmalarida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valentligi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63769"/>
              </p:ext>
            </p:extLst>
          </p:nvPr>
        </p:nvGraphicFramePr>
        <p:xfrm>
          <a:off x="54592" y="737738"/>
          <a:ext cx="12137409" cy="588823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77921"/>
                <a:gridCol w="1460311"/>
                <a:gridCol w="1746913"/>
                <a:gridCol w="1556134"/>
                <a:gridCol w="1458434"/>
                <a:gridCol w="1426907"/>
                <a:gridCol w="218653"/>
                <a:gridCol w="1068362"/>
                <a:gridCol w="276525"/>
                <a:gridCol w="1146412"/>
                <a:gridCol w="368053"/>
                <a:gridCol w="632784"/>
              </a:tblGrid>
              <a:tr h="930504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800" b="1" dirty="0" smtClean="0">
                          <a:solidFill>
                            <a:schemeClr val="tx1"/>
                          </a:solidFill>
                        </a:rPr>
                        <a:t>VIII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744">
                <a:tc row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II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LiOH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Be(OH)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HNO</a:t>
                      </a:r>
                      <a:r>
                        <a:rPr lang="en-US" sz="2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095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/>
                        <a:t>Asoslar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/>
                        <a:t>O‘zgaruvchan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/>
                        <a:t>Kislotali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71">
                <a:tc row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III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Na₂O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MgO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Al₂O₃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SiO₂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P₂O₅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SO₃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Cl₂O₇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NaOH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Mg(OH)₂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Al(OH)₃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H₂SiO₃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H₃PO₄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H₂SO₄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400" b="1" dirty="0" smtClean="0"/>
                        <a:t>HClO₄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978"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2800" b="1" dirty="0" smtClean="0"/>
                        <a:t>Asosli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b="1" dirty="0" smtClean="0"/>
                        <a:t>O‘zgaruvchan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/>
                        <a:t>Kislotali</a:t>
                      </a:r>
                      <a:endParaRPr lang="ru-RU" sz="3200" b="1" dirty="0"/>
                    </a:p>
                  </a:txBody>
                  <a:tcPr marL="193253" marR="193253" marT="96626" marB="9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3600" b="1" dirty="0" err="1" smtClean="0">
                <a:solidFill>
                  <a:schemeClr val="bg1"/>
                </a:solidFill>
              </a:rPr>
              <a:t>Elementlar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xossalarining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o’zgarishi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68295"/>
              </p:ext>
            </p:extLst>
          </p:nvPr>
        </p:nvGraphicFramePr>
        <p:xfrm>
          <a:off x="278643" y="1566317"/>
          <a:ext cx="11294657" cy="47803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35770"/>
                <a:gridCol w="860047"/>
                <a:gridCol w="923508"/>
                <a:gridCol w="1069065"/>
                <a:gridCol w="1542197"/>
                <a:gridCol w="1514901"/>
                <a:gridCol w="1351129"/>
                <a:gridCol w="1501253"/>
                <a:gridCol w="1596787"/>
              </a:tblGrid>
              <a:tr h="1102041"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IV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V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VI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VII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VIII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15"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688">
                <a:tc>
                  <a:txBody>
                    <a:bodyPr/>
                    <a:lstStyle/>
                    <a:p>
                      <a:r>
                        <a:rPr lang="uz-Latn-UZ" sz="3600" b="1" dirty="0" smtClean="0"/>
                        <a:t>III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</a:t>
                      </a:r>
                      <a:r>
                        <a:rPr lang="en-US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</a:t>
                      </a:r>
                      <a:r>
                        <a:rPr lang="ru-RU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6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3253" marR="193253" marT="96626" marB="966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Uchuvchan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-4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21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Topshiriq</a:t>
            </a:r>
            <a:r>
              <a:rPr lang="en-US" sz="6000" b="1" dirty="0" smtClean="0">
                <a:solidFill>
                  <a:schemeClr val="bg1"/>
                </a:solidFill>
              </a:rPr>
              <a:t> (</a:t>
            </a:r>
            <a:r>
              <a:rPr lang="en-US" sz="6000" b="1" dirty="0" err="1" smtClean="0">
                <a:solidFill>
                  <a:schemeClr val="bg1"/>
                </a:solidFill>
              </a:rPr>
              <a:t>testlar</a:t>
            </a:r>
            <a:r>
              <a:rPr lang="en-US" sz="6000" b="1" dirty="0" smtClean="0">
                <a:solidFill>
                  <a:schemeClr val="bg1"/>
                </a:solidFill>
              </a:rPr>
              <a:t>) 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5218"/>
            <a:ext cx="12192000" cy="5923127"/>
          </a:xfr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en-US" dirty="0" smtClean="0"/>
          </a:p>
          <a:p>
            <a:pPr marL="0" indent="0">
              <a:buNone/>
            </a:pPr>
            <a:r>
              <a:rPr lang="ru-RU" sz="3900" dirty="0" smtClean="0"/>
              <a:t>1</a:t>
            </a:r>
            <a:r>
              <a:rPr lang="en-US" sz="3900" dirty="0" smtClean="0"/>
              <a:t>.   </a:t>
            </a:r>
            <a:r>
              <a:rPr lang="en-US" sz="3900" dirty="0" err="1" smtClean="0"/>
              <a:t>Yuqori</a:t>
            </a:r>
            <a:r>
              <a:rPr lang="en-US" sz="3900" dirty="0" smtClean="0"/>
              <a:t> </a:t>
            </a:r>
            <a:r>
              <a:rPr lang="en-US" sz="3900" dirty="0" err="1"/>
              <a:t>oksidining</a:t>
            </a:r>
            <a:r>
              <a:rPr lang="en-US" sz="3900" dirty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</a:t>
            </a:r>
            <a:r>
              <a:rPr lang="en-US" sz="3900" dirty="0"/>
              <a:t> EO</a:t>
            </a:r>
            <a:r>
              <a:rPr lang="en-US" sz="3900" baseline="-25000" dirty="0"/>
              <a:t>3</a:t>
            </a:r>
            <a:r>
              <a:rPr lang="en-US" sz="3900" dirty="0"/>
              <a:t> </a:t>
            </a:r>
            <a:r>
              <a:rPr lang="en-US" sz="3900" dirty="0" err="1"/>
              <a:t>bo‘lgan</a:t>
            </a:r>
            <a:r>
              <a:rPr lang="en-US" sz="3900" dirty="0"/>
              <a:t> </a:t>
            </a:r>
            <a:r>
              <a:rPr lang="en-US" sz="3900" dirty="0" err="1" smtClean="0"/>
              <a:t>elementning</a:t>
            </a:r>
            <a:r>
              <a:rPr lang="en-US" sz="3900" dirty="0" smtClean="0"/>
              <a:t> </a:t>
            </a:r>
            <a:r>
              <a:rPr lang="en-US" sz="3900" dirty="0" err="1" smtClean="0"/>
              <a:t>vodorodli</a:t>
            </a:r>
            <a:r>
              <a:rPr lang="ru-RU" sz="3900" dirty="0"/>
              <a:t> </a:t>
            </a:r>
            <a:r>
              <a:rPr lang="en-US" sz="3900" dirty="0" err="1" smtClean="0"/>
              <a:t>birikmasining</a:t>
            </a:r>
            <a:r>
              <a:rPr lang="en-US" sz="3900" dirty="0" smtClean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formulasini</a:t>
            </a:r>
            <a:r>
              <a:rPr lang="en-US" sz="3900" dirty="0"/>
              <a:t> toping</a:t>
            </a:r>
            <a:r>
              <a:rPr lang="en-US" sz="3900" dirty="0" smtClean="0"/>
              <a:t>.</a:t>
            </a:r>
            <a:endParaRPr lang="ru-RU" sz="3900" dirty="0" smtClean="0"/>
          </a:p>
          <a:p>
            <a:pPr marL="0" indent="0">
              <a:buNone/>
            </a:pPr>
            <a:r>
              <a:rPr lang="ru-RU" sz="3900" dirty="0" smtClean="0"/>
              <a:t>         </a:t>
            </a:r>
            <a:r>
              <a:rPr lang="en-US" sz="3900" dirty="0" smtClean="0"/>
              <a:t> </a:t>
            </a:r>
            <a:r>
              <a:rPr lang="en-US" sz="3900" dirty="0"/>
              <a:t>A) EH</a:t>
            </a:r>
            <a:r>
              <a:rPr lang="en-US" sz="3900" baseline="-25000" dirty="0"/>
              <a:t>3</a:t>
            </a:r>
            <a:r>
              <a:rPr lang="en-US" sz="3900" dirty="0"/>
              <a:t>; B) EH</a:t>
            </a:r>
            <a:r>
              <a:rPr lang="en-US" sz="3900" baseline="-25000" dirty="0"/>
              <a:t>4</a:t>
            </a:r>
            <a:r>
              <a:rPr lang="en-US" sz="3900" dirty="0"/>
              <a:t>; C) EH; D) H</a:t>
            </a:r>
            <a:r>
              <a:rPr lang="en-US" sz="3900" baseline="-25000" dirty="0"/>
              <a:t>2</a:t>
            </a:r>
            <a:r>
              <a:rPr lang="en-US" sz="3900" dirty="0"/>
              <a:t>E.</a:t>
            </a:r>
            <a:endParaRPr lang="ru-RU" sz="3900" dirty="0"/>
          </a:p>
          <a:p>
            <a:pPr marL="0" indent="0">
              <a:buNone/>
            </a:pPr>
            <a:r>
              <a:rPr lang="en-US" sz="3900" dirty="0" smtClean="0"/>
              <a:t>    2.  </a:t>
            </a:r>
            <a:r>
              <a:rPr lang="en-US" sz="3900" dirty="0" err="1" smtClean="0"/>
              <a:t>Yuqori</a:t>
            </a:r>
            <a:r>
              <a:rPr lang="en-US" sz="3900" dirty="0" smtClean="0"/>
              <a:t> </a:t>
            </a:r>
            <a:r>
              <a:rPr lang="en-US" sz="3900" dirty="0" err="1"/>
              <a:t>oksidining</a:t>
            </a:r>
            <a:r>
              <a:rPr lang="en-US" sz="3900" dirty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</a:t>
            </a:r>
            <a:r>
              <a:rPr lang="en-US" sz="3900" dirty="0"/>
              <a:t> E</a:t>
            </a:r>
            <a:r>
              <a:rPr lang="en-US" sz="3900" baseline="-25000" dirty="0"/>
              <a:t>2</a:t>
            </a:r>
            <a:r>
              <a:rPr lang="en-US" sz="3900" dirty="0"/>
              <a:t>O</a:t>
            </a:r>
            <a:r>
              <a:rPr lang="en-US" sz="3900" baseline="-25000" dirty="0"/>
              <a:t>5</a:t>
            </a:r>
            <a:r>
              <a:rPr lang="en-US" sz="3900" dirty="0"/>
              <a:t> </a:t>
            </a:r>
            <a:r>
              <a:rPr lang="en-US" sz="3900" dirty="0" err="1"/>
              <a:t>bo‘lgan</a:t>
            </a:r>
            <a:r>
              <a:rPr lang="en-US" sz="3900" dirty="0"/>
              <a:t> </a:t>
            </a:r>
            <a:r>
              <a:rPr lang="en-US" sz="3900" dirty="0" err="1" smtClean="0"/>
              <a:t>elementning</a:t>
            </a:r>
            <a:r>
              <a:rPr lang="en-US" sz="3900" dirty="0" smtClean="0"/>
              <a:t> </a:t>
            </a:r>
            <a:r>
              <a:rPr lang="en-US" sz="3900" dirty="0" err="1" smtClean="0"/>
              <a:t>vodorodli</a:t>
            </a:r>
            <a:r>
              <a:rPr lang="ru-RU" sz="3900" dirty="0"/>
              <a:t> </a:t>
            </a:r>
            <a:r>
              <a:rPr lang="en-US" sz="3900" dirty="0" err="1" smtClean="0"/>
              <a:t>birikmasining</a:t>
            </a:r>
            <a:r>
              <a:rPr lang="en-US" sz="3900" dirty="0" smtClean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formulasini</a:t>
            </a:r>
            <a:r>
              <a:rPr lang="en-US" sz="3900" dirty="0"/>
              <a:t> toping. </a:t>
            </a:r>
            <a:endParaRPr lang="ru-RU" sz="3900" dirty="0" smtClean="0"/>
          </a:p>
          <a:p>
            <a:pPr marL="0" indent="0">
              <a:buNone/>
            </a:pPr>
            <a:r>
              <a:rPr lang="ru-RU" sz="3900" dirty="0" smtClean="0"/>
              <a:t>           </a:t>
            </a:r>
            <a:r>
              <a:rPr lang="en-US" sz="3900" dirty="0" smtClean="0"/>
              <a:t>A</a:t>
            </a:r>
            <a:r>
              <a:rPr lang="en-US" sz="3900" dirty="0"/>
              <a:t>) EH</a:t>
            </a:r>
            <a:r>
              <a:rPr lang="en-US" sz="3900" baseline="-25000" dirty="0"/>
              <a:t>3</a:t>
            </a:r>
            <a:r>
              <a:rPr lang="en-US" sz="3900" dirty="0"/>
              <a:t>; B) EH</a:t>
            </a:r>
            <a:r>
              <a:rPr lang="en-US" sz="3900" baseline="-25000" dirty="0"/>
              <a:t>4</a:t>
            </a:r>
            <a:r>
              <a:rPr lang="en-US" sz="3900" dirty="0"/>
              <a:t>; C) EH; D) H</a:t>
            </a:r>
            <a:r>
              <a:rPr lang="en-US" sz="3900" baseline="-25000" dirty="0"/>
              <a:t>2</a:t>
            </a:r>
            <a:r>
              <a:rPr lang="en-US" sz="3900" dirty="0"/>
              <a:t>E.</a:t>
            </a:r>
            <a:endParaRPr lang="ru-RU" sz="3900" dirty="0"/>
          </a:p>
          <a:p>
            <a:pPr marL="0" indent="0">
              <a:buNone/>
            </a:pPr>
            <a:r>
              <a:rPr lang="en-US" sz="3900" dirty="0" smtClean="0"/>
              <a:t>    3</a:t>
            </a:r>
            <a:r>
              <a:rPr lang="en-US" sz="3900" dirty="0"/>
              <a:t>. </a:t>
            </a:r>
            <a:r>
              <a:rPr lang="en-US" sz="3900" dirty="0" err="1"/>
              <a:t>Yuqori</a:t>
            </a:r>
            <a:r>
              <a:rPr lang="en-US" sz="3900" dirty="0"/>
              <a:t> </a:t>
            </a:r>
            <a:r>
              <a:rPr lang="en-US" sz="3900" dirty="0" err="1"/>
              <a:t>oksidining</a:t>
            </a:r>
            <a:r>
              <a:rPr lang="en-US" sz="3900" dirty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</a:t>
            </a:r>
            <a:r>
              <a:rPr lang="en-US" sz="3900" dirty="0"/>
              <a:t> EO</a:t>
            </a:r>
            <a:r>
              <a:rPr lang="en-US" sz="3900" baseline="-25000" dirty="0"/>
              <a:t>2</a:t>
            </a:r>
            <a:r>
              <a:rPr lang="en-US" sz="3900" dirty="0"/>
              <a:t> </a:t>
            </a:r>
            <a:r>
              <a:rPr lang="en-US" sz="3900" dirty="0" err="1"/>
              <a:t>bo‘lgan</a:t>
            </a:r>
            <a:r>
              <a:rPr lang="en-US" sz="3900" dirty="0"/>
              <a:t> </a:t>
            </a:r>
            <a:r>
              <a:rPr lang="en-US" sz="3900" dirty="0" err="1" smtClean="0"/>
              <a:t>elementning</a:t>
            </a:r>
            <a:r>
              <a:rPr lang="en-US" sz="3900" dirty="0" smtClean="0"/>
              <a:t> </a:t>
            </a:r>
            <a:r>
              <a:rPr lang="en-US" sz="3900" dirty="0" err="1" smtClean="0"/>
              <a:t>vodorodli</a:t>
            </a:r>
            <a:r>
              <a:rPr lang="ru-RU" sz="3900" dirty="0"/>
              <a:t> </a:t>
            </a:r>
            <a:r>
              <a:rPr lang="ru-RU" sz="3900" dirty="0" smtClean="0"/>
              <a:t> </a:t>
            </a:r>
            <a:r>
              <a:rPr lang="en-US" sz="3900" dirty="0" err="1" smtClean="0"/>
              <a:t>birikmasining</a:t>
            </a:r>
            <a:r>
              <a:rPr lang="en-US" sz="3900" dirty="0" smtClean="0"/>
              <a:t> </a:t>
            </a:r>
            <a:r>
              <a:rPr lang="en-US" sz="3900" dirty="0" err="1"/>
              <a:t>umumiy</a:t>
            </a:r>
            <a:r>
              <a:rPr lang="en-US" sz="3900" dirty="0"/>
              <a:t> </a:t>
            </a:r>
            <a:r>
              <a:rPr lang="en-US" sz="3900" dirty="0" err="1"/>
              <a:t>formulasini</a:t>
            </a:r>
            <a:r>
              <a:rPr lang="en-US" sz="3900" dirty="0"/>
              <a:t> toping</a:t>
            </a:r>
            <a:r>
              <a:rPr lang="en-US" sz="3900" dirty="0" smtClean="0"/>
              <a:t>.</a:t>
            </a:r>
            <a:endParaRPr lang="ru-RU" sz="3900" dirty="0" smtClean="0"/>
          </a:p>
          <a:p>
            <a:pPr marL="0" indent="0">
              <a:buNone/>
            </a:pPr>
            <a:r>
              <a:rPr lang="ru-RU" sz="3900" dirty="0" smtClean="0"/>
              <a:t>          </a:t>
            </a:r>
            <a:r>
              <a:rPr lang="en-US" sz="3900" dirty="0" smtClean="0"/>
              <a:t> </a:t>
            </a:r>
            <a:r>
              <a:rPr lang="en-US" sz="3900" dirty="0"/>
              <a:t>A) EH</a:t>
            </a:r>
            <a:r>
              <a:rPr lang="en-US" sz="3900" baseline="-25000" dirty="0"/>
              <a:t>4</a:t>
            </a:r>
            <a:r>
              <a:rPr lang="en-US" sz="3900" dirty="0"/>
              <a:t>; B) EH; C) EH</a:t>
            </a:r>
            <a:r>
              <a:rPr lang="en-US" sz="3900" baseline="-25000" dirty="0"/>
              <a:t>3</a:t>
            </a:r>
            <a:r>
              <a:rPr lang="en-US" sz="3900" dirty="0"/>
              <a:t>; D) H</a:t>
            </a:r>
            <a:r>
              <a:rPr lang="en-US" sz="3900" baseline="-25000" dirty="0"/>
              <a:t>2</a:t>
            </a:r>
            <a:r>
              <a:rPr lang="en-US" sz="3900" dirty="0"/>
              <a:t>E.</a:t>
            </a:r>
            <a:endParaRPr lang="ru-RU" sz="3900" dirty="0"/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41905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6600" b="1" dirty="0" err="1" smtClean="0">
                <a:solidFill>
                  <a:schemeClr val="bg1"/>
                </a:solidFill>
              </a:rPr>
              <a:t>Davriy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sistema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tarixi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06" y="1349839"/>
            <a:ext cx="11731388" cy="276731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3600" dirty="0" err="1" smtClean="0"/>
              <a:t>D.I.Mendeleyevdan</a:t>
            </a:r>
            <a:r>
              <a:rPr lang="en-US" sz="3600" dirty="0" smtClean="0"/>
              <a:t> </a:t>
            </a:r>
            <a:r>
              <a:rPr lang="en-US" sz="3600" dirty="0" err="1" smtClean="0"/>
              <a:t>oldin</a:t>
            </a:r>
            <a:r>
              <a:rPr lang="en-US" sz="3600" dirty="0" smtClean="0"/>
              <a:t>  </a:t>
            </a:r>
            <a:r>
              <a:rPr lang="uz-Latn-UZ" sz="3600" dirty="0" smtClean="0"/>
              <a:t>M.V.Lomonosov</a:t>
            </a:r>
            <a:r>
              <a:rPr lang="uz-Latn-UZ" sz="3600" dirty="0"/>
              <a:t>, I.Debereyner, L. Meyer, U.Odling, J.Nyulends, J.Dyuma, A. Shankurtua </a:t>
            </a:r>
            <a:r>
              <a:rPr lang="en-US" sz="3600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boshqalar</a:t>
            </a:r>
            <a:r>
              <a:rPr lang="en-US" sz="3600" dirty="0" smtClean="0"/>
              <a:t>  </a:t>
            </a:r>
            <a:r>
              <a:rPr lang="en-US" sz="3600" dirty="0" err="1" smtClean="0"/>
              <a:t>kimyoviy</a:t>
            </a:r>
            <a:r>
              <a:rPr lang="en-US" sz="3600" dirty="0" smtClean="0"/>
              <a:t> </a:t>
            </a:r>
            <a:r>
              <a:rPr lang="en-US" sz="3600" dirty="0" err="1" smtClean="0"/>
              <a:t>elementlar</a:t>
            </a:r>
            <a:r>
              <a:rPr lang="en-US" sz="3600" dirty="0" smtClean="0"/>
              <a:t>  </a:t>
            </a:r>
            <a:r>
              <a:rPr lang="en-US" sz="3600" dirty="0" err="1" smtClean="0"/>
              <a:t>klassifikatsiyalarining</a:t>
            </a:r>
            <a:r>
              <a:rPr lang="en-US" sz="3600" dirty="0" smtClean="0"/>
              <a:t> </a:t>
            </a:r>
            <a:r>
              <a:rPr lang="en-US" sz="3600" dirty="0" err="1" smtClean="0"/>
              <a:t>turli</a:t>
            </a:r>
            <a:r>
              <a:rPr lang="en-US" sz="3600" dirty="0" smtClean="0"/>
              <a:t> </a:t>
            </a:r>
            <a:r>
              <a:rPr lang="en-US" sz="3600" dirty="0" err="1" smtClean="0"/>
              <a:t>variantlarini</a:t>
            </a:r>
            <a:r>
              <a:rPr lang="en-US" sz="3600" dirty="0" smtClean="0"/>
              <a:t> </a:t>
            </a:r>
            <a:r>
              <a:rPr lang="en-US" sz="3600" dirty="0" err="1" smtClean="0"/>
              <a:t>taklif</a:t>
            </a:r>
            <a:r>
              <a:rPr lang="en-US" sz="3600" dirty="0" smtClean="0"/>
              <a:t> </a:t>
            </a:r>
            <a:r>
              <a:rPr lang="en-US" sz="3600" dirty="0" err="1" smtClean="0"/>
              <a:t>etdilar.Ammo</a:t>
            </a:r>
            <a:r>
              <a:rPr lang="en-US" sz="3600" dirty="0" smtClean="0"/>
              <a:t> </a:t>
            </a:r>
            <a:r>
              <a:rPr lang="en-US" sz="3600" dirty="0" err="1" smtClean="0"/>
              <a:t>elementlarni</a:t>
            </a:r>
            <a:r>
              <a:rPr lang="en-US" sz="3600" dirty="0" smtClean="0"/>
              <a:t> </a:t>
            </a:r>
            <a:r>
              <a:rPr lang="en-US" sz="3600" dirty="0" err="1" smtClean="0"/>
              <a:t>sistemaga</a:t>
            </a:r>
            <a:r>
              <a:rPr lang="en-US" sz="3600" dirty="0" smtClean="0"/>
              <a:t> </a:t>
            </a:r>
            <a:r>
              <a:rPr lang="en-US" sz="3600" dirty="0" err="1" smtClean="0"/>
              <a:t>solishga</a:t>
            </a:r>
            <a:r>
              <a:rPr lang="en-US" sz="3600" dirty="0" smtClean="0"/>
              <a:t> </a:t>
            </a:r>
            <a:r>
              <a:rPr lang="en-US" sz="3600" dirty="0" err="1" smtClean="0"/>
              <a:t>muvaffaq</a:t>
            </a:r>
            <a:r>
              <a:rPr lang="en-US" sz="3600" dirty="0" smtClean="0"/>
              <a:t> </a:t>
            </a:r>
            <a:r>
              <a:rPr lang="en-US" sz="3600" dirty="0" err="1" smtClean="0"/>
              <a:t>bo‘lmadilar</a:t>
            </a:r>
            <a:r>
              <a:rPr lang="en-US" sz="360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3" y="4118555"/>
            <a:ext cx="2165950" cy="2603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32" y="4117155"/>
            <a:ext cx="2073828" cy="2604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512" y="4117154"/>
            <a:ext cx="2269572" cy="2604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936" y="4092879"/>
            <a:ext cx="2057400" cy="26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6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Davriy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qonun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93" t="28928" r="52038" b="18066"/>
          <a:stretch/>
        </p:blipFill>
        <p:spPr>
          <a:xfrm>
            <a:off x="7206018" y="1514901"/>
            <a:ext cx="4858603" cy="4776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710" y="1702656"/>
            <a:ext cx="67363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Rus</a:t>
            </a:r>
            <a:r>
              <a:rPr lang="en-US" sz="4000" dirty="0"/>
              <a:t> </a:t>
            </a:r>
            <a:r>
              <a:rPr lang="en-US" sz="4000" dirty="0" err="1"/>
              <a:t>olimi</a:t>
            </a:r>
            <a:r>
              <a:rPr lang="en-US" sz="4000" dirty="0"/>
              <a:t> </a:t>
            </a:r>
            <a:r>
              <a:rPr lang="en-US" sz="4000" dirty="0" err="1"/>
              <a:t>D.I.Mendeleyev</a:t>
            </a:r>
            <a:r>
              <a:rPr lang="en-US" sz="4000" dirty="0"/>
              <a:t> 1869 </a:t>
            </a:r>
            <a:r>
              <a:rPr lang="en-US" sz="4000" dirty="0" err="1"/>
              <a:t>yilda</a:t>
            </a:r>
            <a:r>
              <a:rPr lang="en-US" sz="4000" dirty="0"/>
              <a:t> </a:t>
            </a:r>
            <a:r>
              <a:rPr lang="en-US" sz="4000" dirty="0" err="1"/>
              <a:t>tabiatning</a:t>
            </a:r>
            <a:r>
              <a:rPr lang="en-US" sz="4000" dirty="0"/>
              <a:t> </a:t>
            </a:r>
            <a:r>
              <a:rPr lang="en-US" sz="4000" dirty="0" err="1"/>
              <a:t>asosiy</a:t>
            </a:r>
            <a:r>
              <a:rPr lang="en-US" sz="4000" dirty="0"/>
              <a:t> </a:t>
            </a:r>
            <a:r>
              <a:rPr lang="en-US" sz="4000" dirty="0" err="1"/>
              <a:t>qonunlaridan</a:t>
            </a:r>
            <a:r>
              <a:rPr lang="en-US" sz="4000" dirty="0"/>
              <a:t> </a:t>
            </a:r>
            <a:r>
              <a:rPr lang="en-US" sz="4000" dirty="0" err="1"/>
              <a:t>biri</a:t>
            </a:r>
            <a:r>
              <a:rPr lang="en-US" sz="4000" dirty="0"/>
              <a:t> </a:t>
            </a:r>
            <a:r>
              <a:rPr lang="en-US" sz="4000" dirty="0" err="1"/>
              <a:t>kimyoviy</a:t>
            </a:r>
            <a:r>
              <a:rPr lang="en-US" sz="4000" dirty="0"/>
              <a:t> </a:t>
            </a:r>
            <a:r>
              <a:rPr lang="en-US" sz="4000" dirty="0" err="1"/>
              <a:t>elementlar</a:t>
            </a:r>
            <a:r>
              <a:rPr lang="en-US" sz="4000" dirty="0"/>
              <a:t> </a:t>
            </a:r>
            <a:r>
              <a:rPr lang="en-US" sz="4000" dirty="0" err="1"/>
              <a:t>davriy</a:t>
            </a:r>
            <a:r>
              <a:rPr lang="en-US" sz="4000" dirty="0"/>
              <a:t> </a:t>
            </a:r>
            <a:r>
              <a:rPr lang="en-US" sz="4000" dirty="0" err="1"/>
              <a:t>qonunini</a:t>
            </a:r>
            <a:r>
              <a:rPr lang="en-US" sz="4000" dirty="0"/>
              <a:t> </a:t>
            </a:r>
            <a:r>
              <a:rPr lang="en-US" sz="4000" dirty="0" err="1"/>
              <a:t>kashf</a:t>
            </a:r>
            <a:r>
              <a:rPr lang="en-US" sz="4000" dirty="0"/>
              <a:t> </a:t>
            </a:r>
            <a:r>
              <a:rPr lang="en-US" sz="4000" dirty="0" err="1" smtClean="0"/>
              <a:t>etdi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shu</a:t>
            </a:r>
            <a:r>
              <a:rPr lang="en-US" sz="4000" dirty="0" smtClean="0"/>
              <a:t> </a:t>
            </a:r>
            <a:r>
              <a:rPr lang="en-US" sz="4000" dirty="0" err="1" smtClean="0"/>
              <a:t>asosida</a:t>
            </a:r>
            <a:r>
              <a:rPr lang="en-US" sz="4000" dirty="0" smtClean="0"/>
              <a:t> </a:t>
            </a:r>
            <a:r>
              <a:rPr lang="en-US" sz="4000" dirty="0" err="1" smtClean="0"/>
              <a:t>kimyoviy</a:t>
            </a:r>
            <a:r>
              <a:rPr lang="en-US" sz="4000" dirty="0" smtClean="0"/>
              <a:t> </a:t>
            </a:r>
            <a:r>
              <a:rPr lang="en-US" sz="4000" dirty="0" err="1" smtClean="0"/>
              <a:t>elementlar</a:t>
            </a:r>
            <a:r>
              <a:rPr lang="en-US" sz="4000" dirty="0" smtClean="0"/>
              <a:t> </a:t>
            </a:r>
            <a:r>
              <a:rPr lang="en-US" sz="4000" dirty="0" err="1" smtClean="0"/>
              <a:t>davriy</a:t>
            </a:r>
            <a:r>
              <a:rPr lang="en-US" sz="4000" dirty="0" smtClean="0"/>
              <a:t> </a:t>
            </a:r>
            <a:r>
              <a:rPr lang="en-US" sz="4000" dirty="0" err="1" smtClean="0"/>
              <a:t>sistemasini</a:t>
            </a:r>
            <a:r>
              <a:rPr lang="en-US" sz="4000" dirty="0" smtClean="0"/>
              <a:t> </a:t>
            </a:r>
            <a:r>
              <a:rPr lang="en-US" sz="4000" dirty="0" err="1" smtClean="0"/>
              <a:t>yaratdi</a:t>
            </a:r>
            <a:r>
              <a:rPr lang="en-US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7816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Davriy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sistemaning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birinchi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varianti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104" t="34277" r="8849" b="21315"/>
          <a:stretch/>
        </p:blipFill>
        <p:spPr>
          <a:xfrm>
            <a:off x="4162567" y="1446663"/>
            <a:ext cx="7838364" cy="5233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74" t="29154" r="60696" b="6557"/>
          <a:stretch/>
        </p:blipFill>
        <p:spPr>
          <a:xfrm>
            <a:off x="150126" y="1624084"/>
            <a:ext cx="3862316" cy="46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723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Davriy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qonun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69" y="1184179"/>
            <a:ext cx="6968319" cy="53872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</a:rPr>
              <a:t>Oddiy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jismlarning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xossalari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shuningdek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elementlar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birikmalarining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shakl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xossalari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elementlar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atom </a:t>
            </a:r>
            <a:r>
              <a:rPr lang="en-US" sz="4000" b="1" dirty="0" err="1" smtClean="0">
                <a:solidFill>
                  <a:srgbClr val="002060"/>
                </a:solidFill>
              </a:rPr>
              <a:t>og‘irligining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qiymatiga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davriy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ravishda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bog‘liqdir</a:t>
            </a:r>
            <a:r>
              <a:rPr lang="en-US" sz="40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4000" dirty="0" err="1" smtClean="0"/>
              <a:t>D.I.Mendeleyev</a:t>
            </a:r>
            <a:r>
              <a:rPr lang="en-US" sz="4000" dirty="0" smtClean="0"/>
              <a:t>  </a:t>
            </a:r>
            <a:r>
              <a:rPr lang="en-US" sz="4000" dirty="0" err="1" smtClean="0"/>
              <a:t>davriy</a:t>
            </a:r>
            <a:r>
              <a:rPr lang="en-US" sz="4000" dirty="0" smtClean="0"/>
              <a:t> </a:t>
            </a:r>
            <a:r>
              <a:rPr lang="en-US" sz="4000" dirty="0" err="1" smtClean="0"/>
              <a:t>qonunga</a:t>
            </a:r>
            <a:r>
              <a:rPr lang="en-US" sz="4000" dirty="0" smtClean="0"/>
              <a:t> </a:t>
            </a:r>
            <a:r>
              <a:rPr lang="en-US" sz="4000" dirty="0" err="1" smtClean="0"/>
              <a:t>ana</a:t>
            </a:r>
            <a:r>
              <a:rPr lang="en-US" sz="4000" dirty="0" smtClean="0"/>
              <a:t> </a:t>
            </a:r>
            <a:r>
              <a:rPr lang="en-US" sz="4000" dirty="0" err="1" smtClean="0"/>
              <a:t>shunday</a:t>
            </a:r>
            <a:r>
              <a:rPr lang="en-US" sz="4000" dirty="0" smtClean="0"/>
              <a:t> </a:t>
            </a:r>
            <a:r>
              <a:rPr lang="en-US" sz="4000" dirty="0" err="1" smtClean="0"/>
              <a:t>ta’rif</a:t>
            </a:r>
            <a:r>
              <a:rPr lang="en-US" sz="4000" dirty="0" smtClean="0"/>
              <a:t> </a:t>
            </a:r>
            <a:r>
              <a:rPr lang="en-US" sz="4000" dirty="0" err="1" smtClean="0"/>
              <a:t>bergan</a:t>
            </a:r>
            <a:r>
              <a:rPr lang="en-US" sz="4000" dirty="0" smtClean="0"/>
              <a:t> </a:t>
            </a:r>
            <a:r>
              <a:rPr lang="en-US" sz="4000" dirty="0" err="1" smtClean="0"/>
              <a:t>edi</a:t>
            </a:r>
            <a:r>
              <a:rPr lang="en-US" sz="4000" dirty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o‘zi</a:t>
            </a:r>
            <a:r>
              <a:rPr lang="en-US" sz="4000" dirty="0" smtClean="0"/>
              <a:t> </a:t>
            </a:r>
            <a:r>
              <a:rPr lang="en-US" sz="4000" dirty="0" err="1" smtClean="0"/>
              <a:t>kashf</a:t>
            </a:r>
            <a:r>
              <a:rPr lang="en-US" sz="4000" dirty="0" smtClean="0"/>
              <a:t> </a:t>
            </a:r>
            <a:r>
              <a:rPr lang="en-US" sz="4000" dirty="0" err="1" smtClean="0"/>
              <a:t>etgan</a:t>
            </a:r>
            <a:r>
              <a:rPr lang="en-US" sz="4000" dirty="0" smtClean="0"/>
              <a:t> </a:t>
            </a:r>
            <a:r>
              <a:rPr lang="en-US" sz="4000" dirty="0" err="1" smtClean="0"/>
              <a:t>qonunga</a:t>
            </a:r>
            <a:r>
              <a:rPr lang="en-US" sz="4000" dirty="0" smtClean="0"/>
              <a:t> “</a:t>
            </a:r>
            <a:r>
              <a:rPr lang="en-US" sz="4000" b="1" i="1" dirty="0" err="1" smtClean="0">
                <a:solidFill>
                  <a:srgbClr val="002060"/>
                </a:solidFill>
              </a:rPr>
              <a:t>davriylik</a:t>
            </a:r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qonuni</a:t>
            </a:r>
            <a:r>
              <a:rPr lang="en-US" sz="4000" b="1" i="1" dirty="0" smtClean="0">
                <a:solidFill>
                  <a:srgbClr val="002060"/>
                </a:solidFill>
              </a:rPr>
              <a:t>” </a:t>
            </a:r>
            <a:r>
              <a:rPr lang="en-US" sz="4000" dirty="0" smtClean="0"/>
              <a:t>deb </a:t>
            </a:r>
            <a:r>
              <a:rPr lang="en-US" sz="4000" dirty="0" err="1" smtClean="0"/>
              <a:t>atadi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/>
          <a:srcRect l="14240" r="13486"/>
          <a:stretch/>
        </p:blipFill>
        <p:spPr>
          <a:xfrm>
            <a:off x="7083187" y="1184179"/>
            <a:ext cx="4940491" cy="5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    </a:t>
            </a:r>
            <a:r>
              <a:rPr lang="en-US" sz="6000" b="1" dirty="0" err="1" smtClean="0">
                <a:solidFill>
                  <a:schemeClr val="bg1"/>
                </a:solidFill>
              </a:rPr>
              <a:t>Davriy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qonun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yaratilishi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478376"/>
            <a:ext cx="2333767" cy="5080143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Davriy</a:t>
            </a:r>
            <a:r>
              <a:rPr lang="en-US" sz="4000" dirty="0" smtClean="0"/>
              <a:t> </a:t>
            </a:r>
            <a:r>
              <a:rPr lang="en-US" sz="4000" dirty="0" err="1" smtClean="0"/>
              <a:t>qonun</a:t>
            </a:r>
            <a:r>
              <a:rPr lang="en-US" sz="4000" dirty="0" smtClean="0"/>
              <a:t> </a:t>
            </a:r>
            <a:r>
              <a:rPr lang="en-US" sz="4000" dirty="0" err="1" smtClean="0"/>
              <a:t>kashf</a:t>
            </a:r>
            <a:r>
              <a:rPr lang="en-US" sz="4000" dirty="0" smtClean="0"/>
              <a:t> </a:t>
            </a:r>
            <a:r>
              <a:rPr lang="en-US" sz="4000" dirty="0" err="1" smtClean="0"/>
              <a:t>etilgan</a:t>
            </a:r>
            <a:r>
              <a:rPr lang="en-US" sz="4000" dirty="0" smtClean="0"/>
              <a:t> </a:t>
            </a:r>
            <a:r>
              <a:rPr lang="en-US" sz="4000" dirty="0" err="1" smtClean="0"/>
              <a:t>paytda</a:t>
            </a:r>
            <a:r>
              <a:rPr lang="en-US" sz="4000" dirty="0" smtClean="0"/>
              <a:t> 63 ta element </a:t>
            </a:r>
            <a:r>
              <a:rPr lang="en-US" sz="4000" dirty="0" err="1" smtClean="0"/>
              <a:t>mavjud</a:t>
            </a:r>
            <a:r>
              <a:rPr lang="en-US" sz="4000" dirty="0" smtClean="0"/>
              <a:t> </a:t>
            </a:r>
            <a:r>
              <a:rPr lang="en-US" sz="4000" dirty="0" err="1" smtClean="0"/>
              <a:t>edi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09" y="1663392"/>
            <a:ext cx="828419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61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77421"/>
            <a:ext cx="6250675" cy="65645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Ba’zi</a:t>
            </a:r>
            <a:r>
              <a:rPr lang="en-US" sz="3600" dirty="0" smtClean="0"/>
              <a:t> </a:t>
            </a:r>
            <a:r>
              <a:rPr lang="en-US" sz="3600" dirty="0" err="1"/>
              <a:t>elementlarning</a:t>
            </a:r>
            <a:r>
              <a:rPr lang="en-US" sz="3600" dirty="0"/>
              <a:t> </a:t>
            </a:r>
            <a:r>
              <a:rPr lang="en-US" sz="3600" dirty="0" err="1"/>
              <a:t>nisbiy</a:t>
            </a:r>
            <a:r>
              <a:rPr lang="en-US" sz="3600" dirty="0"/>
              <a:t> atom </a:t>
            </a:r>
            <a:r>
              <a:rPr lang="en-US" sz="3600" dirty="0" err="1"/>
              <a:t>massalari</a:t>
            </a:r>
            <a:r>
              <a:rPr lang="en-US" sz="3600" dirty="0"/>
              <a:t> ham </a:t>
            </a:r>
            <a:r>
              <a:rPr lang="en-US" sz="3600" dirty="0" err="1"/>
              <a:t>noto‘g‘ri</a:t>
            </a:r>
            <a:r>
              <a:rPr lang="en-US" sz="3600" dirty="0"/>
              <a:t> </a:t>
            </a:r>
            <a:r>
              <a:rPr lang="en-US" sz="3600" dirty="0" err="1"/>
              <a:t>aniqlangan</a:t>
            </a:r>
            <a:r>
              <a:rPr lang="en-US" sz="3600" dirty="0"/>
              <a:t> </a:t>
            </a:r>
            <a:r>
              <a:rPr lang="en-US" sz="3600" dirty="0" err="1"/>
              <a:t>edi.Masalan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Be </a:t>
            </a:r>
            <a:r>
              <a:rPr lang="en-US" sz="3600" dirty="0" err="1"/>
              <a:t>ning</a:t>
            </a:r>
            <a:r>
              <a:rPr lang="en-US" sz="3600" dirty="0"/>
              <a:t> </a:t>
            </a:r>
            <a:r>
              <a:rPr lang="en-US" sz="3600" dirty="0" err="1"/>
              <a:t>nisbiy</a:t>
            </a:r>
            <a:r>
              <a:rPr lang="en-US" sz="3600" dirty="0"/>
              <a:t> atom </a:t>
            </a:r>
            <a:r>
              <a:rPr lang="en-US" sz="3600" dirty="0" err="1"/>
              <a:t>massasi</a:t>
            </a:r>
            <a:r>
              <a:rPr lang="en-US" sz="3600" dirty="0"/>
              <a:t> 9 </a:t>
            </a:r>
            <a:r>
              <a:rPr lang="en-US" sz="3600" dirty="0" err="1"/>
              <a:t>emas</a:t>
            </a:r>
            <a:r>
              <a:rPr lang="en-US" sz="3600" dirty="0"/>
              <a:t> 13,5 deb </a:t>
            </a:r>
            <a:r>
              <a:rPr lang="en-US" sz="3600" dirty="0" err="1"/>
              <a:t>aniqlangan</a:t>
            </a:r>
            <a:r>
              <a:rPr lang="en-US" sz="3600" dirty="0"/>
              <a:t> </a:t>
            </a:r>
            <a:r>
              <a:rPr lang="en-US" sz="3600" dirty="0" err="1"/>
              <a:t>edi.Bu</a:t>
            </a:r>
            <a:r>
              <a:rPr lang="en-US" sz="3600" dirty="0"/>
              <a:t> </a:t>
            </a:r>
            <a:r>
              <a:rPr lang="en-US" sz="3600" dirty="0" err="1"/>
              <a:t>hol</a:t>
            </a:r>
            <a:r>
              <a:rPr lang="en-US" sz="3600" dirty="0"/>
              <a:t> </a:t>
            </a:r>
            <a:r>
              <a:rPr lang="en-US" sz="3600" dirty="0" err="1"/>
              <a:t>davriy</a:t>
            </a:r>
            <a:r>
              <a:rPr lang="en-US" sz="3600" dirty="0"/>
              <a:t> </a:t>
            </a:r>
            <a:r>
              <a:rPr lang="en-US" sz="3600" dirty="0" err="1"/>
              <a:t>jadval</a:t>
            </a:r>
            <a:r>
              <a:rPr lang="en-US" sz="3600" dirty="0"/>
              <a:t> </a:t>
            </a:r>
            <a:r>
              <a:rPr lang="en-US" sz="3600" dirty="0" err="1"/>
              <a:t>yaratilishida</a:t>
            </a:r>
            <a:r>
              <a:rPr lang="en-US" sz="3600" dirty="0"/>
              <a:t> </a:t>
            </a:r>
            <a:r>
              <a:rPr lang="en-US" sz="3600" dirty="0" err="1"/>
              <a:t>ancha</a:t>
            </a:r>
            <a:r>
              <a:rPr lang="en-US" sz="3600" dirty="0"/>
              <a:t> </a:t>
            </a:r>
            <a:r>
              <a:rPr lang="en-US" sz="3600" dirty="0" err="1"/>
              <a:t>qiyinchilik</a:t>
            </a:r>
            <a:r>
              <a:rPr lang="en-US" sz="3600" dirty="0"/>
              <a:t> </a:t>
            </a:r>
            <a:r>
              <a:rPr lang="en-US" sz="3600" dirty="0" err="1" smtClean="0"/>
              <a:t>tug‘dirdi.Chunki,Mendaleyev</a:t>
            </a:r>
            <a:r>
              <a:rPr lang="en-US" sz="3600" dirty="0" smtClean="0"/>
              <a:t> </a:t>
            </a:r>
            <a:r>
              <a:rPr lang="en-US" sz="3600" dirty="0" err="1"/>
              <a:t>elementlarning</a:t>
            </a:r>
            <a:r>
              <a:rPr lang="en-US" sz="3600" dirty="0"/>
              <a:t> </a:t>
            </a:r>
            <a:r>
              <a:rPr lang="en-US" sz="3600" dirty="0" err="1"/>
              <a:t>nisbiy</a:t>
            </a:r>
            <a:r>
              <a:rPr lang="en-US" sz="3600" dirty="0"/>
              <a:t> atom </a:t>
            </a:r>
            <a:r>
              <a:rPr lang="en-US" sz="3600" dirty="0" err="1"/>
              <a:t>massalari</a:t>
            </a:r>
            <a:r>
              <a:rPr lang="en-US" sz="3600" dirty="0"/>
              <a:t> </a:t>
            </a:r>
            <a:r>
              <a:rPr lang="en-US" sz="3600" dirty="0" err="1"/>
              <a:t>qiymatini</a:t>
            </a:r>
            <a:r>
              <a:rPr lang="en-US" sz="3600" dirty="0"/>
              <a:t> </a:t>
            </a:r>
            <a:r>
              <a:rPr lang="en-US" sz="3600" dirty="0" err="1"/>
              <a:t>asos</a:t>
            </a:r>
            <a:r>
              <a:rPr lang="en-US" sz="3600" dirty="0"/>
              <a:t> </a:t>
            </a:r>
            <a:r>
              <a:rPr lang="en-US" sz="3600" dirty="0" err="1"/>
              <a:t>qilib</a:t>
            </a:r>
            <a:r>
              <a:rPr lang="en-US" sz="3600" dirty="0"/>
              <a:t> </a:t>
            </a:r>
            <a:r>
              <a:rPr lang="en-US" sz="3600" dirty="0" err="1"/>
              <a:t>olgan</a:t>
            </a:r>
            <a:r>
              <a:rPr lang="en-US" sz="3600" dirty="0"/>
              <a:t> </a:t>
            </a:r>
            <a:r>
              <a:rPr lang="en-US" sz="3600" dirty="0" err="1"/>
              <a:t>edi</a:t>
            </a:r>
            <a:r>
              <a:rPr lang="en-US" sz="3600" dirty="0"/>
              <a:t>.</a:t>
            </a:r>
            <a:endParaRPr lang="ru-RU" sz="3600" dirty="0"/>
          </a:p>
          <a:p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118" y="341194"/>
            <a:ext cx="5299881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0209" y="4151977"/>
            <a:ext cx="10781731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Li </a:t>
            </a:r>
            <a:r>
              <a:rPr lang="en-US" sz="4000" dirty="0" err="1" smtClean="0"/>
              <a:t>dan</a:t>
            </a:r>
            <a:r>
              <a:rPr lang="en-US" sz="4000" dirty="0" smtClean="0"/>
              <a:t> F </a:t>
            </a:r>
            <a:r>
              <a:rPr lang="en-US" sz="4000" dirty="0" err="1" smtClean="0"/>
              <a:t>ga</a:t>
            </a:r>
            <a:r>
              <a:rPr lang="en-US" sz="4000" dirty="0" smtClean="0"/>
              <a:t> </a:t>
            </a:r>
            <a:r>
              <a:rPr lang="en-US" sz="4000" dirty="0" err="1" smtClean="0"/>
              <a:t>borgar</a:t>
            </a:r>
            <a:r>
              <a:rPr lang="en-US" sz="4000" dirty="0"/>
              <a:t> sari  </a:t>
            </a:r>
            <a:r>
              <a:rPr lang="en-US" sz="4000" dirty="0" err="1" smtClean="0"/>
              <a:t>elementlar</a:t>
            </a:r>
            <a:r>
              <a:rPr lang="en-US" sz="4000" dirty="0" smtClean="0"/>
              <a:t> </a:t>
            </a:r>
            <a:r>
              <a:rPr lang="en-US" sz="4000" dirty="0" err="1" smtClean="0"/>
              <a:t>xossalari</a:t>
            </a:r>
            <a:r>
              <a:rPr lang="en-US" sz="4000" dirty="0" smtClean="0"/>
              <a:t> </a:t>
            </a:r>
            <a:r>
              <a:rPr lang="en-US" sz="4000" dirty="0" err="1" smtClean="0"/>
              <a:t>qununiyat</a:t>
            </a:r>
            <a:r>
              <a:rPr lang="en-US" sz="4000" dirty="0" smtClean="0"/>
              <a:t> </a:t>
            </a:r>
            <a:r>
              <a:rPr lang="en-US" sz="4000" dirty="0" err="1" smtClean="0"/>
              <a:t>asosida</a:t>
            </a:r>
            <a:r>
              <a:rPr lang="en-US" sz="4000" dirty="0" smtClean="0"/>
              <a:t> </a:t>
            </a:r>
            <a:r>
              <a:rPr lang="en-US" sz="4000" dirty="0" err="1" smtClean="0"/>
              <a:t>o‘zgarib</a:t>
            </a:r>
            <a:r>
              <a:rPr lang="en-US" sz="4000" dirty="0" smtClean="0"/>
              <a:t> </a:t>
            </a:r>
            <a:r>
              <a:rPr lang="en-US" sz="4000" dirty="0" err="1" smtClean="0"/>
              <a:t>borardi.Li</a:t>
            </a:r>
            <a:r>
              <a:rPr lang="en-US" sz="4000" dirty="0" smtClean="0"/>
              <a:t> </a:t>
            </a:r>
            <a:r>
              <a:rPr lang="en-US" sz="4000" dirty="0" err="1" smtClean="0"/>
              <a:t>tipik</a:t>
            </a:r>
            <a:r>
              <a:rPr lang="en-US" sz="4000" dirty="0" smtClean="0"/>
              <a:t> </a:t>
            </a:r>
            <a:r>
              <a:rPr lang="en-US" sz="4000" dirty="0" err="1" smtClean="0"/>
              <a:t>metal</a:t>
            </a:r>
            <a:r>
              <a:rPr lang="en-US" sz="4000" dirty="0" err="1"/>
              <a:t>l</a:t>
            </a:r>
            <a:r>
              <a:rPr lang="en-US" sz="4000" dirty="0" err="1" smtClean="0"/>
              <a:t>,Be</a:t>
            </a:r>
            <a:r>
              <a:rPr lang="en-US" sz="4000" dirty="0" smtClean="0"/>
              <a:t> </a:t>
            </a:r>
            <a:r>
              <a:rPr lang="en-US" sz="4000" dirty="0" err="1" smtClean="0"/>
              <a:t>amfoter,B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F </a:t>
            </a:r>
            <a:r>
              <a:rPr lang="en-US" sz="4000" dirty="0" err="1" smtClean="0"/>
              <a:t>gacha</a:t>
            </a:r>
            <a:r>
              <a:rPr lang="en-US" sz="4000" dirty="0" smtClean="0"/>
              <a:t> </a:t>
            </a:r>
            <a:r>
              <a:rPr lang="en-US" sz="4000" dirty="0" err="1" smtClean="0"/>
              <a:t>metallmaslik</a:t>
            </a:r>
            <a:r>
              <a:rPr lang="en-US" sz="4000" dirty="0" smtClean="0"/>
              <a:t> </a:t>
            </a:r>
            <a:r>
              <a:rPr lang="en-US" sz="4000" dirty="0" err="1" smtClean="0"/>
              <a:t>xossasining</a:t>
            </a:r>
            <a:r>
              <a:rPr lang="en-US" sz="4000" dirty="0" smtClean="0"/>
              <a:t> </a:t>
            </a:r>
            <a:r>
              <a:rPr lang="en-US" sz="4000" dirty="0" err="1"/>
              <a:t>kuchayib</a:t>
            </a:r>
            <a:r>
              <a:rPr lang="en-US" sz="4000" dirty="0"/>
              <a:t> </a:t>
            </a:r>
            <a:r>
              <a:rPr lang="en-US" sz="4000" dirty="0" err="1" smtClean="0"/>
              <a:t>borishi</a:t>
            </a:r>
            <a:r>
              <a:rPr lang="en-US" sz="4000" dirty="0" smtClean="0"/>
              <a:t> </a:t>
            </a:r>
            <a:r>
              <a:rPr lang="en-US" sz="4000" dirty="0" err="1" smtClean="0"/>
              <a:t>kuzatildi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094" r="1486" b="63715"/>
          <a:stretch/>
        </p:blipFill>
        <p:spPr bwMode="auto">
          <a:xfrm>
            <a:off x="142163" y="0"/>
            <a:ext cx="11817825" cy="389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9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932</Words>
  <Application>Microsoft Office PowerPoint</Application>
  <PresentationFormat>Широкоэкранный</PresentationFormat>
  <Paragraphs>169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                             Kimyo </vt:lpstr>
      <vt:lpstr>          Bugun darsimizda</vt:lpstr>
      <vt:lpstr>            Davriy sistema tarixi</vt:lpstr>
      <vt:lpstr>                     Davriy qonun</vt:lpstr>
      <vt:lpstr>Davriy sistemaning birinchi varianti</vt:lpstr>
      <vt:lpstr>                 Davriy qonun</vt:lpstr>
      <vt:lpstr>     Davriy qonun yaratilishi</vt:lpstr>
      <vt:lpstr>Презентация PowerPoint</vt:lpstr>
      <vt:lpstr>Презентация PowerPoint</vt:lpstr>
      <vt:lpstr>Презентация PowerPoint</vt:lpstr>
      <vt:lpstr>Презентация PowerPoint</vt:lpstr>
      <vt:lpstr>Elementlar birikmalarining shakli ham davriy takrorlanganligi kuzatildi.</vt:lpstr>
      <vt:lpstr>Презентация PowerPoint</vt:lpstr>
      <vt:lpstr>Презентация PowerPoint</vt:lpstr>
      <vt:lpstr>                      Davriy  sistema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Topshiriq (testlar)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70</cp:revision>
  <dcterms:created xsi:type="dcterms:W3CDTF">2020-08-12T06:29:17Z</dcterms:created>
  <dcterms:modified xsi:type="dcterms:W3CDTF">2021-02-24T15:31:13Z</dcterms:modified>
</cp:coreProperties>
</file>