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13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9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66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14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97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7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4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77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61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873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15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E250C-6E01-440C-BFBC-FE23947DA8F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C3A85-D0DF-4B27-BCDD-289EE397B7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4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228394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7200" b="1" dirty="0" err="1" smtClean="0">
                <a:solidFill>
                  <a:schemeClr val="bg1"/>
                </a:solidFill>
              </a:rPr>
              <a:t>Kimyo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024" y="1825625"/>
            <a:ext cx="1154600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4800" dirty="0" err="1" smtClean="0"/>
              <a:t>Mavzu</a:t>
            </a:r>
            <a:r>
              <a:rPr lang="en-US" sz="4800" dirty="0" smtClean="0"/>
              <a:t>:   </a:t>
            </a:r>
            <a:r>
              <a:rPr lang="en-US" sz="4800" dirty="0" err="1" smtClean="0"/>
              <a:t>Eritmalar</a:t>
            </a:r>
            <a:r>
              <a:rPr lang="en-US" sz="4800" dirty="0" smtClean="0"/>
              <a:t> </a:t>
            </a:r>
            <a:r>
              <a:rPr lang="en-US" sz="4800" dirty="0" err="1" smtClean="0"/>
              <a:t>mavzusiga</a:t>
            </a:r>
            <a:r>
              <a:rPr lang="en-US" sz="4800" dirty="0" smtClean="0"/>
              <a:t> </a:t>
            </a:r>
            <a:r>
              <a:rPr lang="en-US" sz="4800" dirty="0" err="1"/>
              <a:t>doir</a:t>
            </a:r>
            <a:r>
              <a:rPr lang="en-US" sz="4800" dirty="0"/>
              <a:t> </a:t>
            </a:r>
            <a:r>
              <a:rPr lang="en-US" sz="4800" dirty="0" smtClean="0"/>
              <a:t>    </a:t>
            </a:r>
          </a:p>
          <a:p>
            <a:pPr marL="0" indent="0">
              <a:buNone/>
            </a:pPr>
            <a:r>
              <a:rPr lang="en-US" sz="4800" dirty="0"/>
              <a:t> </a:t>
            </a:r>
            <a:r>
              <a:rPr lang="en-US" sz="4800" dirty="0" smtClean="0"/>
              <a:t>      </a:t>
            </a:r>
            <a:r>
              <a:rPr lang="en-US" sz="4800" dirty="0" err="1" smtClean="0"/>
              <a:t>masalalar</a:t>
            </a:r>
            <a:r>
              <a:rPr lang="en-US" sz="4800" dirty="0" smtClean="0"/>
              <a:t> </a:t>
            </a:r>
            <a:r>
              <a:rPr lang="en-US" sz="4800" dirty="0" err="1" smtClean="0"/>
              <a:t>yechish</a:t>
            </a:r>
            <a:r>
              <a:rPr lang="en-US" sz="4800" dirty="0" smtClean="0"/>
              <a:t>  (</a:t>
            </a:r>
            <a:r>
              <a:rPr lang="en-US" sz="3600" dirty="0" err="1" smtClean="0"/>
              <a:t>eritmalar</a:t>
            </a:r>
            <a:r>
              <a:rPr lang="en-US" sz="3600" dirty="0" smtClean="0"/>
              <a:t> </a:t>
            </a:r>
            <a:r>
              <a:rPr lang="en-US" sz="3600" dirty="0" err="1" smtClean="0"/>
              <a:t>tayyorlash</a:t>
            </a:r>
            <a:r>
              <a:rPr lang="en-US" sz="4800" dirty="0" smtClean="0"/>
              <a:t>)</a:t>
            </a:r>
            <a:r>
              <a:rPr lang="en-US" sz="4800" dirty="0"/>
              <a:t>	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2934" y="1887006"/>
            <a:ext cx="723331" cy="1122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22695" y="3724939"/>
            <a:ext cx="723331" cy="112229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35821" y="191069"/>
            <a:ext cx="1117979" cy="99628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11-sinf</a:t>
            </a:r>
            <a:endParaRPr lang="ru-RU" sz="2800" dirty="0"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xmlns="" id="{8DD8CEAB-A5DC-4427-A511-668247ED131A}"/>
              </a:ext>
            </a:extLst>
          </p:cNvPr>
          <p:cNvSpPr/>
          <p:nvPr/>
        </p:nvSpPr>
        <p:spPr>
          <a:xfrm>
            <a:off x="786367" y="607673"/>
            <a:ext cx="296856" cy="3149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xmlns="" id="{C9D09B9B-7971-418F-BD45-BCFC001C44D2}"/>
              </a:ext>
            </a:extLst>
          </p:cNvPr>
          <p:cNvSpPr/>
          <p:nvPr/>
        </p:nvSpPr>
        <p:spPr>
          <a:xfrm>
            <a:off x="1111807" y="505271"/>
            <a:ext cx="474376" cy="6298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id="{90DAED2F-83E2-4C44-BDD6-F1DBC8F3CEB6}"/>
              </a:ext>
            </a:extLst>
          </p:cNvPr>
          <p:cNvSpPr/>
          <p:nvPr/>
        </p:nvSpPr>
        <p:spPr>
          <a:xfrm>
            <a:off x="996386" y="149015"/>
            <a:ext cx="301673" cy="5137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14">
            <a:extLst>
              <a:ext uri="{FF2B5EF4-FFF2-40B4-BE49-F238E27FC236}">
                <a16:creationId xmlns:a16="http://schemas.microsoft.com/office/drawing/2014/main" xmlns="" id="{85548016-DFDF-4F6E-ACB7-1A21AE0B3331}"/>
              </a:ext>
            </a:extLst>
          </p:cNvPr>
          <p:cNvSpPr/>
          <p:nvPr/>
        </p:nvSpPr>
        <p:spPr>
          <a:xfrm>
            <a:off x="699537" y="342032"/>
            <a:ext cx="470516" cy="64149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78758" y="4012386"/>
            <a:ext cx="6096000" cy="16696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Toshkent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Yunusobod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tumani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258-maktab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Boboqulova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Lobar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Qalandarovna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79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  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45661" y="1518580"/>
                <a:ext cx="11805312" cy="520976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    Massa </a:t>
                </a:r>
                <a:r>
                  <a:rPr lang="en-US" sz="4000" dirty="0" err="1" smtClean="0"/>
                  <a:t>ulushi</a:t>
                </a:r>
                <a:r>
                  <a:rPr lang="en-US" sz="4000" dirty="0" smtClean="0"/>
                  <a:t> 3 % </a:t>
                </a:r>
                <a:r>
                  <a:rPr lang="en-US" sz="4000" dirty="0" err="1" smtClean="0"/>
                  <a:t>bo‘lgan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ning</a:t>
                </a:r>
                <a:r>
                  <a:rPr lang="en-US" sz="4000" dirty="0" smtClean="0"/>
                  <a:t> 50 g </a:t>
                </a:r>
                <a:r>
                  <a:rPr lang="en-US" sz="4000" dirty="0" err="1" smtClean="0"/>
                  <a:t>eritmasini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tayyorlash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uchun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necha</a:t>
                </a:r>
                <a:r>
                  <a:rPr lang="en-US" sz="4000" dirty="0" smtClean="0"/>
                  <a:t> g </a:t>
                </a:r>
                <a:r>
                  <a:rPr lang="en-US" sz="4000" dirty="0" err="1" smtClean="0"/>
                  <a:t>kristallik</a:t>
                </a:r>
                <a:r>
                  <a:rPr lang="en-US" sz="4000" dirty="0" smtClean="0"/>
                  <a:t> soda </a:t>
                </a:r>
                <a:r>
                  <a:rPr lang="en-US" sz="4000" dirty="0" err="1" smtClean="0"/>
                  <a:t>kerak</a:t>
                </a:r>
                <a:r>
                  <a:rPr lang="en-US" sz="4000" dirty="0" smtClean="0"/>
                  <a:t>?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3,7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4,7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4,5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4,05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3,45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5661" y="1518580"/>
                <a:ext cx="11805312" cy="5209766"/>
              </a:xfrm>
              <a:blipFill rotWithShape="0">
                <a:blip r:embed="rId2"/>
                <a:stretch>
                  <a:fillRect l="-1807" t="-3275" r="-310" b="-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13">
            <a:extLst>
              <a:ext uri="{FF2B5EF4-FFF2-40B4-BE49-F238E27FC236}">
                <a16:creationId xmlns:a16="http://schemas.microsoft.com/office/drawing/2014/main" xmlns="" id="{C9D09B9B-7971-418F-BD45-BCFC001C44D2}"/>
              </a:ext>
            </a:extLst>
          </p:cNvPr>
          <p:cNvSpPr/>
          <p:nvPr/>
        </p:nvSpPr>
        <p:spPr>
          <a:xfrm>
            <a:off x="1111807" y="505271"/>
            <a:ext cx="474376" cy="6298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object 11">
            <a:extLst>
              <a:ext uri="{FF2B5EF4-FFF2-40B4-BE49-F238E27FC236}">
                <a16:creationId xmlns:a16="http://schemas.microsoft.com/office/drawing/2014/main" xmlns="" id="{90DAED2F-83E2-4C44-BDD6-F1DBC8F3CEB6}"/>
              </a:ext>
            </a:extLst>
          </p:cNvPr>
          <p:cNvSpPr/>
          <p:nvPr/>
        </p:nvSpPr>
        <p:spPr>
          <a:xfrm>
            <a:off x="996386" y="149015"/>
            <a:ext cx="301673" cy="5137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xmlns="" id="{85548016-DFDF-4F6E-ACB7-1A21AE0B3331}"/>
              </a:ext>
            </a:extLst>
          </p:cNvPr>
          <p:cNvSpPr/>
          <p:nvPr/>
        </p:nvSpPr>
        <p:spPr>
          <a:xfrm>
            <a:off x="699537" y="342032"/>
            <a:ext cx="470516" cy="64149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xmlns="" id="{8DD8CEAB-A5DC-4427-A511-668247ED131A}"/>
              </a:ext>
            </a:extLst>
          </p:cNvPr>
          <p:cNvSpPr/>
          <p:nvPr/>
        </p:nvSpPr>
        <p:spPr>
          <a:xfrm>
            <a:off x="786367" y="607673"/>
            <a:ext cx="296856" cy="3149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5661" y="5308980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43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2-masala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7" y="1583140"/>
            <a:ext cx="11600597" cy="4954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  </a:t>
            </a:r>
            <a:r>
              <a:rPr lang="en-US" sz="3600" dirty="0" err="1"/>
              <a:t>S</a:t>
            </a:r>
            <a:r>
              <a:rPr lang="en-US" sz="3600" dirty="0" err="1" smtClean="0"/>
              <a:t>uvsiz</a:t>
            </a:r>
            <a:r>
              <a:rPr lang="en-US" sz="3600" dirty="0" smtClean="0"/>
              <a:t>  </a:t>
            </a:r>
            <a:r>
              <a:rPr lang="en-US" sz="3600" dirty="0" err="1" smtClean="0"/>
              <a:t>kaliy</a:t>
            </a:r>
            <a:r>
              <a:rPr lang="en-US" sz="3600" dirty="0" smtClean="0"/>
              <a:t> </a:t>
            </a:r>
            <a:r>
              <a:rPr lang="en-US" sz="3600" dirty="0" err="1" smtClean="0"/>
              <a:t>gidroksid</a:t>
            </a:r>
            <a:r>
              <a:rPr lang="en-US" sz="3600" dirty="0" smtClean="0"/>
              <a:t> </a:t>
            </a:r>
            <a:r>
              <a:rPr lang="en-US" sz="3600" dirty="0" err="1" smtClean="0"/>
              <a:t>tayyorlash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92 %li 600 g </a:t>
            </a:r>
            <a:r>
              <a:rPr lang="en-US" sz="3600" dirty="0" err="1" smtClean="0"/>
              <a:t>kaliy</a:t>
            </a:r>
            <a:r>
              <a:rPr lang="en-US" sz="3600" dirty="0" smtClean="0"/>
              <a:t> </a:t>
            </a:r>
            <a:r>
              <a:rPr lang="en-US" sz="3600" dirty="0" err="1" smtClean="0"/>
              <a:t>gidroksid</a:t>
            </a:r>
            <a:r>
              <a:rPr lang="en-US" sz="3600" dirty="0" smtClean="0"/>
              <a:t> </a:t>
            </a:r>
            <a:r>
              <a:rPr lang="en-US" sz="3600" dirty="0" err="1" smtClean="0"/>
              <a:t>eritmasida</a:t>
            </a:r>
            <a:r>
              <a:rPr lang="en-US" sz="3600" dirty="0" smtClean="0"/>
              <a:t> </a:t>
            </a:r>
            <a:r>
              <a:rPr lang="en-US" sz="3600" dirty="0" err="1" smtClean="0"/>
              <a:t>qancha</a:t>
            </a:r>
            <a:r>
              <a:rPr lang="en-US" sz="3600" dirty="0" smtClean="0"/>
              <a:t> </a:t>
            </a:r>
            <a:r>
              <a:rPr lang="en-US" sz="3600" dirty="0" err="1" smtClean="0"/>
              <a:t>massa</a:t>
            </a:r>
            <a:r>
              <a:rPr lang="en-US" sz="3600" dirty="0" smtClean="0"/>
              <a:t> (g) </a:t>
            </a:r>
            <a:r>
              <a:rPr lang="en-US" sz="3600" dirty="0" err="1" smtClean="0"/>
              <a:t>kaliy</a:t>
            </a:r>
            <a:r>
              <a:rPr lang="en-US" sz="3600" dirty="0" smtClean="0"/>
              <a:t> </a:t>
            </a:r>
            <a:r>
              <a:rPr lang="en-US" sz="3600" dirty="0" err="1" smtClean="0"/>
              <a:t>oksid</a:t>
            </a:r>
            <a:r>
              <a:rPr lang="en-US" sz="3600" dirty="0" smtClean="0"/>
              <a:t> </a:t>
            </a:r>
            <a:r>
              <a:rPr lang="en-US" sz="3600" dirty="0" err="1" smtClean="0"/>
              <a:t>eritilishi</a:t>
            </a:r>
            <a:r>
              <a:rPr lang="en-US" sz="3600" dirty="0" smtClean="0"/>
              <a:t> </a:t>
            </a:r>
            <a:r>
              <a:rPr lang="en-US" sz="3600" dirty="0" err="1" smtClean="0"/>
              <a:t>kerak</a:t>
            </a:r>
            <a:r>
              <a:rPr lang="en-US" sz="3600" dirty="0" smtClean="0"/>
              <a:t>?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305,5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250,6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205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256,7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350 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0915" y="3930556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45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3-masala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" y="1446664"/>
            <a:ext cx="11805313" cy="521344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000" dirty="0" smtClean="0"/>
              <a:t>   </a:t>
            </a:r>
            <a:r>
              <a:rPr lang="en-US" sz="3600" dirty="0" err="1" smtClean="0"/>
              <a:t>O‘yuvchi</a:t>
            </a:r>
            <a:r>
              <a:rPr lang="en-US" sz="3600" dirty="0" smtClean="0"/>
              <a:t> </a:t>
            </a:r>
            <a:r>
              <a:rPr lang="en-US" sz="3600" dirty="0" err="1" smtClean="0"/>
              <a:t>natriyning</a:t>
            </a:r>
            <a:r>
              <a:rPr lang="en-US" sz="3600" dirty="0" smtClean="0"/>
              <a:t> 40 %li </a:t>
            </a:r>
            <a:r>
              <a:rPr lang="en-US" sz="3600" dirty="0" err="1" smtClean="0"/>
              <a:t>eritmasini</a:t>
            </a:r>
            <a:r>
              <a:rPr lang="en-US" sz="3600" dirty="0" smtClean="0"/>
              <a:t> </a:t>
            </a:r>
            <a:r>
              <a:rPr lang="en-US" sz="3600" dirty="0" err="1" smtClean="0"/>
              <a:t>hosil</a:t>
            </a:r>
            <a:r>
              <a:rPr lang="en-US" sz="3600" dirty="0" smtClean="0"/>
              <a:t> </a:t>
            </a:r>
            <a:r>
              <a:rPr lang="en-US" sz="3600" dirty="0" err="1" smtClean="0"/>
              <a:t>qilish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20 %li 600 g </a:t>
            </a:r>
            <a:r>
              <a:rPr lang="en-US" sz="3600" dirty="0" err="1" smtClean="0"/>
              <a:t>eritmasiga</a:t>
            </a:r>
            <a:r>
              <a:rPr lang="en-US" sz="3600" dirty="0" smtClean="0"/>
              <a:t> 45 %li </a:t>
            </a:r>
            <a:r>
              <a:rPr lang="en-US" sz="3600" dirty="0" err="1" smtClean="0"/>
              <a:t>eritmasidan</a:t>
            </a:r>
            <a:r>
              <a:rPr lang="en-US" sz="3600" dirty="0" smtClean="0"/>
              <a:t> </a:t>
            </a:r>
            <a:r>
              <a:rPr lang="en-US" sz="3600" dirty="0" err="1" smtClean="0"/>
              <a:t>qancha</a:t>
            </a:r>
            <a:r>
              <a:rPr lang="en-US" sz="3600" dirty="0" smtClean="0"/>
              <a:t> </a:t>
            </a:r>
            <a:r>
              <a:rPr lang="en-US" sz="3600" dirty="0" err="1" smtClean="0"/>
              <a:t>qo‘shish</a:t>
            </a:r>
            <a:r>
              <a:rPr lang="en-US" sz="3600" dirty="0" smtClean="0"/>
              <a:t> </a:t>
            </a:r>
            <a:r>
              <a:rPr lang="en-US" sz="3600" dirty="0" err="1" smtClean="0"/>
              <a:t>kerak</a:t>
            </a:r>
            <a:r>
              <a:rPr lang="en-US" sz="3600" dirty="0" smtClean="0"/>
              <a:t>? </a:t>
            </a:r>
          </a:p>
          <a:p>
            <a:pPr marL="514350" indent="-514350">
              <a:lnSpc>
                <a:spcPct val="100000"/>
              </a:lnSpc>
              <a:buAutoNum type="alphaUcParenR"/>
            </a:pPr>
            <a:r>
              <a:rPr lang="en-US" sz="3600" dirty="0" smtClean="0"/>
              <a:t>1900</a:t>
            </a:r>
          </a:p>
          <a:p>
            <a:pPr marL="742950" indent="-742950">
              <a:lnSpc>
                <a:spcPct val="100000"/>
              </a:lnSpc>
              <a:buAutoNum type="alphaUcParenR"/>
            </a:pPr>
            <a:r>
              <a:rPr lang="en-US" sz="3600" dirty="0" smtClean="0"/>
              <a:t>1800</a:t>
            </a:r>
          </a:p>
          <a:p>
            <a:pPr marL="742950" indent="-742950">
              <a:lnSpc>
                <a:spcPct val="100000"/>
              </a:lnSpc>
              <a:buAutoNum type="alphaUcParenR"/>
            </a:pPr>
            <a:r>
              <a:rPr lang="en-US" sz="3600" dirty="0" smtClean="0"/>
              <a:t>1700</a:t>
            </a:r>
          </a:p>
          <a:p>
            <a:pPr marL="742950" indent="-742950">
              <a:lnSpc>
                <a:spcPct val="100000"/>
              </a:lnSpc>
              <a:buAutoNum type="alphaUcParenR"/>
            </a:pPr>
            <a:r>
              <a:rPr lang="en-US" sz="3600" dirty="0" smtClean="0"/>
              <a:t>2400</a:t>
            </a:r>
          </a:p>
          <a:p>
            <a:pPr marL="742950" indent="-742950">
              <a:lnSpc>
                <a:spcPct val="100000"/>
              </a:lnSpc>
              <a:buAutoNum type="alphaUcParenR"/>
            </a:pPr>
            <a:r>
              <a:rPr lang="en-US" sz="3600" dirty="0" smtClean="0"/>
              <a:t>1500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6603" y="5349923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93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4-masala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1446662"/>
            <a:ext cx="11709779" cy="51315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 smtClean="0"/>
              <a:t>Sulfat</a:t>
            </a:r>
            <a:r>
              <a:rPr lang="en-US" sz="3600" dirty="0" smtClean="0"/>
              <a:t> </a:t>
            </a:r>
            <a:r>
              <a:rPr lang="en-US" sz="3600" dirty="0" err="1" smtClean="0"/>
              <a:t>kislotaning</a:t>
            </a:r>
            <a:r>
              <a:rPr lang="en-US" sz="3600" dirty="0" smtClean="0"/>
              <a:t> 50%li </a:t>
            </a:r>
            <a:r>
              <a:rPr lang="en-US" sz="3600" dirty="0" err="1" smtClean="0"/>
              <a:t>eritmasini</a:t>
            </a:r>
            <a:r>
              <a:rPr lang="en-US" sz="3600" dirty="0" smtClean="0"/>
              <a:t> </a:t>
            </a:r>
            <a:r>
              <a:rPr lang="en-US" sz="3600" dirty="0" err="1" smtClean="0"/>
              <a:t>hosil</a:t>
            </a:r>
            <a:r>
              <a:rPr lang="en-US" sz="3600" dirty="0" smtClean="0"/>
              <a:t> </a:t>
            </a:r>
            <a:r>
              <a:rPr lang="en-US" sz="3600" dirty="0" err="1" smtClean="0"/>
              <a:t>qilish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</a:t>
            </a:r>
            <a:r>
              <a:rPr lang="en-US" sz="3600" dirty="0" err="1" smtClean="0"/>
              <a:t>uning</a:t>
            </a:r>
            <a:r>
              <a:rPr lang="en-US" sz="3600" dirty="0" smtClean="0"/>
              <a:t> 300 g 25 %li </a:t>
            </a:r>
            <a:r>
              <a:rPr lang="en-US" sz="3600" dirty="0" err="1" smtClean="0"/>
              <a:t>eritmasiga</a:t>
            </a:r>
            <a:r>
              <a:rPr lang="en-US" sz="3600" dirty="0" smtClean="0"/>
              <a:t> </a:t>
            </a:r>
            <a:r>
              <a:rPr lang="en-US" sz="3600" dirty="0" err="1" smtClean="0"/>
              <a:t>necha</a:t>
            </a:r>
            <a:r>
              <a:rPr lang="en-US" sz="3600" dirty="0" smtClean="0"/>
              <a:t>  g  </a:t>
            </a:r>
            <a:r>
              <a:rPr lang="en-US" sz="3600" dirty="0" err="1" smtClean="0"/>
              <a:t>sulfat</a:t>
            </a:r>
            <a:r>
              <a:rPr lang="en-US" sz="3600" dirty="0" smtClean="0"/>
              <a:t> </a:t>
            </a:r>
            <a:r>
              <a:rPr lang="en-US" sz="3600" dirty="0" err="1" smtClean="0"/>
              <a:t>angidrid</a:t>
            </a:r>
            <a:r>
              <a:rPr lang="en-US" sz="3600" dirty="0" smtClean="0"/>
              <a:t> </a:t>
            </a:r>
            <a:r>
              <a:rPr lang="en-US" sz="3600" dirty="0" err="1" smtClean="0"/>
              <a:t>shimdirilishi</a:t>
            </a:r>
            <a:r>
              <a:rPr lang="en-US" sz="3600" dirty="0" smtClean="0"/>
              <a:t> </a:t>
            </a:r>
            <a:r>
              <a:rPr lang="en-US" sz="3600" dirty="0" err="1" smtClean="0"/>
              <a:t>kerak</a:t>
            </a:r>
            <a:r>
              <a:rPr lang="en-US" sz="3600" dirty="0" smtClean="0"/>
              <a:t>?</a:t>
            </a:r>
          </a:p>
          <a:p>
            <a:pPr marL="0" indent="0">
              <a:buNone/>
            </a:pPr>
            <a:r>
              <a:rPr lang="en-US" sz="3600" dirty="0" smtClean="0"/>
              <a:t>A)  117,36</a:t>
            </a:r>
          </a:p>
          <a:p>
            <a:pPr marL="0" indent="0">
              <a:buNone/>
            </a:pPr>
            <a:r>
              <a:rPr lang="en-US" sz="3600" dirty="0" smtClean="0"/>
              <a:t>B)  122,4</a:t>
            </a:r>
          </a:p>
          <a:p>
            <a:pPr marL="0" indent="0">
              <a:buNone/>
            </a:pPr>
            <a:r>
              <a:rPr lang="en-US" sz="3600" dirty="0" smtClean="0"/>
              <a:t>C)  103,5</a:t>
            </a:r>
          </a:p>
          <a:p>
            <a:pPr marL="0" indent="0">
              <a:buNone/>
            </a:pPr>
            <a:r>
              <a:rPr lang="en-US" sz="3600" dirty="0" smtClean="0"/>
              <a:t>D)  154,4</a:t>
            </a:r>
          </a:p>
          <a:p>
            <a:pPr marL="0" indent="0">
              <a:buNone/>
            </a:pPr>
            <a:r>
              <a:rPr lang="en-US" sz="3600" dirty="0" smtClean="0"/>
              <a:t>E)  145,5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4841" y="4285397"/>
            <a:ext cx="2429301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89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5-masala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2955" y="1501254"/>
                <a:ext cx="11655188" cy="513155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25 %li </a:t>
                </a:r>
                <a:r>
                  <a:rPr lang="en-US" sz="3600" dirty="0" err="1" smtClean="0"/>
                  <a:t>kaliy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gidroksid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tayyorlash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uchun</a:t>
                </a:r>
                <a:r>
                  <a:rPr lang="en-US" sz="3600" dirty="0" smtClean="0"/>
                  <a:t> 263,15 ml  15 %li (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=1,14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dirty="0" smtClean="0"/>
                  <a:t> </a:t>
                </a:r>
                <a:r>
                  <a:rPr lang="en-US" sz="3600" dirty="0" err="1" smtClean="0"/>
                  <a:t>kaliy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gidroksid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necha</a:t>
                </a:r>
                <a:r>
                  <a:rPr lang="en-US" sz="3600" dirty="0" smtClean="0"/>
                  <a:t> g </a:t>
                </a:r>
                <a:r>
                  <a:rPr lang="en-US" sz="3600" dirty="0" err="1" smtClean="0"/>
                  <a:t>kaliy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oksid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eritilishi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zarur</a:t>
                </a:r>
                <a:r>
                  <a:rPr lang="en-US" sz="3600" dirty="0" smtClean="0"/>
                  <a:t>?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37,7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19,7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28,5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31,9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41,3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2955" y="1501254"/>
                <a:ext cx="11655188" cy="5131558"/>
              </a:xfrm>
              <a:blipFill rotWithShape="0">
                <a:blip r:embed="rId2"/>
                <a:stretch>
                  <a:fillRect l="-1621" t="-2850" r="-23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72955" y="4954138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51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091916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6-masala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2954" y="1473958"/>
                <a:ext cx="11818961" cy="515885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  </a:t>
                </a:r>
                <a:r>
                  <a:rPr lang="en-US" sz="3600" dirty="0" err="1" smtClean="0"/>
                  <a:t>Kaliy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gidroksidning</a:t>
                </a:r>
                <a:r>
                  <a:rPr lang="en-US" sz="3600" dirty="0" smtClean="0"/>
                  <a:t> 8 %li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=1,065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𝑚𝑙</m:t>
                    </m:r>
                  </m:oMath>
                </a14:m>
                <a:r>
                  <a:rPr lang="en-US" sz="3600" dirty="0" smtClean="0"/>
                  <a:t>)  5 </a:t>
                </a:r>
                <a:r>
                  <a:rPr lang="en-US" sz="3600" dirty="0" err="1" smtClean="0"/>
                  <a:t>litr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tayyorlash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uchun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uning</a:t>
                </a:r>
                <a:r>
                  <a:rPr lang="en-US" sz="3600" dirty="0" smtClean="0"/>
                  <a:t> 40% li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(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=1,411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smtClean="0"/>
                  <a:t>   </a:t>
                </a:r>
                <a:r>
                  <a:rPr lang="en-US" sz="3600" dirty="0" err="1" smtClean="0"/>
                  <a:t>eritmasidan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necha</a:t>
                </a:r>
                <a:r>
                  <a:rPr lang="en-US" sz="3600" dirty="0" smtClean="0"/>
                  <a:t> ml </a:t>
                </a:r>
                <a:r>
                  <a:rPr lang="en-US" sz="3600" dirty="0" err="1" smtClean="0"/>
                  <a:t>olish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kerak</a:t>
                </a:r>
                <a:r>
                  <a:rPr lang="en-US" sz="3600" dirty="0" smtClean="0"/>
                  <a:t>?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766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776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754,78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745,8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737,9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2954" y="1473958"/>
                <a:ext cx="11818961" cy="5158854"/>
              </a:xfrm>
              <a:blipFill rotWithShape="0">
                <a:blip r:embed="rId2"/>
                <a:stretch>
                  <a:fillRect l="-1599" t="-2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72954" y="4408228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3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881" y="1661851"/>
            <a:ext cx="11062648" cy="4902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Osh </a:t>
            </a:r>
            <a:r>
              <a:rPr lang="en-US" sz="3600" dirty="0" err="1" smtClean="0"/>
              <a:t>tuzining</a:t>
            </a:r>
            <a:r>
              <a:rPr lang="en-US" sz="3600" dirty="0" smtClean="0"/>
              <a:t> 20 %li </a:t>
            </a:r>
            <a:r>
              <a:rPr lang="en-US" sz="3600" dirty="0" err="1" smtClean="0"/>
              <a:t>eritmasidan</a:t>
            </a:r>
            <a:r>
              <a:rPr lang="en-US" sz="3600" dirty="0" smtClean="0"/>
              <a:t> 300 g </a:t>
            </a:r>
            <a:r>
              <a:rPr lang="en-US" sz="3600" dirty="0" err="1" smtClean="0"/>
              <a:t>tayyorlash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</a:t>
            </a:r>
            <a:r>
              <a:rPr lang="en-US" sz="3600" dirty="0" err="1" smtClean="0"/>
              <a:t>uning</a:t>
            </a:r>
            <a:r>
              <a:rPr lang="en-US" sz="3600" dirty="0" smtClean="0"/>
              <a:t> 8 %li </a:t>
            </a:r>
            <a:r>
              <a:rPr lang="en-US" sz="3600" dirty="0" err="1" smtClean="0"/>
              <a:t>va</a:t>
            </a:r>
            <a:r>
              <a:rPr lang="en-US" sz="3600" dirty="0" smtClean="0"/>
              <a:t> 40 %li </a:t>
            </a:r>
            <a:r>
              <a:rPr lang="en-US" sz="3600" dirty="0" err="1" smtClean="0"/>
              <a:t>eritmalaridan</a:t>
            </a:r>
            <a:r>
              <a:rPr lang="en-US" sz="3600" dirty="0" smtClean="0"/>
              <a:t> </a:t>
            </a:r>
            <a:r>
              <a:rPr lang="en-US" sz="3600" dirty="0" err="1" smtClean="0"/>
              <a:t>qanchadan</a:t>
            </a:r>
            <a:r>
              <a:rPr lang="en-US" sz="3600" dirty="0" smtClean="0"/>
              <a:t> </a:t>
            </a:r>
            <a:r>
              <a:rPr lang="en-US" sz="3600" dirty="0" err="1" smtClean="0"/>
              <a:t>olish</a:t>
            </a:r>
            <a:r>
              <a:rPr lang="en-US" sz="3600" dirty="0" smtClean="0"/>
              <a:t> </a:t>
            </a:r>
            <a:r>
              <a:rPr lang="en-US" sz="3600" dirty="0" err="1" smtClean="0"/>
              <a:t>kerak</a:t>
            </a:r>
            <a:r>
              <a:rPr lang="en-US" sz="3600" dirty="0" smtClean="0"/>
              <a:t>?</a:t>
            </a:r>
          </a:p>
          <a:p>
            <a:pPr marL="742950" indent="-742950">
              <a:buAutoNum type="alphaUcParenR"/>
            </a:pPr>
            <a:r>
              <a:rPr lang="en-US" sz="3600" dirty="0" smtClean="0"/>
              <a:t>187,5 ;112,5</a:t>
            </a:r>
          </a:p>
          <a:p>
            <a:pPr marL="514350" indent="-514350">
              <a:buAutoNum type="alphaUcParenR"/>
            </a:pPr>
            <a:r>
              <a:rPr lang="en-US" sz="3600" dirty="0" smtClean="0"/>
              <a:t>120;180</a:t>
            </a:r>
          </a:p>
          <a:p>
            <a:pPr marL="514350" indent="-514350">
              <a:buAutoNum type="alphaUcParenR"/>
            </a:pPr>
            <a:r>
              <a:rPr lang="en-US" sz="3600" dirty="0" smtClean="0"/>
              <a:t>112,5 ;187,5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smtClean="0"/>
              <a:t>150 ;150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smtClean="0"/>
              <a:t>200 ;100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973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7545" y="1583140"/>
                <a:ext cx="11614245" cy="491319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20 %li </a:t>
                </a:r>
                <a:r>
                  <a:rPr lang="en-US" sz="3600" dirty="0" err="1" smtClean="0"/>
                  <a:t>o‘yuvchi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natriy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hosil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qilish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uchun</a:t>
                </a:r>
                <a:r>
                  <a:rPr lang="en-US" sz="3600" dirty="0" smtClean="0"/>
                  <a:t>  200 ml </a:t>
                </a:r>
                <a:r>
                  <a:rPr lang="en-US" sz="3600" dirty="0" err="1" smtClean="0"/>
                  <a:t>suvga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qancha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hajm</a:t>
                </a:r>
                <a:r>
                  <a:rPr lang="en-US" sz="3600" dirty="0" smtClean="0"/>
                  <a:t> (ml) 30 %li (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=1,328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dirty="0" smtClean="0"/>
                  <a:t> o‘yuvchi </a:t>
                </a:r>
                <a:r>
                  <a:rPr lang="en-US" sz="3600" dirty="0" err="1" smtClean="0"/>
                  <a:t>natriy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eritmasidan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quyish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kerak</a:t>
                </a:r>
                <a:r>
                  <a:rPr lang="en-US" sz="3600" dirty="0" smtClean="0"/>
                  <a:t>?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400 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301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646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241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505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7545" y="1583140"/>
                <a:ext cx="11614245" cy="4913193"/>
              </a:xfrm>
              <a:blipFill rotWithShape="0">
                <a:blip r:embed="rId2"/>
                <a:stretch>
                  <a:fillRect l="-1627" t="-3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538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293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Тема Office</vt:lpstr>
      <vt:lpstr>                       Kimyo</vt:lpstr>
      <vt:lpstr>                        1-masala  </vt:lpstr>
      <vt:lpstr>                       2-masala</vt:lpstr>
      <vt:lpstr>                          3-masala</vt:lpstr>
      <vt:lpstr>                            4-masala</vt:lpstr>
      <vt:lpstr>                         5-masala</vt:lpstr>
      <vt:lpstr>                            6-masala</vt:lpstr>
      <vt:lpstr>  Mustaqil bajarish uchun topshiriq</vt:lpstr>
      <vt:lpstr>  Mustaqil bajarish uchun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Kimyo</dc:title>
  <dc:creator>Пользователь</dc:creator>
  <cp:lastModifiedBy>Пользователь</cp:lastModifiedBy>
  <cp:revision>30</cp:revision>
  <dcterms:created xsi:type="dcterms:W3CDTF">2020-11-29T13:50:07Z</dcterms:created>
  <dcterms:modified xsi:type="dcterms:W3CDTF">2021-02-24T15:23:03Z</dcterms:modified>
</cp:coreProperties>
</file>