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68" r:id="rId6"/>
    <p:sldId id="269" r:id="rId7"/>
    <p:sldId id="263" r:id="rId8"/>
    <p:sldId id="270" r:id="rId9"/>
    <p:sldId id="271" r:id="rId10"/>
    <p:sldId id="261" r:id="rId11"/>
    <p:sldId id="272" r:id="rId12"/>
    <p:sldId id="262" r:id="rId13"/>
    <p:sldId id="273" r:id="rId14"/>
    <p:sldId id="260" r:id="rId15"/>
    <p:sldId id="265" r:id="rId16"/>
    <p:sldId id="264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98A2-0BD5-4730-A7D6-D5657FC055A9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3F18-6DDB-4FC7-982D-368B3627B3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944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98A2-0BD5-4730-A7D6-D5657FC055A9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3F18-6DDB-4FC7-982D-368B3627B3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264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98A2-0BD5-4730-A7D6-D5657FC055A9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3F18-6DDB-4FC7-982D-368B3627B3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91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98A2-0BD5-4730-A7D6-D5657FC055A9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3F18-6DDB-4FC7-982D-368B3627B3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502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98A2-0BD5-4730-A7D6-D5657FC055A9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3F18-6DDB-4FC7-982D-368B3627B3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942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98A2-0BD5-4730-A7D6-D5657FC055A9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3F18-6DDB-4FC7-982D-368B3627B3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700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98A2-0BD5-4730-A7D6-D5657FC055A9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3F18-6DDB-4FC7-982D-368B3627B3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038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98A2-0BD5-4730-A7D6-D5657FC055A9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3F18-6DDB-4FC7-982D-368B3627B3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843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98A2-0BD5-4730-A7D6-D5657FC055A9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3F18-6DDB-4FC7-982D-368B3627B3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062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98A2-0BD5-4730-A7D6-D5657FC055A9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3F18-6DDB-4FC7-982D-368B3627B3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602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98A2-0BD5-4730-A7D6-D5657FC055A9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3F18-6DDB-4FC7-982D-368B3627B3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980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398A2-0BD5-4730-A7D6-D5657FC055A9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93F18-6DDB-4FC7-982D-368B3627B3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86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     </a:t>
            </a:r>
            <a:r>
              <a:rPr lang="en-US" sz="6600" b="1" dirty="0" err="1" smtClean="0">
                <a:solidFill>
                  <a:schemeClr val="bg1"/>
                </a:solidFill>
              </a:rPr>
              <a:t>Kimyo</a:t>
            </a:r>
            <a:endParaRPr lang="ru-RU" sz="66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9128" y="1810877"/>
            <a:ext cx="10515600" cy="20650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 smtClean="0">
                <a:solidFill>
                  <a:srgbClr val="002060"/>
                </a:solidFill>
              </a:rPr>
              <a:t>Mavzu</a:t>
            </a:r>
            <a:r>
              <a:rPr lang="en-US" sz="4000" dirty="0" smtClean="0">
                <a:solidFill>
                  <a:srgbClr val="002060"/>
                </a:solidFill>
              </a:rPr>
              <a:t>: </a:t>
            </a:r>
            <a:r>
              <a:rPr lang="en-US" sz="4000" dirty="0" err="1" smtClean="0">
                <a:solidFill>
                  <a:srgbClr val="002060"/>
                </a:solidFill>
              </a:rPr>
              <a:t>Eritma</a:t>
            </a:r>
            <a:r>
              <a:rPr lang="en-US" sz="4000" dirty="0" smtClean="0">
                <a:solidFill>
                  <a:srgbClr val="002060"/>
                </a:solidFill>
              </a:rPr>
              <a:t>  </a:t>
            </a:r>
            <a:r>
              <a:rPr lang="en-US" sz="4000" dirty="0" err="1" smtClean="0">
                <a:solidFill>
                  <a:srgbClr val="002060"/>
                </a:solidFill>
              </a:rPr>
              <a:t>va</a:t>
            </a:r>
            <a:r>
              <a:rPr lang="en-US" sz="4000" dirty="0" smtClean="0">
                <a:solidFill>
                  <a:srgbClr val="002060"/>
                </a:solidFill>
              </a:rPr>
              <a:t>  </a:t>
            </a:r>
            <a:r>
              <a:rPr lang="en-US" sz="4000" dirty="0" err="1">
                <a:solidFill>
                  <a:srgbClr val="002060"/>
                </a:solidFill>
              </a:rPr>
              <a:t>eruvchanlikka</a:t>
            </a:r>
            <a:r>
              <a:rPr lang="en-US" sz="4000" dirty="0">
                <a:solidFill>
                  <a:srgbClr val="002060"/>
                </a:solidFill>
              </a:rPr>
              <a:t> </a:t>
            </a:r>
            <a:r>
              <a:rPr lang="en-US" sz="4000" dirty="0" err="1">
                <a:solidFill>
                  <a:srgbClr val="002060"/>
                </a:solidFill>
              </a:rPr>
              <a:t>oid</a:t>
            </a:r>
            <a:r>
              <a:rPr lang="en-US" sz="4000" dirty="0">
                <a:solidFill>
                  <a:srgbClr val="002060"/>
                </a:solidFill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</a:rPr>
              <a:t>testlar</a:t>
            </a:r>
            <a:r>
              <a:rPr lang="en-US" sz="4000" dirty="0" smtClean="0">
                <a:solidFill>
                  <a:srgbClr val="002060"/>
                </a:solidFill>
              </a:rPr>
              <a:t>, </a:t>
            </a:r>
            <a:r>
              <a:rPr lang="en-US" sz="4000" dirty="0" err="1" smtClean="0">
                <a:solidFill>
                  <a:srgbClr val="002060"/>
                </a:solidFill>
              </a:rPr>
              <a:t>masalalar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err="1">
                <a:solidFill>
                  <a:srgbClr val="002060"/>
                </a:solidFill>
              </a:rPr>
              <a:t>yechish</a:t>
            </a:r>
            <a:r>
              <a:rPr lang="en-US" sz="4000" dirty="0">
                <a:solidFill>
                  <a:srgbClr val="002060"/>
                </a:solidFill>
              </a:rPr>
              <a:t> </a:t>
            </a:r>
            <a:r>
              <a:rPr lang="en-US" sz="6000" dirty="0">
                <a:solidFill>
                  <a:srgbClr val="002060"/>
                </a:solidFill>
              </a:rPr>
              <a:t>	</a:t>
            </a:r>
          </a:p>
          <a:p>
            <a:endParaRPr lang="ru-RU" sz="60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812740" y="177421"/>
            <a:ext cx="1541060" cy="1023582"/>
          </a:xfrm>
          <a:prstGeom prst="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11-sinf</a:t>
            </a:r>
            <a:endParaRPr lang="ru-RU" sz="3600" dirty="0"/>
          </a:p>
        </p:txBody>
      </p:sp>
      <p:sp>
        <p:nvSpPr>
          <p:cNvPr id="5" name="object 13">
            <a:extLst>
              <a:ext uri="{FF2B5EF4-FFF2-40B4-BE49-F238E27FC236}">
                <a16:creationId xmlns:a16="http://schemas.microsoft.com/office/drawing/2014/main" xmlns="" id="{C9D09B9B-7971-418F-BD45-BCFC001C44D2}"/>
              </a:ext>
            </a:extLst>
          </p:cNvPr>
          <p:cNvSpPr/>
          <p:nvPr/>
        </p:nvSpPr>
        <p:spPr>
          <a:xfrm>
            <a:off x="1111807" y="505271"/>
            <a:ext cx="474376" cy="6298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object 11">
            <a:extLst>
              <a:ext uri="{FF2B5EF4-FFF2-40B4-BE49-F238E27FC236}">
                <a16:creationId xmlns:a16="http://schemas.microsoft.com/office/drawing/2014/main" xmlns="" id="{90DAED2F-83E2-4C44-BDD6-F1DBC8F3CEB6}"/>
              </a:ext>
            </a:extLst>
          </p:cNvPr>
          <p:cNvSpPr/>
          <p:nvPr/>
        </p:nvSpPr>
        <p:spPr>
          <a:xfrm>
            <a:off x="996386" y="149015"/>
            <a:ext cx="301673" cy="5137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object 14">
            <a:extLst>
              <a:ext uri="{FF2B5EF4-FFF2-40B4-BE49-F238E27FC236}">
                <a16:creationId xmlns:a16="http://schemas.microsoft.com/office/drawing/2014/main" xmlns="" id="{85548016-DFDF-4F6E-ACB7-1A21AE0B3331}"/>
              </a:ext>
            </a:extLst>
          </p:cNvPr>
          <p:cNvSpPr/>
          <p:nvPr/>
        </p:nvSpPr>
        <p:spPr>
          <a:xfrm>
            <a:off x="699537" y="342032"/>
            <a:ext cx="470516" cy="641496"/>
          </a:xfrm>
          <a:custGeom>
            <a:avLst/>
            <a:gdLst/>
            <a:ahLst/>
            <a:cxnLst/>
            <a:rect l="l" t="t" r="r" b="b"/>
            <a:pathLst>
              <a:path w="224154" h="285115">
                <a:moveTo>
                  <a:pt x="143981" y="0"/>
                </a:moveTo>
                <a:lnTo>
                  <a:pt x="74177" y="0"/>
                </a:lnTo>
                <a:lnTo>
                  <a:pt x="69411" y="1973"/>
                </a:lnTo>
                <a:lnTo>
                  <a:pt x="62240" y="9147"/>
                </a:lnTo>
                <a:lnTo>
                  <a:pt x="60267" y="13910"/>
                </a:lnTo>
                <a:lnTo>
                  <a:pt x="60267" y="24055"/>
                </a:lnTo>
                <a:lnTo>
                  <a:pt x="62240" y="28821"/>
                </a:lnTo>
                <a:lnTo>
                  <a:pt x="68406" y="34988"/>
                </a:lnTo>
                <a:lnTo>
                  <a:pt x="71607" y="36720"/>
                </a:lnTo>
                <a:lnTo>
                  <a:pt x="75085" y="37494"/>
                </a:lnTo>
                <a:lnTo>
                  <a:pt x="75048" y="67359"/>
                </a:lnTo>
                <a:lnTo>
                  <a:pt x="44385" y="83762"/>
                </a:lnTo>
                <a:lnTo>
                  <a:pt x="20689" y="108191"/>
                </a:lnTo>
                <a:lnTo>
                  <a:pt x="5413" y="138604"/>
                </a:lnTo>
                <a:lnTo>
                  <a:pt x="0" y="172968"/>
                </a:lnTo>
                <a:lnTo>
                  <a:pt x="8792" y="216446"/>
                </a:lnTo>
                <a:lnTo>
                  <a:pt x="32765" y="251986"/>
                </a:lnTo>
                <a:lnTo>
                  <a:pt x="68303" y="275966"/>
                </a:lnTo>
                <a:lnTo>
                  <a:pt x="111791" y="284764"/>
                </a:lnTo>
                <a:lnTo>
                  <a:pt x="112158" y="284764"/>
                </a:lnTo>
                <a:lnTo>
                  <a:pt x="155489" y="275855"/>
                </a:lnTo>
                <a:lnTo>
                  <a:pt x="161012" y="272110"/>
                </a:lnTo>
                <a:lnTo>
                  <a:pt x="112115" y="272110"/>
                </a:lnTo>
                <a:lnTo>
                  <a:pt x="73492" y="264406"/>
                </a:lnTo>
                <a:lnTo>
                  <a:pt x="41867" y="243186"/>
                </a:lnTo>
                <a:lnTo>
                  <a:pt x="20502" y="211642"/>
                </a:lnTo>
                <a:lnTo>
                  <a:pt x="12657" y="172966"/>
                </a:lnTo>
                <a:lnTo>
                  <a:pt x="17458" y="142490"/>
                </a:lnTo>
                <a:lnTo>
                  <a:pt x="31006" y="115519"/>
                </a:lnTo>
                <a:lnTo>
                  <a:pt x="52017" y="93857"/>
                </a:lnTo>
                <a:lnTo>
                  <a:pt x="79210" y="79311"/>
                </a:lnTo>
                <a:lnTo>
                  <a:pt x="84316" y="77537"/>
                </a:lnTo>
                <a:lnTo>
                  <a:pt x="87746" y="72731"/>
                </a:lnTo>
                <a:lnTo>
                  <a:pt x="87746" y="37969"/>
                </a:lnTo>
                <a:lnTo>
                  <a:pt x="102628" y="37959"/>
                </a:lnTo>
                <a:lnTo>
                  <a:pt x="105457" y="35133"/>
                </a:lnTo>
                <a:lnTo>
                  <a:pt x="105422" y="28112"/>
                </a:lnTo>
                <a:lnTo>
                  <a:pt x="102631" y="25312"/>
                </a:lnTo>
                <a:lnTo>
                  <a:pt x="75765" y="25300"/>
                </a:lnTo>
                <a:lnTo>
                  <a:pt x="72931" y="22467"/>
                </a:lnTo>
                <a:lnTo>
                  <a:pt x="72931" y="15501"/>
                </a:lnTo>
                <a:lnTo>
                  <a:pt x="75765" y="12665"/>
                </a:lnTo>
                <a:lnTo>
                  <a:pt x="162007" y="12658"/>
                </a:lnTo>
                <a:lnTo>
                  <a:pt x="161781" y="11563"/>
                </a:lnTo>
                <a:lnTo>
                  <a:pt x="157609" y="5533"/>
                </a:lnTo>
                <a:lnTo>
                  <a:pt x="151457" y="1481"/>
                </a:lnTo>
                <a:lnTo>
                  <a:pt x="143981" y="0"/>
                </a:lnTo>
                <a:close/>
              </a:path>
              <a:path w="224154" h="285115">
                <a:moveTo>
                  <a:pt x="162007" y="12658"/>
                </a:moveTo>
                <a:lnTo>
                  <a:pt x="147427" y="12658"/>
                </a:lnTo>
                <a:lnTo>
                  <a:pt x="150659" y="15314"/>
                </a:lnTo>
                <a:lnTo>
                  <a:pt x="150655" y="22467"/>
                </a:lnTo>
                <a:lnTo>
                  <a:pt x="147816" y="25300"/>
                </a:lnTo>
                <a:lnTo>
                  <a:pt x="144334" y="25312"/>
                </a:lnTo>
                <a:lnTo>
                  <a:pt x="120974" y="25312"/>
                </a:lnTo>
                <a:lnTo>
                  <a:pt x="118170" y="28112"/>
                </a:lnTo>
                <a:lnTo>
                  <a:pt x="118127" y="35133"/>
                </a:lnTo>
                <a:lnTo>
                  <a:pt x="120974" y="37969"/>
                </a:lnTo>
                <a:lnTo>
                  <a:pt x="135834" y="37969"/>
                </a:lnTo>
                <a:lnTo>
                  <a:pt x="135837" y="72731"/>
                </a:lnTo>
                <a:lnTo>
                  <a:pt x="139272" y="77537"/>
                </a:lnTo>
                <a:lnTo>
                  <a:pt x="144384" y="79319"/>
                </a:lnTo>
                <a:lnTo>
                  <a:pt x="171573" y="93864"/>
                </a:lnTo>
                <a:lnTo>
                  <a:pt x="192581" y="115525"/>
                </a:lnTo>
                <a:lnTo>
                  <a:pt x="206127" y="142494"/>
                </a:lnTo>
                <a:lnTo>
                  <a:pt x="210927" y="172968"/>
                </a:lnTo>
                <a:lnTo>
                  <a:pt x="203151" y="211424"/>
                </a:lnTo>
                <a:lnTo>
                  <a:pt x="181954" y="242909"/>
                </a:lnTo>
                <a:lnTo>
                  <a:pt x="150541" y="264209"/>
                </a:lnTo>
                <a:lnTo>
                  <a:pt x="112115" y="272110"/>
                </a:lnTo>
                <a:lnTo>
                  <a:pt x="161012" y="272110"/>
                </a:lnTo>
                <a:lnTo>
                  <a:pt x="190912" y="251836"/>
                </a:lnTo>
                <a:lnTo>
                  <a:pt x="214815" y="216333"/>
                </a:lnTo>
                <a:lnTo>
                  <a:pt x="223585" y="172966"/>
                </a:lnTo>
                <a:lnTo>
                  <a:pt x="218169" y="138601"/>
                </a:lnTo>
                <a:lnTo>
                  <a:pt x="202887" y="108188"/>
                </a:lnTo>
                <a:lnTo>
                  <a:pt x="179183" y="83761"/>
                </a:lnTo>
                <a:lnTo>
                  <a:pt x="148511" y="67359"/>
                </a:lnTo>
                <a:lnTo>
                  <a:pt x="148510" y="37494"/>
                </a:lnTo>
                <a:lnTo>
                  <a:pt x="156934" y="35618"/>
                </a:lnTo>
                <a:lnTo>
                  <a:pt x="163280" y="28155"/>
                </a:lnTo>
                <a:lnTo>
                  <a:pt x="163317" y="18982"/>
                </a:lnTo>
                <a:lnTo>
                  <a:pt x="162007" y="12658"/>
                </a:lnTo>
                <a:close/>
              </a:path>
              <a:path w="224154" h="285115">
                <a:moveTo>
                  <a:pt x="99154" y="37969"/>
                </a:moveTo>
                <a:lnTo>
                  <a:pt x="99017" y="37969"/>
                </a:lnTo>
                <a:lnTo>
                  <a:pt x="99154" y="37969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object 15">
            <a:extLst>
              <a:ext uri="{FF2B5EF4-FFF2-40B4-BE49-F238E27FC236}">
                <a16:creationId xmlns:a16="http://schemas.microsoft.com/office/drawing/2014/main" xmlns="" id="{8DD8CEAB-A5DC-4427-A511-668247ED131A}"/>
              </a:ext>
            </a:extLst>
          </p:cNvPr>
          <p:cNvSpPr/>
          <p:nvPr/>
        </p:nvSpPr>
        <p:spPr>
          <a:xfrm>
            <a:off x="786367" y="607673"/>
            <a:ext cx="296856" cy="31490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438203" y="1851289"/>
            <a:ext cx="859856" cy="136958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438203" y="4424237"/>
            <a:ext cx="859856" cy="142764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1" name="Прямоугольник 10"/>
          <p:cNvSpPr/>
          <p:nvPr/>
        </p:nvSpPr>
        <p:spPr>
          <a:xfrm>
            <a:off x="1586183" y="4231887"/>
            <a:ext cx="9332026" cy="1619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4132"/>
              </a:lnSpc>
              <a:spcBef>
                <a:spcPts val="233"/>
              </a:spcBef>
              <a:defRPr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Toshkent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Yunusobod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tumani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258-maktab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kimyo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fani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Boboqulova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Lobar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Qalandarovna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07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54843" y="1325563"/>
                <a:ext cx="11600596" cy="5532437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400" dirty="0" smtClean="0"/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  30</m:t>
                        </m:r>
                      </m:e>
                      <m:sup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400" dirty="0" smtClean="0"/>
                  <a:t> C da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𝐾𝑁𝑂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4400" dirty="0" smtClean="0"/>
                  <a:t> </a:t>
                </a:r>
                <a:r>
                  <a:rPr lang="en-US" sz="4400" dirty="0" err="1" smtClean="0"/>
                  <a:t>ning</a:t>
                </a:r>
                <a:r>
                  <a:rPr lang="en-US" sz="4400" dirty="0" smtClean="0"/>
                  <a:t> 50 g 20 %li </a:t>
                </a:r>
                <a:r>
                  <a:rPr lang="en-US" sz="4400" dirty="0" err="1" smtClean="0"/>
                  <a:t>eritmasi-ning</a:t>
                </a:r>
                <a:r>
                  <a:rPr lang="en-US" sz="4400" dirty="0" smtClean="0"/>
                  <a:t> </a:t>
                </a:r>
                <a:r>
                  <a:rPr lang="en-US" sz="4400" dirty="0" err="1" smtClean="0"/>
                  <a:t>to‘yinishi</a:t>
                </a:r>
                <a:r>
                  <a:rPr lang="en-US" sz="4400" dirty="0" smtClean="0"/>
                  <a:t> </a:t>
                </a:r>
                <a:r>
                  <a:rPr lang="en-US" sz="4400" dirty="0" err="1" smtClean="0"/>
                  <a:t>uchun</a:t>
                </a:r>
                <a:r>
                  <a:rPr lang="en-US" sz="4400" dirty="0" smtClean="0"/>
                  <a:t> </a:t>
                </a:r>
                <a:r>
                  <a:rPr lang="en-US" sz="4400" dirty="0" err="1" smtClean="0"/>
                  <a:t>yana</a:t>
                </a:r>
                <a:r>
                  <a:rPr lang="en-US" sz="4400" dirty="0" smtClean="0"/>
                  <a:t> 6,8 g </a:t>
                </a:r>
                <a:r>
                  <a:rPr lang="en-US" sz="4400" dirty="0" err="1" smtClean="0"/>
                  <a:t>kaliy</a:t>
                </a:r>
                <a:r>
                  <a:rPr lang="en-US" sz="4400" dirty="0" smtClean="0"/>
                  <a:t> </a:t>
                </a:r>
                <a:r>
                  <a:rPr lang="en-US" sz="4400" dirty="0" err="1" smtClean="0"/>
                  <a:t>nitrat</a:t>
                </a:r>
                <a:r>
                  <a:rPr lang="en-US" sz="4400" dirty="0" smtClean="0"/>
                  <a:t> </a:t>
                </a:r>
                <a:r>
                  <a:rPr lang="en-US" sz="4400" dirty="0" err="1" smtClean="0"/>
                  <a:t>tuzi</a:t>
                </a:r>
                <a:r>
                  <a:rPr lang="en-US" sz="4400" dirty="0" smtClean="0"/>
                  <a:t> </a:t>
                </a:r>
                <a:r>
                  <a:rPr lang="en-US" sz="4400" dirty="0" err="1" smtClean="0"/>
                  <a:t>qo‘shish</a:t>
                </a:r>
                <a:r>
                  <a:rPr lang="en-US" sz="4400" dirty="0" smtClean="0"/>
                  <a:t> </a:t>
                </a:r>
                <a:r>
                  <a:rPr lang="en-US" sz="4400" dirty="0" err="1" smtClean="0"/>
                  <a:t>kerak</a:t>
                </a:r>
                <a:r>
                  <a:rPr lang="en-US" sz="4400" dirty="0" smtClean="0"/>
                  <a:t> </a:t>
                </a:r>
                <a:r>
                  <a:rPr lang="en-US" sz="4400" dirty="0" err="1" smtClean="0"/>
                  <a:t>bo‘lsa</a:t>
                </a:r>
                <a:r>
                  <a:rPr lang="en-US" sz="4400" dirty="0" smtClean="0"/>
                  <a:t>, </a:t>
                </a:r>
                <a:r>
                  <a:rPr lang="en-US" sz="4400" dirty="0" err="1" smtClean="0"/>
                  <a:t>shu</a:t>
                </a:r>
                <a:r>
                  <a:rPr lang="en-US" sz="4400" dirty="0" smtClean="0"/>
                  <a:t> </a:t>
                </a:r>
                <a:r>
                  <a:rPr lang="en-US" sz="4400" dirty="0" err="1" smtClean="0"/>
                  <a:t>tuzning</a:t>
                </a:r>
                <a:r>
                  <a:rPr lang="en-US" sz="4400" dirty="0" smtClean="0"/>
                  <a:t> </a:t>
                </a:r>
                <a:r>
                  <a:rPr lang="en-US" sz="4400" dirty="0" err="1" smtClean="0"/>
                  <a:t>eruvchanligini</a:t>
                </a:r>
                <a:r>
                  <a:rPr lang="en-US" sz="4400" dirty="0" smtClean="0"/>
                  <a:t> toping.</a:t>
                </a:r>
              </a:p>
              <a:p>
                <a:pPr marL="742950" indent="-742950">
                  <a:lnSpc>
                    <a:spcPct val="100000"/>
                  </a:lnSpc>
                  <a:buAutoNum type="alphaUcParenR"/>
                </a:pPr>
                <a:r>
                  <a:rPr lang="en-US" sz="4400" dirty="0" smtClean="0"/>
                  <a:t>34                          B)  42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4400" dirty="0" smtClean="0"/>
                  <a:t>C) 28                          D)  37</a:t>
                </a:r>
                <a:endParaRPr lang="ru-RU" sz="44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4843" y="1325563"/>
                <a:ext cx="11600596" cy="5532437"/>
              </a:xfrm>
              <a:blipFill rotWithShape="1">
                <a:blip r:embed="rId2"/>
                <a:stretch>
                  <a:fillRect l="-2102" t="-2313" r="-21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dirty="0" smtClean="0">
                <a:solidFill>
                  <a:schemeClr val="bg1"/>
                </a:solidFill>
              </a:rPr>
              <a:t>                   3-masala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76469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</a:rPr>
              <a:t>Masalaning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>
                <a:solidFill>
                  <a:schemeClr val="bg1"/>
                </a:solidFill>
              </a:rPr>
              <a:t>yechimi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19836" y="1539021"/>
                <a:ext cx="3897573" cy="291014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𝑒𝑟𝑖𝑡𝑚𝑎</m:t>
                        </m:r>
                      </m:sub>
                    </m:sSub>
                  </m:oMath>
                </a14:m>
                <a:r>
                  <a:rPr lang="en-US" sz="4000" dirty="0" smtClean="0"/>
                  <a:t>= 50 g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C%= 20%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𝑡𝑢𝑧</m:t>
                        </m:r>
                      </m:sub>
                    </m:sSub>
                  </m:oMath>
                </a14:m>
                <a:r>
                  <a:rPr lang="en-US" sz="4000" dirty="0" smtClean="0"/>
                  <a:t>= 6,8 g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S= ?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9836" y="1539021"/>
                <a:ext cx="3897573" cy="2910148"/>
              </a:xfrm>
              <a:blipFill rotWithShape="0">
                <a:blip r:embed="rId2"/>
                <a:stretch>
                  <a:fillRect l="-5634" t="-5858" b="-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613661" y="1539021"/>
                <a:ext cx="6578339" cy="22600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𝑡𝑢𝑧</m:t>
                        </m:r>
                      </m:sub>
                    </m:sSub>
                  </m:oMath>
                </a14:m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 dirty="0">
                            <a:latin typeface="Cambria Math" panose="02040503050406030204" pitchFamily="18" charset="0"/>
                          </a:rPr>
                          <m:t>50</m:t>
                        </m:r>
                        <m:r>
                          <a:rPr lang="en-US" sz="4800" i="1" dirty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800" i="1" dirty="0"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US" sz="4800" i="1" dirty="0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3600" dirty="0" smtClean="0"/>
                  <a:t> = 10 </a:t>
                </a:r>
                <a:r>
                  <a:rPr lang="en-US" sz="3600" dirty="0"/>
                  <a:t>g                  </a:t>
                </a:r>
                <a:endParaRPr lang="en-US" sz="3600" dirty="0" smtClean="0"/>
              </a:p>
              <a:p>
                <a:endParaRPr lang="en-US" sz="3600" dirty="0"/>
              </a:p>
              <a:p>
                <a:r>
                  <a:rPr lang="en-US" sz="3600" dirty="0" smtClean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𝑠𝑢𝑣</m:t>
                        </m:r>
                      </m:sub>
                    </m:sSub>
                  </m:oMath>
                </a14:m>
                <a:r>
                  <a:rPr lang="en-US" sz="3600" dirty="0" smtClean="0"/>
                  <a:t>= 50 -10 = 40 </a:t>
                </a:r>
                <a:r>
                  <a:rPr lang="en-US" sz="3600" dirty="0"/>
                  <a:t>g </a:t>
                </a:r>
                <a:r>
                  <a:rPr lang="en-US" sz="3600" dirty="0" err="1"/>
                  <a:t>suv</a:t>
                </a:r>
                <a:r>
                  <a:rPr lang="en-US" sz="3600" dirty="0"/>
                  <a:t> </a:t>
                </a:r>
                <a:endParaRPr lang="ru-RU" sz="36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3661" y="1539021"/>
                <a:ext cx="6578339" cy="2260042"/>
              </a:xfrm>
              <a:prstGeom prst="rect">
                <a:avLst/>
              </a:prstGeom>
              <a:blipFill rotWithShape="0">
                <a:blip r:embed="rId3"/>
                <a:stretch>
                  <a:fillRect r="-1854" b="-91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006278" y="4449169"/>
                <a:ext cx="9307715" cy="19872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dirty="0"/>
                  <a:t>40 g </a:t>
                </a:r>
                <a:r>
                  <a:rPr lang="en-US" sz="3600" dirty="0" err="1"/>
                  <a:t>suvda</a:t>
                </a:r>
                <a:r>
                  <a:rPr lang="en-US" sz="3600" dirty="0"/>
                  <a:t> ---------10+6,8 g </a:t>
                </a:r>
                <a:r>
                  <a:rPr lang="en-US" sz="3600" dirty="0" err="1"/>
                  <a:t>tuz</a:t>
                </a:r>
                <a:endParaRPr lang="en-US" sz="3600" dirty="0"/>
              </a:p>
              <a:p>
                <a:r>
                  <a:rPr lang="en-US" sz="3600" dirty="0"/>
                  <a:t>100 g </a:t>
                </a:r>
                <a:r>
                  <a:rPr lang="en-US" sz="3600" dirty="0" err="1"/>
                  <a:t>suvda</a:t>
                </a:r>
                <a:r>
                  <a:rPr lang="en-US" sz="3600" dirty="0"/>
                  <a:t>---------x</a:t>
                </a:r>
              </a:p>
              <a:p>
                <a:r>
                  <a:rPr lang="en-US" sz="3600" dirty="0"/>
                  <a:t>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100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16,8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40</m:t>
                        </m:r>
                      </m:den>
                    </m:f>
                  </m:oMath>
                </a14:m>
                <a:r>
                  <a:rPr lang="en-US" sz="3600" dirty="0"/>
                  <a:t> = 42 </a:t>
                </a:r>
                <a:r>
                  <a:rPr lang="en-US" sz="3600" dirty="0" smtClean="0"/>
                  <a:t>                </a:t>
                </a:r>
                <a:r>
                  <a:rPr lang="en-US" sz="3600" dirty="0" err="1" smtClean="0"/>
                  <a:t>javob:B</a:t>
                </a:r>
                <a:endParaRPr lang="ru-RU" sz="36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6278" y="4449169"/>
                <a:ext cx="9307715" cy="1987211"/>
              </a:xfrm>
              <a:prstGeom prst="rect">
                <a:avLst/>
              </a:prstGeom>
              <a:blipFill rotWithShape="0">
                <a:blip r:embed="rId4"/>
                <a:stretch>
                  <a:fillRect l="-1965" t="-4908" b="-42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5122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68740" y="1528549"/>
                <a:ext cx="11341290" cy="5186150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en-US" sz="4000" dirty="0" smtClean="0"/>
                  <a:t>  </a:t>
                </a:r>
                <a:r>
                  <a:rPr lang="en-US" sz="4000" dirty="0" err="1" smtClean="0"/>
                  <a:t>Kaliy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dixromatning</a:t>
                </a:r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80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dirty="0" smtClean="0"/>
                  <a:t>C </a:t>
                </a:r>
                <a:r>
                  <a:rPr lang="en-US" sz="4000" dirty="0" err="1" smtClean="0"/>
                  <a:t>dagi</a:t>
                </a:r>
                <a:r>
                  <a:rPr lang="en-US" sz="4000" dirty="0" smtClean="0"/>
                  <a:t> 200 g </a:t>
                </a:r>
                <a:r>
                  <a:rPr lang="en-US" sz="4000" dirty="0" err="1" smtClean="0"/>
                  <a:t>to‘yingan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eritmasi</a:t>
                </a:r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dirty="0" smtClean="0"/>
                  <a:t> C </a:t>
                </a:r>
                <a:r>
                  <a:rPr lang="en-US" sz="4000" dirty="0" err="1" smtClean="0"/>
                  <a:t>gacha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sovutilganda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cho‘kmaga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tushgan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tuzning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massasini</a:t>
                </a:r>
                <a:r>
                  <a:rPr lang="en-US" sz="4000" dirty="0" smtClean="0"/>
                  <a:t> toping. 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( 20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dirty="0" smtClean="0"/>
                  <a:t>C)=12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(80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dirty="0" smtClean="0"/>
                  <a:t>C)=45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A) 56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B) 32,5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C) 45,5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D) 29,6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8740" y="1528549"/>
                <a:ext cx="11341290" cy="5186150"/>
              </a:xfrm>
              <a:blipFill rotWithShape="1">
                <a:blip r:embed="rId2"/>
                <a:stretch>
                  <a:fillRect l="-1935" t="-3294" r="-1882" b="-3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</a:rPr>
              <a:t>                       </a:t>
            </a:r>
            <a:r>
              <a:rPr lang="en-US" sz="5400" b="1" dirty="0" smtClean="0">
                <a:solidFill>
                  <a:schemeClr val="bg1"/>
                </a:solidFill>
              </a:rPr>
              <a:t>4</a:t>
            </a:r>
            <a:r>
              <a:rPr lang="en-US" sz="6000" b="1" dirty="0" smtClean="0">
                <a:solidFill>
                  <a:schemeClr val="bg1"/>
                </a:solidFill>
              </a:rPr>
              <a:t>-masala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01154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</a:rPr>
              <a:t>Masalaning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>
                <a:solidFill>
                  <a:schemeClr val="bg1"/>
                </a:solidFill>
              </a:rPr>
              <a:t>yechimi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74427" y="1661851"/>
                <a:ext cx="4470779" cy="282826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( 20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dirty="0"/>
                  <a:t>C)=12    </a:t>
                </a:r>
                <a:endParaRPr lang="en-US" sz="4000" dirty="0" smtClean="0"/>
              </a:p>
              <a:p>
                <a:pPr marL="0" indent="0">
                  <a:buNone/>
                </a:pPr>
                <a:r>
                  <a:rPr lang="en-US" sz="4000" dirty="0"/>
                  <a:t> </a:t>
                </a:r>
                <a:r>
                  <a:rPr lang="en-US" sz="4000" dirty="0" smtClean="0"/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(80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dirty="0"/>
                  <a:t>C)=45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𝑒𝑟𝑖𝑡𝑚𝑎</m:t>
                        </m:r>
                      </m:sub>
                    </m:sSub>
                  </m:oMath>
                </a14:m>
                <a:r>
                  <a:rPr lang="en-US" sz="4000" dirty="0" smtClean="0"/>
                  <a:t>=200 g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4427" y="1661851"/>
                <a:ext cx="4470779" cy="2828262"/>
              </a:xfrm>
              <a:blipFill rotWithShape="0">
                <a:blip r:embed="rId2"/>
                <a:stretch>
                  <a:fillRect t="-60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268036" y="1948454"/>
                <a:ext cx="6619163" cy="41401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𝑐h𝑜</m:t>
                        </m:r>
                        <m:r>
                          <m:rPr>
                            <m:nor/>
                          </m:rPr>
                          <a:rPr lang="en-US" sz="4000" dirty="0"/>
                          <m:t>‘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𝑘𝑚𝑎</m:t>
                        </m:r>
                      </m:sub>
                    </m:sSub>
                  </m:oMath>
                </a14:m>
                <a:r>
                  <a:rPr lang="en-US" sz="4000" dirty="0"/>
                  <a:t>=45-12=33              </a:t>
                </a:r>
                <a:endParaRPr lang="en-US" sz="4000" dirty="0" smtClean="0"/>
              </a:p>
              <a:p>
                <a:r>
                  <a:rPr lang="en-US" sz="4000" dirty="0" smtClean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𝑒𝑟𝑖𝑡𝑚𝑎</m:t>
                        </m:r>
                      </m:sub>
                    </m:sSub>
                  </m:oMath>
                </a14:m>
                <a:r>
                  <a:rPr lang="en-US" sz="4000" dirty="0"/>
                  <a:t>=100+45=145</a:t>
                </a:r>
              </a:p>
              <a:p>
                <a:endParaRPr lang="en-US" sz="4000" dirty="0"/>
              </a:p>
              <a:p>
                <a:r>
                  <a:rPr lang="en-US" sz="4000" dirty="0"/>
                  <a:t>145 g </a:t>
                </a:r>
                <a:r>
                  <a:rPr lang="en-US" sz="4000" dirty="0" err="1"/>
                  <a:t>dan</a:t>
                </a:r>
                <a:r>
                  <a:rPr lang="en-US" sz="4000" dirty="0"/>
                  <a:t>----------33 g </a:t>
                </a:r>
              </a:p>
              <a:p>
                <a:r>
                  <a:rPr lang="en-US" sz="4000" dirty="0"/>
                  <a:t>200 g ---------------</a:t>
                </a:r>
                <a:r>
                  <a:rPr lang="en-US" sz="4000" dirty="0" smtClean="0"/>
                  <a:t>x</a:t>
                </a:r>
              </a:p>
              <a:p>
                <a:r>
                  <a:rPr lang="en-US" sz="4000" dirty="0" smtClean="0"/>
                  <a:t>x=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200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33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145</m:t>
                        </m:r>
                      </m:den>
                    </m:f>
                  </m:oMath>
                </a14:m>
                <a:r>
                  <a:rPr lang="en-US" sz="4000" dirty="0" smtClean="0"/>
                  <a:t>=45,5</a:t>
                </a:r>
                <a:endParaRPr lang="en-US" sz="40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8036" y="1948454"/>
                <a:ext cx="6619163" cy="4140108"/>
              </a:xfrm>
              <a:prstGeom prst="rect">
                <a:avLst/>
              </a:prstGeom>
              <a:blipFill rotWithShape="1">
                <a:blip r:embed="rId3"/>
                <a:stretch>
                  <a:fillRect l="-3223" t="-3682" r="-552" b="-2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269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      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5-masala</a:t>
            </a:r>
            <a:endParaRPr lang="ru-RU" sz="6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04716" y="1473958"/>
                <a:ext cx="11818962" cy="5281684"/>
              </a:xfrm>
            </p:spPr>
            <p:txBody>
              <a:bodyPr>
                <a:normAutofit/>
              </a:bodyPr>
              <a:lstStyle/>
              <a:p>
                <a:pPr marL="0" indent="530225" algn="just">
                  <a:lnSpc>
                    <a:spcPct val="100000"/>
                  </a:lnSpc>
                  <a:buNone/>
                </a:pPr>
                <a:r>
                  <a:rPr lang="en-US" sz="4000" dirty="0" smtClean="0"/>
                  <a:t>Natriy </a:t>
                </a:r>
                <a:r>
                  <a:rPr lang="en-US" sz="4000" dirty="0" err="1" smtClean="0"/>
                  <a:t>nitratning</a:t>
                </a:r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80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dirty="0" smtClean="0"/>
                  <a:t>C </a:t>
                </a:r>
                <a:r>
                  <a:rPr lang="en-US" sz="4000" dirty="0" err="1" smtClean="0"/>
                  <a:t>dagi</a:t>
                </a:r>
                <a:r>
                  <a:rPr lang="en-US" sz="4000" dirty="0" smtClean="0"/>
                  <a:t> 750 g </a:t>
                </a:r>
                <a:r>
                  <a:rPr lang="en-US" sz="4000" dirty="0" err="1" smtClean="0"/>
                  <a:t>to‘yingan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eritmasini</a:t>
                </a:r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dirty="0" smtClean="0"/>
                  <a:t>C </a:t>
                </a:r>
                <a:r>
                  <a:rPr lang="en-US" sz="4000" dirty="0" err="1" smtClean="0"/>
                  <a:t>gacha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sovutilganda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cho‘kmaga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tushgan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tuzning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massasini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va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eritmada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qolgan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tuzning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massa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ulushini</a:t>
                </a:r>
                <a:r>
                  <a:rPr lang="en-US" sz="4000" dirty="0" smtClean="0"/>
                  <a:t> toping.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(20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dirty="0" smtClean="0"/>
                  <a:t>C)=90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(80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dirty="0" smtClean="0"/>
                  <a:t>C)=150</a:t>
                </a:r>
              </a:p>
              <a:p>
                <a:pPr marL="742950" indent="-742950">
                  <a:lnSpc>
                    <a:spcPct val="100000"/>
                  </a:lnSpc>
                  <a:buAutoNum type="alphaUcParenR"/>
                </a:pPr>
                <a:r>
                  <a:rPr lang="en-US" sz="4000" dirty="0" smtClean="0"/>
                  <a:t>180 ;29,5                    B)  294;47,3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4000" dirty="0" smtClean="0"/>
                  <a:t>C)  180;47,3                     D)  270;34,6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4716" y="1473958"/>
                <a:ext cx="11818962" cy="5281684"/>
              </a:xfrm>
              <a:blipFill rotWithShape="1">
                <a:blip r:embed="rId2"/>
                <a:stretch>
                  <a:fillRect l="-1858" t="-2079" r="-18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168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6000" b="1" dirty="0" err="1">
                <a:solidFill>
                  <a:schemeClr val="bg1"/>
                </a:solidFill>
              </a:rPr>
              <a:t>Masalaning</a:t>
            </a:r>
            <a:r>
              <a:rPr lang="en-US" sz="6000" b="1" dirty="0">
                <a:solidFill>
                  <a:schemeClr val="bg1"/>
                </a:solidFill>
              </a:rPr>
              <a:t> </a:t>
            </a:r>
            <a:r>
              <a:rPr lang="en-US" sz="6000" b="1" dirty="0" err="1">
                <a:solidFill>
                  <a:schemeClr val="bg1"/>
                </a:solidFill>
              </a:rPr>
              <a:t>yechimi</a:t>
            </a:r>
            <a:endParaRPr lang="ru-RU" sz="6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64024" y="1528549"/>
                <a:ext cx="10849970" cy="4831308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(20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dirty="0"/>
                  <a:t>C)=90      </a:t>
                </a:r>
                <a:r>
                  <a:rPr lang="en-US" sz="4000" dirty="0" smtClean="0"/>
                  <a:t>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𝑒𝑟𝑖𝑡𝑚𝑎</m:t>
                        </m:r>
                      </m:sub>
                    </m:sSub>
                  </m:oMath>
                </a14:m>
                <a:r>
                  <a:rPr lang="en-US" sz="4000" dirty="0" smtClean="0"/>
                  <a:t> = 90+100=190 g        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(80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dirty="0"/>
                  <a:t>C)=</a:t>
                </a:r>
                <a:r>
                  <a:rPr lang="en-US" sz="4000" dirty="0" smtClean="0"/>
                  <a:t>150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𝑒𝑟𝑖𝑡𝑚𝑎</m:t>
                        </m:r>
                      </m:sub>
                    </m:sSub>
                  </m:oMath>
                </a14:m>
                <a:r>
                  <a:rPr lang="en-US" sz="4000" dirty="0" smtClean="0"/>
                  <a:t>= 150+100=250 g</a:t>
                </a:r>
                <a:endParaRPr lang="en-US" sz="4000" dirty="0"/>
              </a:p>
              <a:p>
                <a:pPr marL="0" indent="0">
                  <a:buNone/>
                </a:pPr>
                <a:r>
                  <a:rPr lang="en-US" sz="4200" dirty="0" smtClean="0"/>
                  <a:t>m= 250-190=60</a:t>
                </a:r>
              </a:p>
              <a:p>
                <a:pPr marL="0" indent="0">
                  <a:buNone/>
                </a:pPr>
                <a:r>
                  <a:rPr lang="en-US" sz="4200" dirty="0"/>
                  <a:t> </a:t>
                </a:r>
                <a:r>
                  <a:rPr lang="en-US" sz="4200" dirty="0" smtClean="0"/>
                  <a:t>250 g </a:t>
                </a:r>
                <a:r>
                  <a:rPr lang="en-US" sz="4200" dirty="0" err="1" smtClean="0"/>
                  <a:t>dan</a:t>
                </a:r>
                <a:r>
                  <a:rPr lang="en-US" sz="4200" dirty="0" smtClean="0"/>
                  <a:t>-----------60 g</a:t>
                </a:r>
              </a:p>
              <a:p>
                <a:pPr marL="0" indent="0">
                  <a:buNone/>
                </a:pPr>
                <a:r>
                  <a:rPr lang="en-US" sz="4200" dirty="0"/>
                  <a:t> </a:t>
                </a:r>
                <a:r>
                  <a:rPr lang="en-US" sz="4200" dirty="0" smtClean="0"/>
                  <a:t>750 g </a:t>
                </a:r>
                <a:r>
                  <a:rPr lang="en-US" sz="4200" dirty="0" err="1" smtClean="0"/>
                  <a:t>dan</a:t>
                </a:r>
                <a:r>
                  <a:rPr lang="en-US" sz="4200" dirty="0" smtClean="0"/>
                  <a:t>------------x   </a:t>
                </a:r>
              </a:p>
              <a:p>
                <a:pPr marL="0" indent="0">
                  <a:buNone/>
                </a:pPr>
                <a:r>
                  <a:rPr lang="en-US" sz="4200" dirty="0"/>
                  <a:t> </a:t>
                </a:r>
                <a:r>
                  <a:rPr lang="en-US" sz="4200" dirty="0" smtClean="0"/>
                  <a:t>   </a:t>
                </a:r>
              </a:p>
              <a:p>
                <a:pPr marL="0" indent="0">
                  <a:buNone/>
                </a:pPr>
                <a:r>
                  <a:rPr lang="en-US" sz="4200" dirty="0"/>
                  <a:t> </a:t>
                </a:r>
                <a:r>
                  <a:rPr lang="en-US" sz="4200" dirty="0" smtClean="0"/>
                  <a:t>    x=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600" b="0" i="1" smtClean="0">
                            <a:latin typeface="Cambria Math" panose="02040503050406030204" pitchFamily="18" charset="0"/>
                          </a:rPr>
                          <m:t>750</m:t>
                        </m:r>
                        <m:r>
                          <a:rPr lang="en-US" sz="5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56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num>
                      <m:den>
                        <m:r>
                          <a:rPr lang="en-US" sz="5600" b="0" i="1" smtClean="0">
                            <a:latin typeface="Cambria Math" panose="02040503050406030204" pitchFamily="18" charset="0"/>
                          </a:rPr>
                          <m:t>250</m:t>
                        </m:r>
                      </m:den>
                    </m:f>
                  </m:oMath>
                </a14:m>
                <a:r>
                  <a:rPr lang="en-US" sz="4200" dirty="0" smtClean="0"/>
                  <a:t> =180</a:t>
                </a:r>
                <a:endParaRPr lang="ru-RU" sz="42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4024" y="1528549"/>
                <a:ext cx="10849970" cy="4831308"/>
              </a:xfrm>
              <a:blipFill rotWithShape="0">
                <a:blip r:embed="rId2"/>
                <a:stretch>
                  <a:fillRect l="-1685" t="-40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6770277" y="4591832"/>
                <a:ext cx="4830320" cy="9666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dirty="0"/>
                  <a:t>C%=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90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190</m:t>
                        </m:r>
                      </m:den>
                    </m:f>
                  </m:oMath>
                </a14:m>
                <a:r>
                  <a:rPr lang="en-US" sz="4000" dirty="0"/>
                  <a:t>x100=47,3</a:t>
                </a:r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0277" y="4591832"/>
                <a:ext cx="4830320" cy="966675"/>
              </a:xfrm>
              <a:prstGeom prst="rect">
                <a:avLst/>
              </a:prstGeom>
              <a:blipFill rotWithShape="0">
                <a:blip r:embed="rId3"/>
                <a:stretch>
                  <a:fillRect l="-4545" b="-11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96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3648" y="0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  </a:t>
            </a:r>
            <a:r>
              <a:rPr lang="en-US" sz="5400" b="1" dirty="0" err="1" smtClean="0">
                <a:solidFill>
                  <a:schemeClr val="bg1"/>
                </a:solidFill>
              </a:rPr>
              <a:t>Mustaqil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bajarish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uchun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topshiriq</a:t>
            </a:r>
            <a:endParaRPr lang="ru-RU" sz="54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23081" y="1514900"/>
                <a:ext cx="11559653" cy="5343099"/>
              </a:xfrm>
            </p:spPr>
            <p:txBody>
              <a:bodyPr>
                <a:normAutofit/>
              </a:bodyPr>
              <a:lstStyle/>
              <a:p>
                <a:pPr marL="0" indent="530225" algn="just">
                  <a:buNone/>
                </a:pPr>
                <a:r>
                  <a:rPr lang="en-US" sz="4000" dirty="0" smtClean="0"/>
                  <a:t>Kaliy </a:t>
                </a:r>
                <a:r>
                  <a:rPr lang="en-US" sz="4000" dirty="0" err="1" smtClean="0"/>
                  <a:t>dixromatning</a:t>
                </a:r>
                <a:r>
                  <a:rPr lang="en-US" sz="4000" dirty="0" smtClean="0"/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78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dirty="0" smtClean="0"/>
                  <a:t>C da </a:t>
                </a:r>
                <a:r>
                  <a:rPr lang="en-US" sz="4000" dirty="0" err="1" smtClean="0"/>
                  <a:t>to‘yingan</a:t>
                </a:r>
                <a:r>
                  <a:rPr lang="en-US" sz="4000" dirty="0" smtClean="0"/>
                  <a:t> 400 g </a:t>
                </a:r>
                <a:r>
                  <a:rPr lang="en-US" sz="4000" dirty="0" err="1" smtClean="0"/>
                  <a:t>eritmasi</a:t>
                </a:r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dirty="0" smtClean="0"/>
                  <a:t> </a:t>
                </a:r>
                <a:r>
                  <a:rPr lang="en-US" sz="4000" dirty="0" err="1" smtClean="0"/>
                  <a:t>gacha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sovutilganda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qancha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massa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kaliy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dixromat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cho‘kmaga</a:t>
                </a:r>
                <a:r>
                  <a:rPr lang="en-US" sz="4000" dirty="0" smtClean="0"/>
                  <a:t>  </a:t>
                </a:r>
                <a:r>
                  <a:rPr lang="en-US" sz="4000" dirty="0" err="1" smtClean="0"/>
                  <a:t>tushadi</a:t>
                </a:r>
                <a:r>
                  <a:rPr lang="en-US" sz="4000" dirty="0" smtClean="0"/>
                  <a:t>?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(18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dirty="0" smtClean="0"/>
                  <a:t>C)=10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(78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dirty="0" smtClean="0"/>
                  <a:t>)=50</a:t>
                </a:r>
              </a:p>
              <a:p>
                <a:pPr marL="742950" indent="-742950">
                  <a:buAutoNum type="alphaUcParenR"/>
                </a:pPr>
                <a:r>
                  <a:rPr lang="en-US" sz="4000" dirty="0" smtClean="0"/>
                  <a:t>800</a:t>
                </a:r>
              </a:p>
              <a:p>
                <a:pPr marL="742950" indent="-742950">
                  <a:buAutoNum type="alphaUcParenR"/>
                </a:pPr>
                <a:r>
                  <a:rPr lang="en-US" sz="4000" dirty="0" smtClean="0"/>
                  <a:t>116,8</a:t>
                </a:r>
              </a:p>
              <a:p>
                <a:pPr marL="742950" indent="-742950">
                  <a:buAutoNum type="alphaUcParenR"/>
                </a:pPr>
                <a:r>
                  <a:rPr lang="en-US" sz="4000" dirty="0" smtClean="0"/>
                  <a:t>360</a:t>
                </a:r>
              </a:p>
              <a:p>
                <a:pPr marL="742950" indent="-742950">
                  <a:buAutoNum type="alphaUcParenR"/>
                </a:pPr>
                <a:r>
                  <a:rPr lang="en-US" sz="4000" dirty="0" smtClean="0"/>
                  <a:t>107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3081" y="1514900"/>
                <a:ext cx="11559653" cy="5343099"/>
              </a:xfrm>
              <a:blipFill rotWithShape="1">
                <a:blip r:embed="rId2"/>
                <a:stretch>
                  <a:fillRect l="-1845" t="-3196" r="-1845" b="-6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084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   </a:t>
            </a:r>
            <a:r>
              <a:rPr lang="en-US" sz="6000" b="1" dirty="0">
                <a:solidFill>
                  <a:schemeClr val="bg1"/>
                </a:solidFill>
              </a:rPr>
              <a:t>T</a:t>
            </a:r>
            <a:r>
              <a:rPr lang="en-US" sz="6000" b="1" dirty="0" smtClean="0">
                <a:solidFill>
                  <a:schemeClr val="bg1"/>
                </a:solidFill>
              </a:rPr>
              <a:t>est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9836" y="1620908"/>
            <a:ext cx="10515600" cy="4351338"/>
          </a:xfrm>
        </p:spPr>
        <p:txBody>
          <a:bodyPr>
            <a:normAutofit/>
          </a:bodyPr>
          <a:lstStyle/>
          <a:p>
            <a:pPr marL="0" indent="530225" algn="just">
              <a:buNone/>
            </a:pPr>
            <a:r>
              <a:rPr lang="en-US" sz="3600" dirty="0" err="1" smtClean="0"/>
              <a:t>Qattiq</a:t>
            </a:r>
            <a:r>
              <a:rPr lang="en-US" sz="3600" dirty="0" smtClean="0"/>
              <a:t> </a:t>
            </a:r>
            <a:r>
              <a:rPr lang="en-US" sz="3600" dirty="0" err="1" smtClean="0"/>
              <a:t>moddalar</a:t>
            </a:r>
            <a:r>
              <a:rPr lang="en-US" sz="3600" dirty="0" smtClean="0"/>
              <a:t> </a:t>
            </a:r>
            <a:r>
              <a:rPr lang="en-US" sz="3600" dirty="0" err="1" smtClean="0"/>
              <a:t>suvda</a:t>
            </a:r>
            <a:r>
              <a:rPr lang="en-US" sz="3600" dirty="0" smtClean="0"/>
              <a:t> </a:t>
            </a:r>
            <a:r>
              <a:rPr lang="en-US" sz="3600" dirty="0" err="1" smtClean="0"/>
              <a:t>eritilganda</a:t>
            </a:r>
            <a:r>
              <a:rPr lang="en-US" sz="3600" dirty="0" smtClean="0"/>
              <a:t> </a:t>
            </a:r>
            <a:r>
              <a:rPr lang="en-US" sz="3600" dirty="0" err="1" smtClean="0"/>
              <a:t>temperatura</a:t>
            </a:r>
            <a:r>
              <a:rPr lang="en-US" sz="3600" dirty="0" smtClean="0"/>
              <a:t> </a:t>
            </a:r>
            <a:r>
              <a:rPr lang="en-US" sz="3600" dirty="0" err="1" smtClean="0"/>
              <a:t>ko‘tarilgan</a:t>
            </a:r>
            <a:r>
              <a:rPr lang="en-US" sz="3600" dirty="0" smtClean="0"/>
              <a:t> sari </a:t>
            </a:r>
            <a:r>
              <a:rPr lang="en-US" sz="3600" dirty="0" err="1" smtClean="0"/>
              <a:t>ularning</a:t>
            </a:r>
            <a:r>
              <a:rPr lang="en-US" sz="3600" dirty="0" smtClean="0"/>
              <a:t> </a:t>
            </a:r>
            <a:r>
              <a:rPr lang="en-US" sz="3600" dirty="0" err="1" smtClean="0"/>
              <a:t>eruvchanligi</a:t>
            </a:r>
            <a:r>
              <a:rPr lang="en-US" sz="3600" dirty="0" smtClean="0"/>
              <a:t> </a:t>
            </a:r>
            <a:r>
              <a:rPr lang="en-US" sz="3600" dirty="0" err="1" smtClean="0"/>
              <a:t>odatda</a:t>
            </a:r>
            <a:r>
              <a:rPr lang="en-US" sz="3600" dirty="0" smtClean="0"/>
              <a:t> …, </a:t>
            </a:r>
            <a:r>
              <a:rPr lang="en-US" sz="3600" dirty="0" err="1" smtClean="0"/>
              <a:t>gazsimon</a:t>
            </a:r>
            <a:r>
              <a:rPr lang="en-US" sz="3600" dirty="0" smtClean="0"/>
              <a:t> </a:t>
            </a:r>
            <a:r>
              <a:rPr lang="en-US" sz="3600" dirty="0" err="1" smtClean="0"/>
              <a:t>moddalarning</a:t>
            </a:r>
            <a:r>
              <a:rPr lang="en-US" sz="3600" dirty="0" smtClean="0"/>
              <a:t> </a:t>
            </a:r>
            <a:r>
              <a:rPr lang="en-US" sz="3600" dirty="0" err="1" smtClean="0"/>
              <a:t>eruvchanligi</a:t>
            </a:r>
            <a:r>
              <a:rPr lang="en-US" sz="3600" dirty="0" smtClean="0"/>
              <a:t> </a:t>
            </a:r>
            <a:r>
              <a:rPr lang="en-US" sz="3600" dirty="0" err="1" smtClean="0"/>
              <a:t>esa</a:t>
            </a:r>
            <a:r>
              <a:rPr lang="en-US" sz="3600" dirty="0" smtClean="0"/>
              <a:t>….</a:t>
            </a:r>
          </a:p>
          <a:p>
            <a:pPr marL="514350" indent="-514350">
              <a:buAutoNum type="alphaUcParenR"/>
            </a:pPr>
            <a:r>
              <a:rPr lang="en-US" sz="3600" dirty="0" smtClean="0"/>
              <a:t> </a:t>
            </a:r>
            <a:r>
              <a:rPr lang="en-US" sz="3600" dirty="0" err="1" smtClean="0"/>
              <a:t>Kamayadi</a:t>
            </a:r>
            <a:r>
              <a:rPr lang="en-US" sz="3600" dirty="0" smtClean="0"/>
              <a:t>, </a:t>
            </a:r>
            <a:r>
              <a:rPr lang="en-US" sz="3600" dirty="0" err="1" smtClean="0"/>
              <a:t>o‘zgarmaydi</a:t>
            </a:r>
            <a:endParaRPr lang="en-US" sz="3600" dirty="0" smtClean="0"/>
          </a:p>
          <a:p>
            <a:pPr marL="514350" indent="-514350">
              <a:buAutoNum type="alphaUcParenR"/>
            </a:pPr>
            <a:r>
              <a:rPr lang="en-US" sz="3600" dirty="0" smtClean="0"/>
              <a:t> </a:t>
            </a:r>
            <a:r>
              <a:rPr lang="en-US" sz="3600" dirty="0" err="1" smtClean="0"/>
              <a:t>Ortadi</a:t>
            </a:r>
            <a:r>
              <a:rPr lang="en-US" sz="3600" dirty="0" smtClean="0"/>
              <a:t>, </a:t>
            </a:r>
            <a:r>
              <a:rPr lang="en-US" sz="3600" dirty="0" err="1" smtClean="0"/>
              <a:t>kamayadi</a:t>
            </a:r>
            <a:endParaRPr lang="en-US" sz="3600" dirty="0" smtClean="0"/>
          </a:p>
          <a:p>
            <a:pPr marL="514350" indent="-514350">
              <a:buAutoNum type="alphaUcParenR"/>
            </a:pPr>
            <a:r>
              <a:rPr lang="en-US" sz="3600" dirty="0" smtClean="0"/>
              <a:t> </a:t>
            </a:r>
            <a:r>
              <a:rPr lang="en-US" sz="3600" dirty="0" err="1" smtClean="0"/>
              <a:t>O‘zgarmaydi</a:t>
            </a:r>
            <a:r>
              <a:rPr lang="en-US" sz="3600" dirty="0" smtClean="0"/>
              <a:t>, </a:t>
            </a:r>
            <a:r>
              <a:rPr lang="en-US" sz="3600" dirty="0" err="1" smtClean="0"/>
              <a:t>kamayadi</a:t>
            </a:r>
            <a:endParaRPr lang="en-US" sz="3600" dirty="0" smtClean="0"/>
          </a:p>
          <a:p>
            <a:pPr marL="514350" indent="-514350">
              <a:buAutoNum type="alphaUcParenR"/>
            </a:pPr>
            <a:r>
              <a:rPr lang="en-US" sz="3600" dirty="0" smtClean="0"/>
              <a:t> </a:t>
            </a:r>
            <a:r>
              <a:rPr lang="en-US" sz="3600" dirty="0" err="1" smtClean="0"/>
              <a:t>Kamayadi</a:t>
            </a:r>
            <a:r>
              <a:rPr lang="en-US" sz="3600" dirty="0" smtClean="0"/>
              <a:t>, </a:t>
            </a:r>
            <a:r>
              <a:rPr lang="en-US" sz="3600" dirty="0" err="1" smtClean="0"/>
              <a:t>ortadi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9836" y="3873764"/>
            <a:ext cx="4156880" cy="56205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642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</a:t>
            </a:r>
            <a:r>
              <a:rPr lang="en-US" sz="6000" b="1" dirty="0">
                <a:solidFill>
                  <a:schemeClr val="bg1"/>
                </a:solidFill>
              </a:rPr>
              <a:t>Test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2136" y="1825625"/>
            <a:ext cx="11641541" cy="4752596"/>
          </a:xfrm>
        </p:spPr>
        <p:txBody>
          <a:bodyPr>
            <a:normAutofit/>
          </a:bodyPr>
          <a:lstStyle/>
          <a:p>
            <a:pPr marL="0" indent="530225" algn="just">
              <a:buNone/>
            </a:pPr>
            <a:r>
              <a:rPr lang="en-US" sz="4000" dirty="0" err="1" smtClean="0"/>
              <a:t>Harorat</a:t>
            </a:r>
            <a:r>
              <a:rPr lang="en-US" sz="4000" dirty="0" smtClean="0"/>
              <a:t> </a:t>
            </a:r>
            <a:r>
              <a:rPr lang="en-US" sz="4000" dirty="0" err="1" smtClean="0"/>
              <a:t>ortishi</a:t>
            </a:r>
            <a:r>
              <a:rPr lang="en-US" sz="4000" dirty="0" smtClean="0"/>
              <a:t> </a:t>
            </a:r>
            <a:r>
              <a:rPr lang="en-US" sz="4000" dirty="0" err="1" smtClean="0"/>
              <a:t>bilan</a:t>
            </a:r>
            <a:r>
              <a:rPr lang="en-US" sz="4000" dirty="0" smtClean="0"/>
              <a:t> </a:t>
            </a:r>
            <a:r>
              <a:rPr lang="en-US" sz="4000" dirty="0" err="1" smtClean="0"/>
              <a:t>tuz</a:t>
            </a:r>
            <a:r>
              <a:rPr lang="en-US" sz="4000" dirty="0" smtClean="0"/>
              <a:t> </a:t>
            </a:r>
            <a:r>
              <a:rPr lang="en-US" sz="4000" dirty="0" err="1" smtClean="0"/>
              <a:t>eruvchanligining</a:t>
            </a:r>
            <a:r>
              <a:rPr lang="en-US" sz="4000" dirty="0" smtClean="0"/>
              <a:t> </a:t>
            </a:r>
            <a:r>
              <a:rPr lang="en-US" sz="4000" dirty="0" err="1" smtClean="0"/>
              <a:t>ortishi</a:t>
            </a:r>
            <a:r>
              <a:rPr lang="en-US" sz="4000" dirty="0" smtClean="0"/>
              <a:t> </a:t>
            </a:r>
            <a:r>
              <a:rPr lang="en-US" sz="4000" dirty="0" err="1" smtClean="0"/>
              <a:t>qanday</a:t>
            </a:r>
            <a:r>
              <a:rPr lang="en-US" sz="4000" dirty="0" smtClean="0"/>
              <a:t> </a:t>
            </a:r>
            <a:r>
              <a:rPr lang="en-US" sz="4000" dirty="0" err="1" smtClean="0"/>
              <a:t>jarayonga</a:t>
            </a:r>
            <a:r>
              <a:rPr lang="en-US" sz="4000" dirty="0" smtClean="0"/>
              <a:t> </a:t>
            </a:r>
            <a:r>
              <a:rPr lang="en-US" sz="4000" dirty="0" err="1" smtClean="0"/>
              <a:t>bog‘liq</a:t>
            </a:r>
            <a:r>
              <a:rPr lang="en-US" sz="4000" dirty="0" smtClean="0"/>
              <a:t>? </a:t>
            </a:r>
          </a:p>
          <a:p>
            <a:pPr marL="0" indent="0">
              <a:buNone/>
            </a:pPr>
            <a:r>
              <a:rPr lang="en-US" sz="4000" dirty="0" smtClean="0"/>
              <a:t>1. </a:t>
            </a:r>
            <a:r>
              <a:rPr lang="en-US" sz="4000" dirty="0" err="1" smtClean="0"/>
              <a:t>Tuz</a:t>
            </a:r>
            <a:r>
              <a:rPr lang="en-US" sz="4000" dirty="0" smtClean="0"/>
              <a:t> </a:t>
            </a:r>
            <a:r>
              <a:rPr lang="en-US" sz="4000" dirty="0" err="1" smtClean="0"/>
              <a:t>eriganda</a:t>
            </a:r>
            <a:r>
              <a:rPr lang="en-US" sz="4000" dirty="0" smtClean="0"/>
              <a:t> </a:t>
            </a:r>
            <a:r>
              <a:rPr lang="en-US" sz="4000" dirty="0" err="1" smtClean="0"/>
              <a:t>issiqlik</a:t>
            </a:r>
            <a:r>
              <a:rPr lang="en-US" sz="4000" dirty="0" smtClean="0"/>
              <a:t> </a:t>
            </a:r>
            <a:r>
              <a:rPr lang="en-US" sz="4000" dirty="0" err="1" smtClean="0"/>
              <a:t>chiqishi</a:t>
            </a:r>
            <a:endParaRPr lang="en-US" sz="4000" dirty="0" smtClean="0"/>
          </a:p>
          <a:p>
            <a:pPr marL="0" indent="0">
              <a:buNone/>
            </a:pPr>
            <a:r>
              <a:rPr lang="en-US" sz="4000" dirty="0" smtClean="0"/>
              <a:t>2. </a:t>
            </a:r>
            <a:r>
              <a:rPr lang="en-US" sz="4000" dirty="0" err="1" smtClean="0"/>
              <a:t>Tuz</a:t>
            </a:r>
            <a:r>
              <a:rPr lang="en-US" sz="4000" dirty="0" smtClean="0"/>
              <a:t> </a:t>
            </a:r>
            <a:r>
              <a:rPr lang="en-US" sz="4000" dirty="0" err="1" smtClean="0"/>
              <a:t>eriganda</a:t>
            </a:r>
            <a:r>
              <a:rPr lang="en-US" sz="4000" dirty="0" smtClean="0"/>
              <a:t> </a:t>
            </a:r>
            <a:r>
              <a:rPr lang="en-US" sz="4000" dirty="0" err="1" smtClean="0"/>
              <a:t>issiqlik</a:t>
            </a:r>
            <a:r>
              <a:rPr lang="en-US" sz="4000" dirty="0" smtClean="0"/>
              <a:t> </a:t>
            </a:r>
            <a:r>
              <a:rPr lang="en-US" sz="4000" dirty="0" err="1" smtClean="0"/>
              <a:t>yutilishi</a:t>
            </a:r>
            <a:endParaRPr lang="en-US" sz="4000" dirty="0" smtClean="0"/>
          </a:p>
          <a:p>
            <a:pPr marL="0" indent="0">
              <a:buNone/>
            </a:pPr>
            <a:r>
              <a:rPr lang="en-US" sz="4000" dirty="0" smtClean="0"/>
              <a:t>3. </a:t>
            </a:r>
            <a:r>
              <a:rPr lang="en-US" sz="4000" dirty="0" err="1" smtClean="0"/>
              <a:t>Tuz</a:t>
            </a:r>
            <a:r>
              <a:rPr lang="en-US" sz="4000" dirty="0" smtClean="0"/>
              <a:t> </a:t>
            </a:r>
            <a:r>
              <a:rPr lang="en-US" sz="4000" dirty="0" err="1" smtClean="0"/>
              <a:t>eriganda</a:t>
            </a:r>
            <a:r>
              <a:rPr lang="en-US" sz="4000" dirty="0" smtClean="0"/>
              <a:t> </a:t>
            </a:r>
            <a:r>
              <a:rPr lang="en-US" sz="4000" dirty="0" err="1" smtClean="0"/>
              <a:t>haroratning</a:t>
            </a:r>
            <a:r>
              <a:rPr lang="en-US" sz="4000" dirty="0" smtClean="0"/>
              <a:t> </a:t>
            </a:r>
            <a:r>
              <a:rPr lang="en-US" sz="4000" dirty="0" err="1" smtClean="0"/>
              <a:t>o‘zgarmasligi</a:t>
            </a:r>
            <a:endParaRPr lang="en-US" sz="4000" dirty="0" smtClean="0"/>
          </a:p>
          <a:p>
            <a:pPr marL="0" indent="0">
              <a:buNone/>
            </a:pPr>
            <a:r>
              <a:rPr lang="en-US" sz="4000" dirty="0" smtClean="0"/>
              <a:t>A) 1,2                               B) 1,3</a:t>
            </a:r>
          </a:p>
          <a:p>
            <a:pPr marL="0" indent="0">
              <a:buNone/>
            </a:pPr>
            <a:r>
              <a:rPr lang="en-US" sz="4000" dirty="0" smtClean="0"/>
              <a:t>C) 2,3                               D) 2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2136" y="5773003"/>
            <a:ext cx="1727579" cy="56205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376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             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Test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5244" y="1511725"/>
            <a:ext cx="11212773" cy="5052847"/>
          </a:xfrm>
        </p:spPr>
        <p:txBody>
          <a:bodyPr>
            <a:noAutofit/>
          </a:bodyPr>
          <a:lstStyle/>
          <a:p>
            <a:pPr marL="0" indent="530225" algn="just">
              <a:buNone/>
            </a:pPr>
            <a:r>
              <a:rPr lang="en-US" sz="3600" dirty="0" err="1" smtClean="0"/>
              <a:t>Qattiq</a:t>
            </a:r>
            <a:r>
              <a:rPr lang="en-US" sz="3600" dirty="0" smtClean="0"/>
              <a:t>  </a:t>
            </a:r>
            <a:r>
              <a:rPr lang="en-US" sz="3600" dirty="0" err="1" smtClean="0"/>
              <a:t>moddalarning</a:t>
            </a:r>
            <a:r>
              <a:rPr lang="en-US" sz="3600" dirty="0" smtClean="0"/>
              <a:t> </a:t>
            </a:r>
            <a:r>
              <a:rPr lang="en-US" sz="3600" dirty="0" err="1" smtClean="0"/>
              <a:t>eruvchanligi</a:t>
            </a:r>
            <a:r>
              <a:rPr lang="en-US" sz="3600" dirty="0" smtClean="0"/>
              <a:t> </a:t>
            </a:r>
            <a:r>
              <a:rPr lang="en-US" sz="3600" dirty="0" err="1" smtClean="0"/>
              <a:t>qanday</a:t>
            </a:r>
            <a:r>
              <a:rPr lang="en-US" sz="3600" dirty="0" smtClean="0"/>
              <a:t> </a:t>
            </a:r>
            <a:r>
              <a:rPr lang="en-US" sz="3600" dirty="0" err="1" smtClean="0"/>
              <a:t>omillarga</a:t>
            </a:r>
            <a:r>
              <a:rPr lang="en-US" sz="3600" dirty="0" smtClean="0"/>
              <a:t> </a:t>
            </a:r>
            <a:r>
              <a:rPr lang="en-US" sz="3600" dirty="0" err="1" smtClean="0"/>
              <a:t>bog‘liq</a:t>
            </a:r>
            <a:r>
              <a:rPr lang="en-US" sz="3600" dirty="0" smtClean="0"/>
              <a:t>?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AutoNum type="arabicParenR"/>
            </a:pPr>
            <a:r>
              <a:rPr lang="en-US" sz="3600" dirty="0" err="1" smtClean="0"/>
              <a:t>Temperatura</a:t>
            </a:r>
            <a:r>
              <a:rPr lang="en-US" sz="3600" dirty="0" smtClean="0"/>
              <a:t> 2) </a:t>
            </a:r>
            <a:r>
              <a:rPr lang="en-US" sz="3600" dirty="0" err="1" smtClean="0"/>
              <a:t>Bosim</a:t>
            </a:r>
            <a:r>
              <a:rPr lang="en-US" sz="3600" dirty="0" smtClean="0"/>
              <a:t> 3) </a:t>
            </a:r>
            <a:r>
              <a:rPr lang="en-US" sz="3600" dirty="0" err="1" smtClean="0"/>
              <a:t>Katalizator</a:t>
            </a:r>
            <a:r>
              <a:rPr lang="en-US" sz="3600" dirty="0" smtClean="0"/>
              <a:t>  </a:t>
            </a:r>
            <a:br>
              <a:rPr lang="en-US" sz="3600" dirty="0" smtClean="0"/>
            </a:br>
            <a:r>
              <a:rPr lang="en-US" sz="3600" dirty="0" smtClean="0"/>
              <a:t>4) </a:t>
            </a:r>
            <a:r>
              <a:rPr lang="en-US" sz="3600" dirty="0" err="1" smtClean="0"/>
              <a:t>Erituvchining</a:t>
            </a:r>
            <a:r>
              <a:rPr lang="en-US" sz="3600" dirty="0" smtClean="0"/>
              <a:t> </a:t>
            </a:r>
            <a:r>
              <a:rPr lang="en-US" sz="3600" dirty="0" err="1" smtClean="0"/>
              <a:t>tabiati</a:t>
            </a:r>
            <a:r>
              <a:rPr lang="en-US" sz="3600" dirty="0" smtClean="0"/>
              <a:t> 5) </a:t>
            </a:r>
            <a:r>
              <a:rPr lang="en-US" sz="3600" dirty="0" err="1" smtClean="0"/>
              <a:t>Erigan</a:t>
            </a:r>
            <a:r>
              <a:rPr lang="en-US" sz="3600" dirty="0" smtClean="0"/>
              <a:t> </a:t>
            </a:r>
            <a:r>
              <a:rPr lang="en-US" sz="3600" dirty="0" err="1" smtClean="0"/>
              <a:t>moddaning</a:t>
            </a:r>
            <a:r>
              <a:rPr lang="en-US" sz="3600" dirty="0" smtClean="0"/>
              <a:t> </a:t>
            </a:r>
            <a:r>
              <a:rPr lang="en-US" sz="3600" dirty="0" err="1" smtClean="0"/>
              <a:t>tabiati</a:t>
            </a:r>
            <a:r>
              <a:rPr lang="en-US" sz="3600" dirty="0" smtClean="0"/>
              <a:t>.</a:t>
            </a:r>
          </a:p>
          <a:p>
            <a:pPr marL="514350" indent="-514350">
              <a:buAutoNum type="alphaUcParenR"/>
            </a:pPr>
            <a:r>
              <a:rPr lang="en-US" sz="3600" dirty="0" smtClean="0"/>
              <a:t> 1,3,4 </a:t>
            </a:r>
          </a:p>
          <a:p>
            <a:pPr marL="514350" indent="-514350">
              <a:buAutoNum type="alphaUcParenR"/>
            </a:pPr>
            <a:r>
              <a:rPr lang="en-US" sz="3600" dirty="0"/>
              <a:t> </a:t>
            </a:r>
            <a:r>
              <a:rPr lang="en-US" sz="3600" dirty="0" smtClean="0"/>
              <a:t>1,4,5</a:t>
            </a:r>
          </a:p>
          <a:p>
            <a:pPr marL="514350" indent="-514350">
              <a:buAutoNum type="alphaUcParenR"/>
            </a:pPr>
            <a:r>
              <a:rPr lang="en-US" sz="3600" dirty="0"/>
              <a:t> </a:t>
            </a:r>
            <a:r>
              <a:rPr lang="en-US" sz="3600" dirty="0" smtClean="0"/>
              <a:t>2,3,4</a:t>
            </a:r>
          </a:p>
          <a:p>
            <a:pPr marL="514350" indent="-514350">
              <a:buAutoNum type="alphaUcParenR"/>
            </a:pPr>
            <a:r>
              <a:rPr lang="en-US" sz="3600" dirty="0"/>
              <a:t> </a:t>
            </a:r>
            <a:r>
              <a:rPr lang="en-US" sz="3600" dirty="0" smtClean="0"/>
              <a:t>3,4,5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0930" y="4339989"/>
            <a:ext cx="2328080" cy="56205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773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1-masala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09433" y="1325563"/>
                <a:ext cx="11632442" cy="5343098"/>
              </a:xfrm>
            </p:spPr>
            <p:txBody>
              <a:bodyPr>
                <a:normAutofit/>
              </a:bodyPr>
              <a:lstStyle/>
              <a:p>
                <a:pPr marL="0" indent="530225" algn="just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dirty="0" smtClean="0"/>
                  <a:t> C da 545 g </a:t>
                </a:r>
                <a:r>
                  <a:rPr lang="en-US" sz="4000" dirty="0" err="1" smtClean="0"/>
                  <a:t>bariy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nitrat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eritmasida</a:t>
                </a:r>
                <a:r>
                  <a:rPr lang="en-US" sz="4000" dirty="0" smtClean="0"/>
                  <a:t>  45 g </a:t>
                </a:r>
                <a:r>
                  <a:rPr lang="en-US" sz="4000" dirty="0" err="1" smtClean="0"/>
                  <a:t>tuz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erigan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bo‘lsa</a:t>
                </a:r>
                <a:r>
                  <a:rPr lang="en-US" sz="4000" dirty="0" smtClean="0"/>
                  <a:t>, </a:t>
                </a:r>
                <a:r>
                  <a:rPr lang="en-US" sz="4000" dirty="0" err="1" smtClean="0"/>
                  <a:t>shu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haroratda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bariy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nitratning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eruvchanligini</a:t>
                </a:r>
                <a:r>
                  <a:rPr lang="en-US" sz="4000" dirty="0" smtClean="0"/>
                  <a:t> toping.</a:t>
                </a:r>
              </a:p>
              <a:p>
                <a:pPr marL="742950" indent="-742950">
                  <a:lnSpc>
                    <a:spcPct val="150000"/>
                  </a:lnSpc>
                  <a:buAutoNum type="alphaUcParenR"/>
                </a:pPr>
                <a:r>
                  <a:rPr lang="en-US" sz="4000" dirty="0" smtClean="0"/>
                  <a:t>7,5                          B) 8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4000" dirty="0" smtClean="0"/>
                  <a:t>C) 9                             D) 10</a:t>
                </a:r>
              </a:p>
              <a:p>
                <a:pPr marL="742950" indent="-742950">
                  <a:lnSpc>
                    <a:spcPct val="150000"/>
                  </a:lnSpc>
                  <a:buAutoNum type="alphaUcParenR"/>
                </a:pPr>
                <a:endParaRPr lang="en-US" sz="40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09433" y="1325563"/>
                <a:ext cx="11632442" cy="5343098"/>
              </a:xfrm>
              <a:blipFill rotWithShape="1">
                <a:blip r:embed="rId2"/>
                <a:stretch>
                  <a:fillRect l="-1834" r="-18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952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</a:rPr>
              <a:t>Masalaning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yechimi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98712" y="1634556"/>
                <a:ext cx="4907507" cy="237788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𝑒𝑟𝑖𝑡𝑚𝑎</m:t>
                        </m:r>
                      </m:sub>
                    </m:sSub>
                  </m:oMath>
                </a14:m>
                <a:r>
                  <a:rPr lang="en-US" sz="4000" dirty="0" smtClean="0"/>
                  <a:t>=545 g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𝑡𝑢𝑧</m:t>
                        </m:r>
                      </m:sub>
                    </m:sSub>
                  </m:oMath>
                </a14:m>
                <a:r>
                  <a:rPr lang="en-US" sz="4000" dirty="0" smtClean="0"/>
                  <a:t>= 45 g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S=?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8712" y="1634556"/>
                <a:ext cx="4907507" cy="2377885"/>
              </a:xfrm>
              <a:blipFill rotWithShape="0">
                <a:blip r:embed="rId2"/>
                <a:stretch>
                  <a:fillRect l="-4472" t="-71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6096000" y="2054058"/>
                <a:ext cx="4751814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𝑠𝑢𝑣</m:t>
                        </m:r>
                      </m:sub>
                    </m:sSub>
                  </m:oMath>
                </a14:m>
                <a:r>
                  <a:rPr lang="en-US" sz="4400" dirty="0"/>
                  <a:t>=545-45=500</a:t>
                </a:r>
                <a:endParaRPr lang="ru-RU" sz="20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054058"/>
                <a:ext cx="4751814" cy="769441"/>
              </a:xfrm>
              <a:prstGeom prst="rect">
                <a:avLst/>
              </a:prstGeom>
              <a:blipFill rotWithShape="0">
                <a:blip r:embed="rId3"/>
                <a:stretch>
                  <a:fillRect t="-17460" r="-4365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4368805" y="3473994"/>
            <a:ext cx="702189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/>
              <a:t>500 g </a:t>
            </a:r>
            <a:r>
              <a:rPr lang="en-US" sz="4400" dirty="0" err="1"/>
              <a:t>suvda</a:t>
            </a:r>
            <a:r>
              <a:rPr lang="en-US" sz="4400" dirty="0"/>
              <a:t>--------45 g  </a:t>
            </a:r>
            <a:r>
              <a:rPr lang="en-US" sz="4400" dirty="0" err="1"/>
              <a:t>tuz</a:t>
            </a:r>
            <a:r>
              <a:rPr lang="en-US" sz="4400" dirty="0"/>
              <a:t/>
            </a:r>
            <a:br>
              <a:rPr lang="en-US" sz="4400" dirty="0"/>
            </a:br>
            <a:r>
              <a:rPr lang="en-US" sz="4400" dirty="0" smtClean="0"/>
              <a:t>100 </a:t>
            </a:r>
            <a:r>
              <a:rPr lang="en-US" sz="4400" dirty="0"/>
              <a:t>g </a:t>
            </a:r>
            <a:r>
              <a:rPr lang="en-US" sz="4400" dirty="0" err="1"/>
              <a:t>suvda</a:t>
            </a:r>
            <a:r>
              <a:rPr lang="en-US" sz="4400" dirty="0"/>
              <a:t>---------x</a:t>
            </a:r>
            <a:endParaRPr lang="ru-RU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190383" y="5275855"/>
                <a:ext cx="6906058" cy="11520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/>
                  <a:t>x=</a:t>
                </a:r>
                <a14:m>
                  <m:oMath xmlns:m="http://schemas.openxmlformats.org/officeDocument/2006/math">
                    <m:r>
                      <a:rPr lang="en-US" sz="4800" b="0" i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100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45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500</m:t>
                        </m:r>
                      </m:den>
                    </m:f>
                  </m:oMath>
                </a14:m>
                <a:r>
                  <a:rPr lang="en-US" sz="4000" dirty="0" smtClean="0"/>
                  <a:t> = 9             </a:t>
                </a:r>
                <a:r>
                  <a:rPr lang="en-US" sz="4000" dirty="0" err="1" smtClean="0"/>
                  <a:t>javob:C</a:t>
                </a:r>
                <a:endParaRPr lang="ru-RU" sz="40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0383" y="5275855"/>
                <a:ext cx="6906058" cy="1152047"/>
              </a:xfrm>
              <a:prstGeom prst="rect">
                <a:avLst/>
              </a:prstGeom>
              <a:blipFill rotWithShape="0">
                <a:blip r:embed="rId4"/>
                <a:stretch>
                  <a:fillRect l="-3089" r="-2030" b="-47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9560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32732" y="1514902"/>
                <a:ext cx="12037325" cy="4531937"/>
              </a:xfrm>
            </p:spPr>
            <p:txBody>
              <a:bodyPr>
                <a:normAutofit/>
              </a:bodyPr>
              <a:lstStyle/>
              <a:p>
                <a:pPr marL="0" indent="530225" algn="just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80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 smtClean="0"/>
                  <a:t>C da </a:t>
                </a:r>
                <a:r>
                  <a:rPr lang="en-US" sz="3600" dirty="0" err="1" smtClean="0"/>
                  <a:t>kaliy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yodidning</a:t>
                </a:r>
                <a:r>
                  <a:rPr lang="en-US" sz="3600" dirty="0" smtClean="0"/>
                  <a:t> 146 g </a:t>
                </a:r>
                <a:r>
                  <a:rPr lang="en-US" sz="3600" dirty="0" err="1" smtClean="0"/>
                  <a:t>to‘yingan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eritmasi</a:t>
                </a:r>
                <a:r>
                  <a:rPr lang="en-US" sz="3600" dirty="0" smtClean="0"/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 smtClean="0"/>
                  <a:t> C </a:t>
                </a:r>
                <a:r>
                  <a:rPr lang="en-US" sz="3600" dirty="0" err="1" smtClean="0"/>
                  <a:t>gacha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sovutilganda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necha</a:t>
                </a:r>
                <a:r>
                  <a:rPr lang="en-US" sz="3600" dirty="0" smtClean="0"/>
                  <a:t> g </a:t>
                </a:r>
                <a:r>
                  <a:rPr lang="en-US" sz="3600" dirty="0" err="1" smtClean="0"/>
                  <a:t>kristall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ajralib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chiqadi</a:t>
                </a:r>
                <a:r>
                  <a:rPr lang="en-US" sz="3600" dirty="0" smtClean="0"/>
                  <a:t>? 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S(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/>
                  <a:t> C </a:t>
                </a:r>
                <a:r>
                  <a:rPr lang="en-US" sz="3600" dirty="0" smtClean="0"/>
                  <a:t>)=144 g            S(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600" dirty="0"/>
                  <a:t> C </a:t>
                </a:r>
                <a:r>
                  <a:rPr lang="en-US" sz="3600" dirty="0" smtClean="0"/>
                  <a:t>)=192 g</a:t>
                </a:r>
              </a:p>
              <a:p>
                <a:pPr marL="742950" indent="-742950">
                  <a:buAutoNum type="alphaUcParenR"/>
                </a:pPr>
                <a:r>
                  <a:rPr lang="en-US" sz="3600" dirty="0" smtClean="0"/>
                  <a:t>24</a:t>
                </a:r>
              </a:p>
              <a:p>
                <a:pPr marL="742950" indent="-742950">
                  <a:buAutoNum type="alphaUcParenR"/>
                </a:pPr>
                <a:r>
                  <a:rPr lang="en-US" sz="3600" dirty="0" smtClean="0"/>
                  <a:t>36</a:t>
                </a:r>
              </a:p>
              <a:p>
                <a:pPr marL="742950" indent="-742950">
                  <a:buAutoNum type="alphaUcParenR"/>
                </a:pPr>
                <a:r>
                  <a:rPr lang="en-US" sz="3600" dirty="0" smtClean="0"/>
                  <a:t>48</a:t>
                </a:r>
              </a:p>
              <a:p>
                <a:pPr marL="742950" indent="-742950">
                  <a:buAutoNum type="alphaUcParenR"/>
                </a:pPr>
                <a:r>
                  <a:rPr lang="en-US" sz="3600" dirty="0" smtClean="0"/>
                  <a:t>50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2732" y="1514902"/>
                <a:ext cx="12037325" cy="4531937"/>
              </a:xfrm>
              <a:blipFill rotWithShape="1">
                <a:blip r:embed="rId2"/>
                <a:stretch>
                  <a:fillRect l="-1570" t="-3230" r="-15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</a:rPr>
              <a:t>                       </a:t>
            </a:r>
            <a:r>
              <a:rPr lang="en-US" sz="5400" b="1" dirty="0" smtClean="0">
                <a:solidFill>
                  <a:schemeClr val="bg1"/>
                </a:solidFill>
              </a:rPr>
              <a:t>2-</a:t>
            </a:r>
            <a:r>
              <a:rPr lang="en-US" sz="6000" b="1" dirty="0" smtClean="0">
                <a:solidFill>
                  <a:schemeClr val="bg1"/>
                </a:solidFill>
              </a:rPr>
              <a:t>masala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402448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6000" b="1" dirty="0" err="1">
                <a:solidFill>
                  <a:schemeClr val="bg1"/>
                </a:solidFill>
              </a:rPr>
              <a:t>Masalaning</a:t>
            </a:r>
            <a:r>
              <a:rPr lang="en-US" sz="6000" b="1" dirty="0">
                <a:solidFill>
                  <a:schemeClr val="bg1"/>
                </a:solidFill>
              </a:rPr>
              <a:t> </a:t>
            </a:r>
            <a:r>
              <a:rPr lang="en-US" sz="6000" b="1" dirty="0" err="1">
                <a:solidFill>
                  <a:schemeClr val="bg1"/>
                </a:solidFill>
              </a:rPr>
              <a:t>yechimi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28934" y="1743738"/>
                <a:ext cx="5089478" cy="341511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000" dirty="0" smtClean="0"/>
                  <a:t>Berilgan: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𝑒𝑟𝑖𝑡𝑚𝑎</m:t>
                        </m:r>
                      </m:sub>
                    </m:sSub>
                  </m:oMath>
                </a14:m>
                <a:r>
                  <a:rPr lang="en-US" sz="4000" dirty="0" smtClean="0"/>
                  <a:t>=146 g</a:t>
                </a:r>
              </a:p>
              <a:p>
                <a:pPr marL="0" indent="0">
                  <a:buNone/>
                </a:pPr>
                <a:r>
                  <a:rPr lang="en-US" sz="4000" dirty="0"/>
                  <a:t>S(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dirty="0"/>
                  <a:t> C )=144 g</a:t>
                </a:r>
              </a:p>
              <a:p>
                <a:pPr marL="0" indent="0">
                  <a:buNone/>
                </a:pPr>
                <a:r>
                  <a:rPr lang="en-US" sz="4000" dirty="0"/>
                  <a:t>S(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80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dirty="0"/>
                  <a:t> C )=192 </a:t>
                </a:r>
                <a:r>
                  <a:rPr lang="en-US" sz="4000" dirty="0" smtClean="0"/>
                  <a:t>g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𝑡𝑢𝑧</m:t>
                        </m:r>
                      </m:sub>
                    </m:sSub>
                  </m:oMath>
                </a14:m>
                <a:r>
                  <a:rPr lang="en-US" sz="4000" dirty="0" smtClean="0"/>
                  <a:t>=?</a:t>
                </a:r>
                <a:endParaRPr lang="ru-RU" sz="4000" dirty="0"/>
              </a:p>
              <a:p>
                <a:pPr marL="0" indent="0">
                  <a:buNone/>
                </a:pPr>
                <a:endParaRPr lang="ru-RU" sz="32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934" y="1743738"/>
                <a:ext cx="5089478" cy="3415116"/>
              </a:xfrm>
              <a:blipFill rotWithShape="0">
                <a:blip r:embed="rId2"/>
                <a:stretch>
                  <a:fillRect l="-4192" t="-5000" b="-55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172502" y="1743738"/>
                <a:ext cx="6878472" cy="25545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dirty="0"/>
                  <a:t>S(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dirty="0"/>
                  <a:t> C )=144 g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𝑒𝑟𝑖𝑡𝑚𝑎</m:t>
                        </m:r>
                      </m:sub>
                    </m:sSub>
                  </m:oMath>
                </a14:m>
                <a:r>
                  <a:rPr lang="en-US" sz="4000" dirty="0"/>
                  <a:t>=144+100=244 g</a:t>
                </a:r>
              </a:p>
              <a:p>
                <a:r>
                  <a:rPr lang="en-US" sz="4000" dirty="0"/>
                  <a:t>S(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80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4000" dirty="0"/>
                  <a:t> C )=192 g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𝑒𝑟𝑖𝑡𝑚𝑎</m:t>
                        </m:r>
                      </m:sub>
                    </m:sSub>
                  </m:oMath>
                </a14:m>
                <a:r>
                  <a:rPr lang="en-US" sz="4000" dirty="0"/>
                  <a:t>=192+100=292 g</a:t>
                </a: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2502" y="1743738"/>
                <a:ext cx="6878472" cy="2554545"/>
              </a:xfrm>
              <a:prstGeom prst="rect">
                <a:avLst/>
              </a:prstGeom>
              <a:blipFill rotWithShape="0">
                <a:blip r:embed="rId3"/>
                <a:stretch>
                  <a:fillRect l="-3191" t="-4296" b="-9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4344627" y="5253863"/>
            <a:ext cx="50193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292-244= 48 g </a:t>
            </a:r>
            <a:r>
              <a:rPr lang="en-US" sz="3600" dirty="0" err="1"/>
              <a:t>cho‘kma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1661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</a:rPr>
              <a:t>Masalaning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>
                <a:solidFill>
                  <a:schemeClr val="bg1"/>
                </a:solidFill>
              </a:rPr>
              <a:t>yechimi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sz="4000" dirty="0" smtClean="0"/>
                  <a:t>   292 </a:t>
                </a:r>
                <a:r>
                  <a:rPr lang="en-US" sz="4000" dirty="0"/>
                  <a:t>g </a:t>
                </a:r>
                <a:r>
                  <a:rPr lang="en-US" sz="4000" dirty="0" err="1"/>
                  <a:t>eritmadan</a:t>
                </a:r>
                <a:r>
                  <a:rPr lang="en-US" sz="4000" dirty="0"/>
                  <a:t>------- 48 g </a:t>
                </a:r>
                <a:r>
                  <a:rPr lang="en-US" sz="4000" dirty="0" err="1"/>
                  <a:t>cho‘kma</a:t>
                </a:r>
                <a:r>
                  <a:rPr lang="en-US" sz="4000" dirty="0"/>
                  <a:t>  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   146 </a:t>
                </a:r>
                <a:r>
                  <a:rPr lang="en-US" sz="4000" dirty="0"/>
                  <a:t>g </a:t>
                </a:r>
                <a:r>
                  <a:rPr lang="en-US" sz="4000" dirty="0" err="1"/>
                  <a:t>eritmadan</a:t>
                </a:r>
                <a:r>
                  <a:rPr lang="en-US" sz="4000" dirty="0"/>
                  <a:t>--------x </a:t>
                </a:r>
              </a:p>
              <a:p>
                <a:pPr marL="0" indent="0">
                  <a:buNone/>
                </a:pPr>
                <a:r>
                  <a:rPr lang="en-US" sz="4000" dirty="0"/>
                  <a:t> </a:t>
                </a:r>
                <a:r>
                  <a:rPr lang="en-US" sz="4000" dirty="0" smtClean="0"/>
                  <a:t>               </a:t>
                </a:r>
              </a:p>
              <a:p>
                <a:pPr marL="0" indent="0">
                  <a:buNone/>
                </a:pPr>
                <a:r>
                  <a:rPr lang="en-US" sz="4000" dirty="0"/>
                  <a:t> </a:t>
                </a:r>
                <a:r>
                  <a:rPr lang="en-US" sz="4000" dirty="0" smtClean="0"/>
                  <a:t>            x=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146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48  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292</m:t>
                        </m:r>
                      </m:den>
                    </m:f>
                  </m:oMath>
                </a14:m>
                <a:r>
                  <a:rPr lang="en-US" sz="4000" dirty="0" smtClean="0"/>
                  <a:t> = 24 g              </a:t>
                </a:r>
                <a:r>
                  <a:rPr lang="en-US" sz="4000" dirty="0" err="1" smtClean="0"/>
                  <a:t>javob:A</a:t>
                </a:r>
                <a:endParaRPr lang="ru-RU" sz="4000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39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370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209</Words>
  <Application>Microsoft Office PowerPoint</Application>
  <PresentationFormat>Широкоэкранный</PresentationFormat>
  <Paragraphs>109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Cambria Math</vt:lpstr>
      <vt:lpstr>Тема Office</vt:lpstr>
      <vt:lpstr>                              Kimyo</vt:lpstr>
      <vt:lpstr>                            Test</vt:lpstr>
      <vt:lpstr>                         Test</vt:lpstr>
      <vt:lpstr>                              Test</vt:lpstr>
      <vt:lpstr>                      1-masala</vt:lpstr>
      <vt:lpstr>Masalaning yechimi</vt:lpstr>
      <vt:lpstr>                       2-masala</vt:lpstr>
      <vt:lpstr>Masalaning yechimi</vt:lpstr>
      <vt:lpstr>Masalaning yechimi</vt:lpstr>
      <vt:lpstr>                   3-masala</vt:lpstr>
      <vt:lpstr>Masalaning yechimi</vt:lpstr>
      <vt:lpstr>                       4-masala</vt:lpstr>
      <vt:lpstr>Masalaning yechimi</vt:lpstr>
      <vt:lpstr>                       5-masala</vt:lpstr>
      <vt:lpstr>Masalaning yechimi</vt:lpstr>
      <vt:lpstr>  Mustaqil bajarish uchun topshiriq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 Kimyo</dc:title>
  <dc:creator>Пользователь</dc:creator>
  <cp:lastModifiedBy>Пользователь</cp:lastModifiedBy>
  <cp:revision>34</cp:revision>
  <dcterms:created xsi:type="dcterms:W3CDTF">2020-11-14T16:41:21Z</dcterms:created>
  <dcterms:modified xsi:type="dcterms:W3CDTF">2021-02-24T15:22:42Z</dcterms:modified>
</cp:coreProperties>
</file>