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E66B-53E2-4359-B6C1-B7A3A68FA76F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9DA45-C97B-428C-BA76-5AD318AE8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579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E66B-53E2-4359-B6C1-B7A3A68FA76F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9DA45-C97B-428C-BA76-5AD318AE8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999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E66B-53E2-4359-B6C1-B7A3A68FA76F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9DA45-C97B-428C-BA76-5AD318AE8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253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E66B-53E2-4359-B6C1-B7A3A68FA76F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9DA45-C97B-428C-BA76-5AD318AE8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19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E66B-53E2-4359-B6C1-B7A3A68FA76F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9DA45-C97B-428C-BA76-5AD318AE8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55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E66B-53E2-4359-B6C1-B7A3A68FA76F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9DA45-C97B-428C-BA76-5AD318AE8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43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E66B-53E2-4359-B6C1-B7A3A68FA76F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9DA45-C97B-428C-BA76-5AD318AE8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554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E66B-53E2-4359-B6C1-B7A3A68FA76F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9DA45-C97B-428C-BA76-5AD318AE8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868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E66B-53E2-4359-B6C1-B7A3A68FA76F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9DA45-C97B-428C-BA76-5AD318AE8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170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E66B-53E2-4359-B6C1-B7A3A68FA76F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9DA45-C97B-428C-BA76-5AD318AE8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145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E66B-53E2-4359-B6C1-B7A3A68FA76F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9DA45-C97B-428C-BA76-5AD318AE8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210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1E66B-53E2-4359-B6C1-B7A3A68FA76F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9DA45-C97B-428C-BA76-5AD318AE85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931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     </a:t>
            </a:r>
            <a:r>
              <a:rPr lang="en-US" sz="7200" b="1" dirty="0" err="1" smtClean="0">
                <a:solidFill>
                  <a:schemeClr val="bg1"/>
                </a:solidFill>
              </a:rPr>
              <a:t>Kimyo</a:t>
            </a:r>
            <a:endParaRPr lang="ru-RU" sz="72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60060" y="1640360"/>
            <a:ext cx="1072714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 smtClean="0"/>
              <a:t>  </a:t>
            </a:r>
            <a:r>
              <a:rPr lang="en-US" sz="4800" dirty="0" err="1" smtClean="0"/>
              <a:t>Mavzu</a:t>
            </a:r>
            <a:r>
              <a:rPr lang="en-US" sz="4800" dirty="0" smtClean="0"/>
              <a:t>:  </a:t>
            </a:r>
            <a:r>
              <a:rPr lang="en-US" sz="4800" dirty="0" err="1"/>
              <a:t>Eritma</a:t>
            </a:r>
            <a:r>
              <a:rPr lang="en-US" sz="4800" dirty="0"/>
              <a:t> </a:t>
            </a:r>
            <a:r>
              <a:rPr lang="en-US" sz="4800" dirty="0" err="1"/>
              <a:t>mavzusiga</a:t>
            </a:r>
            <a:r>
              <a:rPr lang="en-US" sz="4800" dirty="0"/>
              <a:t> </a:t>
            </a:r>
            <a:r>
              <a:rPr lang="en-US" sz="4800" dirty="0" err="1"/>
              <a:t>doir</a:t>
            </a:r>
            <a:r>
              <a:rPr lang="en-US" sz="4800" dirty="0"/>
              <a:t> </a:t>
            </a:r>
            <a:r>
              <a:rPr lang="en-US" sz="4800" dirty="0" err="1" smtClean="0"/>
              <a:t>testlar</a:t>
            </a:r>
            <a:r>
              <a:rPr lang="en-US" sz="4800" dirty="0" smtClean="0"/>
              <a:t> </a:t>
            </a:r>
            <a:r>
              <a:rPr lang="en-US" sz="4800" dirty="0" err="1" smtClean="0"/>
              <a:t>va</a:t>
            </a:r>
            <a:r>
              <a:rPr lang="en-US" sz="4800" dirty="0" smtClean="0"/>
              <a:t> </a:t>
            </a:r>
            <a:r>
              <a:rPr lang="en-US" sz="4800" dirty="0" err="1" smtClean="0"/>
              <a:t>masalalar</a:t>
            </a:r>
            <a:r>
              <a:rPr lang="en-US" sz="4800" dirty="0" smtClean="0"/>
              <a:t> </a:t>
            </a:r>
            <a:r>
              <a:rPr lang="en-US" sz="4800" dirty="0" err="1" smtClean="0"/>
              <a:t>yechish</a:t>
            </a:r>
            <a:endParaRPr lang="en-US" sz="4800" dirty="0" smtClean="0"/>
          </a:p>
          <a:p>
            <a:pPr marL="0" indent="0">
              <a:buNone/>
            </a:pPr>
            <a:r>
              <a:rPr lang="en-US" sz="4800" dirty="0" smtClean="0"/>
              <a:t>(</a:t>
            </a:r>
            <a:r>
              <a:rPr lang="en-US" sz="4000" dirty="0" err="1" smtClean="0"/>
              <a:t>eruvchanlik</a:t>
            </a:r>
            <a:r>
              <a:rPr lang="ru-RU" sz="4000" dirty="0" smtClean="0"/>
              <a:t> </a:t>
            </a:r>
            <a:r>
              <a:rPr lang="en-US" sz="4000" dirty="0" err="1" smtClean="0"/>
              <a:t>va</a:t>
            </a:r>
            <a:r>
              <a:rPr lang="en-US" sz="4000" dirty="0" smtClean="0"/>
              <a:t> </a:t>
            </a:r>
            <a:r>
              <a:rPr lang="en-US" sz="4000" dirty="0" err="1" smtClean="0"/>
              <a:t>foiz</a:t>
            </a:r>
            <a:r>
              <a:rPr lang="en-US" sz="4000" dirty="0" smtClean="0"/>
              <a:t> </a:t>
            </a:r>
            <a:r>
              <a:rPr lang="en-US" sz="4000" dirty="0" err="1" smtClean="0"/>
              <a:t>konsentratsiya</a:t>
            </a:r>
            <a:r>
              <a:rPr lang="en-US" sz="4800" dirty="0" smtClean="0"/>
              <a:t>)</a:t>
            </a:r>
            <a:r>
              <a:rPr lang="en-US" sz="4000" dirty="0"/>
              <a:t>	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580728" y="95535"/>
            <a:ext cx="1269242" cy="106452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11-sinf</a:t>
            </a:r>
            <a:endParaRPr lang="ru-RU" sz="2800" dirty="0"/>
          </a:p>
        </p:txBody>
      </p:sp>
      <p:sp>
        <p:nvSpPr>
          <p:cNvPr id="5" name="object 13">
            <a:extLst>
              <a:ext uri="{FF2B5EF4-FFF2-40B4-BE49-F238E27FC236}">
                <a16:creationId xmlns:a16="http://schemas.microsoft.com/office/drawing/2014/main" xmlns="" id="{C9D09B9B-7971-418F-BD45-BCFC001C44D2}"/>
              </a:ext>
            </a:extLst>
          </p:cNvPr>
          <p:cNvSpPr/>
          <p:nvPr/>
        </p:nvSpPr>
        <p:spPr>
          <a:xfrm>
            <a:off x="1111807" y="505271"/>
            <a:ext cx="474376" cy="6298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object 11">
            <a:extLst>
              <a:ext uri="{FF2B5EF4-FFF2-40B4-BE49-F238E27FC236}">
                <a16:creationId xmlns:a16="http://schemas.microsoft.com/office/drawing/2014/main" xmlns="" id="{90DAED2F-83E2-4C44-BDD6-F1DBC8F3CEB6}"/>
              </a:ext>
            </a:extLst>
          </p:cNvPr>
          <p:cNvSpPr/>
          <p:nvPr/>
        </p:nvSpPr>
        <p:spPr>
          <a:xfrm>
            <a:off x="996386" y="149015"/>
            <a:ext cx="301673" cy="5137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object 14">
            <a:extLst>
              <a:ext uri="{FF2B5EF4-FFF2-40B4-BE49-F238E27FC236}">
                <a16:creationId xmlns:a16="http://schemas.microsoft.com/office/drawing/2014/main" xmlns="" id="{85548016-DFDF-4F6E-ACB7-1A21AE0B3331}"/>
              </a:ext>
            </a:extLst>
          </p:cNvPr>
          <p:cNvSpPr/>
          <p:nvPr/>
        </p:nvSpPr>
        <p:spPr>
          <a:xfrm>
            <a:off x="699537" y="342032"/>
            <a:ext cx="470516" cy="641496"/>
          </a:xfrm>
          <a:custGeom>
            <a:avLst/>
            <a:gdLst/>
            <a:ahLst/>
            <a:cxnLst/>
            <a:rect l="l" t="t" r="r" b="b"/>
            <a:pathLst>
              <a:path w="224154" h="285115">
                <a:moveTo>
                  <a:pt x="143981" y="0"/>
                </a:moveTo>
                <a:lnTo>
                  <a:pt x="74177" y="0"/>
                </a:lnTo>
                <a:lnTo>
                  <a:pt x="69411" y="1973"/>
                </a:lnTo>
                <a:lnTo>
                  <a:pt x="62240" y="9147"/>
                </a:lnTo>
                <a:lnTo>
                  <a:pt x="60267" y="13910"/>
                </a:lnTo>
                <a:lnTo>
                  <a:pt x="60267" y="24055"/>
                </a:lnTo>
                <a:lnTo>
                  <a:pt x="62240" y="28821"/>
                </a:lnTo>
                <a:lnTo>
                  <a:pt x="68406" y="34988"/>
                </a:lnTo>
                <a:lnTo>
                  <a:pt x="71607" y="36720"/>
                </a:lnTo>
                <a:lnTo>
                  <a:pt x="75085" y="37494"/>
                </a:lnTo>
                <a:lnTo>
                  <a:pt x="75048" y="67359"/>
                </a:lnTo>
                <a:lnTo>
                  <a:pt x="44385" y="83762"/>
                </a:lnTo>
                <a:lnTo>
                  <a:pt x="20689" y="108191"/>
                </a:lnTo>
                <a:lnTo>
                  <a:pt x="5413" y="138604"/>
                </a:lnTo>
                <a:lnTo>
                  <a:pt x="0" y="172968"/>
                </a:lnTo>
                <a:lnTo>
                  <a:pt x="8792" y="216446"/>
                </a:lnTo>
                <a:lnTo>
                  <a:pt x="32765" y="251986"/>
                </a:lnTo>
                <a:lnTo>
                  <a:pt x="68303" y="275966"/>
                </a:lnTo>
                <a:lnTo>
                  <a:pt x="111791" y="284764"/>
                </a:lnTo>
                <a:lnTo>
                  <a:pt x="112158" y="284764"/>
                </a:lnTo>
                <a:lnTo>
                  <a:pt x="155489" y="275855"/>
                </a:lnTo>
                <a:lnTo>
                  <a:pt x="161012" y="272110"/>
                </a:lnTo>
                <a:lnTo>
                  <a:pt x="112115" y="272110"/>
                </a:lnTo>
                <a:lnTo>
                  <a:pt x="73492" y="264406"/>
                </a:lnTo>
                <a:lnTo>
                  <a:pt x="41867" y="243186"/>
                </a:lnTo>
                <a:lnTo>
                  <a:pt x="20502" y="211642"/>
                </a:lnTo>
                <a:lnTo>
                  <a:pt x="12657" y="172966"/>
                </a:lnTo>
                <a:lnTo>
                  <a:pt x="17458" y="142490"/>
                </a:lnTo>
                <a:lnTo>
                  <a:pt x="31006" y="115519"/>
                </a:lnTo>
                <a:lnTo>
                  <a:pt x="52017" y="93857"/>
                </a:lnTo>
                <a:lnTo>
                  <a:pt x="79210" y="79311"/>
                </a:lnTo>
                <a:lnTo>
                  <a:pt x="84316" y="77537"/>
                </a:lnTo>
                <a:lnTo>
                  <a:pt x="87746" y="72731"/>
                </a:lnTo>
                <a:lnTo>
                  <a:pt x="87746" y="37969"/>
                </a:lnTo>
                <a:lnTo>
                  <a:pt x="102628" y="37959"/>
                </a:lnTo>
                <a:lnTo>
                  <a:pt x="105457" y="35133"/>
                </a:lnTo>
                <a:lnTo>
                  <a:pt x="105422" y="28112"/>
                </a:lnTo>
                <a:lnTo>
                  <a:pt x="102631" y="25312"/>
                </a:lnTo>
                <a:lnTo>
                  <a:pt x="75765" y="25300"/>
                </a:lnTo>
                <a:lnTo>
                  <a:pt x="72931" y="22467"/>
                </a:lnTo>
                <a:lnTo>
                  <a:pt x="72931" y="15501"/>
                </a:lnTo>
                <a:lnTo>
                  <a:pt x="75765" y="12665"/>
                </a:lnTo>
                <a:lnTo>
                  <a:pt x="162007" y="12658"/>
                </a:lnTo>
                <a:lnTo>
                  <a:pt x="161781" y="11563"/>
                </a:lnTo>
                <a:lnTo>
                  <a:pt x="157609" y="5533"/>
                </a:lnTo>
                <a:lnTo>
                  <a:pt x="151457" y="1481"/>
                </a:lnTo>
                <a:lnTo>
                  <a:pt x="143981" y="0"/>
                </a:lnTo>
                <a:close/>
              </a:path>
              <a:path w="224154" h="285115">
                <a:moveTo>
                  <a:pt x="162007" y="12658"/>
                </a:moveTo>
                <a:lnTo>
                  <a:pt x="147427" y="12658"/>
                </a:lnTo>
                <a:lnTo>
                  <a:pt x="150659" y="15314"/>
                </a:lnTo>
                <a:lnTo>
                  <a:pt x="150655" y="22467"/>
                </a:lnTo>
                <a:lnTo>
                  <a:pt x="147816" y="25300"/>
                </a:lnTo>
                <a:lnTo>
                  <a:pt x="144334" y="25312"/>
                </a:lnTo>
                <a:lnTo>
                  <a:pt x="120974" y="25312"/>
                </a:lnTo>
                <a:lnTo>
                  <a:pt x="118170" y="28112"/>
                </a:lnTo>
                <a:lnTo>
                  <a:pt x="118127" y="35133"/>
                </a:lnTo>
                <a:lnTo>
                  <a:pt x="120974" y="37969"/>
                </a:lnTo>
                <a:lnTo>
                  <a:pt x="135834" y="37969"/>
                </a:lnTo>
                <a:lnTo>
                  <a:pt x="135837" y="72731"/>
                </a:lnTo>
                <a:lnTo>
                  <a:pt x="139272" y="77537"/>
                </a:lnTo>
                <a:lnTo>
                  <a:pt x="144384" y="79319"/>
                </a:lnTo>
                <a:lnTo>
                  <a:pt x="171573" y="93864"/>
                </a:lnTo>
                <a:lnTo>
                  <a:pt x="192581" y="115525"/>
                </a:lnTo>
                <a:lnTo>
                  <a:pt x="206127" y="142494"/>
                </a:lnTo>
                <a:lnTo>
                  <a:pt x="210927" y="172968"/>
                </a:lnTo>
                <a:lnTo>
                  <a:pt x="203151" y="211424"/>
                </a:lnTo>
                <a:lnTo>
                  <a:pt x="181954" y="242909"/>
                </a:lnTo>
                <a:lnTo>
                  <a:pt x="150541" y="264209"/>
                </a:lnTo>
                <a:lnTo>
                  <a:pt x="112115" y="272110"/>
                </a:lnTo>
                <a:lnTo>
                  <a:pt x="161012" y="272110"/>
                </a:lnTo>
                <a:lnTo>
                  <a:pt x="190912" y="251836"/>
                </a:lnTo>
                <a:lnTo>
                  <a:pt x="214815" y="216333"/>
                </a:lnTo>
                <a:lnTo>
                  <a:pt x="223585" y="172966"/>
                </a:lnTo>
                <a:lnTo>
                  <a:pt x="218169" y="138601"/>
                </a:lnTo>
                <a:lnTo>
                  <a:pt x="202887" y="108188"/>
                </a:lnTo>
                <a:lnTo>
                  <a:pt x="179183" y="83761"/>
                </a:lnTo>
                <a:lnTo>
                  <a:pt x="148511" y="67359"/>
                </a:lnTo>
                <a:lnTo>
                  <a:pt x="148510" y="37494"/>
                </a:lnTo>
                <a:lnTo>
                  <a:pt x="156934" y="35618"/>
                </a:lnTo>
                <a:lnTo>
                  <a:pt x="163280" y="28155"/>
                </a:lnTo>
                <a:lnTo>
                  <a:pt x="163317" y="18982"/>
                </a:lnTo>
                <a:lnTo>
                  <a:pt x="162007" y="12658"/>
                </a:lnTo>
                <a:close/>
              </a:path>
              <a:path w="224154" h="285115">
                <a:moveTo>
                  <a:pt x="99154" y="37969"/>
                </a:moveTo>
                <a:lnTo>
                  <a:pt x="99017" y="37969"/>
                </a:lnTo>
                <a:lnTo>
                  <a:pt x="99154" y="37969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object 15">
            <a:extLst>
              <a:ext uri="{FF2B5EF4-FFF2-40B4-BE49-F238E27FC236}">
                <a16:creationId xmlns:a16="http://schemas.microsoft.com/office/drawing/2014/main" xmlns="" id="{8DD8CEAB-A5DC-4427-A511-668247ED131A}"/>
              </a:ext>
            </a:extLst>
          </p:cNvPr>
          <p:cNvSpPr/>
          <p:nvPr/>
        </p:nvSpPr>
        <p:spPr>
          <a:xfrm>
            <a:off x="786367" y="607673"/>
            <a:ext cx="296856" cy="31490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0907" y="1910686"/>
            <a:ext cx="622316" cy="12010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60907" y="3816029"/>
            <a:ext cx="622316" cy="12010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348994" y="4068114"/>
            <a:ext cx="9732987" cy="1143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4132"/>
              </a:lnSpc>
              <a:spcBef>
                <a:spcPts val="233"/>
              </a:spcBef>
              <a:defRPr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Toshkent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Yunusobod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tumani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258-maktab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kimyo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fani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Boboqulova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Lobar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Qalandarovna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729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1-masala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87823" y="1552669"/>
                <a:ext cx="11804177" cy="5025552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𝐾𝑁𝑂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600" dirty="0" smtClean="0"/>
                  <a:t> </a:t>
                </a:r>
                <a:r>
                  <a:rPr lang="en-US" sz="3600" dirty="0" err="1" smtClean="0"/>
                  <a:t>ning</a:t>
                </a:r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 smtClean="0"/>
                  <a:t>C da </a:t>
                </a:r>
                <a:r>
                  <a:rPr lang="en-US" sz="3600" dirty="0" err="1" smtClean="0"/>
                  <a:t>to‘yingan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eritmasida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tuzning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massa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ulushi</a:t>
                </a:r>
                <a:r>
                  <a:rPr lang="en-US" sz="3600" dirty="0" smtClean="0"/>
                  <a:t> 52,4 % </a:t>
                </a:r>
                <a:r>
                  <a:rPr lang="en-US" sz="3600" dirty="0" err="1" smtClean="0"/>
                  <a:t>ga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teng</a:t>
                </a:r>
                <a:r>
                  <a:rPr lang="en-US" sz="3600" dirty="0" smtClean="0"/>
                  <a:t>. </a:t>
                </a:r>
                <a:r>
                  <a:rPr lang="en-US" sz="3600" dirty="0" err="1" smtClean="0"/>
                  <a:t>Tuzning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shu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temperaturadagi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eruvchanligini</a:t>
                </a:r>
                <a:r>
                  <a:rPr lang="en-US" sz="3600" dirty="0" smtClean="0"/>
                  <a:t> toping.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A)35,5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B)52,4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C)524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D)104,8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E)110</a:t>
                </a:r>
                <a:endParaRPr lang="ru-RU" sz="36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7823" y="1552669"/>
                <a:ext cx="11804177" cy="5025552"/>
              </a:xfrm>
              <a:blipFill rotWithShape="0">
                <a:blip r:embed="rId2"/>
                <a:stretch>
                  <a:fillRect l="-1601" t="-30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387823" y="5636526"/>
            <a:ext cx="2328080" cy="56205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92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         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2-masala</a:t>
            </a:r>
            <a:endParaRPr lang="ru-RU" sz="6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41194" y="1514902"/>
                <a:ext cx="11450472" cy="5036024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3600" dirty="0" smtClean="0"/>
                  <a:t>Kaliy </a:t>
                </a:r>
                <a:r>
                  <a:rPr lang="en-US" sz="3600" dirty="0" err="1" smtClean="0"/>
                  <a:t>nitratning</a:t>
                </a:r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 smtClean="0"/>
                  <a:t> C </a:t>
                </a:r>
                <a:r>
                  <a:rPr lang="en-US" sz="3600" dirty="0" err="1" smtClean="0"/>
                  <a:t>dagi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eruvchanligi</a:t>
                </a:r>
                <a:r>
                  <a:rPr lang="en-US" sz="3600" dirty="0" smtClean="0"/>
                  <a:t> 110 </a:t>
                </a:r>
                <a:r>
                  <a:rPr lang="en-US" sz="3600" dirty="0" err="1" smtClean="0"/>
                  <a:t>ga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teng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bo‘lsa,shu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temperaturada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tuzning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to‘yingan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eritmasining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foiz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konsentratsiyasini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aniqlang</a:t>
                </a:r>
                <a:r>
                  <a:rPr lang="en-US" sz="3600" dirty="0" smtClean="0"/>
                  <a:t>.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A)59,4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B)52,4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C)61,5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D)36,4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E)47,8</a:t>
                </a:r>
                <a:endParaRPr lang="ru-RU" sz="36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1194" y="1514902"/>
                <a:ext cx="11450472" cy="5036024"/>
              </a:xfrm>
              <a:blipFill rotWithShape="0">
                <a:blip r:embed="rId2"/>
                <a:stretch>
                  <a:fillRect l="-1651" t="-30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379862" y="3751885"/>
            <a:ext cx="2328080" cy="56205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342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      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3-masala</a:t>
            </a:r>
            <a:endParaRPr lang="ru-RU" sz="6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45659" y="1473958"/>
                <a:ext cx="11791665" cy="5158854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600" dirty="0" smtClean="0"/>
                  <a:t>Natriy </a:t>
                </a:r>
                <a:r>
                  <a:rPr lang="en-US" sz="3600" dirty="0" err="1" smtClean="0"/>
                  <a:t>nitratning</a:t>
                </a:r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80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 smtClean="0"/>
                  <a:t>C </a:t>
                </a:r>
                <a:r>
                  <a:rPr lang="en-US" sz="3600" dirty="0" err="1" smtClean="0"/>
                  <a:t>dagi</a:t>
                </a:r>
                <a:r>
                  <a:rPr lang="en-US" sz="3600" dirty="0" smtClean="0"/>
                  <a:t> 750 g  </a:t>
                </a:r>
                <a:r>
                  <a:rPr lang="en-US" sz="3600" dirty="0" err="1" smtClean="0"/>
                  <a:t>to‘yingan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eritmasini</a:t>
                </a:r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 smtClean="0"/>
                  <a:t>C </a:t>
                </a:r>
                <a:r>
                  <a:rPr lang="en-US" sz="3600" dirty="0" err="1" smtClean="0"/>
                  <a:t>gacha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sovutilganda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cho‘kmaga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tushadigan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tuzning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massasini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va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eritmada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qolgan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tuzning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massa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ulushini</a:t>
                </a:r>
                <a:r>
                  <a:rPr lang="en-US" sz="3600" dirty="0" smtClean="0"/>
                  <a:t> toping.</a:t>
                </a:r>
                <a:r>
                  <a:rPr lang="ru-RU" sz="3600" dirty="0" smtClean="0"/>
                  <a:t>  </a:t>
                </a:r>
                <a:r>
                  <a:rPr lang="en-US" sz="3600" dirty="0" smtClean="0"/>
                  <a:t>S(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 smtClean="0"/>
                  <a:t>C)=90                   S(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 smtClean="0"/>
                  <a:t>C)=150</a:t>
                </a:r>
                <a:endParaRPr lang="en-US" sz="3600" dirty="0"/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180;  29,5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/>
                  <a:t> </a:t>
                </a:r>
                <a:r>
                  <a:rPr lang="en-US" sz="3600" dirty="0" smtClean="0"/>
                  <a:t>294;  47,3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/>
                  <a:t> </a:t>
                </a:r>
                <a:r>
                  <a:rPr lang="en-US" sz="3600" dirty="0" smtClean="0"/>
                  <a:t>180;  47,3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/>
                  <a:t> </a:t>
                </a:r>
                <a:r>
                  <a:rPr lang="en-US" sz="3600" dirty="0" smtClean="0"/>
                  <a:t>270;  34,6</a:t>
                </a:r>
                <a:endParaRPr lang="ru-RU" sz="36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5659" y="1473958"/>
                <a:ext cx="11791665" cy="5158854"/>
              </a:xfrm>
              <a:blipFill rotWithShape="0">
                <a:blip r:embed="rId2"/>
                <a:stretch>
                  <a:fillRect l="-1550" t="-18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341193" y="5034775"/>
            <a:ext cx="2893326" cy="56205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765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        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4-masala</a:t>
            </a:r>
            <a:endParaRPr lang="ru-RU" sz="6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22830" y="1325564"/>
                <a:ext cx="11955439" cy="5382312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3600" dirty="0" smtClean="0"/>
                  <a:t>Kumush </a:t>
                </a:r>
                <a:r>
                  <a:rPr lang="en-US" sz="3600" dirty="0" err="1"/>
                  <a:t>nitratning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/>
                  <a:t> C da </a:t>
                </a:r>
                <a:r>
                  <a:rPr lang="en-US" sz="3600" dirty="0" err="1"/>
                  <a:t>to‘yingan</a:t>
                </a:r>
                <a:r>
                  <a:rPr lang="en-US" sz="3600" dirty="0"/>
                  <a:t> </a:t>
                </a:r>
                <a:r>
                  <a:rPr lang="en-US" sz="3600" dirty="0" err="1"/>
                  <a:t>eritma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/>
                  <a:t> C </a:t>
                </a:r>
                <a:r>
                  <a:rPr lang="en-US" sz="3600" dirty="0" err="1"/>
                  <a:t>gacha</a:t>
                </a:r>
                <a:r>
                  <a:rPr lang="en-US" sz="3600" dirty="0"/>
                  <a:t> </a:t>
                </a:r>
                <a:r>
                  <a:rPr lang="en-US" sz="3600" dirty="0" err="1"/>
                  <a:t>sovutilganda</a:t>
                </a:r>
                <a:r>
                  <a:rPr lang="en-US" sz="3600" dirty="0"/>
                  <a:t> </a:t>
                </a:r>
                <a:r>
                  <a:rPr lang="en-US" sz="3600" dirty="0" smtClean="0"/>
                  <a:t> 15 g </a:t>
                </a:r>
                <a:r>
                  <a:rPr lang="en-US" sz="3600" dirty="0" err="1" smtClean="0"/>
                  <a:t>tuz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cho‘kmaga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tushishi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uchun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zarur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bo‘lgan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eritmani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tayyorlashda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kerak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bo‘ladigan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tuz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va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suvning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massasini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toping.S</a:t>
                </a:r>
                <a:r>
                  <a:rPr lang="en-US" sz="3600" dirty="0" smtClean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/>
                  <a:t> C </a:t>
                </a:r>
                <a:r>
                  <a:rPr lang="en-US" sz="3600" dirty="0" smtClean="0"/>
                  <a:t>)=222    S(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/>
                  <a:t> </a:t>
                </a:r>
                <a:r>
                  <a:rPr lang="en-US" sz="3600" dirty="0" smtClean="0"/>
                  <a:t>C)=450 </a:t>
                </a:r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 smtClean="0"/>
                  <a:t>A)   11,8;   6</a:t>
                </a:r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 smtClean="0"/>
                  <a:t>B)   36,2;  8,04</a:t>
                </a:r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/>
                  <a:t>C</a:t>
                </a:r>
                <a:r>
                  <a:rPr lang="en-US" sz="3600" dirty="0" smtClean="0"/>
                  <a:t>)   29,6;   6,6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D)   16,1;   4</a:t>
                </a:r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 smtClean="0"/>
                  <a:t>E)    41,1;  15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2830" y="1325564"/>
                <a:ext cx="11955439" cy="5382312"/>
              </a:xfrm>
              <a:blipFill rotWithShape="0">
                <a:blip r:embed="rId2"/>
                <a:stretch>
                  <a:fillRect l="-1530" t="-2718" r="-663" b="-3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36478" y="4666286"/>
            <a:ext cx="3166280" cy="56205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143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        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5-masala</a:t>
            </a:r>
            <a:endParaRPr lang="ru-RU" sz="6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04716" y="1325563"/>
                <a:ext cx="11341290" cy="4851400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600" dirty="0" err="1" smtClean="0"/>
                  <a:t>Noma’lum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tuzning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xona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haroratidagi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eruvchanligi</a:t>
                </a:r>
                <a:r>
                  <a:rPr lang="en-US" sz="3600" dirty="0" smtClean="0"/>
                  <a:t> 30,5 </a:t>
                </a:r>
                <a:r>
                  <a:rPr lang="en-US" sz="3600" dirty="0" err="1" smtClean="0"/>
                  <a:t>ga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teng</a:t>
                </a:r>
                <a:r>
                  <a:rPr lang="en-US" sz="3600" dirty="0" smtClean="0"/>
                  <a:t>. Shu </a:t>
                </a:r>
                <a:r>
                  <a:rPr lang="en-US" sz="3600" dirty="0" err="1" smtClean="0"/>
                  <a:t>tuzning</a:t>
                </a:r>
                <a:r>
                  <a:rPr lang="en-US" sz="3600" dirty="0" smtClean="0"/>
                  <a:t> 100 g </a:t>
                </a:r>
                <a:r>
                  <a:rPr lang="en-US" sz="3600" dirty="0" err="1" smtClean="0"/>
                  <a:t>eritmasi</a:t>
                </a:r>
                <a:r>
                  <a:rPr lang="en-US" sz="3600" dirty="0" smtClean="0"/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 smtClean="0"/>
                  <a:t>C </a:t>
                </a:r>
                <a:r>
                  <a:rPr lang="en-US" sz="3600" dirty="0" err="1" smtClean="0"/>
                  <a:t>gacha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sovutilganda</a:t>
                </a:r>
                <a:r>
                  <a:rPr lang="en-US" sz="3600" dirty="0" smtClean="0"/>
                  <a:t> 15,3g </a:t>
                </a:r>
                <a:r>
                  <a:rPr lang="en-US" sz="3600" dirty="0" err="1" smtClean="0"/>
                  <a:t>cho‘kmaga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tushsa,uning</a:t>
                </a:r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 smtClean="0"/>
                  <a:t>C </a:t>
                </a:r>
                <a:r>
                  <a:rPr lang="en-US" sz="3600" dirty="0" err="1" smtClean="0"/>
                  <a:t>dagi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eruvchanligini</a:t>
                </a:r>
                <a:r>
                  <a:rPr lang="en-US" sz="3600" dirty="0" smtClean="0"/>
                  <a:t> toping.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9,5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/>
                  <a:t> </a:t>
                </a:r>
                <a:r>
                  <a:rPr lang="en-US" sz="3600" dirty="0" smtClean="0"/>
                  <a:t>12,5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10,5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11,5</a:t>
                </a:r>
                <a:endParaRPr lang="ru-RU" sz="36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4716" y="1325563"/>
                <a:ext cx="11341290" cy="4851400"/>
              </a:xfrm>
              <a:blipFill rotWithShape="0">
                <a:blip r:embed="rId2"/>
                <a:stretch>
                  <a:fillRect l="-1667" t="-1884" r="-430" b="-30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204716" y="4898298"/>
            <a:ext cx="1951630" cy="56205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991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       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6-masala</a:t>
            </a:r>
            <a:endParaRPr lang="ru-RU" sz="6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86604" y="1555845"/>
                <a:ext cx="11723426" cy="5131558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600" dirty="0" smtClean="0"/>
                  <a:t>Natriy </a:t>
                </a:r>
                <a:r>
                  <a:rPr lang="en-US" sz="3600" dirty="0" err="1" smtClean="0"/>
                  <a:t>nitratning</a:t>
                </a:r>
                <a:r>
                  <a:rPr lang="en-US" sz="3600" dirty="0" smtClean="0"/>
                  <a:t> 1440 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 smtClean="0"/>
                  <a:t>C </a:t>
                </a:r>
                <a:r>
                  <a:rPr lang="en-US" sz="3600" dirty="0" err="1" smtClean="0"/>
                  <a:t>dagi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to‘yingan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eritmasi</a:t>
                </a:r>
                <a:r>
                  <a:rPr lang="en-US" sz="3600" dirty="0" smtClean="0"/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 smtClean="0"/>
                  <a:t>C </a:t>
                </a:r>
                <a:r>
                  <a:rPr lang="en-US" sz="3600" dirty="0" err="1" smtClean="0"/>
                  <a:t>gacha</a:t>
                </a:r>
                <a:r>
                  <a:rPr lang="en-US" sz="3600" dirty="0" smtClean="0"/>
                  <a:t>   </a:t>
                </a:r>
                <a:r>
                  <a:rPr lang="en-US" sz="3600" dirty="0" err="1"/>
                  <a:t>sovutilganda</a:t>
                </a:r>
                <a:r>
                  <a:rPr lang="en-US" sz="3600" dirty="0"/>
                  <a:t> </a:t>
                </a:r>
                <a:r>
                  <a:rPr lang="en-US" sz="3600" dirty="0" err="1"/>
                  <a:t>cho‘kmaga</a:t>
                </a:r>
                <a:r>
                  <a:rPr lang="en-US" sz="3600" dirty="0"/>
                  <a:t> </a:t>
                </a:r>
                <a:r>
                  <a:rPr lang="en-US" sz="3600" dirty="0" err="1"/>
                  <a:t>tushadigan</a:t>
                </a:r>
                <a:r>
                  <a:rPr lang="en-US" sz="3600" dirty="0"/>
                  <a:t> </a:t>
                </a:r>
                <a:r>
                  <a:rPr lang="en-US" sz="3600" dirty="0" err="1"/>
                  <a:t>tuzning</a:t>
                </a:r>
                <a:r>
                  <a:rPr lang="en-US" sz="3600" dirty="0"/>
                  <a:t> </a:t>
                </a:r>
                <a:r>
                  <a:rPr lang="en-US" sz="3600" dirty="0" err="1"/>
                  <a:t>massasini</a:t>
                </a:r>
                <a:r>
                  <a:rPr lang="en-US" sz="3600" dirty="0"/>
                  <a:t> </a:t>
                </a:r>
                <a:r>
                  <a:rPr lang="en-US" sz="3600" dirty="0" err="1"/>
                  <a:t>va</a:t>
                </a:r>
                <a:r>
                  <a:rPr lang="en-US" sz="3600" dirty="0"/>
                  <a:t> </a:t>
                </a:r>
                <a:r>
                  <a:rPr lang="en-US" sz="3600" dirty="0" err="1"/>
                  <a:t>eritmada</a:t>
                </a:r>
                <a:r>
                  <a:rPr lang="en-US" sz="3600" dirty="0"/>
                  <a:t> </a:t>
                </a:r>
                <a:r>
                  <a:rPr lang="en-US" sz="3600" dirty="0" err="1"/>
                  <a:t>qolgan</a:t>
                </a:r>
                <a:r>
                  <a:rPr lang="en-US" sz="3600" dirty="0"/>
                  <a:t> </a:t>
                </a:r>
                <a:r>
                  <a:rPr lang="en-US" sz="3600" dirty="0" err="1"/>
                  <a:t>tuzning</a:t>
                </a:r>
                <a:r>
                  <a:rPr lang="en-US" sz="3600" dirty="0"/>
                  <a:t> </a:t>
                </a:r>
                <a:r>
                  <a:rPr lang="en-US" sz="3600" dirty="0" err="1"/>
                  <a:t>massa</a:t>
                </a:r>
                <a:r>
                  <a:rPr lang="en-US" sz="3600" dirty="0"/>
                  <a:t> </a:t>
                </a:r>
                <a:r>
                  <a:rPr lang="en-US" sz="3600" dirty="0" err="1"/>
                  <a:t>ulushini</a:t>
                </a:r>
                <a:r>
                  <a:rPr lang="en-US" sz="3600" dirty="0"/>
                  <a:t> toping</a:t>
                </a:r>
                <a:r>
                  <a:rPr lang="en-US" sz="3600" dirty="0" smtClean="0"/>
                  <a:t>. S(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15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 smtClean="0"/>
                  <a:t>C)=80        S(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70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 smtClean="0"/>
                  <a:t>C)=140      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380;  80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/>
                  <a:t> </a:t>
                </a:r>
                <a:r>
                  <a:rPr lang="en-US" sz="3600" dirty="0" smtClean="0"/>
                  <a:t>294;  44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360;  44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180;  47,3</a:t>
                </a:r>
                <a:endParaRPr lang="en-US" sz="3600" dirty="0"/>
              </a:p>
              <a:p>
                <a:pPr marL="0" indent="0">
                  <a:buNone/>
                </a:pPr>
                <a:r>
                  <a:rPr lang="en-US" sz="3200" dirty="0" smtClean="0"/>
                  <a:t> </a:t>
                </a:r>
                <a:endParaRPr lang="ru-RU" sz="32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6604" y="1555845"/>
                <a:ext cx="11723426" cy="5131558"/>
              </a:xfrm>
              <a:blipFill rotWithShape="0">
                <a:blip r:embed="rId2"/>
                <a:stretch>
                  <a:fillRect l="-1560" t="-17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286604" y="5103014"/>
            <a:ext cx="2893326" cy="56205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591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dirty="0" smtClean="0"/>
              <a:t>    </a:t>
            </a:r>
            <a:r>
              <a:rPr lang="en-US" sz="5400" b="1" dirty="0" err="1" smtClean="0">
                <a:solidFill>
                  <a:schemeClr val="bg1"/>
                </a:solidFill>
              </a:rPr>
              <a:t>Mustaqil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bajarish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uchun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topshiriq</a:t>
            </a:r>
            <a:endParaRPr lang="ru-RU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72955" y="1325563"/>
                <a:ext cx="11919044" cy="5532437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600" dirty="0" smtClean="0"/>
                  <a:t>100 g </a:t>
                </a:r>
                <a:r>
                  <a:rPr lang="en-US" sz="3600" dirty="0" err="1" smtClean="0"/>
                  <a:t>suvda</a:t>
                </a:r>
                <a:r>
                  <a:rPr lang="en-US" sz="3600" dirty="0" smtClean="0"/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/>
                  <a:t>C</a:t>
                </a:r>
                <a:r>
                  <a:rPr lang="en-US" sz="3600" dirty="0" smtClean="0"/>
                  <a:t>  da 520 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 smtClean="0"/>
                  <a:t>C da </a:t>
                </a:r>
                <a:r>
                  <a:rPr lang="en-US" sz="3600" dirty="0" err="1" smtClean="0"/>
                  <a:t>esa</a:t>
                </a:r>
                <a:r>
                  <a:rPr lang="en-US" sz="3600" dirty="0" smtClean="0"/>
                  <a:t> 220 g </a:t>
                </a:r>
                <a:r>
                  <a:rPr lang="en-US" sz="3600" dirty="0" err="1" smtClean="0"/>
                  <a:t>kumush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nitrat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eriydi</a:t>
                </a:r>
                <a:r>
                  <a:rPr lang="en-US" sz="3600" dirty="0" smtClean="0"/>
                  <a:t>. </a:t>
                </a:r>
                <a:r>
                  <a:rPr lang="en-US" sz="3600" dirty="0" err="1" smtClean="0"/>
                  <a:t>Kumush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nitratning</a:t>
                </a:r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 smtClean="0"/>
                  <a:t>C </a:t>
                </a:r>
                <a:r>
                  <a:rPr lang="en-US" sz="3600" dirty="0" err="1" smtClean="0"/>
                  <a:t>dagi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to‘yingan</a:t>
                </a:r>
                <a:r>
                  <a:rPr lang="en-US" sz="3600" dirty="0" smtClean="0"/>
                  <a:t> 1240 g </a:t>
                </a:r>
                <a:r>
                  <a:rPr lang="en-US" sz="3600" dirty="0" err="1" smtClean="0"/>
                  <a:t>eritmasi</a:t>
                </a:r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 smtClean="0"/>
                  <a:t>C </a:t>
                </a:r>
                <a:r>
                  <a:rPr lang="en-US" sz="3600" dirty="0" err="1" smtClean="0"/>
                  <a:t>gacha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sovutilganda</a:t>
                </a:r>
                <a:r>
                  <a:rPr lang="en-US" sz="3600" dirty="0" smtClean="0"/>
                  <a:t>  </a:t>
                </a:r>
                <a:r>
                  <a:rPr lang="en-US" sz="3600" dirty="0" err="1" smtClean="0"/>
                  <a:t>cho‘kmaga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tushadigan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tuzning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massasini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va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eritmada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qoladigan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tuzning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massa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ulushini</a:t>
                </a:r>
                <a:r>
                  <a:rPr lang="en-US" sz="3600" dirty="0" smtClean="0"/>
                  <a:t> toping.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450;  65%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600; 67%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256; 57%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300; 63;</a:t>
                </a:r>
                <a:endParaRPr lang="ru-RU" sz="36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72955" y="1325563"/>
                <a:ext cx="11919044" cy="5532437"/>
              </a:xfrm>
              <a:blipFill rotWithShape="0">
                <a:blip r:embed="rId2"/>
                <a:stretch>
                  <a:fillRect l="-1586" t="-1652" r="-102" b="-2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90778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76</Words>
  <Application>Microsoft Office PowerPoint</Application>
  <PresentationFormat>Широкоэкранный</PresentationFormat>
  <Paragraphs>51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 Math</vt:lpstr>
      <vt:lpstr>Тема Office</vt:lpstr>
      <vt:lpstr>                              Kimyo</vt:lpstr>
      <vt:lpstr>                          1-masala</vt:lpstr>
      <vt:lpstr>                          2-masala</vt:lpstr>
      <vt:lpstr>                       3-masala</vt:lpstr>
      <vt:lpstr>                         4-masala</vt:lpstr>
      <vt:lpstr>                         5-masala</vt:lpstr>
      <vt:lpstr>                        6-masala</vt:lpstr>
      <vt:lpstr>    Mustaqil bajarish uchun topshiriq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 Kimyo</dc:title>
  <dc:creator>Пользователь</dc:creator>
  <cp:lastModifiedBy>Пользователь</cp:lastModifiedBy>
  <cp:revision>23</cp:revision>
  <dcterms:created xsi:type="dcterms:W3CDTF">2020-12-03T09:29:38Z</dcterms:created>
  <dcterms:modified xsi:type="dcterms:W3CDTF">2021-02-24T15:21:35Z</dcterms:modified>
</cp:coreProperties>
</file>