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F92B-0EC3-447E-81A9-F0B0E9A09D0B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ECF5-86D0-4856-A338-1A3F93344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77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F92B-0EC3-447E-81A9-F0B0E9A09D0B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ECF5-86D0-4856-A338-1A3F93344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F92B-0EC3-447E-81A9-F0B0E9A09D0B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ECF5-86D0-4856-A338-1A3F93344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34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2448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F92B-0EC3-447E-81A9-F0B0E9A09D0B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ECF5-86D0-4856-A338-1A3F93344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39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F92B-0EC3-447E-81A9-F0B0E9A09D0B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ECF5-86D0-4856-A338-1A3F93344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22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F92B-0EC3-447E-81A9-F0B0E9A09D0B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ECF5-86D0-4856-A338-1A3F93344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15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F92B-0EC3-447E-81A9-F0B0E9A09D0B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ECF5-86D0-4856-A338-1A3F93344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25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F92B-0EC3-447E-81A9-F0B0E9A09D0B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ECF5-86D0-4856-A338-1A3F93344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65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F92B-0EC3-447E-81A9-F0B0E9A09D0B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ECF5-86D0-4856-A338-1A3F93344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43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F92B-0EC3-447E-81A9-F0B0E9A09D0B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ECF5-86D0-4856-A338-1A3F93344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82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F92B-0EC3-447E-81A9-F0B0E9A09D0B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ECF5-86D0-4856-A338-1A3F93344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06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F92B-0EC3-447E-81A9-F0B0E9A09D0B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7ECF5-86D0-4856-A338-1A3F93344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8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/>
          <p:cNvSpPr/>
          <p:nvPr/>
        </p:nvSpPr>
        <p:spPr>
          <a:xfrm>
            <a:off x="0" y="0"/>
            <a:ext cx="12174538" cy="215741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16" name="object 5"/>
          <p:cNvSpPr/>
          <p:nvPr/>
        </p:nvSpPr>
        <p:spPr>
          <a:xfrm>
            <a:off x="635000" y="2579688"/>
            <a:ext cx="727075" cy="143986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17" name="object 6"/>
          <p:cNvSpPr/>
          <p:nvPr/>
        </p:nvSpPr>
        <p:spPr>
          <a:xfrm>
            <a:off x="652463" y="4438650"/>
            <a:ext cx="728662" cy="143827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5" name="object 2"/>
          <p:cNvSpPr txBox="1">
            <a:spLocks/>
          </p:cNvSpPr>
          <p:nvPr/>
        </p:nvSpPr>
        <p:spPr>
          <a:xfrm>
            <a:off x="1868488" y="492125"/>
            <a:ext cx="6981825" cy="1385888"/>
          </a:xfrm>
          <a:prstGeom prst="rect">
            <a:avLst/>
          </a:prstGeom>
        </p:spPr>
        <p:txBody>
          <a:bodyPr lIns="0" tIns="3091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 eaLnBrk="1" fontAlgn="auto" hangingPunct="1">
              <a:spcBef>
                <a:spcPts val="241"/>
              </a:spcBef>
              <a:spcAft>
                <a:spcPts val="0"/>
              </a:spcAft>
              <a:defRPr/>
            </a:pPr>
            <a:r>
              <a:rPr lang="en-US" sz="8800" kern="0" spc="21" dirty="0" smtClean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KIMYO</a:t>
            </a:r>
            <a:endParaRPr lang="uz-Cyrl-UZ" sz="5400" kern="0" spc="21" dirty="0">
              <a:solidFill>
                <a:sysClr val="window" lastClr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11"/>
          <p:cNvSpPr/>
          <p:nvPr/>
        </p:nvSpPr>
        <p:spPr>
          <a:xfrm>
            <a:off x="1042988" y="584200"/>
            <a:ext cx="241300" cy="4968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12"/>
          <p:cNvSpPr/>
          <p:nvPr/>
        </p:nvSpPr>
        <p:spPr>
          <a:xfrm>
            <a:off x="1165225" y="896938"/>
            <a:ext cx="452438" cy="601662"/>
          </a:xfrm>
          <a:custGeom>
            <a:avLst/>
            <a:gdLst/>
            <a:ahLst/>
            <a:cxnLst/>
            <a:rect l="l" t="t" r="r" b="b"/>
            <a:pathLst>
              <a:path w="213359" h="284480">
                <a:moveTo>
                  <a:pt x="138573" y="0"/>
                </a:moveTo>
                <a:lnTo>
                  <a:pt x="73845" y="0"/>
                </a:lnTo>
                <a:lnTo>
                  <a:pt x="66311" y="1380"/>
                </a:lnTo>
                <a:lnTo>
                  <a:pt x="60292" y="5191"/>
                </a:lnTo>
                <a:lnTo>
                  <a:pt x="56302" y="10942"/>
                </a:lnTo>
                <a:lnTo>
                  <a:pt x="55041" y="17230"/>
                </a:lnTo>
                <a:lnTo>
                  <a:pt x="54958" y="27298"/>
                </a:lnTo>
                <a:lnTo>
                  <a:pt x="61212" y="34757"/>
                </a:lnTo>
                <a:lnTo>
                  <a:pt x="69683" y="36658"/>
                </a:lnTo>
                <a:lnTo>
                  <a:pt x="69683" y="80002"/>
                </a:lnTo>
                <a:lnTo>
                  <a:pt x="6603" y="211507"/>
                </a:lnTo>
                <a:lnTo>
                  <a:pt x="0" y="236544"/>
                </a:lnTo>
                <a:lnTo>
                  <a:pt x="6546" y="260064"/>
                </a:lnTo>
                <a:lnTo>
                  <a:pt x="23619" y="277514"/>
                </a:lnTo>
                <a:lnTo>
                  <a:pt x="48583" y="284342"/>
                </a:lnTo>
                <a:lnTo>
                  <a:pt x="164190" y="284342"/>
                </a:lnTo>
                <a:lnTo>
                  <a:pt x="189161" y="277510"/>
                </a:lnTo>
                <a:lnTo>
                  <a:pt x="194858" y="271688"/>
                </a:lnTo>
                <a:lnTo>
                  <a:pt x="48583" y="271688"/>
                </a:lnTo>
                <a:lnTo>
                  <a:pt x="30127" y="266638"/>
                </a:lnTo>
                <a:lnTo>
                  <a:pt x="17508" y="253735"/>
                </a:lnTo>
                <a:lnTo>
                  <a:pt x="12672" y="236350"/>
                </a:lnTo>
                <a:lnTo>
                  <a:pt x="17554" y="217850"/>
                </a:lnTo>
                <a:lnTo>
                  <a:pt x="75807" y="117302"/>
                </a:lnTo>
                <a:lnTo>
                  <a:pt x="78923" y="108660"/>
                </a:lnTo>
                <a:lnTo>
                  <a:pt x="80936" y="97586"/>
                </a:lnTo>
                <a:lnTo>
                  <a:pt x="82017" y="87044"/>
                </a:lnTo>
                <a:lnTo>
                  <a:pt x="82340" y="80002"/>
                </a:lnTo>
                <a:lnTo>
                  <a:pt x="82340" y="37127"/>
                </a:lnTo>
                <a:lnTo>
                  <a:pt x="102619" y="37127"/>
                </a:lnTo>
                <a:lnTo>
                  <a:pt x="105456" y="34293"/>
                </a:lnTo>
                <a:lnTo>
                  <a:pt x="105337" y="27179"/>
                </a:lnTo>
                <a:lnTo>
                  <a:pt x="102623" y="24469"/>
                </a:lnTo>
                <a:lnTo>
                  <a:pt x="70352" y="24469"/>
                </a:lnTo>
                <a:lnTo>
                  <a:pt x="67515" y="21631"/>
                </a:lnTo>
                <a:lnTo>
                  <a:pt x="67515" y="14375"/>
                </a:lnTo>
                <a:lnTo>
                  <a:pt x="70795" y="12658"/>
                </a:lnTo>
                <a:lnTo>
                  <a:pt x="156737" y="12658"/>
                </a:lnTo>
                <a:lnTo>
                  <a:pt x="156164" y="10394"/>
                </a:lnTo>
                <a:lnTo>
                  <a:pt x="152018" y="4932"/>
                </a:lnTo>
                <a:lnTo>
                  <a:pt x="145979" y="1311"/>
                </a:lnTo>
                <a:lnTo>
                  <a:pt x="138573" y="0"/>
                </a:lnTo>
                <a:close/>
              </a:path>
              <a:path w="213359" h="284480">
                <a:moveTo>
                  <a:pt x="156737" y="12658"/>
                </a:moveTo>
                <a:lnTo>
                  <a:pt x="141675" y="12658"/>
                </a:lnTo>
                <a:lnTo>
                  <a:pt x="145084" y="14273"/>
                </a:lnTo>
                <a:lnTo>
                  <a:pt x="145223" y="17230"/>
                </a:lnTo>
                <a:lnTo>
                  <a:pt x="145260" y="21631"/>
                </a:lnTo>
                <a:lnTo>
                  <a:pt x="142421" y="24469"/>
                </a:lnTo>
                <a:lnTo>
                  <a:pt x="120911" y="24469"/>
                </a:lnTo>
                <a:lnTo>
                  <a:pt x="118197" y="27179"/>
                </a:lnTo>
                <a:lnTo>
                  <a:pt x="118077" y="34293"/>
                </a:lnTo>
                <a:lnTo>
                  <a:pt x="120911" y="37127"/>
                </a:lnTo>
                <a:lnTo>
                  <a:pt x="130432" y="37127"/>
                </a:lnTo>
                <a:lnTo>
                  <a:pt x="130432" y="80002"/>
                </a:lnTo>
                <a:lnTo>
                  <a:pt x="195218" y="217850"/>
                </a:lnTo>
                <a:lnTo>
                  <a:pt x="200103" y="236350"/>
                </a:lnTo>
                <a:lnTo>
                  <a:pt x="195264" y="253741"/>
                </a:lnTo>
                <a:lnTo>
                  <a:pt x="182645" y="266640"/>
                </a:lnTo>
                <a:lnTo>
                  <a:pt x="164190" y="271688"/>
                </a:lnTo>
                <a:lnTo>
                  <a:pt x="194858" y="271688"/>
                </a:lnTo>
                <a:lnTo>
                  <a:pt x="206234" y="260054"/>
                </a:lnTo>
                <a:lnTo>
                  <a:pt x="212780" y="236544"/>
                </a:lnTo>
                <a:lnTo>
                  <a:pt x="206170" y="211507"/>
                </a:lnTo>
                <a:lnTo>
                  <a:pt x="147916" y="110956"/>
                </a:lnTo>
                <a:lnTo>
                  <a:pt x="146077" y="105444"/>
                </a:lnTo>
                <a:lnTo>
                  <a:pt x="144537" y="97008"/>
                </a:lnTo>
                <a:lnTo>
                  <a:pt x="143479" y="87808"/>
                </a:lnTo>
                <a:lnTo>
                  <a:pt x="143086" y="80002"/>
                </a:lnTo>
                <a:lnTo>
                  <a:pt x="143086" y="36658"/>
                </a:lnTo>
                <a:lnTo>
                  <a:pt x="151561" y="34757"/>
                </a:lnTo>
                <a:lnTo>
                  <a:pt x="157815" y="27298"/>
                </a:lnTo>
                <a:lnTo>
                  <a:pt x="157893" y="17230"/>
                </a:lnTo>
                <a:lnTo>
                  <a:pt x="156737" y="12658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3"/>
          <p:cNvSpPr/>
          <p:nvPr/>
        </p:nvSpPr>
        <p:spPr>
          <a:xfrm>
            <a:off x="1220788" y="1255713"/>
            <a:ext cx="339725" cy="1889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4"/>
          <p:cNvSpPr/>
          <p:nvPr/>
        </p:nvSpPr>
        <p:spPr>
          <a:xfrm>
            <a:off x="701675" y="896938"/>
            <a:ext cx="474663" cy="603250"/>
          </a:xfrm>
          <a:custGeom>
            <a:avLst/>
            <a:gdLst/>
            <a:ahLst/>
            <a:cxnLst/>
            <a:rect l="l" t="t" r="r" b="b"/>
            <a:pathLst>
              <a:path w="224154" h="285115">
                <a:moveTo>
                  <a:pt x="143981" y="0"/>
                </a:moveTo>
                <a:lnTo>
                  <a:pt x="74177" y="0"/>
                </a:lnTo>
                <a:lnTo>
                  <a:pt x="69411" y="1973"/>
                </a:lnTo>
                <a:lnTo>
                  <a:pt x="62240" y="9147"/>
                </a:lnTo>
                <a:lnTo>
                  <a:pt x="60267" y="13910"/>
                </a:lnTo>
                <a:lnTo>
                  <a:pt x="60267" y="24055"/>
                </a:lnTo>
                <a:lnTo>
                  <a:pt x="62240" y="28821"/>
                </a:lnTo>
                <a:lnTo>
                  <a:pt x="68406" y="34988"/>
                </a:lnTo>
                <a:lnTo>
                  <a:pt x="71607" y="36720"/>
                </a:lnTo>
                <a:lnTo>
                  <a:pt x="75085" y="37494"/>
                </a:lnTo>
                <a:lnTo>
                  <a:pt x="75048" y="67359"/>
                </a:lnTo>
                <a:lnTo>
                  <a:pt x="44385" y="83762"/>
                </a:lnTo>
                <a:lnTo>
                  <a:pt x="20689" y="108191"/>
                </a:lnTo>
                <a:lnTo>
                  <a:pt x="5413" y="138604"/>
                </a:lnTo>
                <a:lnTo>
                  <a:pt x="0" y="172968"/>
                </a:lnTo>
                <a:lnTo>
                  <a:pt x="8792" y="216446"/>
                </a:lnTo>
                <a:lnTo>
                  <a:pt x="32765" y="251986"/>
                </a:lnTo>
                <a:lnTo>
                  <a:pt x="68303" y="275966"/>
                </a:lnTo>
                <a:lnTo>
                  <a:pt x="111791" y="284764"/>
                </a:lnTo>
                <a:lnTo>
                  <a:pt x="112158" y="284764"/>
                </a:lnTo>
                <a:lnTo>
                  <a:pt x="155489" y="275855"/>
                </a:lnTo>
                <a:lnTo>
                  <a:pt x="161012" y="272110"/>
                </a:lnTo>
                <a:lnTo>
                  <a:pt x="112115" y="272110"/>
                </a:lnTo>
                <a:lnTo>
                  <a:pt x="73492" y="264406"/>
                </a:lnTo>
                <a:lnTo>
                  <a:pt x="41867" y="243186"/>
                </a:lnTo>
                <a:lnTo>
                  <a:pt x="20502" y="211642"/>
                </a:lnTo>
                <a:lnTo>
                  <a:pt x="12657" y="172966"/>
                </a:lnTo>
                <a:lnTo>
                  <a:pt x="17458" y="142490"/>
                </a:lnTo>
                <a:lnTo>
                  <a:pt x="31006" y="115519"/>
                </a:lnTo>
                <a:lnTo>
                  <a:pt x="52017" y="93857"/>
                </a:lnTo>
                <a:lnTo>
                  <a:pt x="79210" y="79311"/>
                </a:lnTo>
                <a:lnTo>
                  <a:pt x="84316" y="77537"/>
                </a:lnTo>
                <a:lnTo>
                  <a:pt x="87746" y="72731"/>
                </a:lnTo>
                <a:lnTo>
                  <a:pt x="87746" y="37969"/>
                </a:lnTo>
                <a:lnTo>
                  <a:pt x="102628" y="37959"/>
                </a:lnTo>
                <a:lnTo>
                  <a:pt x="105457" y="35133"/>
                </a:lnTo>
                <a:lnTo>
                  <a:pt x="105422" y="28112"/>
                </a:lnTo>
                <a:lnTo>
                  <a:pt x="102631" y="25312"/>
                </a:lnTo>
                <a:lnTo>
                  <a:pt x="75765" y="25300"/>
                </a:lnTo>
                <a:lnTo>
                  <a:pt x="72931" y="22467"/>
                </a:lnTo>
                <a:lnTo>
                  <a:pt x="72931" y="15501"/>
                </a:lnTo>
                <a:lnTo>
                  <a:pt x="75765" y="12665"/>
                </a:lnTo>
                <a:lnTo>
                  <a:pt x="162007" y="12658"/>
                </a:lnTo>
                <a:lnTo>
                  <a:pt x="161781" y="11563"/>
                </a:lnTo>
                <a:lnTo>
                  <a:pt x="157609" y="5533"/>
                </a:lnTo>
                <a:lnTo>
                  <a:pt x="151457" y="1481"/>
                </a:lnTo>
                <a:lnTo>
                  <a:pt x="143981" y="0"/>
                </a:lnTo>
                <a:close/>
              </a:path>
              <a:path w="224154" h="285115">
                <a:moveTo>
                  <a:pt x="162007" y="12658"/>
                </a:moveTo>
                <a:lnTo>
                  <a:pt x="147427" y="12658"/>
                </a:lnTo>
                <a:lnTo>
                  <a:pt x="150659" y="15314"/>
                </a:lnTo>
                <a:lnTo>
                  <a:pt x="150655" y="22467"/>
                </a:lnTo>
                <a:lnTo>
                  <a:pt x="147816" y="25300"/>
                </a:lnTo>
                <a:lnTo>
                  <a:pt x="144334" y="25312"/>
                </a:lnTo>
                <a:lnTo>
                  <a:pt x="120974" y="25312"/>
                </a:lnTo>
                <a:lnTo>
                  <a:pt x="118170" y="28112"/>
                </a:lnTo>
                <a:lnTo>
                  <a:pt x="118127" y="35133"/>
                </a:lnTo>
                <a:lnTo>
                  <a:pt x="120974" y="37969"/>
                </a:lnTo>
                <a:lnTo>
                  <a:pt x="135834" y="37969"/>
                </a:lnTo>
                <a:lnTo>
                  <a:pt x="135837" y="72731"/>
                </a:lnTo>
                <a:lnTo>
                  <a:pt x="139272" y="77537"/>
                </a:lnTo>
                <a:lnTo>
                  <a:pt x="144384" y="79319"/>
                </a:lnTo>
                <a:lnTo>
                  <a:pt x="171573" y="93864"/>
                </a:lnTo>
                <a:lnTo>
                  <a:pt x="192581" y="115525"/>
                </a:lnTo>
                <a:lnTo>
                  <a:pt x="206127" y="142494"/>
                </a:lnTo>
                <a:lnTo>
                  <a:pt x="210927" y="172968"/>
                </a:lnTo>
                <a:lnTo>
                  <a:pt x="203151" y="211424"/>
                </a:lnTo>
                <a:lnTo>
                  <a:pt x="181954" y="242909"/>
                </a:lnTo>
                <a:lnTo>
                  <a:pt x="150541" y="264209"/>
                </a:lnTo>
                <a:lnTo>
                  <a:pt x="112115" y="272110"/>
                </a:lnTo>
                <a:lnTo>
                  <a:pt x="161012" y="272110"/>
                </a:lnTo>
                <a:lnTo>
                  <a:pt x="190912" y="251836"/>
                </a:lnTo>
                <a:lnTo>
                  <a:pt x="214815" y="216333"/>
                </a:lnTo>
                <a:lnTo>
                  <a:pt x="223585" y="172966"/>
                </a:lnTo>
                <a:lnTo>
                  <a:pt x="218169" y="138601"/>
                </a:lnTo>
                <a:lnTo>
                  <a:pt x="202887" y="108188"/>
                </a:lnTo>
                <a:lnTo>
                  <a:pt x="179183" y="83761"/>
                </a:lnTo>
                <a:lnTo>
                  <a:pt x="148511" y="67359"/>
                </a:lnTo>
                <a:lnTo>
                  <a:pt x="148510" y="37494"/>
                </a:lnTo>
                <a:lnTo>
                  <a:pt x="156934" y="35618"/>
                </a:lnTo>
                <a:lnTo>
                  <a:pt x="163280" y="28155"/>
                </a:lnTo>
                <a:lnTo>
                  <a:pt x="163317" y="18982"/>
                </a:lnTo>
                <a:lnTo>
                  <a:pt x="162007" y="12658"/>
                </a:lnTo>
                <a:close/>
              </a:path>
              <a:path w="224154" h="285115">
                <a:moveTo>
                  <a:pt x="99154" y="37969"/>
                </a:moveTo>
                <a:lnTo>
                  <a:pt x="99017" y="37969"/>
                </a:lnTo>
                <a:lnTo>
                  <a:pt x="99154" y="37969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5"/>
          <p:cNvSpPr/>
          <p:nvPr/>
        </p:nvSpPr>
        <p:spPr>
          <a:xfrm>
            <a:off x="755650" y="1179513"/>
            <a:ext cx="365125" cy="2651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9"/>
          <p:cNvSpPr/>
          <p:nvPr/>
        </p:nvSpPr>
        <p:spPr>
          <a:xfrm>
            <a:off x="10015538" y="512763"/>
            <a:ext cx="1922462" cy="127635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lIns="0" tIns="0" rIns="0" bIns="0"/>
          <a:lstStyle/>
          <a:p>
            <a:pPr>
              <a:defRPr/>
            </a:pPr>
            <a:endParaRPr lang="ru-RU" sz="2396" dirty="0"/>
          </a:p>
          <a:p>
            <a:pPr>
              <a:defRPr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11-sinf</a:t>
            </a:r>
            <a:endParaRPr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10"/>
          <p:cNvSpPr/>
          <p:nvPr/>
        </p:nvSpPr>
        <p:spPr>
          <a:xfrm>
            <a:off x="10015538" y="527050"/>
            <a:ext cx="1922462" cy="127635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7181" name="object 4"/>
          <p:cNvSpPr txBox="1">
            <a:spLocks noChangeArrowheads="1"/>
          </p:cNvSpPr>
          <p:nvPr/>
        </p:nvSpPr>
        <p:spPr bwMode="auto">
          <a:xfrm>
            <a:off x="1838325" y="2595563"/>
            <a:ext cx="10099675" cy="768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9525" rIns="0" bIns="0">
            <a:spAutoFit/>
          </a:bodyPr>
          <a:lstStyle>
            <a:lvl1pPr marL="381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buNone/>
            </a:pPr>
            <a:r>
              <a:rPr lang="uz-Latn-UZ" altLang="ru-RU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ru-RU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avzu</a:t>
            </a:r>
            <a:r>
              <a:rPr lang="uz-Latn-UZ" altLang="ru-RU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altLang="ru-RU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Molyar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konsentratsiya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18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738011"/>
              </p:ext>
            </p:extLst>
          </p:nvPr>
        </p:nvGraphicFramePr>
        <p:xfrm>
          <a:off x="2255838" y="4248150"/>
          <a:ext cx="1719262" cy="154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hem3D" r:id="rId6" imgW="4986926" imgH="4486231" progId="Chem3D.Document.8">
                  <p:embed/>
                </p:oleObj>
              </mc:Choice>
              <mc:Fallback>
                <p:oleObj name="Chem3D" r:id="rId6" imgW="4986926" imgH="4486231" progId="Chem3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838" y="4248150"/>
                        <a:ext cx="1719262" cy="154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90723"/>
              </p:ext>
            </p:extLst>
          </p:nvPr>
        </p:nvGraphicFramePr>
        <p:xfrm>
          <a:off x="7995444" y="4248150"/>
          <a:ext cx="1709738" cy="174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em3D" r:id="rId8" imgW="5328881" imgH="5427538" progId="Chem3D.Document.8">
                  <p:embed/>
                </p:oleObj>
              </mc:Choice>
              <mc:Fallback>
                <p:oleObj name="Chem3D" r:id="rId8" imgW="5328881" imgH="5427538" progId="Chem3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5444" y="4248150"/>
                        <a:ext cx="1709738" cy="174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037453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r>
              <a:rPr lang="en-US" sz="5400" b="1" dirty="0" err="1" smtClean="0">
                <a:solidFill>
                  <a:schemeClr val="bg1"/>
                </a:solidFill>
              </a:rPr>
              <a:t>Mustaqil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bajarish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uchun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topshiriqlar</a:t>
            </a:r>
            <a:r>
              <a:rPr lang="en-US" sz="5400" b="1" smtClean="0">
                <a:solidFill>
                  <a:schemeClr val="bg1"/>
                </a:solidFill>
              </a:rPr>
              <a:t>: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3331" y="1825625"/>
            <a:ext cx="10713493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4000" dirty="0" smtClean="0"/>
              <a:t>1. </a:t>
            </a:r>
            <a:r>
              <a:rPr lang="en-US" sz="4000" dirty="0" err="1" smtClean="0"/>
              <a:t>Darslikdagi</a:t>
            </a:r>
            <a:r>
              <a:rPr lang="en-US" sz="4000" dirty="0" smtClean="0"/>
              <a:t>  18 </a:t>
            </a:r>
            <a:r>
              <a:rPr lang="en-US" sz="4000" dirty="0" err="1" smtClean="0"/>
              <a:t>mavzuni</a:t>
            </a:r>
            <a:r>
              <a:rPr lang="en-US" sz="4000" dirty="0" smtClean="0"/>
              <a:t> </a:t>
            </a:r>
            <a:r>
              <a:rPr lang="en-US" sz="4000" dirty="0" err="1" smtClean="0"/>
              <a:t>o‘qib</a:t>
            </a:r>
            <a:r>
              <a:rPr lang="en-US" sz="4000" dirty="0" smtClean="0"/>
              <a:t>, </a:t>
            </a:r>
            <a:r>
              <a:rPr lang="en-US" sz="4000" dirty="0" err="1" smtClean="0"/>
              <a:t>kerakli</a:t>
            </a:r>
            <a:r>
              <a:rPr lang="en-US" sz="4000" dirty="0" smtClean="0"/>
              <a:t> </a:t>
            </a:r>
            <a:r>
              <a:rPr lang="en-US" sz="4000" dirty="0" err="1" smtClean="0"/>
              <a:t>formulalarni</a:t>
            </a:r>
            <a:r>
              <a:rPr lang="en-US" sz="4000" dirty="0" smtClean="0"/>
              <a:t> </a:t>
            </a:r>
            <a:r>
              <a:rPr lang="en-US" sz="4000" dirty="0" err="1" smtClean="0"/>
              <a:t>daftarga</a:t>
            </a:r>
            <a:r>
              <a:rPr lang="en-US" sz="4000" dirty="0" smtClean="0"/>
              <a:t> </a:t>
            </a:r>
            <a:r>
              <a:rPr lang="en-US" sz="4000" dirty="0" err="1" smtClean="0"/>
              <a:t>qayd</a:t>
            </a:r>
            <a:r>
              <a:rPr lang="en-US" sz="4000" dirty="0" smtClean="0"/>
              <a:t> </a:t>
            </a:r>
            <a:r>
              <a:rPr lang="en-US" sz="4000" dirty="0" err="1" smtClean="0"/>
              <a:t>eting</a:t>
            </a:r>
            <a:r>
              <a:rPr lang="en-US" sz="4000" dirty="0" smtClean="0"/>
              <a:t>. </a:t>
            </a:r>
          </a:p>
          <a:p>
            <a:pPr marL="0" indent="0">
              <a:buNone/>
            </a:pPr>
            <a:r>
              <a:rPr lang="en-US" sz="4000" dirty="0" smtClean="0"/>
              <a:t>2. 88-sahifadagi 2-,4-,6-,</a:t>
            </a:r>
            <a:r>
              <a:rPr lang="en-US" sz="4000" dirty="0" smtClean="0"/>
              <a:t>8 –</a:t>
            </a:r>
            <a:r>
              <a:rPr lang="en-US" sz="4000" dirty="0" err="1" smtClean="0"/>
              <a:t>masalalarni</a:t>
            </a:r>
            <a:r>
              <a:rPr lang="en-US" sz="4000" dirty="0" smtClean="0"/>
              <a:t> </a:t>
            </a:r>
            <a:r>
              <a:rPr lang="en-US" sz="4000" dirty="0" err="1" smtClean="0"/>
              <a:t>ishlash</a:t>
            </a:r>
            <a:r>
              <a:rPr lang="en-US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25991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7296" y="0"/>
            <a:ext cx="12219296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dirty="0" smtClean="0"/>
              <a:t>               </a:t>
            </a:r>
            <a:r>
              <a:rPr lang="en-US" sz="6000" b="1" dirty="0" err="1" smtClean="0">
                <a:solidFill>
                  <a:schemeClr val="bg1"/>
                </a:solidFill>
              </a:rPr>
              <a:t>Molyar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>
                <a:solidFill>
                  <a:schemeClr val="bg1"/>
                </a:solidFill>
              </a:rPr>
              <a:t>konsentratsiya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0889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4000" dirty="0" smtClean="0"/>
              <a:t>1 </a:t>
            </a:r>
            <a:r>
              <a:rPr lang="en-US" sz="4000" dirty="0" err="1" smtClean="0"/>
              <a:t>litr</a:t>
            </a:r>
            <a:r>
              <a:rPr lang="en-US" sz="4000" dirty="0" smtClean="0"/>
              <a:t> </a:t>
            </a:r>
            <a:r>
              <a:rPr lang="en-US" sz="4000" dirty="0" err="1" smtClean="0"/>
              <a:t>eritmada</a:t>
            </a:r>
            <a:r>
              <a:rPr lang="en-US" sz="4000" dirty="0" smtClean="0"/>
              <a:t> </a:t>
            </a:r>
            <a:r>
              <a:rPr lang="en-US" sz="4000" dirty="0" err="1" smtClean="0"/>
              <a:t>erigan</a:t>
            </a:r>
            <a:r>
              <a:rPr lang="en-US" sz="4000" dirty="0" smtClean="0"/>
              <a:t> </a:t>
            </a:r>
            <a:r>
              <a:rPr lang="en-US" sz="4000" dirty="0" err="1" smtClean="0"/>
              <a:t>moddaning</a:t>
            </a:r>
            <a:r>
              <a:rPr lang="en-US" sz="4000" dirty="0" smtClean="0"/>
              <a:t> </a:t>
            </a:r>
            <a:r>
              <a:rPr lang="en-US" sz="4000" dirty="0" err="1" smtClean="0"/>
              <a:t>mollar</a:t>
            </a:r>
            <a:r>
              <a:rPr lang="en-US" sz="4000" dirty="0" smtClean="0"/>
              <a:t> </a:t>
            </a:r>
            <a:r>
              <a:rPr lang="en-US" sz="4000" dirty="0" err="1" smtClean="0"/>
              <a:t>soniga</a:t>
            </a:r>
            <a:r>
              <a:rPr lang="en-US" sz="4000" dirty="0" smtClean="0"/>
              <a:t> </a:t>
            </a:r>
            <a:r>
              <a:rPr lang="en-US" sz="4000" dirty="0" err="1" smtClean="0"/>
              <a:t>molyar</a:t>
            </a:r>
            <a:r>
              <a:rPr lang="en-US" sz="4000" dirty="0" smtClean="0"/>
              <a:t> </a:t>
            </a:r>
            <a:r>
              <a:rPr lang="en-US" sz="4000" dirty="0" err="1" smtClean="0"/>
              <a:t>konsentratsiya</a:t>
            </a:r>
            <a:r>
              <a:rPr lang="en-US" sz="4000" dirty="0"/>
              <a:t> </a:t>
            </a:r>
            <a:r>
              <a:rPr lang="en-US" sz="4000" dirty="0" smtClean="0"/>
              <a:t>  </a:t>
            </a:r>
            <a:r>
              <a:rPr lang="en-US" sz="4000" dirty="0" err="1" smtClean="0"/>
              <a:t>deyiladi</a:t>
            </a:r>
            <a:r>
              <a:rPr lang="en-US" sz="4000" dirty="0" smtClean="0"/>
              <a:t>.   </a:t>
            </a:r>
          </a:p>
          <a:p>
            <a:pPr marL="0" indent="0">
              <a:buNone/>
            </a:pP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129051" y="3407616"/>
                <a:ext cx="2524836" cy="118735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4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US" sz="4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4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ru-RU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9051" y="3407616"/>
                <a:ext cx="2524836" cy="118735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368119" y="3407616"/>
                <a:ext cx="5509146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sz="3600" dirty="0"/>
                  <a:t>-</a:t>
                </a:r>
                <a:r>
                  <a:rPr lang="en-US" sz="3600" dirty="0" err="1"/>
                  <a:t>molyar</a:t>
                </a:r>
                <a:r>
                  <a:rPr lang="en-US" sz="3600" dirty="0"/>
                  <a:t> </a:t>
                </a:r>
                <a:r>
                  <a:rPr lang="en-US" sz="3600" dirty="0" err="1"/>
                  <a:t>konsentratsiya</a:t>
                </a:r>
                <a:endParaRPr lang="en-US" sz="3600" dirty="0"/>
              </a:p>
              <a:p>
                <a:r>
                  <a:rPr lang="en-US" sz="3600" dirty="0"/>
                  <a:t>n- </a:t>
                </a:r>
                <a:r>
                  <a:rPr lang="en-US" sz="3600" dirty="0" err="1"/>
                  <a:t>moddaning</a:t>
                </a:r>
                <a:r>
                  <a:rPr lang="en-US" sz="3600" dirty="0"/>
                  <a:t> </a:t>
                </a:r>
                <a:r>
                  <a:rPr lang="en-US" sz="3600" dirty="0" err="1"/>
                  <a:t>miqdori</a:t>
                </a:r>
                <a:endParaRPr lang="en-US" sz="3600" dirty="0"/>
              </a:p>
              <a:p>
                <a:r>
                  <a:rPr lang="en-US" sz="3600" dirty="0"/>
                  <a:t>V </a:t>
                </a:r>
                <a:r>
                  <a:rPr lang="en-US" sz="3600" dirty="0" err="1"/>
                  <a:t>eritmaning</a:t>
                </a:r>
                <a:r>
                  <a:rPr lang="en-US" sz="3600" dirty="0"/>
                  <a:t> </a:t>
                </a:r>
                <a:r>
                  <a:rPr lang="en-US" sz="3600" dirty="0" err="1"/>
                  <a:t>hajmi</a:t>
                </a:r>
                <a:endParaRPr lang="ru-RU" sz="36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8119" y="3407616"/>
                <a:ext cx="5509146" cy="1754326"/>
              </a:xfrm>
              <a:prstGeom prst="rect">
                <a:avLst/>
              </a:prstGeom>
              <a:blipFill rotWithShape="0">
                <a:blip r:embed="rId3"/>
                <a:stretch>
                  <a:fillRect l="-3433" t="-5556" r="-775" b="-121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7195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585" y="1811977"/>
            <a:ext cx="1093981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Molyar</a:t>
            </a:r>
            <a:r>
              <a:rPr lang="en-US" sz="4000" dirty="0" smtClean="0"/>
              <a:t> </a:t>
            </a:r>
            <a:r>
              <a:rPr lang="en-US" sz="4000" dirty="0" err="1" smtClean="0"/>
              <a:t>konsentratsiyaning</a:t>
            </a:r>
            <a:r>
              <a:rPr lang="en-US" sz="4000" dirty="0" smtClean="0"/>
              <a:t> </a:t>
            </a:r>
            <a:r>
              <a:rPr lang="en-US" sz="4000" dirty="0" err="1" smtClean="0"/>
              <a:t>birligi</a:t>
            </a:r>
            <a:r>
              <a:rPr lang="en-US" sz="4000" dirty="0" smtClean="0"/>
              <a:t>  </a:t>
            </a:r>
            <a:r>
              <a:rPr lang="en-US" sz="4000" dirty="0" err="1" smtClean="0">
                <a:solidFill>
                  <a:srgbClr val="002060"/>
                </a:solidFill>
              </a:rPr>
              <a:t>mol</a:t>
            </a:r>
            <a:r>
              <a:rPr lang="en-US" sz="4000" dirty="0" smtClean="0">
                <a:solidFill>
                  <a:srgbClr val="002060"/>
                </a:solidFill>
              </a:rPr>
              <a:t>/</a:t>
            </a:r>
            <a:r>
              <a:rPr lang="en-US" sz="4000" dirty="0" err="1" smtClean="0">
                <a:solidFill>
                  <a:srgbClr val="002060"/>
                </a:solidFill>
              </a:rPr>
              <a:t>litr</a:t>
            </a:r>
            <a:r>
              <a:rPr lang="en-US" sz="4000" dirty="0" smtClean="0"/>
              <a:t>  </a:t>
            </a:r>
            <a:r>
              <a:rPr lang="en-US" sz="4000" dirty="0" err="1" smtClean="0"/>
              <a:t>yoki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2060"/>
                </a:solidFill>
              </a:rPr>
              <a:t>M</a:t>
            </a:r>
            <a:r>
              <a:rPr lang="en-US" sz="4000" dirty="0" smtClean="0"/>
              <a:t> dir.</a:t>
            </a:r>
          </a:p>
          <a:p>
            <a:pPr marL="0" indent="0">
              <a:buNone/>
            </a:pPr>
            <a:r>
              <a:rPr lang="en-US" sz="4000" dirty="0" err="1" smtClean="0"/>
              <a:t>Modda</a:t>
            </a:r>
            <a:r>
              <a:rPr lang="en-US" sz="4000" dirty="0" smtClean="0"/>
              <a:t> </a:t>
            </a:r>
            <a:r>
              <a:rPr lang="en-US" sz="4000" dirty="0" err="1" smtClean="0"/>
              <a:t>miqdorining</a:t>
            </a:r>
            <a:r>
              <a:rPr lang="en-US" sz="4000" dirty="0" smtClean="0"/>
              <a:t> </a:t>
            </a:r>
            <a:r>
              <a:rPr lang="en-US" sz="4000" dirty="0" err="1" smtClean="0"/>
              <a:t>birligi</a:t>
            </a:r>
            <a:r>
              <a:rPr lang="en-US" sz="4000" dirty="0" smtClean="0"/>
              <a:t>  </a:t>
            </a:r>
            <a:r>
              <a:rPr lang="en-US" sz="4000" dirty="0" err="1" smtClean="0">
                <a:solidFill>
                  <a:srgbClr val="002060"/>
                </a:solidFill>
              </a:rPr>
              <a:t>mol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smtClean="0"/>
              <a:t>da, </a:t>
            </a:r>
            <a:r>
              <a:rPr lang="en-US" sz="4000" dirty="0" err="1" smtClean="0"/>
              <a:t>eritmaning</a:t>
            </a:r>
            <a:r>
              <a:rPr lang="en-US" sz="4000" dirty="0" smtClean="0"/>
              <a:t> </a:t>
            </a:r>
            <a:r>
              <a:rPr lang="en-US" sz="4000" dirty="0" err="1" smtClean="0"/>
              <a:t>hajmi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litr</a:t>
            </a:r>
            <a:r>
              <a:rPr lang="en-US" sz="4000" dirty="0" err="1" smtClean="0"/>
              <a:t>da</a:t>
            </a:r>
            <a:r>
              <a:rPr lang="en-US" sz="4000" dirty="0" smtClean="0"/>
              <a:t> </a:t>
            </a:r>
            <a:r>
              <a:rPr lang="en-US" sz="4000" dirty="0" err="1" smtClean="0"/>
              <a:t>o‘lchanadi</a:t>
            </a:r>
            <a:r>
              <a:rPr lang="en-US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68789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01254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Modda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miqdori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yoki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hajmni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topish</a:t>
            </a:r>
            <a:endParaRPr lang="ru-RU" sz="5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351127" y="2674961"/>
                <a:ext cx="3029804" cy="174691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4000" dirty="0" smtClean="0">
                    <a:solidFill>
                      <a:srgbClr val="002060"/>
                    </a:solidFill>
                  </a:rPr>
                  <a:t>n=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sz="4000" dirty="0">
                    <a:solidFill>
                      <a:srgbClr val="002060"/>
                    </a:solidFill>
                  </a:rPr>
                  <a:t>x V</a:t>
                </a:r>
                <a:endParaRPr lang="ru-RU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1127" y="2674961"/>
                <a:ext cx="3029804" cy="1746914"/>
              </a:xfrm>
              <a:prstGeom prst="rect">
                <a:avLst/>
              </a:prstGeom>
              <a:blipFill rotWithShape="0">
                <a:blip r:embed="rId2"/>
                <a:stretch>
                  <a:fillRect l="-70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6919415" y="2674961"/>
                <a:ext cx="3330053" cy="174691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70C0"/>
                    </a:solidFill>
                  </a:rPr>
                  <a:t>V=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sSub>
                          <m:sSubPr>
                            <m:ctrlPr>
                              <a:rPr lang="en-US" sz="54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5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5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den>
                    </m:f>
                  </m:oMath>
                </a14:m>
                <a:endParaRPr lang="ru-RU" sz="5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9415" y="2674961"/>
                <a:ext cx="3330053" cy="17469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7150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Molyar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konsentratsiyani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zichlikka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bog‘liqligi</a:t>
            </a:r>
            <a:endParaRPr lang="ru-RU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402004" y="2224585"/>
                <a:ext cx="4094329" cy="227917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8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4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sz="4800" dirty="0">
                    <a:solidFill>
                      <a:srgbClr val="0070C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66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%</m:t>
                        </m:r>
                        <m:r>
                          <a:rPr lang="en-US" sz="66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66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en-US" sz="66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66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66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</m:oMath>
                </a14:m>
                <a:endParaRPr lang="ru-RU" sz="6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2004" y="2224585"/>
                <a:ext cx="4094329" cy="227917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2289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       </a:t>
            </a:r>
            <a:r>
              <a:rPr lang="en-US" sz="6000" b="1" dirty="0" smtClean="0">
                <a:solidFill>
                  <a:schemeClr val="bg1"/>
                </a:solidFill>
              </a:rPr>
              <a:t>1-masala   </a:t>
            </a:r>
            <a:r>
              <a:rPr lang="en-US" b="1" dirty="0" smtClean="0">
                <a:solidFill>
                  <a:schemeClr val="bg1"/>
                </a:solidFill>
              </a:rPr>
              <a:t>(88 bet)</a:t>
            </a:r>
            <a:endParaRPr lang="ru-RU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60779" y="1634557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400" dirty="0" smtClean="0"/>
                  <a:t>1,25 </a:t>
                </a:r>
                <a:r>
                  <a:rPr lang="en-US" sz="4400" dirty="0" err="1" smtClean="0"/>
                  <a:t>mol</a:t>
                </a:r>
                <a:r>
                  <a:rPr lang="en-US" sz="4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𝐶𝑎𝐶𝐼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400" dirty="0" smtClean="0"/>
                  <a:t> </a:t>
                </a:r>
                <a:r>
                  <a:rPr lang="en-US" sz="4400" dirty="0" err="1" smtClean="0"/>
                  <a:t>suvda</a:t>
                </a:r>
                <a:r>
                  <a:rPr lang="en-US" sz="4400" dirty="0" smtClean="0"/>
                  <a:t> </a:t>
                </a:r>
                <a:r>
                  <a:rPr lang="en-US" sz="4400" dirty="0" err="1" smtClean="0"/>
                  <a:t>eritilib</a:t>
                </a:r>
                <a:r>
                  <a:rPr lang="en-US" sz="4400" dirty="0" smtClean="0"/>
                  <a:t> 500 ml </a:t>
                </a:r>
                <a:r>
                  <a:rPr lang="en-US" sz="4400" dirty="0" err="1" smtClean="0"/>
                  <a:t>eritma</a:t>
                </a:r>
                <a:r>
                  <a:rPr lang="en-US" sz="4400" dirty="0" smtClean="0"/>
                  <a:t> </a:t>
                </a:r>
                <a:r>
                  <a:rPr lang="en-US" sz="4400" dirty="0" err="1" smtClean="0"/>
                  <a:t>tayyorlandi</a:t>
                </a:r>
                <a:r>
                  <a:rPr lang="en-US" sz="4400" dirty="0" smtClean="0"/>
                  <a:t>. </a:t>
                </a:r>
                <a:r>
                  <a:rPr lang="en-US" sz="4400" dirty="0" err="1" smtClean="0"/>
                  <a:t>Hosil</a:t>
                </a:r>
                <a:r>
                  <a:rPr lang="en-US" sz="4400" dirty="0" smtClean="0"/>
                  <a:t> </a:t>
                </a:r>
                <a:r>
                  <a:rPr lang="en-US" sz="4400" dirty="0" err="1" smtClean="0"/>
                  <a:t>bo‘lgan</a:t>
                </a:r>
                <a:r>
                  <a:rPr lang="en-US" sz="4400" dirty="0" smtClean="0"/>
                  <a:t> </a:t>
                </a:r>
                <a:r>
                  <a:rPr lang="en-US" sz="4400" dirty="0" err="1" smtClean="0"/>
                  <a:t>eritmaning</a:t>
                </a:r>
                <a:r>
                  <a:rPr lang="en-US" sz="4400" dirty="0" smtClean="0"/>
                  <a:t> </a:t>
                </a:r>
                <a:r>
                  <a:rPr lang="en-US" sz="4400" dirty="0" err="1" smtClean="0"/>
                  <a:t>molyar</a:t>
                </a:r>
                <a:r>
                  <a:rPr lang="en-US" sz="4400" dirty="0" smtClean="0"/>
                  <a:t> </a:t>
                </a:r>
                <a:r>
                  <a:rPr lang="en-US" sz="4400" dirty="0" err="1" smtClean="0"/>
                  <a:t>konsentratsiyasini</a:t>
                </a:r>
                <a:r>
                  <a:rPr lang="en-US" sz="4400" dirty="0" smtClean="0"/>
                  <a:t> </a:t>
                </a:r>
                <a:r>
                  <a:rPr lang="en-US" sz="4400" dirty="0" err="1" smtClean="0"/>
                  <a:t>aniqlang</a:t>
                </a:r>
                <a:r>
                  <a:rPr lang="en-US" sz="4400" dirty="0" smtClean="0"/>
                  <a:t>.</a:t>
                </a:r>
                <a:endParaRPr lang="ru-RU" sz="4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0779" y="1634557"/>
                <a:ext cx="10515600" cy="4351338"/>
              </a:xfrm>
              <a:blipFill rotWithShape="0">
                <a:blip r:embed="rId2"/>
                <a:stretch>
                  <a:fillRect l="-2319" t="-44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149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 </a:t>
            </a:r>
            <a:r>
              <a:rPr lang="en-US" sz="6000" b="1" dirty="0">
                <a:solidFill>
                  <a:schemeClr val="bg1"/>
                </a:solidFill>
              </a:rPr>
              <a:t>3</a:t>
            </a:r>
            <a:r>
              <a:rPr lang="en-US" sz="6000" b="1" dirty="0" smtClean="0">
                <a:solidFill>
                  <a:schemeClr val="bg1"/>
                </a:solidFill>
              </a:rPr>
              <a:t>-masala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729" y="1825625"/>
            <a:ext cx="11136572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4400" dirty="0" err="1" smtClean="0"/>
              <a:t>Distillangan</a:t>
            </a:r>
            <a:r>
              <a:rPr lang="en-US" sz="4400" dirty="0" smtClean="0"/>
              <a:t> </a:t>
            </a:r>
            <a:r>
              <a:rPr lang="en-US" sz="4400" dirty="0" err="1" smtClean="0"/>
              <a:t>suvga</a:t>
            </a:r>
            <a:r>
              <a:rPr lang="en-US" sz="4400" dirty="0" smtClean="0"/>
              <a:t>  </a:t>
            </a:r>
            <a:r>
              <a:rPr lang="en-US" sz="4400" dirty="0" err="1" smtClean="0"/>
              <a:t>NaCI</a:t>
            </a:r>
            <a:r>
              <a:rPr lang="en-US" sz="4400" dirty="0" smtClean="0"/>
              <a:t> </a:t>
            </a:r>
            <a:r>
              <a:rPr lang="en-US" sz="4400" dirty="0" err="1" smtClean="0"/>
              <a:t>qo‘shilib</a:t>
            </a:r>
            <a:r>
              <a:rPr lang="en-US" sz="4400" dirty="0" smtClean="0"/>
              <a:t>, </a:t>
            </a:r>
            <a:r>
              <a:rPr lang="en-US" sz="4400" dirty="0" smtClean="0"/>
              <a:t>400 ml   3 </a:t>
            </a:r>
            <a:r>
              <a:rPr lang="en-US" sz="4400" dirty="0" smtClean="0"/>
              <a:t>M li </a:t>
            </a:r>
            <a:r>
              <a:rPr lang="en-US" sz="4400" dirty="0" err="1" smtClean="0"/>
              <a:t>eritma</a:t>
            </a:r>
            <a:r>
              <a:rPr lang="en-US" sz="4400" dirty="0" smtClean="0"/>
              <a:t> </a:t>
            </a:r>
            <a:r>
              <a:rPr lang="en-US" sz="4400" dirty="0" err="1" smtClean="0"/>
              <a:t>tayyorlandi</a:t>
            </a:r>
            <a:r>
              <a:rPr lang="en-US" sz="4400" dirty="0" smtClean="0"/>
              <a:t>. </a:t>
            </a:r>
            <a:r>
              <a:rPr lang="en-US" sz="4400" dirty="0" err="1" smtClean="0"/>
              <a:t>Qo‘shilgan</a:t>
            </a:r>
            <a:r>
              <a:rPr lang="en-US" sz="4400" dirty="0" smtClean="0"/>
              <a:t>  </a:t>
            </a:r>
            <a:r>
              <a:rPr lang="en-US" sz="4400" dirty="0" err="1" smtClean="0"/>
              <a:t>tuz</a:t>
            </a:r>
            <a:r>
              <a:rPr lang="en-US" sz="4400" dirty="0" smtClean="0"/>
              <a:t> </a:t>
            </a:r>
            <a:r>
              <a:rPr lang="en-US" sz="4400" dirty="0" err="1" smtClean="0"/>
              <a:t>massasini</a:t>
            </a:r>
            <a:r>
              <a:rPr lang="en-US" sz="4400" dirty="0" smtClean="0"/>
              <a:t> </a:t>
            </a:r>
            <a:r>
              <a:rPr lang="en-US" sz="4400" dirty="0" err="1" smtClean="0"/>
              <a:t>aniqlang</a:t>
            </a:r>
            <a:r>
              <a:rPr lang="en-US" sz="4400" dirty="0" smtClean="0"/>
              <a:t>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407999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</a:t>
            </a:r>
            <a:r>
              <a:rPr lang="en-US" sz="6000" b="1" dirty="0" smtClean="0">
                <a:solidFill>
                  <a:schemeClr val="bg1"/>
                </a:solidFill>
              </a:rPr>
              <a:t>5-masala </a:t>
            </a:r>
            <a:endParaRPr lang="ru-RU" sz="6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98795" y="1784681"/>
                <a:ext cx="10994409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  </a:t>
                </a:r>
                <a:r>
                  <a:rPr lang="en-US" sz="4000" dirty="0" smtClean="0"/>
                  <a:t>300 g </a:t>
                </a:r>
                <a:r>
                  <a:rPr lang="en-US" sz="4000" dirty="0" err="1" smtClean="0"/>
                  <a:t>suvga</a:t>
                </a:r>
                <a:r>
                  <a:rPr lang="en-US" sz="4000" dirty="0" smtClean="0"/>
                  <a:t> 147 g </a:t>
                </a:r>
                <a:r>
                  <a:rPr lang="en-US" sz="4000" dirty="0" err="1" smtClean="0"/>
                  <a:t>sulfat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kislota</a:t>
                </a:r>
                <a:r>
                  <a:rPr lang="en-US" sz="4000" dirty="0" smtClean="0"/>
                  <a:t>  </a:t>
                </a:r>
                <a:r>
                  <a:rPr lang="en-US" sz="4000" dirty="0" err="1" smtClean="0"/>
                  <a:t>qo‘shilishidan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hosil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bo‘lgan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eritmaning</a:t>
                </a:r>
                <a:r>
                  <a:rPr lang="en-US" sz="4000" dirty="0" smtClean="0"/>
                  <a:t> (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=1,1175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𝑚𝑙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000" dirty="0" smtClean="0"/>
                  <a:t> </a:t>
                </a:r>
                <a:r>
                  <a:rPr lang="en-US" sz="4000" dirty="0" err="1" smtClean="0"/>
                  <a:t>molyar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konsentratsiyasini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aniqlang</a:t>
                </a:r>
                <a:r>
                  <a:rPr lang="en-US" sz="4000" dirty="0" smtClean="0"/>
                  <a:t>.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8795" y="1784681"/>
                <a:ext cx="10994409" cy="4351338"/>
              </a:xfrm>
              <a:blipFill rotWithShape="0">
                <a:blip r:embed="rId2"/>
                <a:stretch>
                  <a:fillRect l="-1940" t="-3922" r="-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3852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 </a:t>
            </a:r>
            <a:r>
              <a:rPr lang="en-US" sz="6000" b="1" dirty="0" smtClean="0">
                <a:solidFill>
                  <a:schemeClr val="bg1"/>
                </a:solidFill>
              </a:rPr>
              <a:t>7-masala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4400" dirty="0" err="1" smtClean="0"/>
              <a:t>Tarkibida</a:t>
            </a:r>
            <a:r>
              <a:rPr lang="en-US" sz="4400" dirty="0" smtClean="0"/>
              <a:t> 11,7 g </a:t>
            </a:r>
            <a:r>
              <a:rPr lang="en-US" sz="4400" dirty="0" err="1" smtClean="0"/>
              <a:t>NaCI</a:t>
            </a:r>
            <a:r>
              <a:rPr lang="en-US" sz="4400" dirty="0" smtClean="0"/>
              <a:t> </a:t>
            </a:r>
            <a:r>
              <a:rPr lang="en-US" sz="4400" dirty="0" err="1" smtClean="0"/>
              <a:t>bo‘lgan</a:t>
            </a:r>
            <a:r>
              <a:rPr lang="en-US" sz="4400" dirty="0" smtClean="0"/>
              <a:t>, 0,5 M li  </a:t>
            </a:r>
            <a:r>
              <a:rPr lang="en-US" sz="4400" dirty="0" err="1" smtClean="0"/>
              <a:t>eritmaning</a:t>
            </a:r>
            <a:r>
              <a:rPr lang="en-US" sz="4400" dirty="0" smtClean="0"/>
              <a:t> </a:t>
            </a:r>
            <a:r>
              <a:rPr lang="en-US" sz="4400" dirty="0" err="1" smtClean="0"/>
              <a:t>hajmini</a:t>
            </a:r>
            <a:r>
              <a:rPr lang="en-US" sz="4400" dirty="0" smtClean="0"/>
              <a:t> </a:t>
            </a:r>
            <a:r>
              <a:rPr lang="en-US" sz="4400" dirty="0" err="1" smtClean="0"/>
              <a:t>aniqlang</a:t>
            </a:r>
            <a:r>
              <a:rPr lang="en-US" sz="4400" dirty="0" smtClean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254587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166</Words>
  <Application>Microsoft Office PowerPoint</Application>
  <PresentationFormat>Широкоэкранный</PresentationFormat>
  <Paragraphs>28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Тема Office</vt:lpstr>
      <vt:lpstr>CS Chem3D Model</vt:lpstr>
      <vt:lpstr>Презентация PowerPoint</vt:lpstr>
      <vt:lpstr>               Molyar konsentratsiya</vt:lpstr>
      <vt:lpstr>Презентация PowerPoint</vt:lpstr>
      <vt:lpstr> Modda miqdori yoki hajmni topish</vt:lpstr>
      <vt:lpstr> Molyar konsentratsiyani zichlikka bog‘liqligi</vt:lpstr>
      <vt:lpstr>                             1-masala   (88 bet)</vt:lpstr>
      <vt:lpstr>                       3-masala</vt:lpstr>
      <vt:lpstr>                   5-masala </vt:lpstr>
      <vt:lpstr>                       7-masala</vt:lpstr>
      <vt:lpstr>  Mustaqil bajarish uchun topshiriqlar: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Kimyo</dc:title>
  <dc:creator>Пользователь</dc:creator>
  <cp:lastModifiedBy>Учетная запись Майкрософт</cp:lastModifiedBy>
  <cp:revision>6</cp:revision>
  <dcterms:created xsi:type="dcterms:W3CDTF">2020-12-13T11:48:44Z</dcterms:created>
  <dcterms:modified xsi:type="dcterms:W3CDTF">2020-12-15T04:54:12Z</dcterms:modified>
</cp:coreProperties>
</file>