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7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34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2448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39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22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15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25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5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43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82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68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0F92B-0EC3-447E-81A9-F0B0E9A09D0B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7ECF5-86D0-4856-A338-1A3F93344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/>
          <p:cNvSpPr/>
          <p:nvPr/>
        </p:nvSpPr>
        <p:spPr>
          <a:xfrm>
            <a:off x="0" y="0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6" name="object 5"/>
          <p:cNvSpPr/>
          <p:nvPr/>
        </p:nvSpPr>
        <p:spPr>
          <a:xfrm>
            <a:off x="635000" y="2579688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7" name="object 6"/>
          <p:cNvSpPr/>
          <p:nvPr/>
        </p:nvSpPr>
        <p:spPr>
          <a:xfrm>
            <a:off x="652463" y="4438650"/>
            <a:ext cx="728662" cy="14382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5" name="object 2"/>
          <p:cNvSpPr txBox="1">
            <a:spLocks/>
          </p:cNvSpPr>
          <p:nvPr/>
        </p:nvSpPr>
        <p:spPr>
          <a:xfrm>
            <a:off x="1868488" y="492125"/>
            <a:ext cx="6981825" cy="138588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en-US" sz="8800" kern="0" spc="21" dirty="0" smtClean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endParaRPr lang="uz-Cyrl-UZ" sz="5400" kern="0" spc="21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11"/>
          <p:cNvSpPr/>
          <p:nvPr/>
        </p:nvSpPr>
        <p:spPr>
          <a:xfrm>
            <a:off x="1042988" y="584200"/>
            <a:ext cx="241300" cy="496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/>
          <p:cNvSpPr/>
          <p:nvPr/>
        </p:nvSpPr>
        <p:spPr>
          <a:xfrm>
            <a:off x="1165225" y="896938"/>
            <a:ext cx="452438" cy="601662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/>
          <p:cNvSpPr/>
          <p:nvPr/>
        </p:nvSpPr>
        <p:spPr>
          <a:xfrm>
            <a:off x="1220788" y="1255713"/>
            <a:ext cx="339725" cy="1889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/>
          <p:cNvSpPr/>
          <p:nvPr/>
        </p:nvSpPr>
        <p:spPr>
          <a:xfrm>
            <a:off x="701675" y="896938"/>
            <a:ext cx="474663" cy="603250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/>
          <p:cNvSpPr/>
          <p:nvPr/>
        </p:nvSpPr>
        <p:spPr>
          <a:xfrm>
            <a:off x="755650" y="1179513"/>
            <a:ext cx="365125" cy="26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9"/>
          <p:cNvSpPr/>
          <p:nvPr/>
        </p:nvSpPr>
        <p:spPr>
          <a:xfrm>
            <a:off x="10015538" y="512763"/>
            <a:ext cx="1922462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lang="ru-RU" sz="2396" dirty="0"/>
          </a:p>
          <a:p>
            <a:pPr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11-sinf</a:t>
            </a:r>
            <a:endParaRPr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/>
          <p:nvPr/>
        </p:nvSpPr>
        <p:spPr>
          <a:xfrm>
            <a:off x="10015538" y="527050"/>
            <a:ext cx="1922462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7181" name="object 4"/>
          <p:cNvSpPr txBox="1">
            <a:spLocks noChangeArrowheads="1"/>
          </p:cNvSpPr>
          <p:nvPr/>
        </p:nvSpPr>
        <p:spPr bwMode="auto">
          <a:xfrm>
            <a:off x="1838325" y="2595563"/>
            <a:ext cx="10099675" cy="768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9525" rIns="0" bIns="0">
            <a:spAutoFit/>
          </a:bodyPr>
          <a:lstStyle>
            <a:lvl1pPr marL="38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</a:pPr>
            <a:r>
              <a:rPr lang="uz-Latn-UZ" alt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ru-RU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uz-Latn-UZ" alt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Molyar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konsentratsiya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18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738011"/>
              </p:ext>
            </p:extLst>
          </p:nvPr>
        </p:nvGraphicFramePr>
        <p:xfrm>
          <a:off x="2255838" y="4248150"/>
          <a:ext cx="1719262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em3D" r:id="rId6" imgW="4986926" imgH="4486231" progId="Chem3D.Document.8">
                  <p:embed/>
                </p:oleObj>
              </mc:Choice>
              <mc:Fallback>
                <p:oleObj name="Chem3D" r:id="rId6" imgW="4986926" imgH="4486231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5838" y="4248150"/>
                        <a:ext cx="1719262" cy="154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90723"/>
              </p:ext>
            </p:extLst>
          </p:nvPr>
        </p:nvGraphicFramePr>
        <p:xfrm>
          <a:off x="7995444" y="4248150"/>
          <a:ext cx="17097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em3D" r:id="rId8" imgW="5328881" imgH="5427538" progId="Chem3D.Document.8">
                  <p:embed/>
                </p:oleObj>
              </mc:Choice>
              <mc:Fallback>
                <p:oleObj name="Chem3D" r:id="rId8" imgW="5328881" imgH="5427538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5444" y="4248150"/>
                        <a:ext cx="17097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037453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topshiriqlar</a:t>
            </a:r>
            <a:r>
              <a:rPr lang="en-US" sz="5400" b="1" smtClean="0">
                <a:solidFill>
                  <a:schemeClr val="bg1"/>
                </a:solidFill>
              </a:rPr>
              <a:t>: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331" y="1825625"/>
            <a:ext cx="10713493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000" dirty="0" smtClean="0"/>
              <a:t>1. </a:t>
            </a:r>
            <a:r>
              <a:rPr lang="en-US" sz="4000" dirty="0" err="1" smtClean="0"/>
              <a:t>Darslikdagi</a:t>
            </a:r>
            <a:r>
              <a:rPr lang="en-US" sz="4000" dirty="0" smtClean="0"/>
              <a:t>  18 </a:t>
            </a:r>
            <a:r>
              <a:rPr lang="en-US" sz="4000" dirty="0" err="1" smtClean="0"/>
              <a:t>mavzuni</a:t>
            </a:r>
            <a:r>
              <a:rPr lang="en-US" sz="4000" dirty="0" smtClean="0"/>
              <a:t> </a:t>
            </a:r>
            <a:r>
              <a:rPr lang="en-US" sz="4000" dirty="0" err="1" smtClean="0"/>
              <a:t>o‘qib</a:t>
            </a:r>
            <a:r>
              <a:rPr lang="en-US" sz="4000" dirty="0" smtClean="0"/>
              <a:t>, </a:t>
            </a:r>
            <a:r>
              <a:rPr lang="en-US" sz="4000" dirty="0" err="1" smtClean="0"/>
              <a:t>kerakli</a:t>
            </a:r>
            <a:r>
              <a:rPr lang="en-US" sz="4000" dirty="0" smtClean="0"/>
              <a:t> </a:t>
            </a:r>
            <a:r>
              <a:rPr lang="en-US" sz="4000" dirty="0" err="1" smtClean="0"/>
              <a:t>formulalarni</a:t>
            </a:r>
            <a:r>
              <a:rPr lang="en-US" sz="4000" dirty="0" smtClean="0"/>
              <a:t> </a:t>
            </a:r>
            <a:r>
              <a:rPr lang="en-US" sz="4000" dirty="0" err="1" smtClean="0"/>
              <a:t>daftarga</a:t>
            </a:r>
            <a:r>
              <a:rPr lang="en-US" sz="4000" dirty="0" smtClean="0"/>
              <a:t> </a:t>
            </a:r>
            <a:r>
              <a:rPr lang="en-US" sz="4000" dirty="0" err="1" smtClean="0"/>
              <a:t>qayd</a:t>
            </a:r>
            <a:r>
              <a:rPr lang="en-US" sz="4000" dirty="0" smtClean="0"/>
              <a:t> </a:t>
            </a:r>
            <a:r>
              <a:rPr lang="en-US" sz="4000" dirty="0" err="1" smtClean="0"/>
              <a:t>eting</a:t>
            </a:r>
            <a:r>
              <a:rPr lang="en-US" sz="4000" dirty="0" smtClean="0"/>
              <a:t>. </a:t>
            </a:r>
          </a:p>
          <a:p>
            <a:pPr marL="0" indent="0">
              <a:buNone/>
            </a:pPr>
            <a:r>
              <a:rPr lang="en-US" sz="4000" dirty="0" smtClean="0"/>
              <a:t>2. 88-sahifadagi 2-,4-,6-,</a:t>
            </a:r>
            <a:r>
              <a:rPr lang="en-US" sz="4000" dirty="0" smtClean="0"/>
              <a:t>8 –</a:t>
            </a:r>
            <a:r>
              <a:rPr lang="en-US" sz="4000" dirty="0" err="1" smtClean="0"/>
              <a:t>masalalarni</a:t>
            </a:r>
            <a:r>
              <a:rPr lang="en-US" sz="4000" dirty="0" smtClean="0"/>
              <a:t> </a:t>
            </a:r>
            <a:r>
              <a:rPr lang="en-US" sz="4000" dirty="0" err="1" smtClean="0"/>
              <a:t>ishlash</a:t>
            </a:r>
            <a:r>
              <a:rPr lang="en-US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2599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296" y="0"/>
            <a:ext cx="12219296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dirty="0" smtClean="0"/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Molyar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konsentratsiya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889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000" dirty="0" smtClean="0"/>
              <a:t>1 </a:t>
            </a:r>
            <a:r>
              <a:rPr lang="en-US" sz="4000" dirty="0" err="1" smtClean="0"/>
              <a:t>litr</a:t>
            </a:r>
            <a:r>
              <a:rPr lang="en-US" sz="4000" dirty="0" smtClean="0"/>
              <a:t> </a:t>
            </a:r>
            <a:r>
              <a:rPr lang="en-US" sz="4000" dirty="0" err="1" smtClean="0"/>
              <a:t>eritmada</a:t>
            </a:r>
            <a:r>
              <a:rPr lang="en-US" sz="4000" dirty="0" smtClean="0"/>
              <a:t> </a:t>
            </a:r>
            <a:r>
              <a:rPr lang="en-US" sz="4000" dirty="0" err="1" smtClean="0"/>
              <a:t>erigan</a:t>
            </a:r>
            <a:r>
              <a:rPr lang="en-US" sz="4000" dirty="0" smtClean="0"/>
              <a:t> </a:t>
            </a:r>
            <a:r>
              <a:rPr lang="en-US" sz="4000" dirty="0" err="1" smtClean="0"/>
              <a:t>moddaning</a:t>
            </a:r>
            <a:r>
              <a:rPr lang="en-US" sz="4000" dirty="0" smtClean="0"/>
              <a:t> </a:t>
            </a:r>
            <a:r>
              <a:rPr lang="en-US" sz="4000" dirty="0" err="1" smtClean="0"/>
              <a:t>mollar</a:t>
            </a:r>
            <a:r>
              <a:rPr lang="en-US" sz="4000" dirty="0" smtClean="0"/>
              <a:t> </a:t>
            </a:r>
            <a:r>
              <a:rPr lang="en-US" sz="4000" dirty="0" err="1" smtClean="0"/>
              <a:t>soniga</a:t>
            </a:r>
            <a:r>
              <a:rPr lang="en-US" sz="4000" dirty="0" smtClean="0"/>
              <a:t> </a:t>
            </a:r>
            <a:r>
              <a:rPr lang="en-US" sz="4000" dirty="0" err="1" smtClean="0"/>
              <a:t>molyar</a:t>
            </a:r>
            <a:r>
              <a:rPr lang="en-US" sz="4000" dirty="0" smtClean="0"/>
              <a:t> </a:t>
            </a:r>
            <a:r>
              <a:rPr lang="en-US" sz="4000" dirty="0" err="1" smtClean="0"/>
              <a:t>konsentratsiya</a:t>
            </a:r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dirty="0" err="1" smtClean="0"/>
              <a:t>deyiladi</a:t>
            </a:r>
            <a:r>
              <a:rPr lang="en-US" sz="4000" dirty="0" smtClean="0"/>
              <a:t>.   </a:t>
            </a:r>
          </a:p>
          <a:p>
            <a:pPr marL="0" indent="0">
              <a:buNone/>
            </a:pP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29051" y="3407616"/>
                <a:ext cx="2524836" cy="118735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4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4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4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9051" y="3407616"/>
                <a:ext cx="2524836" cy="118735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368119" y="3407616"/>
                <a:ext cx="5509146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3600" dirty="0"/>
                  <a:t>-</a:t>
                </a:r>
                <a:r>
                  <a:rPr lang="en-US" sz="3600" dirty="0" err="1"/>
                  <a:t>molyar</a:t>
                </a:r>
                <a:r>
                  <a:rPr lang="en-US" sz="3600" dirty="0"/>
                  <a:t> </a:t>
                </a:r>
                <a:r>
                  <a:rPr lang="en-US" sz="3600" dirty="0" err="1"/>
                  <a:t>konsentratsiya</a:t>
                </a:r>
                <a:endParaRPr lang="en-US" sz="3600" dirty="0"/>
              </a:p>
              <a:p>
                <a:r>
                  <a:rPr lang="en-US" sz="3600" dirty="0"/>
                  <a:t>n- </a:t>
                </a:r>
                <a:r>
                  <a:rPr lang="en-US" sz="3600" dirty="0" err="1"/>
                  <a:t>moddaning</a:t>
                </a:r>
                <a:r>
                  <a:rPr lang="en-US" sz="3600" dirty="0"/>
                  <a:t> </a:t>
                </a:r>
                <a:r>
                  <a:rPr lang="en-US" sz="3600" dirty="0" err="1"/>
                  <a:t>miqdori</a:t>
                </a:r>
                <a:endParaRPr lang="en-US" sz="3600" dirty="0"/>
              </a:p>
              <a:p>
                <a:r>
                  <a:rPr lang="en-US" sz="3600" dirty="0"/>
                  <a:t>V </a:t>
                </a:r>
                <a:r>
                  <a:rPr lang="en-US" sz="3600" dirty="0" err="1"/>
                  <a:t>eritmaning</a:t>
                </a:r>
                <a:r>
                  <a:rPr lang="en-US" sz="3600" dirty="0"/>
                  <a:t> </a:t>
                </a:r>
                <a:r>
                  <a:rPr lang="en-US" sz="3600" dirty="0" err="1"/>
                  <a:t>hajmi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119" y="3407616"/>
                <a:ext cx="5509146" cy="1754326"/>
              </a:xfrm>
              <a:prstGeom prst="rect">
                <a:avLst/>
              </a:prstGeom>
              <a:blipFill rotWithShape="0">
                <a:blip r:embed="rId3"/>
                <a:stretch>
                  <a:fillRect l="-3433" t="-5556" r="-775" b="-121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7195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9585" y="1811977"/>
            <a:ext cx="1093981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 smtClean="0"/>
              <a:t>Molyar</a:t>
            </a:r>
            <a:r>
              <a:rPr lang="en-US" sz="4000" dirty="0" smtClean="0"/>
              <a:t> </a:t>
            </a:r>
            <a:r>
              <a:rPr lang="en-US" sz="4000" dirty="0" err="1" smtClean="0"/>
              <a:t>konsentratsiyaning</a:t>
            </a:r>
            <a:r>
              <a:rPr lang="en-US" sz="4000" dirty="0" smtClean="0"/>
              <a:t> </a:t>
            </a:r>
            <a:r>
              <a:rPr lang="en-US" sz="4000" dirty="0" err="1" smtClean="0"/>
              <a:t>birligi</a:t>
            </a:r>
            <a:r>
              <a:rPr lang="en-US" sz="4000" dirty="0" smtClean="0"/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mol</a:t>
            </a:r>
            <a:r>
              <a:rPr lang="en-US" sz="4000" dirty="0" smtClean="0">
                <a:solidFill>
                  <a:srgbClr val="002060"/>
                </a:solidFill>
              </a:rPr>
              <a:t>/</a:t>
            </a:r>
            <a:r>
              <a:rPr lang="en-US" sz="4000" dirty="0" err="1" smtClean="0">
                <a:solidFill>
                  <a:srgbClr val="002060"/>
                </a:solidFill>
              </a:rPr>
              <a:t>litr</a:t>
            </a:r>
            <a:r>
              <a:rPr lang="en-US" sz="4000" dirty="0" smtClean="0"/>
              <a:t>  </a:t>
            </a:r>
            <a:r>
              <a:rPr lang="en-US" sz="4000" dirty="0" err="1" smtClean="0"/>
              <a:t>yoki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M</a:t>
            </a:r>
            <a:r>
              <a:rPr lang="en-US" sz="4000" dirty="0" smtClean="0"/>
              <a:t> dir.</a:t>
            </a:r>
          </a:p>
          <a:p>
            <a:pPr marL="0" indent="0">
              <a:buNone/>
            </a:pPr>
            <a:r>
              <a:rPr lang="en-US" sz="4000" dirty="0" err="1" smtClean="0"/>
              <a:t>Modda</a:t>
            </a:r>
            <a:r>
              <a:rPr lang="en-US" sz="4000" dirty="0" smtClean="0"/>
              <a:t> </a:t>
            </a:r>
            <a:r>
              <a:rPr lang="en-US" sz="4000" dirty="0" err="1" smtClean="0"/>
              <a:t>miqdorining</a:t>
            </a:r>
            <a:r>
              <a:rPr lang="en-US" sz="4000" dirty="0" smtClean="0"/>
              <a:t> </a:t>
            </a:r>
            <a:r>
              <a:rPr lang="en-US" sz="4000" dirty="0" err="1" smtClean="0"/>
              <a:t>birligi</a:t>
            </a:r>
            <a:r>
              <a:rPr lang="en-US" sz="4000" dirty="0" smtClean="0"/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mol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/>
              <a:t>da, </a:t>
            </a:r>
            <a:r>
              <a:rPr lang="en-US" sz="4000" dirty="0" err="1" smtClean="0"/>
              <a:t>eritmaning</a:t>
            </a:r>
            <a:r>
              <a:rPr lang="en-US" sz="4000" dirty="0" smtClean="0"/>
              <a:t> </a:t>
            </a:r>
            <a:r>
              <a:rPr lang="en-US" sz="4000" dirty="0" err="1" smtClean="0"/>
              <a:t>hajmi</a:t>
            </a: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002060"/>
                </a:solidFill>
              </a:rPr>
              <a:t>litr</a:t>
            </a:r>
            <a:r>
              <a:rPr lang="en-US" sz="4000" dirty="0" err="1" smtClean="0"/>
              <a:t>da</a:t>
            </a:r>
            <a:r>
              <a:rPr lang="en-US" sz="4000" dirty="0" smtClean="0"/>
              <a:t> </a:t>
            </a:r>
            <a:r>
              <a:rPr lang="en-US" sz="4000" dirty="0" err="1" smtClean="0"/>
              <a:t>o‘lchanadi</a:t>
            </a:r>
            <a:r>
              <a:rPr lang="en-US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6878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50125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Modda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miqdori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yoki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hajmni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topish</a:t>
            </a:r>
            <a:endParaRPr lang="ru-RU" sz="5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51127" y="2674961"/>
                <a:ext cx="3029804" cy="17469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4000" dirty="0" smtClean="0">
                    <a:solidFill>
                      <a:srgbClr val="002060"/>
                    </a:solidFill>
                  </a:rPr>
                  <a:t>n=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4000" dirty="0">
                    <a:solidFill>
                      <a:srgbClr val="002060"/>
                    </a:solidFill>
                  </a:rPr>
                  <a:t>x V</a:t>
                </a:r>
                <a:endParaRPr lang="ru-RU" sz="40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1127" y="2674961"/>
                <a:ext cx="3029804" cy="1746914"/>
              </a:xfrm>
              <a:prstGeom prst="rect">
                <a:avLst/>
              </a:prstGeom>
              <a:blipFill rotWithShape="0">
                <a:blip r:embed="rId2"/>
                <a:stretch>
                  <a:fillRect l="-70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919415" y="2674961"/>
                <a:ext cx="3330053" cy="174691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5400" dirty="0" smtClean="0">
                    <a:solidFill>
                      <a:srgbClr val="0070C0"/>
                    </a:solidFill>
                  </a:rPr>
                  <a:t>V=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en-US" sz="540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sub>
                        </m:sSub>
                      </m:den>
                    </m:f>
                  </m:oMath>
                </a14:m>
                <a:endParaRPr lang="ru-RU" sz="5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9415" y="2674961"/>
                <a:ext cx="3330053" cy="174691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150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Molyar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konsentratsiyani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zichlikka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bog‘liqligi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402004" y="2224585"/>
                <a:ext cx="4094329" cy="2279176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4800" dirty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%</m:t>
                        </m:r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66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endParaRPr lang="ru-RU" sz="6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2004" y="2224585"/>
                <a:ext cx="4094329" cy="227917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2289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   </a:t>
            </a:r>
            <a:r>
              <a:rPr lang="en-US" b="1" dirty="0" smtClean="0">
                <a:solidFill>
                  <a:schemeClr val="bg1"/>
                </a:solidFill>
              </a:rPr>
              <a:t>(88 bet)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0779" y="1634557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 smtClean="0"/>
                  <a:t>1,25 </a:t>
                </a:r>
                <a:r>
                  <a:rPr lang="en-US" sz="4400" dirty="0" err="1" smtClean="0"/>
                  <a:t>mol</a:t>
                </a:r>
                <a:r>
                  <a:rPr lang="en-US" sz="4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𝐶𝑎𝐶𝐼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400" dirty="0" smtClean="0"/>
                  <a:t> </a:t>
                </a:r>
                <a:r>
                  <a:rPr lang="en-US" sz="4400" dirty="0" err="1" smtClean="0"/>
                  <a:t>suvda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eritilib</a:t>
                </a:r>
                <a:r>
                  <a:rPr lang="en-US" sz="4400" dirty="0" smtClean="0"/>
                  <a:t> 500 ml </a:t>
                </a:r>
                <a:r>
                  <a:rPr lang="en-US" sz="4400" dirty="0" err="1" smtClean="0"/>
                  <a:t>eritma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tayyorlandi</a:t>
                </a:r>
                <a:r>
                  <a:rPr lang="en-US" sz="4400" dirty="0" smtClean="0"/>
                  <a:t>. </a:t>
                </a:r>
                <a:r>
                  <a:rPr lang="en-US" sz="4400" dirty="0" err="1" smtClean="0"/>
                  <a:t>Hosil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bo‘lgan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eritmaning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molyar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konsentratsiyasini</a:t>
                </a:r>
                <a:r>
                  <a:rPr lang="en-US" sz="4400" dirty="0" smtClean="0"/>
                  <a:t> </a:t>
                </a:r>
                <a:r>
                  <a:rPr lang="en-US" sz="4400" dirty="0" err="1" smtClean="0"/>
                  <a:t>aniqlang</a:t>
                </a:r>
                <a:r>
                  <a:rPr lang="en-US" sz="4400" dirty="0" smtClean="0"/>
                  <a:t>.</a:t>
                </a:r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0779" y="1634557"/>
                <a:ext cx="10515600" cy="4351338"/>
              </a:xfrm>
              <a:blipFill rotWithShape="0">
                <a:blip r:embed="rId2"/>
                <a:stretch>
                  <a:fillRect l="-2319" t="-4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14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6000" b="1" dirty="0">
                <a:solidFill>
                  <a:schemeClr val="bg1"/>
                </a:solidFill>
              </a:rPr>
              <a:t>3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9" y="1825625"/>
            <a:ext cx="1113657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4400" dirty="0" err="1" smtClean="0"/>
              <a:t>Distillangan</a:t>
            </a:r>
            <a:r>
              <a:rPr lang="en-US" sz="4400" dirty="0" smtClean="0"/>
              <a:t> </a:t>
            </a:r>
            <a:r>
              <a:rPr lang="en-US" sz="4400" dirty="0" err="1" smtClean="0"/>
              <a:t>suvga</a:t>
            </a:r>
            <a:r>
              <a:rPr lang="en-US" sz="4400" dirty="0" smtClean="0"/>
              <a:t>  </a:t>
            </a:r>
            <a:r>
              <a:rPr lang="en-US" sz="4400" dirty="0" err="1" smtClean="0"/>
              <a:t>NaCI</a:t>
            </a:r>
            <a:r>
              <a:rPr lang="en-US" sz="4400" dirty="0" smtClean="0"/>
              <a:t> </a:t>
            </a:r>
            <a:r>
              <a:rPr lang="en-US" sz="4400" dirty="0" err="1" smtClean="0"/>
              <a:t>qo‘shilib</a:t>
            </a:r>
            <a:r>
              <a:rPr lang="en-US" sz="4400" dirty="0" smtClean="0"/>
              <a:t>, </a:t>
            </a:r>
            <a:r>
              <a:rPr lang="en-US" sz="4400" dirty="0" smtClean="0"/>
              <a:t>400 ml   3 </a:t>
            </a:r>
            <a:r>
              <a:rPr lang="en-US" sz="4400" dirty="0" smtClean="0"/>
              <a:t>M li </a:t>
            </a:r>
            <a:r>
              <a:rPr lang="en-US" sz="4400" dirty="0" err="1" smtClean="0"/>
              <a:t>eritma</a:t>
            </a:r>
            <a:r>
              <a:rPr lang="en-US" sz="4400" dirty="0" smtClean="0"/>
              <a:t> </a:t>
            </a:r>
            <a:r>
              <a:rPr lang="en-US" sz="4400" dirty="0" err="1" smtClean="0"/>
              <a:t>tayyorlandi</a:t>
            </a:r>
            <a:r>
              <a:rPr lang="en-US" sz="4400" dirty="0" smtClean="0"/>
              <a:t>. </a:t>
            </a:r>
            <a:r>
              <a:rPr lang="en-US" sz="4400" dirty="0" err="1" smtClean="0"/>
              <a:t>Qo‘shilgan</a:t>
            </a:r>
            <a:r>
              <a:rPr lang="en-US" sz="4400" dirty="0" smtClean="0"/>
              <a:t>  </a:t>
            </a:r>
            <a:r>
              <a:rPr lang="en-US" sz="4400" dirty="0" err="1" smtClean="0"/>
              <a:t>tuz</a:t>
            </a:r>
            <a:r>
              <a:rPr lang="en-US" sz="4400" dirty="0" smtClean="0"/>
              <a:t> </a:t>
            </a:r>
            <a:r>
              <a:rPr lang="en-US" sz="4400" dirty="0" err="1" smtClean="0"/>
              <a:t>massasini</a:t>
            </a:r>
            <a:r>
              <a:rPr lang="en-US" sz="4400" dirty="0" smtClean="0"/>
              <a:t> </a:t>
            </a:r>
            <a:r>
              <a:rPr lang="en-US" sz="4400" dirty="0" err="1" smtClean="0"/>
              <a:t>aniqlang</a:t>
            </a:r>
            <a:r>
              <a:rPr lang="en-US" sz="4400" dirty="0" smtClean="0"/>
              <a:t>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0799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5-masala 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98795" y="1784681"/>
                <a:ext cx="10994409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  <a:r>
                  <a:rPr lang="en-US" sz="4000" dirty="0" smtClean="0"/>
                  <a:t>300 g </a:t>
                </a:r>
                <a:r>
                  <a:rPr lang="en-US" sz="4000" dirty="0" err="1" smtClean="0"/>
                  <a:t>suvga</a:t>
                </a:r>
                <a:r>
                  <a:rPr lang="en-US" sz="4000" dirty="0" smtClean="0"/>
                  <a:t> 147 g </a:t>
                </a:r>
                <a:r>
                  <a:rPr lang="en-US" sz="4000" dirty="0" err="1" smtClean="0"/>
                  <a:t>sulfat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kislota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qo‘shilishidan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hosil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bo‘lgan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eritmaning</a:t>
                </a:r>
                <a:r>
                  <a:rPr lang="en-US" sz="4000" dirty="0" smtClean="0"/>
                  <a:t> (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=1,1175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4000" dirty="0" smtClean="0"/>
                  <a:t> </a:t>
                </a:r>
                <a:r>
                  <a:rPr lang="en-US" sz="4000" dirty="0" err="1" smtClean="0"/>
                  <a:t>molyar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konsentratsiyasini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aniqlang</a:t>
                </a:r>
                <a:r>
                  <a:rPr lang="en-US" sz="4000" dirty="0" smtClean="0"/>
                  <a:t>.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8795" y="1784681"/>
                <a:ext cx="10994409" cy="4351338"/>
              </a:xfrm>
              <a:blipFill rotWithShape="0">
                <a:blip r:embed="rId2"/>
                <a:stretch>
                  <a:fillRect l="-1940" t="-3922" r="-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3852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7-masala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4400" dirty="0" err="1" smtClean="0"/>
              <a:t>Tarkibida</a:t>
            </a:r>
            <a:r>
              <a:rPr lang="en-US" sz="4400" dirty="0" smtClean="0"/>
              <a:t> 11,7 g </a:t>
            </a:r>
            <a:r>
              <a:rPr lang="en-US" sz="4400" dirty="0" err="1" smtClean="0"/>
              <a:t>NaCI</a:t>
            </a:r>
            <a:r>
              <a:rPr lang="en-US" sz="4400" dirty="0" smtClean="0"/>
              <a:t> </a:t>
            </a:r>
            <a:r>
              <a:rPr lang="en-US" sz="4400" dirty="0" err="1" smtClean="0"/>
              <a:t>bo‘lgan</a:t>
            </a:r>
            <a:r>
              <a:rPr lang="en-US" sz="4400" dirty="0" smtClean="0"/>
              <a:t>, 0,5 M li  </a:t>
            </a:r>
            <a:r>
              <a:rPr lang="en-US" sz="4400" dirty="0" err="1" smtClean="0"/>
              <a:t>eritmaning</a:t>
            </a:r>
            <a:r>
              <a:rPr lang="en-US" sz="4400" dirty="0" smtClean="0"/>
              <a:t> </a:t>
            </a:r>
            <a:r>
              <a:rPr lang="en-US" sz="4400" dirty="0" err="1" smtClean="0"/>
              <a:t>hajmini</a:t>
            </a:r>
            <a:r>
              <a:rPr lang="en-US" sz="4400" dirty="0" smtClean="0"/>
              <a:t> </a:t>
            </a:r>
            <a:r>
              <a:rPr lang="en-US" sz="4400" dirty="0" err="1" smtClean="0"/>
              <a:t>aniqlang</a:t>
            </a:r>
            <a:r>
              <a:rPr lang="en-US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254587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166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Тема Office</vt:lpstr>
      <vt:lpstr>CS Chem3D Model</vt:lpstr>
      <vt:lpstr>Презентация PowerPoint</vt:lpstr>
      <vt:lpstr>               Molyar konsentratsiya</vt:lpstr>
      <vt:lpstr>Презентация PowerPoint</vt:lpstr>
      <vt:lpstr> Modda miqdori yoki hajmni topish</vt:lpstr>
      <vt:lpstr> Molyar konsentratsiyani zichlikka bog‘liqligi</vt:lpstr>
      <vt:lpstr>                             1-masala   (88 bet)</vt:lpstr>
      <vt:lpstr>                       3-masala</vt:lpstr>
      <vt:lpstr>                   5-masala </vt:lpstr>
      <vt:lpstr>                       7-masala</vt:lpstr>
      <vt:lpstr>  Mustaqil bajarish uchun topshiriqlar: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Kimyo</dc:title>
  <dc:creator>Пользователь</dc:creator>
  <cp:lastModifiedBy>Учетная запись Майкрософт</cp:lastModifiedBy>
  <cp:revision>6</cp:revision>
  <dcterms:created xsi:type="dcterms:W3CDTF">2020-12-13T11:48:44Z</dcterms:created>
  <dcterms:modified xsi:type="dcterms:W3CDTF">2020-12-15T04:54:12Z</dcterms:modified>
</cp:coreProperties>
</file>