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7" r:id="rId3"/>
    <p:sldId id="269" r:id="rId4"/>
    <p:sldId id="272" r:id="rId5"/>
    <p:sldId id="258" r:id="rId6"/>
    <p:sldId id="273" r:id="rId7"/>
    <p:sldId id="259" r:id="rId8"/>
    <p:sldId id="271" r:id="rId9"/>
    <p:sldId id="270" r:id="rId10"/>
    <p:sldId id="261" r:id="rId11"/>
    <p:sldId id="268" r:id="rId12"/>
    <p:sldId id="264" r:id="rId13"/>
    <p:sldId id="262" r:id="rId14"/>
    <p:sldId id="265" r:id="rId15"/>
    <p:sldId id="26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84C1-52F9-4786-951B-9259B3561CB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1599-72DE-4492-9453-AF677481E3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140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84C1-52F9-4786-951B-9259B3561CB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1599-72DE-4492-9453-AF677481E3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689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84C1-52F9-4786-951B-9259B3561CB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1599-72DE-4492-9453-AF677481E3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534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33613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84C1-52F9-4786-951B-9259B3561CB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1599-72DE-4492-9453-AF677481E3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42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84C1-52F9-4786-951B-9259B3561CB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1599-72DE-4492-9453-AF677481E3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567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84C1-52F9-4786-951B-9259B3561CB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1599-72DE-4492-9453-AF677481E3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546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84C1-52F9-4786-951B-9259B3561CB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1599-72DE-4492-9453-AF677481E3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329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84C1-52F9-4786-951B-9259B3561CB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1599-72DE-4492-9453-AF677481E3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170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84C1-52F9-4786-951B-9259B3561CB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1599-72DE-4492-9453-AF677481E3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426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84C1-52F9-4786-951B-9259B3561CB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1599-72DE-4492-9453-AF677481E3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102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84C1-52F9-4786-951B-9259B3561CB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71599-72DE-4492-9453-AF677481E3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99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E84C1-52F9-4786-951B-9259B3561CB0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71599-72DE-4492-9453-AF677481E3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55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4.png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3.png"/><Relationship Id="rId5" Type="http://schemas.openxmlformats.org/officeDocument/2006/relationships/image" Target="../media/image6.png"/><Relationship Id="rId10" Type="http://schemas.openxmlformats.org/officeDocument/2006/relationships/oleObject" Target="../embeddings/oleObject3.bin"/><Relationship Id="rId4" Type="http://schemas.openxmlformats.org/officeDocument/2006/relationships/image" Target="../media/image5.png"/><Relationship Id="rId9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png"/><Relationship Id="rId5" Type="http://schemas.openxmlformats.org/officeDocument/2006/relationships/image" Target="../media/image51.png"/><Relationship Id="rId4" Type="http://schemas.openxmlformats.org/officeDocument/2006/relationships/image" Target="../media/image4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image" Target="../media/image8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png"/><Relationship Id="rId5" Type="http://schemas.openxmlformats.org/officeDocument/2006/relationships/image" Target="../media/image12.png"/><Relationship Id="rId4" Type="http://schemas.openxmlformats.org/officeDocument/2006/relationships/image" Target="../media/image6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/>
          <p:cNvSpPr/>
          <p:nvPr/>
        </p:nvSpPr>
        <p:spPr>
          <a:xfrm>
            <a:off x="0" y="0"/>
            <a:ext cx="12174538" cy="21574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6" name="object 5"/>
          <p:cNvSpPr/>
          <p:nvPr/>
        </p:nvSpPr>
        <p:spPr>
          <a:xfrm>
            <a:off x="635000" y="2579688"/>
            <a:ext cx="727075" cy="143986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7" name="object 6"/>
          <p:cNvSpPr/>
          <p:nvPr/>
        </p:nvSpPr>
        <p:spPr>
          <a:xfrm>
            <a:off x="652463" y="4438650"/>
            <a:ext cx="728662" cy="143827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5" name="object 2"/>
          <p:cNvSpPr txBox="1">
            <a:spLocks/>
          </p:cNvSpPr>
          <p:nvPr/>
        </p:nvSpPr>
        <p:spPr>
          <a:xfrm>
            <a:off x="1868488" y="492125"/>
            <a:ext cx="6981825" cy="1385888"/>
          </a:xfrm>
          <a:prstGeom prst="rect">
            <a:avLst/>
          </a:prstGeom>
        </p:spPr>
        <p:txBody>
          <a:bodyPr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 eaLnBrk="1" fontAlgn="auto" hangingPunct="1">
              <a:spcBef>
                <a:spcPts val="241"/>
              </a:spcBef>
              <a:spcAft>
                <a:spcPts val="0"/>
              </a:spcAft>
              <a:defRPr/>
            </a:pPr>
            <a:r>
              <a:rPr lang="en-US" sz="8800" kern="0" spc="21" dirty="0" smtClean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KIMYO</a:t>
            </a:r>
            <a:endParaRPr lang="uz-Cyrl-UZ" sz="5400" kern="0" spc="21" dirty="0">
              <a:solidFill>
                <a:sysClr val="window" lastClr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11"/>
          <p:cNvSpPr/>
          <p:nvPr/>
        </p:nvSpPr>
        <p:spPr>
          <a:xfrm>
            <a:off x="1042988" y="584200"/>
            <a:ext cx="241300" cy="4968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object 12"/>
          <p:cNvSpPr/>
          <p:nvPr/>
        </p:nvSpPr>
        <p:spPr>
          <a:xfrm>
            <a:off x="1165225" y="896938"/>
            <a:ext cx="452438" cy="601662"/>
          </a:xfrm>
          <a:custGeom>
            <a:avLst/>
            <a:gdLst/>
            <a:ahLst/>
            <a:cxnLst/>
            <a:rect l="l" t="t" r="r" b="b"/>
            <a:pathLst>
              <a:path w="213359" h="284480">
                <a:moveTo>
                  <a:pt x="138573" y="0"/>
                </a:moveTo>
                <a:lnTo>
                  <a:pt x="73845" y="0"/>
                </a:lnTo>
                <a:lnTo>
                  <a:pt x="66311" y="1380"/>
                </a:lnTo>
                <a:lnTo>
                  <a:pt x="60292" y="5191"/>
                </a:lnTo>
                <a:lnTo>
                  <a:pt x="56302" y="10942"/>
                </a:lnTo>
                <a:lnTo>
                  <a:pt x="55041" y="17230"/>
                </a:lnTo>
                <a:lnTo>
                  <a:pt x="54958" y="27298"/>
                </a:lnTo>
                <a:lnTo>
                  <a:pt x="61212" y="34757"/>
                </a:lnTo>
                <a:lnTo>
                  <a:pt x="69683" y="36658"/>
                </a:lnTo>
                <a:lnTo>
                  <a:pt x="69683" y="80002"/>
                </a:lnTo>
                <a:lnTo>
                  <a:pt x="6603" y="211507"/>
                </a:lnTo>
                <a:lnTo>
                  <a:pt x="0" y="236544"/>
                </a:lnTo>
                <a:lnTo>
                  <a:pt x="6546" y="260064"/>
                </a:lnTo>
                <a:lnTo>
                  <a:pt x="23619" y="277514"/>
                </a:lnTo>
                <a:lnTo>
                  <a:pt x="48583" y="284342"/>
                </a:lnTo>
                <a:lnTo>
                  <a:pt x="164190" y="284342"/>
                </a:lnTo>
                <a:lnTo>
                  <a:pt x="189161" y="277510"/>
                </a:lnTo>
                <a:lnTo>
                  <a:pt x="194858" y="271688"/>
                </a:lnTo>
                <a:lnTo>
                  <a:pt x="48583" y="271688"/>
                </a:lnTo>
                <a:lnTo>
                  <a:pt x="30127" y="266638"/>
                </a:lnTo>
                <a:lnTo>
                  <a:pt x="17508" y="253735"/>
                </a:lnTo>
                <a:lnTo>
                  <a:pt x="12672" y="236350"/>
                </a:lnTo>
                <a:lnTo>
                  <a:pt x="17554" y="217850"/>
                </a:lnTo>
                <a:lnTo>
                  <a:pt x="75807" y="117302"/>
                </a:lnTo>
                <a:lnTo>
                  <a:pt x="78923" y="108660"/>
                </a:lnTo>
                <a:lnTo>
                  <a:pt x="80936" y="97586"/>
                </a:lnTo>
                <a:lnTo>
                  <a:pt x="82017" y="87044"/>
                </a:lnTo>
                <a:lnTo>
                  <a:pt x="82340" y="80002"/>
                </a:lnTo>
                <a:lnTo>
                  <a:pt x="82340" y="37127"/>
                </a:lnTo>
                <a:lnTo>
                  <a:pt x="102619" y="37127"/>
                </a:lnTo>
                <a:lnTo>
                  <a:pt x="105456" y="34293"/>
                </a:lnTo>
                <a:lnTo>
                  <a:pt x="105337" y="27179"/>
                </a:lnTo>
                <a:lnTo>
                  <a:pt x="102623" y="24469"/>
                </a:lnTo>
                <a:lnTo>
                  <a:pt x="70352" y="24469"/>
                </a:lnTo>
                <a:lnTo>
                  <a:pt x="67515" y="21631"/>
                </a:lnTo>
                <a:lnTo>
                  <a:pt x="67515" y="14375"/>
                </a:lnTo>
                <a:lnTo>
                  <a:pt x="70795" y="12658"/>
                </a:lnTo>
                <a:lnTo>
                  <a:pt x="156737" y="12658"/>
                </a:lnTo>
                <a:lnTo>
                  <a:pt x="156164" y="10394"/>
                </a:lnTo>
                <a:lnTo>
                  <a:pt x="152018" y="4932"/>
                </a:lnTo>
                <a:lnTo>
                  <a:pt x="145979" y="1311"/>
                </a:lnTo>
                <a:lnTo>
                  <a:pt x="138573" y="0"/>
                </a:lnTo>
                <a:close/>
              </a:path>
              <a:path w="213359" h="284480">
                <a:moveTo>
                  <a:pt x="156737" y="12658"/>
                </a:moveTo>
                <a:lnTo>
                  <a:pt x="141675" y="12658"/>
                </a:lnTo>
                <a:lnTo>
                  <a:pt x="145084" y="14273"/>
                </a:lnTo>
                <a:lnTo>
                  <a:pt x="145223" y="17230"/>
                </a:lnTo>
                <a:lnTo>
                  <a:pt x="145260" y="21631"/>
                </a:lnTo>
                <a:lnTo>
                  <a:pt x="142421" y="24469"/>
                </a:lnTo>
                <a:lnTo>
                  <a:pt x="120911" y="24469"/>
                </a:lnTo>
                <a:lnTo>
                  <a:pt x="118197" y="27179"/>
                </a:lnTo>
                <a:lnTo>
                  <a:pt x="118077" y="34293"/>
                </a:lnTo>
                <a:lnTo>
                  <a:pt x="120911" y="37127"/>
                </a:lnTo>
                <a:lnTo>
                  <a:pt x="130432" y="37127"/>
                </a:lnTo>
                <a:lnTo>
                  <a:pt x="130432" y="80002"/>
                </a:lnTo>
                <a:lnTo>
                  <a:pt x="195218" y="217850"/>
                </a:lnTo>
                <a:lnTo>
                  <a:pt x="200103" y="236350"/>
                </a:lnTo>
                <a:lnTo>
                  <a:pt x="195264" y="253741"/>
                </a:lnTo>
                <a:lnTo>
                  <a:pt x="182645" y="266640"/>
                </a:lnTo>
                <a:lnTo>
                  <a:pt x="164190" y="271688"/>
                </a:lnTo>
                <a:lnTo>
                  <a:pt x="194858" y="271688"/>
                </a:lnTo>
                <a:lnTo>
                  <a:pt x="206234" y="260054"/>
                </a:lnTo>
                <a:lnTo>
                  <a:pt x="212780" y="236544"/>
                </a:lnTo>
                <a:lnTo>
                  <a:pt x="206170" y="211507"/>
                </a:lnTo>
                <a:lnTo>
                  <a:pt x="147916" y="110956"/>
                </a:lnTo>
                <a:lnTo>
                  <a:pt x="146077" y="105444"/>
                </a:lnTo>
                <a:lnTo>
                  <a:pt x="144537" y="97008"/>
                </a:lnTo>
                <a:lnTo>
                  <a:pt x="143479" y="87808"/>
                </a:lnTo>
                <a:lnTo>
                  <a:pt x="143086" y="80002"/>
                </a:lnTo>
                <a:lnTo>
                  <a:pt x="143086" y="36658"/>
                </a:lnTo>
                <a:lnTo>
                  <a:pt x="151561" y="34757"/>
                </a:lnTo>
                <a:lnTo>
                  <a:pt x="157815" y="27298"/>
                </a:lnTo>
                <a:lnTo>
                  <a:pt x="157893" y="17230"/>
                </a:lnTo>
                <a:lnTo>
                  <a:pt x="156737" y="12658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3"/>
          <p:cNvSpPr/>
          <p:nvPr/>
        </p:nvSpPr>
        <p:spPr>
          <a:xfrm>
            <a:off x="1220788" y="1255713"/>
            <a:ext cx="339725" cy="1889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4"/>
          <p:cNvSpPr/>
          <p:nvPr/>
        </p:nvSpPr>
        <p:spPr>
          <a:xfrm>
            <a:off x="701675" y="896938"/>
            <a:ext cx="474663" cy="603250"/>
          </a:xfrm>
          <a:custGeom>
            <a:avLst/>
            <a:gdLst/>
            <a:ahLst/>
            <a:cxnLst/>
            <a:rect l="l" t="t" r="r" b="b"/>
            <a:pathLst>
              <a:path w="224154" h="285115">
                <a:moveTo>
                  <a:pt x="143981" y="0"/>
                </a:moveTo>
                <a:lnTo>
                  <a:pt x="74177" y="0"/>
                </a:lnTo>
                <a:lnTo>
                  <a:pt x="69411" y="1973"/>
                </a:lnTo>
                <a:lnTo>
                  <a:pt x="62240" y="9147"/>
                </a:lnTo>
                <a:lnTo>
                  <a:pt x="60267" y="13910"/>
                </a:lnTo>
                <a:lnTo>
                  <a:pt x="60267" y="24055"/>
                </a:lnTo>
                <a:lnTo>
                  <a:pt x="62240" y="28821"/>
                </a:lnTo>
                <a:lnTo>
                  <a:pt x="68406" y="34988"/>
                </a:lnTo>
                <a:lnTo>
                  <a:pt x="71607" y="36720"/>
                </a:lnTo>
                <a:lnTo>
                  <a:pt x="75085" y="37494"/>
                </a:lnTo>
                <a:lnTo>
                  <a:pt x="75048" y="67359"/>
                </a:lnTo>
                <a:lnTo>
                  <a:pt x="44385" y="83762"/>
                </a:lnTo>
                <a:lnTo>
                  <a:pt x="20689" y="108191"/>
                </a:lnTo>
                <a:lnTo>
                  <a:pt x="5413" y="138604"/>
                </a:lnTo>
                <a:lnTo>
                  <a:pt x="0" y="172968"/>
                </a:lnTo>
                <a:lnTo>
                  <a:pt x="8792" y="216446"/>
                </a:lnTo>
                <a:lnTo>
                  <a:pt x="32765" y="251986"/>
                </a:lnTo>
                <a:lnTo>
                  <a:pt x="68303" y="275966"/>
                </a:lnTo>
                <a:lnTo>
                  <a:pt x="111791" y="284764"/>
                </a:lnTo>
                <a:lnTo>
                  <a:pt x="112158" y="284764"/>
                </a:lnTo>
                <a:lnTo>
                  <a:pt x="155489" y="275855"/>
                </a:lnTo>
                <a:lnTo>
                  <a:pt x="161012" y="272110"/>
                </a:lnTo>
                <a:lnTo>
                  <a:pt x="112115" y="272110"/>
                </a:lnTo>
                <a:lnTo>
                  <a:pt x="73492" y="264406"/>
                </a:lnTo>
                <a:lnTo>
                  <a:pt x="41867" y="243186"/>
                </a:lnTo>
                <a:lnTo>
                  <a:pt x="20502" y="211642"/>
                </a:lnTo>
                <a:lnTo>
                  <a:pt x="12657" y="172966"/>
                </a:lnTo>
                <a:lnTo>
                  <a:pt x="17458" y="142490"/>
                </a:lnTo>
                <a:lnTo>
                  <a:pt x="31006" y="115519"/>
                </a:lnTo>
                <a:lnTo>
                  <a:pt x="52017" y="93857"/>
                </a:lnTo>
                <a:lnTo>
                  <a:pt x="79210" y="79311"/>
                </a:lnTo>
                <a:lnTo>
                  <a:pt x="84316" y="77537"/>
                </a:lnTo>
                <a:lnTo>
                  <a:pt x="87746" y="72731"/>
                </a:lnTo>
                <a:lnTo>
                  <a:pt x="87746" y="37969"/>
                </a:lnTo>
                <a:lnTo>
                  <a:pt x="102628" y="37959"/>
                </a:lnTo>
                <a:lnTo>
                  <a:pt x="105457" y="35133"/>
                </a:lnTo>
                <a:lnTo>
                  <a:pt x="105422" y="28112"/>
                </a:lnTo>
                <a:lnTo>
                  <a:pt x="102631" y="25312"/>
                </a:lnTo>
                <a:lnTo>
                  <a:pt x="75765" y="25300"/>
                </a:lnTo>
                <a:lnTo>
                  <a:pt x="72931" y="22467"/>
                </a:lnTo>
                <a:lnTo>
                  <a:pt x="72931" y="15501"/>
                </a:lnTo>
                <a:lnTo>
                  <a:pt x="75765" y="12665"/>
                </a:lnTo>
                <a:lnTo>
                  <a:pt x="162007" y="12658"/>
                </a:lnTo>
                <a:lnTo>
                  <a:pt x="161781" y="11563"/>
                </a:lnTo>
                <a:lnTo>
                  <a:pt x="157609" y="5533"/>
                </a:lnTo>
                <a:lnTo>
                  <a:pt x="151457" y="1481"/>
                </a:lnTo>
                <a:lnTo>
                  <a:pt x="143981" y="0"/>
                </a:lnTo>
                <a:close/>
              </a:path>
              <a:path w="224154" h="285115">
                <a:moveTo>
                  <a:pt x="162007" y="12658"/>
                </a:moveTo>
                <a:lnTo>
                  <a:pt x="147427" y="12658"/>
                </a:lnTo>
                <a:lnTo>
                  <a:pt x="150659" y="15314"/>
                </a:lnTo>
                <a:lnTo>
                  <a:pt x="150655" y="22467"/>
                </a:lnTo>
                <a:lnTo>
                  <a:pt x="147816" y="25300"/>
                </a:lnTo>
                <a:lnTo>
                  <a:pt x="144334" y="25312"/>
                </a:lnTo>
                <a:lnTo>
                  <a:pt x="120974" y="25312"/>
                </a:lnTo>
                <a:lnTo>
                  <a:pt x="118170" y="28112"/>
                </a:lnTo>
                <a:lnTo>
                  <a:pt x="118127" y="35133"/>
                </a:lnTo>
                <a:lnTo>
                  <a:pt x="120974" y="37969"/>
                </a:lnTo>
                <a:lnTo>
                  <a:pt x="135834" y="37969"/>
                </a:lnTo>
                <a:lnTo>
                  <a:pt x="135837" y="72731"/>
                </a:lnTo>
                <a:lnTo>
                  <a:pt x="139272" y="77537"/>
                </a:lnTo>
                <a:lnTo>
                  <a:pt x="144384" y="79319"/>
                </a:lnTo>
                <a:lnTo>
                  <a:pt x="171573" y="93864"/>
                </a:lnTo>
                <a:lnTo>
                  <a:pt x="192581" y="115525"/>
                </a:lnTo>
                <a:lnTo>
                  <a:pt x="206127" y="142494"/>
                </a:lnTo>
                <a:lnTo>
                  <a:pt x="210927" y="172968"/>
                </a:lnTo>
                <a:lnTo>
                  <a:pt x="203151" y="211424"/>
                </a:lnTo>
                <a:lnTo>
                  <a:pt x="181954" y="242909"/>
                </a:lnTo>
                <a:lnTo>
                  <a:pt x="150541" y="264209"/>
                </a:lnTo>
                <a:lnTo>
                  <a:pt x="112115" y="272110"/>
                </a:lnTo>
                <a:lnTo>
                  <a:pt x="161012" y="272110"/>
                </a:lnTo>
                <a:lnTo>
                  <a:pt x="190912" y="251836"/>
                </a:lnTo>
                <a:lnTo>
                  <a:pt x="214815" y="216333"/>
                </a:lnTo>
                <a:lnTo>
                  <a:pt x="223585" y="172966"/>
                </a:lnTo>
                <a:lnTo>
                  <a:pt x="218169" y="138601"/>
                </a:lnTo>
                <a:lnTo>
                  <a:pt x="202887" y="108188"/>
                </a:lnTo>
                <a:lnTo>
                  <a:pt x="179183" y="83761"/>
                </a:lnTo>
                <a:lnTo>
                  <a:pt x="148511" y="67359"/>
                </a:lnTo>
                <a:lnTo>
                  <a:pt x="148510" y="37494"/>
                </a:lnTo>
                <a:lnTo>
                  <a:pt x="156934" y="35618"/>
                </a:lnTo>
                <a:lnTo>
                  <a:pt x="163280" y="28155"/>
                </a:lnTo>
                <a:lnTo>
                  <a:pt x="163317" y="18982"/>
                </a:lnTo>
                <a:lnTo>
                  <a:pt x="162007" y="12658"/>
                </a:lnTo>
                <a:close/>
              </a:path>
              <a:path w="224154" h="285115">
                <a:moveTo>
                  <a:pt x="99154" y="37969"/>
                </a:moveTo>
                <a:lnTo>
                  <a:pt x="99017" y="37969"/>
                </a:lnTo>
                <a:lnTo>
                  <a:pt x="99154" y="37969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5"/>
          <p:cNvSpPr/>
          <p:nvPr/>
        </p:nvSpPr>
        <p:spPr>
          <a:xfrm>
            <a:off x="755650" y="1179513"/>
            <a:ext cx="365125" cy="2651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9"/>
          <p:cNvSpPr/>
          <p:nvPr/>
        </p:nvSpPr>
        <p:spPr>
          <a:xfrm>
            <a:off x="9758364" y="512763"/>
            <a:ext cx="1955800" cy="12763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lIns="0" tIns="0" rIns="0" bIns="0"/>
          <a:lstStyle/>
          <a:p>
            <a:pPr>
              <a:defRPr/>
            </a:pPr>
            <a:endParaRPr lang="ru-RU" sz="2396" dirty="0"/>
          </a:p>
          <a:p>
            <a:pPr>
              <a:defRPr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10"/>
          <p:cNvSpPr/>
          <p:nvPr/>
        </p:nvSpPr>
        <p:spPr>
          <a:xfrm>
            <a:off x="9758364" y="527050"/>
            <a:ext cx="1955799" cy="12763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7181" name="object 4"/>
          <p:cNvSpPr txBox="1">
            <a:spLocks noChangeArrowheads="1"/>
          </p:cNvSpPr>
          <p:nvPr/>
        </p:nvSpPr>
        <p:spPr bwMode="auto">
          <a:xfrm>
            <a:off x="1560513" y="2649538"/>
            <a:ext cx="10099675" cy="2122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29525" rIns="0" bIns="0">
            <a:spAutoFit/>
          </a:bodyPr>
          <a:lstStyle>
            <a:lvl1pPr marL="381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>
              <a:buNone/>
            </a:pPr>
            <a:r>
              <a:rPr lang="uz-Latn-UZ" altLang="ru-RU" sz="4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altLang="ru-RU" sz="4800" b="1" dirty="0" err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avzu</a:t>
            </a:r>
            <a:r>
              <a:rPr lang="uz-Latn-UZ" altLang="ru-RU" sz="4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altLang="ru-RU" sz="48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Eritmalardagi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moddalarning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atomlar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18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2528165"/>
              </p:ext>
            </p:extLst>
          </p:nvPr>
        </p:nvGraphicFramePr>
        <p:xfrm>
          <a:off x="2642791" y="4679761"/>
          <a:ext cx="1573212" cy="154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hem3D" r:id="rId6" imgW="5108514" imgH="5028381" progId="Chem3D.Document.8">
                  <p:embed/>
                </p:oleObj>
              </mc:Choice>
              <mc:Fallback>
                <p:oleObj name="Chem3D" r:id="rId6" imgW="5108514" imgH="5028381" progId="Chem3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2791" y="4679761"/>
                        <a:ext cx="1573212" cy="1547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0637093"/>
              </p:ext>
            </p:extLst>
          </p:nvPr>
        </p:nvGraphicFramePr>
        <p:xfrm>
          <a:off x="5856288" y="4994275"/>
          <a:ext cx="1719262" cy="154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hem3D" r:id="rId8" imgW="4986926" imgH="4486231" progId="Chem3D.Document.8">
                  <p:embed/>
                </p:oleObj>
              </mc:Choice>
              <mc:Fallback>
                <p:oleObj name="Chem3D" r:id="rId8" imgW="4986926" imgH="4486231" progId="Chem3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6288" y="4994275"/>
                        <a:ext cx="1719262" cy="1547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4150612"/>
              </p:ext>
            </p:extLst>
          </p:nvPr>
        </p:nvGraphicFramePr>
        <p:xfrm>
          <a:off x="8624094" y="4393613"/>
          <a:ext cx="1709738" cy="174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hem3D" r:id="rId10" imgW="5328881" imgH="5427538" progId="Chem3D.Document.8">
                  <p:embed/>
                </p:oleObj>
              </mc:Choice>
              <mc:Fallback>
                <p:oleObj name="Chem3D" r:id="rId10" imgW="5328881" imgH="5427538" progId="Chem3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4094" y="4393613"/>
                        <a:ext cx="1709738" cy="174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9869669" y="878097"/>
            <a:ext cx="18106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11-sinf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12847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</a:t>
            </a:r>
            <a:r>
              <a:rPr lang="en-US" sz="6000" b="1" dirty="0">
                <a:solidFill>
                  <a:schemeClr val="bg1"/>
                </a:solidFill>
              </a:rPr>
              <a:t>4</a:t>
            </a:r>
            <a:r>
              <a:rPr lang="en-US" sz="6000" b="1" dirty="0" smtClean="0">
                <a:solidFill>
                  <a:schemeClr val="bg1"/>
                </a:solidFill>
              </a:rPr>
              <a:t>-masala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36728" y="1583140"/>
                <a:ext cx="11368585" cy="49541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3600" dirty="0" smtClean="0"/>
                  <a:t>       </a:t>
                </a:r>
                <a:r>
                  <a:rPr lang="en-US" sz="3600" dirty="0" smtClean="0"/>
                  <a:t>205,2 g </a:t>
                </a:r>
                <a:r>
                  <a:rPr lang="en-US" sz="3600" dirty="0" err="1" smtClean="0"/>
                  <a:t>alyuminiy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sulfat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eritmasi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tarkibida</a:t>
                </a:r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638,12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23</m:t>
                        </m:r>
                      </m:sup>
                    </m:sSup>
                  </m:oMath>
                </a14:m>
                <a:r>
                  <a:rPr lang="en-US" sz="3600" dirty="0" smtClean="0"/>
                  <a:t> ta proton </a:t>
                </a:r>
                <a:r>
                  <a:rPr lang="en-US" sz="3600" dirty="0" err="1" smtClean="0"/>
                  <a:t>bo‘lsa</a:t>
                </a:r>
                <a:r>
                  <a:rPr lang="en-US" sz="3600" dirty="0" smtClean="0"/>
                  <a:t>, </a:t>
                </a:r>
                <a:r>
                  <a:rPr lang="en-US" sz="3600" dirty="0" err="1" smtClean="0"/>
                  <a:t>eritma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tarkibidagi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tuzning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massa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ulushini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hisoblang</a:t>
                </a:r>
                <a:r>
                  <a:rPr lang="en-US" sz="3600" dirty="0" smtClean="0"/>
                  <a:t>. </a:t>
                </a:r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 66,7</a:t>
                </a:r>
                <a:endParaRPr lang="en-US" sz="3600" dirty="0" smtClean="0"/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 40</a:t>
                </a:r>
                <a:endParaRPr lang="en-US" sz="3600" dirty="0" smtClean="0"/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 60</a:t>
                </a:r>
                <a:endParaRPr lang="en-US" sz="3600" dirty="0" smtClean="0"/>
              </a:p>
              <a:p>
                <a:pPr marL="514350" indent="-514350">
                  <a:buAutoNum type="alphaUcParenR"/>
                </a:pPr>
                <a:r>
                  <a:rPr lang="en-US" sz="3600" dirty="0" smtClean="0"/>
                  <a:t> 33,3</a:t>
                </a:r>
                <a:endParaRPr lang="ru-RU" sz="36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6728" y="1583140"/>
                <a:ext cx="11368585" cy="4954138"/>
              </a:xfrm>
              <a:blipFill rotWithShape="0">
                <a:blip r:embed="rId2"/>
                <a:stretch>
                  <a:fillRect l="-1662" t="-3079" r="-9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736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smtClean="0"/>
              <a:t>     </a:t>
            </a:r>
            <a:r>
              <a:rPr lang="en-US" sz="6000" b="1" dirty="0" err="1" smtClean="0">
                <a:solidFill>
                  <a:schemeClr val="bg1"/>
                </a:solidFill>
              </a:rPr>
              <a:t>Masalaning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yechimi</a:t>
            </a:r>
            <a:endParaRPr lang="ru-RU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766248" y="1757386"/>
                <a:ext cx="7718946" cy="170914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000" dirty="0" smtClean="0"/>
                  <a:t>n=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638,12</m:t>
                            </m:r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23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5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0" i="1" smtClean="0">
                                <a:latin typeface="Cambria Math" panose="02040503050406030204" pitchFamily="18" charset="0"/>
                              </a:rPr>
                              <m:t>6,02</m:t>
                            </m:r>
                            <m:r>
                              <a:rPr lang="en-US" sz="5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54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5400" b="0" i="1" smtClean="0">
                                <a:latin typeface="Cambria Math" panose="02040503050406030204" pitchFamily="18" charset="0"/>
                              </a:rPr>
                              <m:t>23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000" dirty="0" smtClean="0"/>
                  <a:t>  =106</a:t>
                </a:r>
                <a:endParaRPr lang="ru-RU" sz="40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66248" y="1757386"/>
                <a:ext cx="7718946" cy="1709145"/>
              </a:xfrm>
              <a:blipFill rotWithShape="0">
                <a:blip r:embed="rId2"/>
                <a:stretch>
                  <a:fillRect l="-28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060813" y="3817540"/>
                <a:ext cx="5022376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𝐴𝐼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𝑆𝑂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   + 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/>
                  <a:t>O</a:t>
                </a:r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0813" y="3817540"/>
                <a:ext cx="5022376" cy="707886"/>
              </a:xfrm>
              <a:prstGeom prst="rect">
                <a:avLst/>
              </a:prstGeom>
              <a:blipFill rotWithShape="0">
                <a:blip r:embed="rId3"/>
                <a:stretch>
                  <a:fillRect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3284629" y="4525426"/>
            <a:ext cx="25747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342           18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77088" y="5121638"/>
            <a:ext cx="35189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170 ta        10 ta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673586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</a:t>
            </a:r>
            <a:r>
              <a:rPr lang="en-US" dirty="0" smtClean="0"/>
              <a:t>   </a:t>
            </a:r>
            <a:r>
              <a:rPr lang="en-US" sz="6000" b="1" dirty="0" err="1" smtClean="0">
                <a:solidFill>
                  <a:schemeClr val="bg1"/>
                </a:solidFill>
              </a:rPr>
              <a:t>Masalaning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yechimi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5852" y="1836279"/>
            <a:ext cx="443097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170x+10 y=106</a:t>
            </a:r>
            <a:br>
              <a:rPr lang="en-US" sz="4000" dirty="0"/>
            </a:br>
            <a:r>
              <a:rPr lang="en-US" sz="4000" dirty="0"/>
              <a:t>342x+18y=205,2</a:t>
            </a:r>
            <a:endParaRPr lang="ru-RU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816526" y="1836279"/>
            <a:ext cx="14975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/>
              <a:t>(x1,8)</a:t>
            </a:r>
            <a:endParaRPr lang="ru-RU" sz="4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978370" y="1836279"/>
            <a:ext cx="503147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342x+18y=205,2</a:t>
            </a:r>
            <a:br>
              <a:rPr lang="en-US" sz="4000" dirty="0"/>
            </a:br>
            <a:r>
              <a:rPr lang="en-US" sz="4000" dirty="0"/>
              <a:t>306x+18y=190,8</a:t>
            </a:r>
            <a:endParaRPr lang="ru-RU" sz="4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191734" y="3670434"/>
            <a:ext cx="316625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/>
              <a:t>36x=14,4      </a:t>
            </a:r>
            <a:endParaRPr lang="en-US" sz="4000" dirty="0" smtClean="0"/>
          </a:p>
          <a:p>
            <a:r>
              <a:rPr lang="en-US" sz="4000" dirty="0" smtClean="0"/>
              <a:t>   </a:t>
            </a:r>
            <a:r>
              <a:rPr lang="en-US" sz="4000" dirty="0"/>
              <a:t>x=0,4</a:t>
            </a:r>
            <a:endParaRPr lang="ru-RU" sz="4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693339" y="3779118"/>
            <a:ext cx="43220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/>
              <a:t>m=342x0,4=136,8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3910189" y="5106627"/>
                <a:ext cx="4807726" cy="10132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/>
                  <a:t>C%=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136,8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205,2</m:t>
                        </m:r>
                      </m:den>
                    </m:f>
                  </m:oMath>
                </a14:m>
                <a:r>
                  <a:rPr lang="en-US" sz="4000" dirty="0"/>
                  <a:t> x100=66,7</a:t>
                </a:r>
                <a:endParaRPr lang="ru-RU" sz="40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0189" y="5106627"/>
                <a:ext cx="4807726" cy="1013291"/>
              </a:xfrm>
              <a:prstGeom prst="rect">
                <a:avLst/>
              </a:prstGeom>
              <a:blipFill rotWithShape="0">
                <a:blip r:embed="rId2"/>
                <a:stretch>
                  <a:fillRect l="-4436" r="-3169" b="-66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9701242" y="5428606"/>
            <a:ext cx="19545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/>
              <a:t>Javob</a:t>
            </a:r>
            <a:r>
              <a:rPr lang="en-US" sz="3600" dirty="0" smtClean="0"/>
              <a:t>: </a:t>
            </a:r>
            <a:r>
              <a:rPr lang="en-US" sz="3600" dirty="0"/>
              <a:t>A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81982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0"/>
            <a:ext cx="12192001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</a:t>
            </a:r>
            <a:r>
              <a:rPr lang="en-US" sz="6000" b="1" dirty="0">
                <a:solidFill>
                  <a:schemeClr val="bg1"/>
                </a:solidFill>
              </a:rPr>
              <a:t>5</a:t>
            </a:r>
            <a:r>
              <a:rPr lang="en-US" sz="6000" b="1" dirty="0" smtClean="0">
                <a:solidFill>
                  <a:schemeClr val="bg1"/>
                </a:solidFill>
              </a:rPr>
              <a:t>-masala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18364" y="1583140"/>
                <a:ext cx="11973636" cy="499508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  </a:t>
                </a:r>
                <a:r>
                  <a:rPr lang="en-US" sz="3800" dirty="0" err="1" smtClean="0"/>
                  <a:t>Tarkibida</a:t>
                </a:r>
                <a:r>
                  <a:rPr lang="en-US" sz="38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10,836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800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r>
                  <a:rPr lang="en-US" sz="3800" dirty="0" smtClean="0"/>
                  <a:t> ta </a:t>
                </a:r>
                <a:r>
                  <a:rPr lang="en-US" sz="3800" dirty="0" err="1" smtClean="0"/>
                  <a:t>vodorod</a:t>
                </a:r>
                <a:r>
                  <a:rPr lang="en-US" sz="3800" dirty="0" smtClean="0"/>
                  <a:t> </a:t>
                </a:r>
                <a:r>
                  <a:rPr lang="en-US" sz="3800" dirty="0" err="1" smtClean="0"/>
                  <a:t>atomi</a:t>
                </a:r>
                <a:r>
                  <a:rPr lang="en-US" sz="3800" dirty="0" smtClean="0"/>
                  <a:t> </a:t>
                </a:r>
                <a:r>
                  <a:rPr lang="en-US" sz="3800" dirty="0" err="1" smtClean="0"/>
                  <a:t>bo‘lgan</a:t>
                </a:r>
                <a:r>
                  <a:rPr lang="en-US" sz="3800" dirty="0" smtClean="0"/>
                  <a:t> 192 g </a:t>
                </a:r>
                <a:r>
                  <a:rPr lang="en-US" sz="3800" dirty="0" err="1" smtClean="0"/>
                  <a:t>eritmadagi</a:t>
                </a:r>
                <a:r>
                  <a:rPr lang="en-US" sz="3800" dirty="0" smtClean="0"/>
                  <a:t> </a:t>
                </a:r>
                <a:r>
                  <a:rPr lang="en-US" sz="3800" dirty="0" err="1" smtClean="0"/>
                  <a:t>ammoniy</a:t>
                </a:r>
                <a:r>
                  <a:rPr lang="en-US" sz="3800" dirty="0" smtClean="0"/>
                  <a:t> </a:t>
                </a:r>
                <a:r>
                  <a:rPr lang="en-US" sz="3800" dirty="0" err="1" smtClean="0"/>
                  <a:t>sulfatning</a:t>
                </a:r>
                <a:r>
                  <a:rPr lang="en-US" sz="3800" dirty="0" smtClean="0"/>
                  <a:t>  </a:t>
                </a:r>
                <a:r>
                  <a:rPr lang="en-US" sz="3800" dirty="0" err="1" smtClean="0"/>
                  <a:t>massa</a:t>
                </a:r>
                <a:r>
                  <a:rPr lang="en-US" sz="3800" dirty="0" smtClean="0"/>
                  <a:t>  </a:t>
                </a:r>
                <a:r>
                  <a:rPr lang="en-US" sz="3800" dirty="0" err="1" smtClean="0"/>
                  <a:t>ulushini</a:t>
                </a:r>
                <a:r>
                  <a:rPr lang="en-US" sz="3800" dirty="0" smtClean="0"/>
                  <a:t> </a:t>
                </a:r>
                <a:r>
                  <a:rPr lang="en-US" sz="3800" dirty="0" err="1" smtClean="0"/>
                  <a:t>hisoblang</a:t>
                </a:r>
                <a:r>
                  <a:rPr lang="en-US" sz="3800" dirty="0" smtClean="0"/>
                  <a:t>.  </a:t>
                </a:r>
              </a:p>
              <a:p>
                <a:pPr marL="514350" indent="-514350">
                  <a:buAutoNum type="alphaUcParenR"/>
                </a:pPr>
                <a:r>
                  <a:rPr lang="en-US" sz="3800" dirty="0" smtClean="0"/>
                  <a:t> 44,375</a:t>
                </a:r>
                <a:endParaRPr lang="en-US" sz="3800" dirty="0" smtClean="0"/>
              </a:p>
              <a:p>
                <a:pPr marL="514350" indent="-514350">
                  <a:buAutoNum type="alphaUcParenR"/>
                </a:pPr>
                <a:r>
                  <a:rPr lang="en-US" sz="3800" dirty="0" smtClean="0"/>
                  <a:t> 23,375</a:t>
                </a:r>
                <a:endParaRPr lang="en-US" sz="3800" dirty="0" smtClean="0"/>
              </a:p>
              <a:p>
                <a:pPr marL="514350" indent="-514350">
                  <a:buAutoNum type="alphaUcParenR"/>
                </a:pPr>
                <a:r>
                  <a:rPr lang="en-US" sz="3800" dirty="0" smtClean="0"/>
                  <a:t> 4,375</a:t>
                </a:r>
                <a:endParaRPr lang="en-US" sz="3800" dirty="0" smtClean="0"/>
              </a:p>
              <a:p>
                <a:pPr marL="514350" indent="-514350">
                  <a:buAutoNum type="alphaUcParenR"/>
                </a:pPr>
                <a:r>
                  <a:rPr lang="en-US" sz="3800" dirty="0" smtClean="0"/>
                  <a:t> 34,375</a:t>
                </a:r>
                <a:endParaRPr lang="ru-RU" sz="38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8364" y="1583140"/>
                <a:ext cx="11973636" cy="4995081"/>
              </a:xfrm>
              <a:blipFill rotWithShape="0">
                <a:blip r:embed="rId2"/>
                <a:stretch>
                  <a:fillRect l="-1680" t="-3175" r="-17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409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</a:t>
            </a:r>
            <a:r>
              <a:rPr lang="en-US" dirty="0" smtClean="0"/>
              <a:t>      </a:t>
            </a:r>
            <a:r>
              <a:rPr lang="en-US" sz="6000" b="1" dirty="0" err="1" smtClean="0">
                <a:solidFill>
                  <a:schemeClr val="bg1"/>
                </a:solidFill>
              </a:rPr>
              <a:t>Masalaning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yechimi</a:t>
            </a:r>
            <a:endParaRPr lang="ru-RU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44987" y="1535071"/>
                <a:ext cx="5543266" cy="160389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n=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10,836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24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0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6,02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</a:rPr>
                              <m:t>23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/>
                  <a:t>=18 </a:t>
                </a:r>
                <a:r>
                  <a:rPr lang="en-US" dirty="0" err="1" smtClean="0"/>
                  <a:t>mol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4987" y="1535071"/>
                <a:ext cx="5543266" cy="1603895"/>
              </a:xfrm>
              <a:blipFill rotWithShape="0">
                <a:blip r:embed="rId2"/>
                <a:stretch>
                  <a:fillRect l="-23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888253" y="1768495"/>
                <a:ext cx="5465547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𝑁𝐻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𝑆𝑂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𝑦𝐻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/>
                  <a:t>O</a:t>
                </a:r>
                <a:endParaRPr lang="ru-RU" sz="36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8253" y="1768495"/>
                <a:ext cx="5465547" cy="646331"/>
              </a:xfrm>
              <a:prstGeom prst="rect">
                <a:avLst/>
              </a:prstGeom>
              <a:blipFill rotWithShape="0">
                <a:blip r:embed="rId3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524302" y="3063434"/>
            <a:ext cx="40130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8x+2y=18</a:t>
            </a:r>
            <a:br>
              <a:rPr lang="en-US" sz="3600" dirty="0"/>
            </a:br>
            <a:r>
              <a:rPr lang="en-US" sz="3600" dirty="0"/>
              <a:t>132x+18y=192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557557" y="3017267"/>
            <a:ext cx="9797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(x9)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920874" y="3086524"/>
            <a:ext cx="332095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72x+18y=162</a:t>
            </a:r>
            <a:br>
              <a:rPr lang="en-US" sz="3600" dirty="0"/>
            </a:br>
            <a:r>
              <a:rPr lang="en-US" sz="3600" dirty="0"/>
              <a:t>132x+18y=192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100823" y="3063434"/>
            <a:ext cx="2736647" cy="12618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60x=30        </a:t>
            </a:r>
            <a:endParaRPr lang="en-US" sz="3600" dirty="0" smtClean="0"/>
          </a:p>
          <a:p>
            <a:r>
              <a:rPr lang="en-US" sz="3600" dirty="0" smtClean="0"/>
              <a:t> </a:t>
            </a:r>
            <a:r>
              <a:rPr lang="en-US" sz="4000" dirty="0"/>
              <a:t>x=0</a:t>
            </a:r>
            <a:r>
              <a:rPr lang="en-US" sz="2000" dirty="0"/>
              <a:t>,</a:t>
            </a:r>
            <a:r>
              <a:rPr lang="en-US" sz="4000" dirty="0"/>
              <a:t>5</a:t>
            </a:r>
            <a:endParaRPr lang="ru-RU" sz="4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26467" y="5036344"/>
            <a:ext cx="360868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/>
              <a:t>m=0,5x132=66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5448409" y="5036344"/>
                <a:ext cx="4787412" cy="8787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dirty="0"/>
                  <a:t>C%=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66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192</m:t>
                        </m:r>
                      </m:den>
                    </m:f>
                  </m:oMath>
                </a14:m>
                <a:r>
                  <a:rPr lang="en-US" sz="3600" dirty="0"/>
                  <a:t> x100=34,375</a:t>
                </a:r>
                <a:endParaRPr lang="ru-RU" sz="36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8409" y="5036344"/>
                <a:ext cx="4787412" cy="878767"/>
              </a:xfrm>
              <a:prstGeom prst="rect">
                <a:avLst/>
              </a:prstGeom>
              <a:blipFill rotWithShape="0">
                <a:blip r:embed="rId4"/>
                <a:stretch>
                  <a:fillRect l="-3949" b="-1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9985680" y="5846853"/>
            <a:ext cx="15744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/>
              <a:t>javob:D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22316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48" y="0"/>
            <a:ext cx="12192000" cy="1325563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   </a:t>
            </a:r>
            <a:r>
              <a:rPr lang="en-US" sz="5400" b="1" dirty="0" err="1" smtClean="0">
                <a:solidFill>
                  <a:schemeClr val="bg1"/>
                </a:solidFill>
              </a:rPr>
              <a:t>Mustaqil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bajarish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uchun</a:t>
            </a:r>
            <a:r>
              <a:rPr lang="en-US" sz="5400" b="1" dirty="0" smtClean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topshiriqlar</a:t>
            </a:r>
            <a:r>
              <a:rPr lang="en-US" sz="5400" b="1" dirty="0" smtClean="0">
                <a:solidFill>
                  <a:schemeClr val="bg1"/>
                </a:solidFill>
              </a:rPr>
              <a:t>:</a:t>
            </a:r>
            <a:endParaRPr lang="ru-RU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72955" y="1624084"/>
                <a:ext cx="11709779" cy="487225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    </a:t>
                </a:r>
                <a:r>
                  <a:rPr lang="en-US" sz="3600" dirty="0" smtClean="0"/>
                  <a:t>171 g </a:t>
                </a:r>
                <a:r>
                  <a:rPr lang="en-US" sz="3600" dirty="0" err="1" smtClean="0"/>
                  <a:t>alyuminiy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sulfat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eritmasi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tarkibida</a:t>
                </a:r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547,82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23</m:t>
                        </m:r>
                      </m:sup>
                    </m:sSup>
                  </m:oMath>
                </a14:m>
                <a:r>
                  <a:rPr lang="en-US" sz="3600" dirty="0" smtClean="0"/>
                  <a:t> ta proton </a:t>
                </a:r>
                <a:r>
                  <a:rPr lang="en-US" sz="3600" dirty="0" err="1" smtClean="0"/>
                  <a:t>bo‘lsa</a:t>
                </a:r>
                <a:r>
                  <a:rPr lang="en-US" sz="3600" dirty="0" smtClean="0"/>
                  <a:t>, </a:t>
                </a:r>
                <a:r>
                  <a:rPr lang="en-US" sz="3600" dirty="0" err="1" smtClean="0"/>
                  <a:t>eritma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tarkibidagi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tuzning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massa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ulushini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hisoblang</a:t>
                </a:r>
                <a:r>
                  <a:rPr lang="en-US" sz="3600" dirty="0" smtClean="0"/>
                  <a:t>.  </a:t>
                </a:r>
              </a:p>
              <a:p>
                <a:pPr marL="0" indent="0">
                  <a:buNone/>
                </a:pPr>
                <a:r>
                  <a:rPr lang="en-US" sz="3600" dirty="0"/>
                  <a:t> </a:t>
                </a:r>
                <a:r>
                  <a:rPr lang="en-US" sz="3600" dirty="0" smtClean="0"/>
                  <a:t>A) 40</a:t>
                </a:r>
              </a:p>
              <a:p>
                <a:pPr marL="0" indent="0">
                  <a:buNone/>
                </a:pPr>
                <a:r>
                  <a:rPr lang="en-US" sz="3600" dirty="0"/>
                  <a:t> </a:t>
                </a:r>
                <a:r>
                  <a:rPr lang="en-US" sz="3600" dirty="0" smtClean="0"/>
                  <a:t>B) 30</a:t>
                </a:r>
              </a:p>
              <a:p>
                <a:pPr marL="0" indent="0">
                  <a:buNone/>
                </a:pPr>
                <a:r>
                  <a:rPr lang="en-US" sz="3600" dirty="0"/>
                  <a:t> </a:t>
                </a:r>
                <a:r>
                  <a:rPr lang="en-US" sz="3600" dirty="0" smtClean="0"/>
                  <a:t>C)  70</a:t>
                </a:r>
              </a:p>
              <a:p>
                <a:pPr marL="0" indent="0">
                  <a:buNone/>
                </a:pPr>
                <a:r>
                  <a:rPr lang="en-US" sz="3600" dirty="0"/>
                  <a:t> </a:t>
                </a:r>
                <a:r>
                  <a:rPr lang="en-US" sz="3600" dirty="0" smtClean="0"/>
                  <a:t>D) 45,6</a:t>
                </a:r>
                <a:endParaRPr lang="ru-RU" sz="36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72955" y="1624084"/>
                <a:ext cx="11709779" cy="4872250"/>
              </a:xfrm>
              <a:blipFill rotWithShape="0">
                <a:blip r:embed="rId2"/>
                <a:stretch>
                  <a:fillRect l="-1614" t="-3000" r="-25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846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1-masala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54842" y="1501253"/>
                <a:ext cx="11641539" cy="5186150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4300" dirty="0" smtClean="0"/>
                  <a:t>   </a:t>
                </a:r>
                <a:r>
                  <a:rPr lang="en-US" sz="4300" dirty="0" err="1" smtClean="0"/>
                  <a:t>Kislorod</a:t>
                </a:r>
                <a:r>
                  <a:rPr lang="en-US" sz="4300" dirty="0" smtClean="0"/>
                  <a:t> </a:t>
                </a:r>
                <a:r>
                  <a:rPr lang="en-US" sz="4300" dirty="0" err="1" smtClean="0"/>
                  <a:t>atomlari</a:t>
                </a:r>
                <a:r>
                  <a:rPr lang="en-US" sz="4300" dirty="0" smtClean="0"/>
                  <a:t> </a:t>
                </a:r>
                <a:r>
                  <a:rPr lang="en-US" sz="4300" dirty="0" err="1" smtClean="0"/>
                  <a:t>soni</a:t>
                </a:r>
                <a:r>
                  <a:rPr lang="en-US" sz="4300" dirty="0" smtClean="0"/>
                  <a:t> 5,8*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3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3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sz="43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4300" dirty="0" smtClean="0"/>
                  <a:t> ta </a:t>
                </a:r>
                <a:r>
                  <a:rPr lang="en-US" sz="4300" dirty="0" err="1" smtClean="0"/>
                  <a:t>bo‘lgan</a:t>
                </a:r>
                <a:r>
                  <a:rPr lang="en-US" sz="4300" dirty="0" smtClean="0"/>
                  <a:t> 10 %li </a:t>
                </a:r>
                <a:r>
                  <a:rPr lang="en-US" sz="4300" dirty="0" err="1" smtClean="0"/>
                  <a:t>kaliy</a:t>
                </a:r>
                <a:r>
                  <a:rPr lang="en-US" sz="4300" dirty="0" smtClean="0"/>
                  <a:t> </a:t>
                </a:r>
                <a:r>
                  <a:rPr lang="en-US" sz="4300" dirty="0" err="1" smtClean="0"/>
                  <a:t>gidroksid</a:t>
                </a:r>
                <a:r>
                  <a:rPr lang="en-US" sz="4300" dirty="0" smtClean="0"/>
                  <a:t> </a:t>
                </a:r>
                <a:r>
                  <a:rPr lang="en-US" sz="4300" dirty="0" err="1" smtClean="0"/>
                  <a:t>eritmasining</a:t>
                </a:r>
                <a:r>
                  <a:rPr lang="en-US" sz="4300" dirty="0" smtClean="0"/>
                  <a:t> </a:t>
                </a:r>
                <a:r>
                  <a:rPr lang="en-US" sz="4300" dirty="0" err="1" smtClean="0"/>
                  <a:t>massasini</a:t>
                </a:r>
                <a:r>
                  <a:rPr lang="en-US" sz="4300" dirty="0" smtClean="0"/>
                  <a:t> </a:t>
                </a:r>
                <a:r>
                  <a:rPr lang="en-US" sz="4300" dirty="0" err="1" smtClean="0"/>
                  <a:t>hisoblang</a:t>
                </a:r>
                <a:r>
                  <a:rPr lang="en-US" sz="4300" dirty="0" smtClean="0"/>
                  <a:t>.</a:t>
                </a:r>
              </a:p>
              <a:p>
                <a:pPr marL="514350" indent="-514350">
                  <a:lnSpc>
                    <a:spcPct val="150000"/>
                  </a:lnSpc>
                  <a:buAutoNum type="alphaUcParenR"/>
                </a:pPr>
                <a:r>
                  <a:rPr lang="en-US" sz="3600" dirty="0" smtClean="0"/>
                  <a:t>180</a:t>
                </a:r>
              </a:p>
              <a:p>
                <a:pPr marL="514350" indent="-514350">
                  <a:lnSpc>
                    <a:spcPct val="150000"/>
                  </a:lnSpc>
                  <a:buAutoNum type="alphaUcParenR"/>
                </a:pPr>
                <a:r>
                  <a:rPr lang="en-US" sz="3600" dirty="0" smtClean="0"/>
                  <a:t>112</a:t>
                </a:r>
              </a:p>
              <a:p>
                <a:pPr marL="514350" indent="-514350">
                  <a:lnSpc>
                    <a:spcPct val="150000"/>
                  </a:lnSpc>
                  <a:buAutoNum type="alphaUcParenR"/>
                </a:pPr>
                <a:r>
                  <a:rPr lang="en-US" sz="3600" dirty="0" smtClean="0"/>
                  <a:t>168</a:t>
                </a:r>
              </a:p>
              <a:p>
                <a:pPr marL="514350" indent="-514350">
                  <a:lnSpc>
                    <a:spcPct val="150000"/>
                  </a:lnSpc>
                  <a:buAutoNum type="alphaUcParenR"/>
                </a:pPr>
                <a:r>
                  <a:rPr lang="en-US" sz="3600" dirty="0" smtClean="0"/>
                  <a:t>120</a:t>
                </a:r>
                <a:endParaRPr lang="ru-RU" sz="36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54842" y="1501253"/>
                <a:ext cx="11641539" cy="5186150"/>
              </a:xfrm>
              <a:blipFill rotWithShape="0">
                <a:blip r:embed="rId2"/>
                <a:stretch>
                  <a:fillRect l="-1832" b="-12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084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</a:t>
            </a:r>
            <a:r>
              <a:rPr lang="en-US" sz="6000" b="1" dirty="0" err="1" smtClean="0">
                <a:solidFill>
                  <a:schemeClr val="bg1"/>
                </a:solidFill>
              </a:rPr>
              <a:t>Masalaning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yechimi</a:t>
            </a:r>
            <a:endParaRPr lang="ru-RU" sz="54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60779" y="1607262"/>
                <a:ext cx="3351662" cy="325134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3600" dirty="0" smtClean="0"/>
                  <a:t>Berilgan :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C%= 10 %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n= 5,8 </a:t>
                </a:r>
                <a:r>
                  <a:rPr lang="en-US" sz="3600" dirty="0" err="1" smtClean="0"/>
                  <a:t>mol</a:t>
                </a:r>
                <a:r>
                  <a:rPr lang="en-US" sz="3600" dirty="0" smtClean="0"/>
                  <a:t> 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𝑒𝑟𝑖𝑡𝑚𝑎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3600" dirty="0" smtClean="0"/>
                  <a:t>=?</a:t>
                </a: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0779" y="1607262"/>
                <a:ext cx="3351662" cy="3251342"/>
              </a:xfrm>
              <a:blipFill rotWithShape="0">
                <a:blip r:embed="rId2"/>
                <a:stretch>
                  <a:fillRect l="-5455" t="-46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962535" y="1607262"/>
                <a:ext cx="4112921" cy="11742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100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3600" dirty="0"/>
                  <a:t>= 10 g </a:t>
                </a: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2535" y="1607262"/>
                <a:ext cx="4112921" cy="1174296"/>
              </a:xfrm>
              <a:prstGeom prst="rect">
                <a:avLst/>
              </a:prstGeom>
              <a:blipFill rotWithShape="0">
                <a:blip r:embed="rId3"/>
                <a:stretch>
                  <a:fillRect r="-3556" b="-78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096000" y="3063257"/>
                <a:ext cx="4173387" cy="8206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𝑠𝑢𝑣</m:t>
                        </m:r>
                      </m:sub>
                    </m:sSub>
                  </m:oMath>
                </a14:m>
                <a:r>
                  <a:rPr lang="en-US" sz="3600" dirty="0"/>
                  <a:t>= 100-10=90 g</a:t>
                </a:r>
                <a:endParaRPr lang="ru-RU" sz="36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063257"/>
                <a:ext cx="4173387" cy="820674"/>
              </a:xfrm>
              <a:prstGeom prst="rect">
                <a:avLst/>
              </a:prstGeom>
              <a:blipFill rotWithShape="0">
                <a:blip r:embed="rId4"/>
                <a:stretch>
                  <a:fillRect r="-3358" b="-276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962535" y="4271456"/>
                <a:ext cx="3802644" cy="14153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400" dirty="0" smtClean="0"/>
                  <a:t>n=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</m:oMath>
                </a14:m>
                <a:r>
                  <a:rPr lang="en-US" sz="4400" dirty="0"/>
                  <a:t>  </a:t>
                </a:r>
                <a:r>
                  <a:rPr lang="en-US" sz="4400" dirty="0" smtClean="0"/>
                  <a:t>=  5 </a:t>
                </a:r>
                <a:r>
                  <a:rPr lang="en-US" sz="4400" dirty="0" err="1"/>
                  <a:t>mol</a:t>
                </a:r>
                <a:endParaRPr lang="ru-RU" sz="44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2535" y="4271456"/>
                <a:ext cx="3802644" cy="1415324"/>
              </a:xfrm>
              <a:prstGeom prst="rect">
                <a:avLst/>
              </a:prstGeom>
              <a:blipFill rotWithShape="0">
                <a:blip r:embed="rId5"/>
                <a:stretch>
                  <a:fillRect l="-6410" r="-5609" b="-81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830282" y="4271456"/>
                <a:ext cx="4038285" cy="16660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600" dirty="0"/>
                  <a:t>n=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56</m:t>
                        </m:r>
                      </m:den>
                    </m:f>
                  </m:oMath>
                </a14:m>
                <a:r>
                  <a:rPr lang="en-US" sz="3600" dirty="0"/>
                  <a:t>  </a:t>
                </a:r>
                <a:r>
                  <a:rPr lang="en-US" sz="3600" dirty="0" smtClean="0"/>
                  <a:t>= 0,178 </a:t>
                </a:r>
                <a:r>
                  <a:rPr lang="en-US" sz="3600" dirty="0" err="1"/>
                  <a:t>mol</a:t>
                </a:r>
                <a:endParaRPr lang="ru-RU" sz="36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282" y="4271456"/>
                <a:ext cx="4038285" cy="1666034"/>
              </a:xfrm>
              <a:prstGeom prst="rect">
                <a:avLst/>
              </a:prstGeom>
              <a:blipFill rotWithShape="0">
                <a:blip r:embed="rId6"/>
                <a:stretch>
                  <a:fillRect l="-4525" r="-37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9476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48" y="0"/>
            <a:ext cx="12178352" cy="1325563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dirty="0" smtClean="0"/>
              <a:t>             </a:t>
            </a:r>
            <a:r>
              <a:rPr lang="en-US" sz="6000" b="1" dirty="0" err="1" smtClean="0">
                <a:solidFill>
                  <a:schemeClr val="bg1"/>
                </a:solidFill>
              </a:rPr>
              <a:t>Masalaning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yechimi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10616" y="2261696"/>
            <a:ext cx="503535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/>
              <a:t>5+0,178 = 5,178 </a:t>
            </a:r>
            <a:r>
              <a:rPr lang="en-US" sz="4000" dirty="0" err="1"/>
              <a:t>mol</a:t>
            </a:r>
            <a:r>
              <a:rPr lang="en-US" sz="4000" dirty="0"/>
              <a:t> 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05898" y="3324199"/>
            <a:ext cx="842023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5,178 </a:t>
            </a:r>
            <a:r>
              <a:rPr lang="en-US" sz="4000" dirty="0" err="1"/>
              <a:t>mol</a:t>
            </a:r>
            <a:r>
              <a:rPr lang="en-US" sz="4000" dirty="0"/>
              <a:t> -------- 100 g </a:t>
            </a:r>
            <a:r>
              <a:rPr lang="en-US" sz="4000" dirty="0" err="1"/>
              <a:t>eritmada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  5,8 </a:t>
            </a:r>
            <a:r>
              <a:rPr lang="en-US" sz="4000" dirty="0" err="1"/>
              <a:t>mol</a:t>
            </a:r>
            <a:r>
              <a:rPr lang="en-US" sz="4000" dirty="0"/>
              <a:t>   ----------x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208290" y="5078287"/>
                <a:ext cx="4237442" cy="10220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/>
                  <a:t>x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5,8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100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5,178</m:t>
                        </m:r>
                      </m:den>
                    </m:f>
                  </m:oMath>
                </a14:m>
                <a:r>
                  <a:rPr lang="en-US" sz="4000" dirty="0" smtClean="0"/>
                  <a:t> = 112  </a:t>
                </a:r>
                <a:endParaRPr lang="ru-RU" sz="40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8290" y="5078287"/>
                <a:ext cx="4237442" cy="1022075"/>
              </a:xfrm>
              <a:prstGeom prst="rect">
                <a:avLst/>
              </a:prstGeom>
              <a:blipFill rotWithShape="0">
                <a:blip r:embed="rId2"/>
                <a:stretch>
                  <a:fillRect l="-5036" r="-4173" b="-59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8315844" y="5198769"/>
            <a:ext cx="2180405" cy="9015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err="1"/>
              <a:t>javob</a:t>
            </a:r>
            <a:r>
              <a:rPr lang="en-US" sz="4000" dirty="0"/>
              <a:t> : B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82929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                           </a:t>
            </a:r>
            <a:r>
              <a:rPr lang="en-US" sz="6600" b="1" dirty="0" smtClean="0">
                <a:solidFill>
                  <a:schemeClr val="bg1"/>
                </a:solidFill>
              </a:rPr>
              <a:t>2-masala</a:t>
            </a:r>
            <a:endParaRPr lang="ru-RU" sz="66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600501" y="1596788"/>
                <a:ext cx="11300347" cy="5036024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600" dirty="0" smtClean="0"/>
                  <a:t>57,5 g </a:t>
                </a:r>
                <a:r>
                  <a:rPr lang="en-US" sz="3600" dirty="0" err="1" smtClean="0"/>
                  <a:t>natriy</a:t>
                </a:r>
                <a:r>
                  <a:rPr lang="en-US" sz="3600" dirty="0" smtClean="0"/>
                  <a:t> 15*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3600" dirty="0" smtClean="0"/>
                  <a:t> ta atom  </a:t>
                </a:r>
                <a:r>
                  <a:rPr lang="en-US" sz="3600" dirty="0" err="1" smtClean="0"/>
                  <a:t>tutgan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suvda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eritildi</a:t>
                </a:r>
                <a:r>
                  <a:rPr lang="en-US" sz="3600" dirty="0" smtClean="0"/>
                  <a:t>. </a:t>
                </a:r>
                <a:r>
                  <a:rPr lang="en-US" sz="3600" dirty="0" err="1" smtClean="0"/>
                  <a:t>Olingan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eritmaning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massasini</a:t>
                </a:r>
                <a:r>
                  <a:rPr lang="en-US" sz="3600" dirty="0" smtClean="0"/>
                  <a:t> </a:t>
                </a:r>
                <a:r>
                  <a:rPr lang="en-US" sz="3600" dirty="0" err="1" smtClean="0"/>
                  <a:t>hisoblang</a:t>
                </a:r>
                <a:r>
                  <a:rPr lang="en-US" sz="3600" dirty="0" smtClean="0"/>
                  <a:t>.</a:t>
                </a:r>
              </a:p>
              <a:p>
                <a:pPr marL="514350" indent="-514350">
                  <a:lnSpc>
                    <a:spcPct val="100000"/>
                  </a:lnSpc>
                  <a:buAutoNum type="alphaUcParenR"/>
                </a:pPr>
                <a:r>
                  <a:rPr lang="en-US" sz="3600" dirty="0" smtClean="0"/>
                  <a:t>147,5</a:t>
                </a:r>
              </a:p>
              <a:p>
                <a:pPr marL="514350" indent="-514350">
                  <a:lnSpc>
                    <a:spcPct val="100000"/>
                  </a:lnSpc>
                  <a:buAutoNum type="alphaUcParenR"/>
                </a:pPr>
                <a:r>
                  <a:rPr lang="en-US" sz="3600" dirty="0" smtClean="0"/>
                  <a:t>145</a:t>
                </a:r>
              </a:p>
              <a:p>
                <a:pPr marL="514350" indent="-514350">
                  <a:lnSpc>
                    <a:spcPct val="100000"/>
                  </a:lnSpc>
                  <a:buAutoNum type="alphaUcParenR"/>
                </a:pPr>
                <a:r>
                  <a:rPr lang="en-US" sz="3600" dirty="0" smtClean="0"/>
                  <a:t> 327,5</a:t>
                </a:r>
                <a:endParaRPr lang="en-US" sz="3600" dirty="0" smtClean="0"/>
              </a:p>
              <a:p>
                <a:pPr marL="514350" indent="-514350">
                  <a:lnSpc>
                    <a:spcPct val="100000"/>
                  </a:lnSpc>
                  <a:buAutoNum type="alphaUcParenR"/>
                </a:pPr>
                <a:r>
                  <a:rPr lang="en-US" sz="3600" dirty="0" smtClean="0"/>
                  <a:t> 325</a:t>
                </a:r>
                <a:endParaRPr lang="ru-RU" sz="36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0501" y="1596788"/>
                <a:ext cx="11300347" cy="5036024"/>
              </a:xfrm>
              <a:blipFill rotWithShape="0">
                <a:blip r:embed="rId2"/>
                <a:stretch>
                  <a:fillRect l="-1673" t="-19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739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smtClean="0"/>
              <a:t>         </a:t>
            </a:r>
            <a:r>
              <a:rPr lang="en-US" sz="6000" b="1" dirty="0" err="1" smtClean="0">
                <a:solidFill>
                  <a:schemeClr val="bg1"/>
                </a:solidFill>
              </a:rPr>
              <a:t>Masalaning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yechimi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8448" y="2034065"/>
            <a:ext cx="484040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3 ta atom-------18 g</a:t>
            </a:r>
            <a:br>
              <a:rPr lang="en-US" sz="4000" dirty="0"/>
            </a:br>
            <a:r>
              <a:rPr lang="en-US" sz="4000" dirty="0"/>
              <a:t>15 ta ------------x             x=90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606724" y="2520042"/>
                <a:ext cx="5834674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𝑁𝑎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/>
                  <a:t>O</a:t>
                </a:r>
                <a14:m>
                  <m:oMath xmlns:m="http://schemas.openxmlformats.org/officeDocument/2006/math">
                    <m:r>
                      <a:rPr lang="en-US" sz="36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𝑁𝑎𝑂𝐻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36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6724" y="2520042"/>
                <a:ext cx="5834674" cy="646331"/>
              </a:xfrm>
              <a:prstGeom prst="rect">
                <a:avLst/>
              </a:prstGeom>
              <a:blipFill rotWithShape="0">
                <a:blip r:embed="rId2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680456" y="4772883"/>
                <a:ext cx="460312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</m:oMath>
                </a14:m>
                <a:r>
                  <a:rPr lang="en-US" sz="4000" dirty="0"/>
                  <a:t>=57,5+90=147,5</a:t>
                </a:r>
                <a:endParaRPr lang="ru-RU" sz="40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0456" y="4772883"/>
                <a:ext cx="4603120" cy="707886"/>
              </a:xfrm>
              <a:prstGeom prst="rect">
                <a:avLst/>
              </a:prstGeom>
              <a:blipFill rotWithShape="0">
                <a:blip r:embed="rId3"/>
                <a:stretch>
                  <a:fillRect t="-15517" r="-3046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8330487" y="4925240"/>
            <a:ext cx="18517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/>
              <a:t>Javob:A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0042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          </a:t>
            </a:r>
            <a:r>
              <a:rPr lang="en-US" sz="6000" b="1" dirty="0" smtClean="0">
                <a:solidFill>
                  <a:schemeClr val="bg1"/>
                </a:solidFill>
              </a:rPr>
              <a:t>3-masala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87824" y="1579966"/>
                <a:ext cx="11253716" cy="4820834"/>
              </a:xfrm>
            </p:spPr>
            <p:txBody>
              <a:bodyPr>
                <a:noAutofit/>
              </a:bodyPr>
              <a:lstStyle/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4000" dirty="0" smtClean="0"/>
                  <a:t>Massasi 16 g </a:t>
                </a:r>
                <a:r>
                  <a:rPr lang="en-US" sz="4000" dirty="0" err="1" smtClean="0"/>
                  <a:t>bo‘lgan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eritmada</a:t>
                </a:r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3,612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23</m:t>
                        </m:r>
                      </m:sup>
                    </m:sSup>
                  </m:oMath>
                </a14:m>
                <a:r>
                  <a:rPr lang="en-US" sz="4000" dirty="0" smtClean="0"/>
                  <a:t> ta </a:t>
                </a:r>
                <a:r>
                  <a:rPr lang="en-US" sz="4000" dirty="0" err="1" smtClean="0"/>
                  <a:t>kislorod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atomi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bo‘lsa</a:t>
                </a:r>
                <a:r>
                  <a:rPr lang="en-US" sz="4000" dirty="0" smtClean="0"/>
                  <a:t>, </a:t>
                </a:r>
                <a:r>
                  <a:rPr lang="en-US" sz="4000" dirty="0" err="1" smtClean="0"/>
                  <a:t>eritma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tarkibidagi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kaliy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nitritning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massa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ulushini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hisoblang</a:t>
                </a:r>
                <a:r>
                  <a:rPr lang="en-US" sz="4000" dirty="0" smtClean="0"/>
                  <a:t>.   </a:t>
                </a:r>
              </a:p>
              <a:p>
                <a:pPr marL="514350" indent="-514350">
                  <a:buAutoNum type="alphaUcParenR"/>
                </a:pPr>
                <a:r>
                  <a:rPr lang="en-US" sz="4000" dirty="0" smtClean="0"/>
                  <a:t> 40</a:t>
                </a:r>
                <a:endParaRPr lang="en-US" sz="4000" dirty="0" smtClean="0"/>
              </a:p>
              <a:p>
                <a:pPr marL="514350" indent="-514350">
                  <a:buAutoNum type="alphaUcParenR"/>
                </a:pPr>
                <a:r>
                  <a:rPr lang="en-US" sz="4000" dirty="0" smtClean="0"/>
                  <a:t> 60</a:t>
                </a:r>
                <a:endParaRPr lang="en-US" sz="4000" dirty="0" smtClean="0"/>
              </a:p>
              <a:p>
                <a:pPr marL="514350" indent="-514350">
                  <a:buAutoNum type="alphaUcParenR"/>
                </a:pPr>
                <a:r>
                  <a:rPr lang="en-US" sz="4000" dirty="0" smtClean="0"/>
                  <a:t> 44</a:t>
                </a:r>
                <a:endParaRPr lang="en-US" sz="4000" dirty="0" smtClean="0"/>
              </a:p>
              <a:p>
                <a:pPr marL="514350" indent="-514350">
                  <a:buAutoNum type="alphaUcParenR"/>
                </a:pPr>
                <a:r>
                  <a:rPr lang="en-US" sz="4000" dirty="0" smtClean="0"/>
                  <a:t> 56</a:t>
                </a:r>
                <a:endParaRPr lang="ru-RU" sz="40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7824" y="1579966"/>
                <a:ext cx="11253716" cy="4820834"/>
              </a:xfrm>
              <a:blipFill rotWithShape="0">
                <a:blip r:embed="rId2"/>
                <a:stretch>
                  <a:fillRect l="-1950" t="-2276" b="-12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22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</a:t>
            </a:r>
            <a:r>
              <a:rPr lang="en-US" dirty="0" smtClean="0"/>
              <a:t>    </a:t>
            </a:r>
            <a:r>
              <a:rPr lang="en-US" sz="6000" b="1" dirty="0" err="1" smtClean="0">
                <a:solidFill>
                  <a:schemeClr val="bg1"/>
                </a:solidFill>
              </a:rPr>
              <a:t>Masalaning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yechimi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33233" y="1575679"/>
                <a:ext cx="5917442" cy="3466531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  </a:t>
                </a:r>
                <a:r>
                  <a:rPr lang="en-US" sz="3600" dirty="0" err="1" smtClean="0"/>
                  <a:t>Berilgan</a:t>
                </a:r>
                <a:r>
                  <a:rPr lang="en-US" sz="3600" dirty="0" smtClean="0"/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𝑒𝑟𝑖𝑡𝑚𝑎</m:t>
                        </m:r>
                      </m:sub>
                    </m:sSub>
                  </m:oMath>
                </a14:m>
                <a:r>
                  <a:rPr lang="en-US" sz="3600" dirty="0" smtClean="0"/>
                  <a:t>=16 g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N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3,612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23</m:t>
                        </m:r>
                      </m:sup>
                    </m:sSup>
                  </m:oMath>
                </a14:m>
                <a:r>
                  <a:rPr lang="en-US" sz="3600" dirty="0" smtClean="0"/>
                  <a:t> ta </a:t>
                </a:r>
              </a:p>
              <a:p>
                <a:pPr marL="0" indent="0">
                  <a:buNone/>
                </a:pPr>
                <a:r>
                  <a:rPr lang="en-US" sz="3600" dirty="0" smtClean="0"/>
                  <a:t>C %=?                 </a:t>
                </a:r>
                <a:r>
                  <a:rPr lang="en-US" dirty="0" smtClean="0"/>
                  <a:t>                         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3233" y="1575679"/>
                <a:ext cx="5917442" cy="3466531"/>
              </a:xfrm>
              <a:blipFill rotWithShape="0">
                <a:blip r:embed="rId2"/>
                <a:stretch>
                  <a:fillRect l="-2784" t="-36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6578220" y="1575679"/>
                <a:ext cx="5322628" cy="12002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600" dirty="0" smtClean="0"/>
                  <a:t>n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3,612</m:t>
                            </m:r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23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4400" dirty="0" smtClean="0"/>
                          <m:t> </m:t>
                        </m:r>
                      </m:num>
                      <m:den>
                        <m:sSup>
                          <m:sSupPr>
                            <m:ctrlPr>
                              <a:rPr lang="en-US" sz="4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6,02</m:t>
                            </m:r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23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/>
                  <a:t> = 0,6 </a:t>
                </a:r>
                <a:r>
                  <a:rPr lang="en-US" sz="3600" dirty="0" err="1" smtClean="0"/>
                  <a:t>mol</a:t>
                </a:r>
                <a:endParaRPr lang="ru-RU" sz="36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8220" y="1575679"/>
                <a:ext cx="5322628" cy="1200265"/>
              </a:xfrm>
              <a:prstGeom prst="rect">
                <a:avLst/>
              </a:prstGeom>
              <a:blipFill rotWithShape="0">
                <a:blip r:embed="rId3"/>
                <a:stretch>
                  <a:fillRect l="-3436" r="-8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7083188" y="3308944"/>
                <a:ext cx="3589362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𝐾𝑁𝑂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 +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 smtClean="0"/>
                  <a:t>O</a:t>
                </a:r>
                <a:endParaRPr lang="ru-RU" sz="40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3188" y="3308944"/>
                <a:ext cx="3589362" cy="707886"/>
              </a:xfrm>
              <a:prstGeom prst="rect">
                <a:avLst/>
              </a:prstGeom>
              <a:blipFill rotWithShape="0">
                <a:blip r:embed="rId4"/>
                <a:stretch>
                  <a:fillRect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7369791" y="2811070"/>
            <a:ext cx="26981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/>
              <a:t>x                y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356143" y="3818170"/>
            <a:ext cx="29546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/>
              <a:t>2x                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36786" y="3818170"/>
                <a:ext cx="2955168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/>
                  <a:t>M(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𝐾𝑁𝑂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/>
                  <a:t>)= 85</a:t>
                </a: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786" y="3818170"/>
                <a:ext cx="2955168" cy="646331"/>
              </a:xfrm>
              <a:prstGeom prst="rect">
                <a:avLst/>
              </a:prstGeom>
              <a:blipFill rotWithShape="0">
                <a:blip r:embed="rId5"/>
                <a:stretch>
                  <a:fillRect l="-6186" t="-14151" r="-5567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50340" y="4925949"/>
                <a:ext cx="4098831" cy="11376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85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+18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=16</m:t>
                              </m:r>
                            </m:e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=0,6</m:t>
                              </m:r>
                            </m:e>
                          </m:eqArr>
                        </m:e>
                      </m:d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    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340" y="4925949"/>
                <a:ext cx="4098831" cy="113768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Прямоугольник 9"/>
          <p:cNvSpPr/>
          <p:nvPr/>
        </p:nvSpPr>
        <p:spPr>
          <a:xfrm>
            <a:off x="4228843" y="5432157"/>
            <a:ext cx="13003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(*18)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243481" y="4863315"/>
                <a:ext cx="4225324" cy="11376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85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+18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=16</m:t>
                              </m:r>
                            </m:e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36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+18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=10,8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3481" y="4863315"/>
                <a:ext cx="4225324" cy="113768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9468805" y="4816603"/>
            <a:ext cx="209544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/>
              <a:t>49x=5,2</a:t>
            </a:r>
          </a:p>
          <a:p>
            <a:r>
              <a:rPr lang="en-US" sz="3600" dirty="0" smtClean="0"/>
              <a:t>x= 0,106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70891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6344"/>
            <a:ext cx="12192000" cy="1325563"/>
          </a:xfrm>
          <a:solidFill>
            <a:srgbClr val="0070C0"/>
          </a:solidFill>
        </p:spPr>
        <p:txBody>
          <a:bodyPr/>
          <a:lstStyle/>
          <a:p>
            <a:r>
              <a:rPr lang="en-US" dirty="0" smtClean="0"/>
              <a:t>               </a:t>
            </a:r>
            <a:r>
              <a:rPr lang="en-US" sz="6000" b="1" dirty="0" err="1" smtClean="0">
                <a:solidFill>
                  <a:schemeClr val="bg1"/>
                </a:solidFill>
              </a:rPr>
              <a:t>Masalaning</a:t>
            </a:r>
            <a:r>
              <a:rPr lang="en-US" sz="6000" b="1" dirty="0" smtClean="0">
                <a:solidFill>
                  <a:schemeClr val="bg1"/>
                </a:solidFill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</a:rPr>
              <a:t>yechimi</a:t>
            </a:r>
            <a:endParaRPr lang="ru-RU" sz="6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548729" y="3523822"/>
                <a:ext cx="7034298" cy="9666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/>
                  <a:t>C%=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9,01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r>
                  <a:rPr lang="en-US" sz="4000" dirty="0"/>
                  <a:t>x100= </a:t>
                </a:r>
                <a:r>
                  <a:rPr lang="en-US" sz="4000" dirty="0" smtClean="0"/>
                  <a:t>56        </a:t>
                </a:r>
                <a:r>
                  <a:rPr lang="en-US" sz="4000" dirty="0" err="1" smtClean="0"/>
                  <a:t>javob:D</a:t>
                </a:r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8729" y="3523822"/>
                <a:ext cx="7034298" cy="966675"/>
              </a:xfrm>
              <a:prstGeom prst="rect">
                <a:avLst/>
              </a:prstGeom>
              <a:blipFill rotWithShape="0">
                <a:blip r:embed="rId2"/>
                <a:stretch>
                  <a:fillRect l="-3033" r="-1993" b="-11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1371308" y="2253312"/>
            <a:ext cx="57342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/>
              <a:t>m= </a:t>
            </a:r>
            <a:r>
              <a:rPr lang="en-US" sz="4000" dirty="0" err="1" smtClean="0"/>
              <a:t>nxM</a:t>
            </a:r>
            <a:r>
              <a:rPr lang="en-US" sz="4000" dirty="0" smtClean="0"/>
              <a:t>=85x0,106=9,01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795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193</Words>
  <Application>Microsoft Office PowerPoint</Application>
  <PresentationFormat>Широкоэкранный</PresentationFormat>
  <Paragraphs>103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Cambria Math</vt:lpstr>
      <vt:lpstr>Тема Office</vt:lpstr>
      <vt:lpstr>CS Chem3D Model</vt:lpstr>
      <vt:lpstr>Презентация PowerPoint</vt:lpstr>
      <vt:lpstr>                           1-masala</vt:lpstr>
      <vt:lpstr>            Masalaning yechimi</vt:lpstr>
      <vt:lpstr>             Masalaning yechimi</vt:lpstr>
      <vt:lpstr>                            2-masala</vt:lpstr>
      <vt:lpstr>               Masalaning yechimi</vt:lpstr>
      <vt:lpstr>                         3-masala</vt:lpstr>
      <vt:lpstr>              Masalaning yechimi</vt:lpstr>
      <vt:lpstr>               Masalaning yechimi</vt:lpstr>
      <vt:lpstr>                      4-masala</vt:lpstr>
      <vt:lpstr>                 Masalaning yechimi</vt:lpstr>
      <vt:lpstr>                Masalaning yechimi</vt:lpstr>
      <vt:lpstr>                         5-masala</vt:lpstr>
      <vt:lpstr>                 Masalaning yechimi</vt:lpstr>
      <vt:lpstr>   Mustaqil bajarish uchun topshiriqlar: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Kimyo</dc:title>
  <dc:creator>Пользователь</dc:creator>
  <cp:lastModifiedBy>Учетная запись Майкрософт</cp:lastModifiedBy>
  <cp:revision>28</cp:revision>
  <dcterms:created xsi:type="dcterms:W3CDTF">2020-12-13T07:43:59Z</dcterms:created>
  <dcterms:modified xsi:type="dcterms:W3CDTF">2020-12-15T04:08:57Z</dcterms:modified>
</cp:coreProperties>
</file>