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9" r:id="rId4"/>
    <p:sldId id="272" r:id="rId5"/>
    <p:sldId id="258" r:id="rId6"/>
    <p:sldId id="273" r:id="rId7"/>
    <p:sldId id="259" r:id="rId8"/>
    <p:sldId id="271" r:id="rId9"/>
    <p:sldId id="270" r:id="rId10"/>
    <p:sldId id="261" r:id="rId11"/>
    <p:sldId id="268" r:id="rId12"/>
    <p:sldId id="264" r:id="rId13"/>
    <p:sldId id="262" r:id="rId14"/>
    <p:sldId id="265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68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3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361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2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6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4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32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0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2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0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9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84C1-52F9-4786-951B-9259B3561CB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1599-72DE-4492-9453-AF677481E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png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1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8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12.png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/>
          <p:nvPr/>
        </p:nvSpPr>
        <p:spPr>
          <a:xfrm>
            <a:off x="0" y="0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6" name="object 5"/>
          <p:cNvSpPr/>
          <p:nvPr/>
        </p:nvSpPr>
        <p:spPr>
          <a:xfrm>
            <a:off x="635000" y="2579688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7" name="object 6"/>
          <p:cNvSpPr/>
          <p:nvPr/>
        </p:nvSpPr>
        <p:spPr>
          <a:xfrm>
            <a:off x="652463" y="4438650"/>
            <a:ext cx="728662" cy="14382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5" name="object 2"/>
          <p:cNvSpPr txBox="1">
            <a:spLocks/>
          </p:cNvSpPr>
          <p:nvPr/>
        </p:nvSpPr>
        <p:spPr>
          <a:xfrm>
            <a:off x="1868488" y="492125"/>
            <a:ext cx="6981825" cy="138588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en-US" sz="8800" kern="0" spc="21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KIMYO</a:t>
            </a:r>
            <a:endParaRPr lang="uz-Cyrl-UZ" sz="5400" kern="0" spc="21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"/>
          <p:cNvSpPr/>
          <p:nvPr/>
        </p:nvSpPr>
        <p:spPr>
          <a:xfrm>
            <a:off x="1042988" y="584200"/>
            <a:ext cx="241300" cy="496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/>
          <p:cNvSpPr/>
          <p:nvPr/>
        </p:nvSpPr>
        <p:spPr>
          <a:xfrm>
            <a:off x="1165225" y="896938"/>
            <a:ext cx="452438" cy="601662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/>
          <p:cNvSpPr/>
          <p:nvPr/>
        </p:nvSpPr>
        <p:spPr>
          <a:xfrm>
            <a:off x="1220788" y="1255713"/>
            <a:ext cx="339725" cy="18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/>
          <p:cNvSpPr/>
          <p:nvPr/>
        </p:nvSpPr>
        <p:spPr>
          <a:xfrm>
            <a:off x="701675" y="896938"/>
            <a:ext cx="474663" cy="603250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/>
          <p:cNvSpPr/>
          <p:nvPr/>
        </p:nvSpPr>
        <p:spPr>
          <a:xfrm>
            <a:off x="755650" y="1179513"/>
            <a:ext cx="365125" cy="26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9"/>
          <p:cNvSpPr/>
          <p:nvPr/>
        </p:nvSpPr>
        <p:spPr>
          <a:xfrm>
            <a:off x="9758364" y="512763"/>
            <a:ext cx="1955800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lang="ru-RU" sz="2396" dirty="0"/>
          </a:p>
          <a:p>
            <a:pPr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/>
          <p:nvPr/>
        </p:nvSpPr>
        <p:spPr>
          <a:xfrm>
            <a:off x="9758364" y="527050"/>
            <a:ext cx="1955799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7181" name="object 4"/>
          <p:cNvSpPr txBox="1">
            <a:spLocks noChangeArrowheads="1"/>
          </p:cNvSpPr>
          <p:nvPr/>
        </p:nvSpPr>
        <p:spPr bwMode="auto">
          <a:xfrm>
            <a:off x="1560513" y="2649538"/>
            <a:ext cx="10099675" cy="212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9525" rIns="0" bIns="0">
            <a:spAutoFit/>
          </a:bodyPr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uz-Latn-UZ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uz-Latn-UZ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Eritmalardagi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moddalarning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atomlar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1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528165"/>
              </p:ext>
            </p:extLst>
          </p:nvPr>
        </p:nvGraphicFramePr>
        <p:xfrm>
          <a:off x="2642791" y="4679761"/>
          <a:ext cx="1573212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em3D" r:id="rId6" imgW="5108514" imgH="5028381" progId="Chem3D.Document.8">
                  <p:embed/>
                </p:oleObj>
              </mc:Choice>
              <mc:Fallback>
                <p:oleObj name="Chem3D" r:id="rId6" imgW="5108514" imgH="5028381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791" y="4679761"/>
                        <a:ext cx="1573212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37093"/>
              </p:ext>
            </p:extLst>
          </p:nvPr>
        </p:nvGraphicFramePr>
        <p:xfrm>
          <a:off x="5856288" y="4994275"/>
          <a:ext cx="1719262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3D" r:id="rId8" imgW="4986926" imgH="4486231" progId="Chem3D.Document.8">
                  <p:embed/>
                </p:oleObj>
              </mc:Choice>
              <mc:Fallback>
                <p:oleObj name="Chem3D" r:id="rId8" imgW="4986926" imgH="4486231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88" y="4994275"/>
                        <a:ext cx="1719262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150612"/>
              </p:ext>
            </p:extLst>
          </p:nvPr>
        </p:nvGraphicFramePr>
        <p:xfrm>
          <a:off x="8624094" y="4393613"/>
          <a:ext cx="170973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3D" r:id="rId10" imgW="5328881" imgH="5427538" progId="Chem3D.Document.8">
                  <p:embed/>
                </p:oleObj>
              </mc:Choice>
              <mc:Fallback>
                <p:oleObj name="Chem3D" r:id="rId10" imgW="5328881" imgH="5427538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4094" y="4393613"/>
                        <a:ext cx="170973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869669" y="878097"/>
            <a:ext cx="1810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11-sinf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284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6000" b="1" dirty="0">
                <a:solidFill>
                  <a:schemeClr val="bg1"/>
                </a:solidFill>
              </a:rPr>
              <a:t>4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6728" y="1583140"/>
                <a:ext cx="11368585" cy="49541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/>
                  <a:t>       </a:t>
                </a:r>
                <a:r>
                  <a:rPr lang="en-US" sz="3600" dirty="0" smtClean="0"/>
                  <a:t>205,2 g </a:t>
                </a:r>
                <a:r>
                  <a:rPr lang="en-US" sz="3600" dirty="0" err="1" smtClean="0"/>
                  <a:t>alyuminiy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sulfat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tarkibida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638,12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 ta proton </a:t>
                </a:r>
                <a:r>
                  <a:rPr lang="en-US" sz="3600" dirty="0" err="1" smtClean="0"/>
                  <a:t>bo‘lsa</a:t>
                </a:r>
                <a:r>
                  <a:rPr lang="en-US" sz="3600" dirty="0" smtClean="0"/>
                  <a:t>, </a:t>
                </a:r>
                <a:r>
                  <a:rPr lang="en-US" sz="3600" dirty="0" err="1" smtClean="0"/>
                  <a:t>eritma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tarkibidagi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ulushini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hisoblang</a:t>
                </a:r>
                <a:r>
                  <a:rPr lang="en-US" sz="3600" dirty="0" smtClean="0"/>
                  <a:t>. </a:t>
                </a:r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 66,7</a:t>
                </a:r>
                <a:endParaRPr lang="en-US" sz="3600" dirty="0" smtClean="0"/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 40</a:t>
                </a:r>
                <a:endParaRPr lang="en-US" sz="3600" dirty="0" smtClean="0"/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 60</a:t>
                </a:r>
                <a:endParaRPr lang="en-US" sz="3600" dirty="0" smtClean="0"/>
              </a:p>
              <a:p>
                <a:pPr marL="514350" indent="-514350">
                  <a:buAutoNum type="alphaUcParenR"/>
                </a:pPr>
                <a:r>
                  <a:rPr lang="en-US" sz="3600" dirty="0" smtClean="0"/>
                  <a:t> 33,3</a:t>
                </a:r>
                <a:endParaRPr lang="ru-RU" sz="3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728" y="1583140"/>
                <a:ext cx="11368585" cy="4954138"/>
              </a:xfrm>
              <a:blipFill rotWithShape="0">
                <a:blip r:embed="rId2"/>
                <a:stretch>
                  <a:fillRect l="-1662" t="-3079" r="-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3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/>
              <a:t>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66248" y="1757386"/>
                <a:ext cx="7718946" cy="17091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638,12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6,02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 smtClean="0"/>
                  <a:t>  =106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6248" y="1757386"/>
                <a:ext cx="7718946" cy="1709145"/>
              </a:xfrm>
              <a:blipFill rotWithShape="0">
                <a:blip r:embed="rId2"/>
                <a:stretch>
                  <a:fillRect l="-2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060813" y="3817540"/>
                <a:ext cx="502237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𝐴𝐼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   +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O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813" y="3817540"/>
                <a:ext cx="5022376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284629" y="4525426"/>
            <a:ext cx="2574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342           18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7088" y="5121638"/>
            <a:ext cx="3518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170 ta        10 ta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35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smtClean="0"/>
              <a:t>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5852" y="1836279"/>
            <a:ext cx="44309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170x+10 y=106</a:t>
            </a:r>
            <a:br>
              <a:rPr lang="en-US" sz="4000" dirty="0"/>
            </a:br>
            <a:r>
              <a:rPr lang="en-US" sz="4000" dirty="0"/>
              <a:t>342x+18y=205,2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16526" y="1836279"/>
            <a:ext cx="1497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(x1,8)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78370" y="1836279"/>
            <a:ext cx="5031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342x+18y=205,2</a:t>
            </a:r>
            <a:br>
              <a:rPr lang="en-US" sz="4000" dirty="0"/>
            </a:br>
            <a:r>
              <a:rPr lang="en-US" sz="4000" dirty="0"/>
              <a:t>306x+18y=190,8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91734" y="3670434"/>
            <a:ext cx="31662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36x=14,4      </a:t>
            </a:r>
            <a:endParaRPr lang="en-US" sz="4000" dirty="0" smtClean="0"/>
          </a:p>
          <a:p>
            <a:r>
              <a:rPr lang="en-US" sz="4000" dirty="0" smtClean="0"/>
              <a:t>   </a:t>
            </a:r>
            <a:r>
              <a:rPr lang="en-US" sz="4000" dirty="0"/>
              <a:t>x=0,4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93339" y="3779118"/>
            <a:ext cx="43220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m=342x0,4=136,8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910189" y="5106627"/>
                <a:ext cx="4807726" cy="1013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136,8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205,2</m:t>
                        </m:r>
                      </m:den>
                    </m:f>
                  </m:oMath>
                </a14:m>
                <a:r>
                  <a:rPr lang="en-US" sz="4000" dirty="0"/>
                  <a:t> x100=66,7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89" y="5106627"/>
                <a:ext cx="4807726" cy="1013291"/>
              </a:xfrm>
              <a:prstGeom prst="rect">
                <a:avLst/>
              </a:prstGeom>
              <a:blipFill rotWithShape="0">
                <a:blip r:embed="rId2"/>
                <a:stretch>
                  <a:fillRect l="-4436" r="-3169" b="-6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9701242" y="5428606"/>
            <a:ext cx="1954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Javob</a:t>
            </a:r>
            <a:r>
              <a:rPr lang="en-US" sz="3600" dirty="0" smtClean="0"/>
              <a:t>: </a:t>
            </a:r>
            <a:r>
              <a:rPr lang="en-US" sz="3600" dirty="0"/>
              <a:t>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198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sz="6000" b="1" dirty="0">
                <a:solidFill>
                  <a:schemeClr val="bg1"/>
                </a:solidFill>
              </a:rPr>
              <a:t>5</a:t>
            </a:r>
            <a:r>
              <a:rPr lang="en-US" sz="6000" b="1" dirty="0" smtClean="0">
                <a:solidFill>
                  <a:schemeClr val="bg1"/>
                </a:solidFill>
              </a:rPr>
              <a:t>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8364" y="1583140"/>
                <a:ext cx="11973636" cy="49950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sz="3800" dirty="0" err="1" smtClean="0"/>
                  <a:t>Tarkibida</a:t>
                </a:r>
                <a:r>
                  <a:rPr lang="en-US" sz="3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10,836</m:t>
                        </m:r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sz="3800" dirty="0" smtClean="0"/>
                  <a:t> ta </a:t>
                </a:r>
                <a:r>
                  <a:rPr lang="en-US" sz="3800" dirty="0" err="1" smtClean="0"/>
                  <a:t>vodorod</a:t>
                </a:r>
                <a:r>
                  <a:rPr lang="en-US" sz="3800" dirty="0" smtClean="0"/>
                  <a:t> </a:t>
                </a:r>
                <a:r>
                  <a:rPr lang="en-US" sz="3800" dirty="0" err="1" smtClean="0"/>
                  <a:t>atomi</a:t>
                </a:r>
                <a:r>
                  <a:rPr lang="en-US" sz="3800" dirty="0" smtClean="0"/>
                  <a:t> </a:t>
                </a:r>
                <a:r>
                  <a:rPr lang="en-US" sz="3800" dirty="0" err="1" smtClean="0"/>
                  <a:t>bo‘lgan</a:t>
                </a:r>
                <a:r>
                  <a:rPr lang="en-US" sz="3800" dirty="0" smtClean="0"/>
                  <a:t> 192 g </a:t>
                </a:r>
                <a:r>
                  <a:rPr lang="en-US" sz="3800" dirty="0" err="1" smtClean="0"/>
                  <a:t>eritmadagi</a:t>
                </a:r>
                <a:r>
                  <a:rPr lang="en-US" sz="3800" dirty="0" smtClean="0"/>
                  <a:t> </a:t>
                </a:r>
                <a:r>
                  <a:rPr lang="en-US" sz="3800" dirty="0" err="1" smtClean="0"/>
                  <a:t>ammoniy</a:t>
                </a:r>
                <a:r>
                  <a:rPr lang="en-US" sz="3800" dirty="0" smtClean="0"/>
                  <a:t> </a:t>
                </a:r>
                <a:r>
                  <a:rPr lang="en-US" sz="3800" dirty="0" err="1" smtClean="0"/>
                  <a:t>sulfatning</a:t>
                </a:r>
                <a:r>
                  <a:rPr lang="en-US" sz="3800" dirty="0" smtClean="0"/>
                  <a:t>  </a:t>
                </a:r>
                <a:r>
                  <a:rPr lang="en-US" sz="3800" dirty="0" err="1" smtClean="0"/>
                  <a:t>massa</a:t>
                </a:r>
                <a:r>
                  <a:rPr lang="en-US" sz="3800" dirty="0" smtClean="0"/>
                  <a:t>  </a:t>
                </a:r>
                <a:r>
                  <a:rPr lang="en-US" sz="3800" dirty="0" err="1" smtClean="0"/>
                  <a:t>ulushini</a:t>
                </a:r>
                <a:r>
                  <a:rPr lang="en-US" sz="3800" dirty="0" smtClean="0"/>
                  <a:t> </a:t>
                </a:r>
                <a:r>
                  <a:rPr lang="en-US" sz="3800" dirty="0" err="1" smtClean="0"/>
                  <a:t>hisoblang</a:t>
                </a:r>
                <a:r>
                  <a:rPr lang="en-US" sz="3800" dirty="0" smtClean="0"/>
                  <a:t>.  </a:t>
                </a:r>
              </a:p>
              <a:p>
                <a:pPr marL="514350" indent="-514350">
                  <a:buAutoNum type="alphaUcParenR"/>
                </a:pPr>
                <a:r>
                  <a:rPr lang="en-US" sz="3800" dirty="0" smtClean="0"/>
                  <a:t> 44,375</a:t>
                </a:r>
                <a:endParaRPr lang="en-US" sz="3800" dirty="0" smtClean="0"/>
              </a:p>
              <a:p>
                <a:pPr marL="514350" indent="-514350">
                  <a:buAutoNum type="alphaUcParenR"/>
                </a:pPr>
                <a:r>
                  <a:rPr lang="en-US" sz="3800" dirty="0" smtClean="0"/>
                  <a:t> 23,375</a:t>
                </a:r>
                <a:endParaRPr lang="en-US" sz="3800" dirty="0" smtClean="0"/>
              </a:p>
              <a:p>
                <a:pPr marL="514350" indent="-514350">
                  <a:buAutoNum type="alphaUcParenR"/>
                </a:pPr>
                <a:r>
                  <a:rPr lang="en-US" sz="3800" dirty="0" smtClean="0"/>
                  <a:t> 4,375</a:t>
                </a:r>
                <a:endParaRPr lang="en-US" sz="3800" dirty="0" smtClean="0"/>
              </a:p>
              <a:p>
                <a:pPr marL="514350" indent="-514350">
                  <a:buAutoNum type="alphaUcParenR"/>
                </a:pPr>
                <a:r>
                  <a:rPr lang="en-US" sz="3800" dirty="0" smtClean="0"/>
                  <a:t> 34,375</a:t>
                </a:r>
                <a:endParaRPr lang="ru-RU" sz="3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64" y="1583140"/>
                <a:ext cx="11973636" cy="4995081"/>
              </a:xfrm>
              <a:blipFill rotWithShape="0">
                <a:blip r:embed="rId2"/>
                <a:stretch>
                  <a:fillRect l="-1680" t="-3175" r="-17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0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dirty="0" smtClean="0"/>
              <a:t>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44987" y="1535071"/>
                <a:ext cx="5543266" cy="16038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10,836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6,02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=18 </a:t>
                </a:r>
                <a:r>
                  <a:rPr lang="en-US" dirty="0" err="1" smtClean="0"/>
                  <a:t>mol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987" y="1535071"/>
                <a:ext cx="5543266" cy="1603895"/>
              </a:xfrm>
              <a:blipFill rotWithShape="0">
                <a:blip r:embed="rId2"/>
                <a:stretch>
                  <a:fillRect l="-2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888253" y="1768495"/>
                <a:ext cx="546554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O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253" y="1768495"/>
                <a:ext cx="5465547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24302" y="3063434"/>
            <a:ext cx="4013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8x+2y=18</a:t>
            </a:r>
            <a:br>
              <a:rPr lang="en-US" sz="3600" dirty="0"/>
            </a:br>
            <a:r>
              <a:rPr lang="en-US" sz="3600" dirty="0"/>
              <a:t>132x+18y=192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57557" y="3017267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(x9)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0874" y="3086524"/>
            <a:ext cx="3320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72x+18y=162</a:t>
            </a:r>
            <a:br>
              <a:rPr lang="en-US" sz="3600" dirty="0"/>
            </a:br>
            <a:r>
              <a:rPr lang="en-US" sz="3600" dirty="0"/>
              <a:t>132x+18y=192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00823" y="3063434"/>
            <a:ext cx="273664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60x=30        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4000" dirty="0"/>
              <a:t>x=0</a:t>
            </a:r>
            <a:r>
              <a:rPr lang="en-US" sz="2000" dirty="0"/>
              <a:t>,</a:t>
            </a:r>
            <a:r>
              <a:rPr lang="en-US" sz="4000" dirty="0"/>
              <a:t>5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6467" y="5036344"/>
            <a:ext cx="3608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m=0,5x132=66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448409" y="5036344"/>
                <a:ext cx="4787412" cy="878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C%=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192</m:t>
                        </m:r>
                      </m:den>
                    </m:f>
                  </m:oMath>
                </a14:m>
                <a:r>
                  <a:rPr lang="en-US" sz="3600" dirty="0"/>
                  <a:t> x100=34,375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409" y="5036344"/>
                <a:ext cx="4787412" cy="878767"/>
              </a:xfrm>
              <a:prstGeom prst="rect">
                <a:avLst/>
              </a:prstGeom>
              <a:blipFill rotWithShape="0">
                <a:blip r:embed="rId4"/>
                <a:stretch>
                  <a:fillRect l="-3949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9985680" y="5846853"/>
            <a:ext cx="1574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javob:D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231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8" y="0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topshiriqlar</a:t>
            </a:r>
            <a:r>
              <a:rPr lang="en-US" sz="5400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2955" y="1624084"/>
                <a:ext cx="11709779" cy="48722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:r>
                  <a:rPr lang="en-US" sz="3600" dirty="0" smtClean="0"/>
                  <a:t>171 g </a:t>
                </a:r>
                <a:r>
                  <a:rPr lang="en-US" sz="3600" dirty="0" err="1" smtClean="0"/>
                  <a:t>alyuminiy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sulfat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eritmasi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tarkibida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547,82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 ta proton </a:t>
                </a:r>
                <a:r>
                  <a:rPr lang="en-US" sz="3600" dirty="0" err="1" smtClean="0"/>
                  <a:t>bo‘lsa</a:t>
                </a:r>
                <a:r>
                  <a:rPr lang="en-US" sz="3600" dirty="0" smtClean="0"/>
                  <a:t>, </a:t>
                </a:r>
                <a:r>
                  <a:rPr lang="en-US" sz="3600" dirty="0" err="1" smtClean="0"/>
                  <a:t>eritma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tarkibidagi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tuzning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ulushini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hisoblang</a:t>
                </a:r>
                <a:r>
                  <a:rPr lang="en-US" sz="3600" dirty="0" smtClean="0"/>
                  <a:t>.  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A) 40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B) 30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C)  70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dirty="0" smtClean="0"/>
                  <a:t>D) 45,6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55" y="1624084"/>
                <a:ext cx="11709779" cy="4872250"/>
              </a:xfrm>
              <a:blipFill rotWithShape="0">
                <a:blip r:embed="rId2"/>
                <a:stretch>
                  <a:fillRect l="-1614" t="-3000" r="-2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4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1-masala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4842" y="1501253"/>
                <a:ext cx="11641539" cy="518615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300" dirty="0" smtClean="0"/>
                  <a:t>   </a:t>
                </a:r>
                <a:r>
                  <a:rPr lang="en-US" sz="4300" dirty="0" err="1" smtClean="0"/>
                  <a:t>Kislorod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atomlari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soni</a:t>
                </a:r>
                <a:r>
                  <a:rPr lang="en-US" sz="4300" dirty="0" smtClean="0"/>
                  <a:t> 5,8*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3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3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4300" dirty="0" smtClean="0"/>
                  <a:t> ta </a:t>
                </a:r>
                <a:r>
                  <a:rPr lang="en-US" sz="4300" dirty="0" err="1" smtClean="0"/>
                  <a:t>bo‘lgan</a:t>
                </a:r>
                <a:r>
                  <a:rPr lang="en-US" sz="4300" dirty="0" smtClean="0"/>
                  <a:t> 10 %li </a:t>
                </a:r>
                <a:r>
                  <a:rPr lang="en-US" sz="4300" dirty="0" err="1" smtClean="0"/>
                  <a:t>kaliy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gidroksid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eritmasining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massasini</a:t>
                </a:r>
                <a:r>
                  <a:rPr lang="en-US" sz="4300" dirty="0" smtClean="0"/>
                  <a:t> </a:t>
                </a:r>
                <a:r>
                  <a:rPr lang="en-US" sz="4300" dirty="0" err="1" smtClean="0"/>
                  <a:t>hisoblang</a:t>
                </a:r>
                <a:r>
                  <a:rPr lang="en-US" sz="4300" dirty="0" smtClean="0"/>
                  <a:t>.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3600" dirty="0" smtClean="0"/>
                  <a:t>180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3600" dirty="0" smtClean="0"/>
                  <a:t>112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3600" dirty="0" smtClean="0"/>
                  <a:t>168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3600" dirty="0" smtClean="0"/>
                  <a:t>120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842" y="1501253"/>
                <a:ext cx="11641539" cy="5186150"/>
              </a:xfrm>
              <a:blipFill rotWithShape="0">
                <a:blip r:embed="rId2"/>
                <a:stretch>
                  <a:fillRect l="-1832" b="-1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8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5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0779" y="1607262"/>
                <a:ext cx="3351662" cy="325134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Berilgan :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C%= 10 %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n= 5,8 </a:t>
                </a:r>
                <a:r>
                  <a:rPr lang="en-US" sz="3600" dirty="0" err="1" smtClean="0"/>
                  <a:t>mol</a:t>
                </a:r>
                <a:r>
                  <a:rPr lang="en-US" sz="3600" dirty="0" smtClean="0"/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600" dirty="0" smtClean="0"/>
                  <a:t>=?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779" y="1607262"/>
                <a:ext cx="3351662" cy="3251342"/>
              </a:xfrm>
              <a:blipFill rotWithShape="0">
                <a:blip r:embed="rId2"/>
                <a:stretch>
                  <a:fillRect l="-5455" t="-4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962535" y="1607262"/>
                <a:ext cx="4112921" cy="1174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/>
                  <a:t>= 10 g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535" y="1607262"/>
                <a:ext cx="4112921" cy="1174296"/>
              </a:xfrm>
              <a:prstGeom prst="rect">
                <a:avLst/>
              </a:prstGeom>
              <a:blipFill rotWithShape="0">
                <a:blip r:embed="rId3"/>
                <a:stretch>
                  <a:fillRect r="-3556"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096000" y="3063257"/>
                <a:ext cx="4173387" cy="820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𝑠𝑢𝑣</m:t>
                        </m:r>
                      </m:sub>
                    </m:sSub>
                  </m:oMath>
                </a14:m>
                <a:r>
                  <a:rPr lang="en-US" sz="3600" dirty="0"/>
                  <a:t>= 100-10=90 g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63257"/>
                <a:ext cx="4173387" cy="820674"/>
              </a:xfrm>
              <a:prstGeom prst="rect">
                <a:avLst/>
              </a:prstGeom>
              <a:blipFill rotWithShape="0">
                <a:blip r:embed="rId4"/>
                <a:stretch>
                  <a:fillRect r="-3358" b="-27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962535" y="4271456"/>
                <a:ext cx="3802644" cy="1415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smtClean="0"/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400" dirty="0"/>
                  <a:t>  </a:t>
                </a:r>
                <a:r>
                  <a:rPr lang="en-US" sz="4400" dirty="0" smtClean="0"/>
                  <a:t>=  5 </a:t>
                </a:r>
                <a:r>
                  <a:rPr lang="en-US" sz="4400" dirty="0" err="1"/>
                  <a:t>mol</a:t>
                </a:r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535" y="4271456"/>
                <a:ext cx="3802644" cy="1415324"/>
              </a:xfrm>
              <a:prstGeom prst="rect">
                <a:avLst/>
              </a:prstGeom>
              <a:blipFill rotWithShape="0">
                <a:blip r:embed="rId5"/>
                <a:stretch>
                  <a:fillRect l="-6410" r="-5609" b="-8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30282" y="4271456"/>
                <a:ext cx="4038285" cy="16660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/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3600" dirty="0"/>
                  <a:t>  </a:t>
                </a:r>
                <a:r>
                  <a:rPr lang="en-US" sz="3600" dirty="0" smtClean="0"/>
                  <a:t>= 0,178 </a:t>
                </a:r>
                <a:r>
                  <a:rPr lang="en-US" sz="3600" dirty="0" err="1"/>
                  <a:t>mol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82" y="4271456"/>
                <a:ext cx="4038285" cy="1666034"/>
              </a:xfrm>
              <a:prstGeom prst="rect">
                <a:avLst/>
              </a:prstGeom>
              <a:blipFill rotWithShape="0">
                <a:blip r:embed="rId6"/>
                <a:stretch>
                  <a:fillRect l="-4525" r="-37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4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8" y="0"/>
            <a:ext cx="12178352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0616" y="2261696"/>
            <a:ext cx="5035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5+0,178 = 5,178 </a:t>
            </a:r>
            <a:r>
              <a:rPr lang="en-US" sz="4000" dirty="0" err="1"/>
              <a:t>mol</a:t>
            </a:r>
            <a:r>
              <a:rPr lang="en-US" sz="4000" dirty="0"/>
              <a:t>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5898" y="3324199"/>
            <a:ext cx="8420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5,178 </a:t>
            </a:r>
            <a:r>
              <a:rPr lang="en-US" sz="4000" dirty="0" err="1"/>
              <a:t>mol</a:t>
            </a:r>
            <a:r>
              <a:rPr lang="en-US" sz="4000" dirty="0"/>
              <a:t> -------- 100 g </a:t>
            </a:r>
            <a:r>
              <a:rPr lang="en-US" sz="4000" dirty="0" err="1"/>
              <a:t>eritmada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 5,8 </a:t>
            </a:r>
            <a:r>
              <a:rPr lang="en-US" sz="4000" dirty="0" err="1"/>
              <a:t>mol</a:t>
            </a:r>
            <a:r>
              <a:rPr lang="en-US" sz="4000" dirty="0"/>
              <a:t>   ----------x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08290" y="5078287"/>
                <a:ext cx="4237442" cy="1022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/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5,8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5,178</m:t>
                        </m:r>
                      </m:den>
                    </m:f>
                  </m:oMath>
                </a14:m>
                <a:r>
                  <a:rPr lang="en-US" sz="4000" dirty="0" smtClean="0"/>
                  <a:t> = 112 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290" y="5078287"/>
                <a:ext cx="4237442" cy="1022075"/>
              </a:xfrm>
              <a:prstGeom prst="rect">
                <a:avLst/>
              </a:prstGeom>
              <a:blipFill rotWithShape="0">
                <a:blip r:embed="rId2"/>
                <a:stretch>
                  <a:fillRect l="-5036" r="-4173" b="-5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315844" y="5198769"/>
            <a:ext cx="2180405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javob</a:t>
            </a:r>
            <a:r>
              <a:rPr lang="en-US" sz="4000" dirty="0"/>
              <a:t> : B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292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2-masala</a:t>
            </a:r>
            <a:endParaRPr lang="ru-RU" sz="6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00501" y="1596788"/>
                <a:ext cx="11300347" cy="503602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smtClean="0"/>
                  <a:t>57,5 g </a:t>
                </a:r>
                <a:r>
                  <a:rPr lang="en-US" sz="3600" dirty="0" err="1" smtClean="0"/>
                  <a:t>natriy</a:t>
                </a:r>
                <a:r>
                  <a:rPr lang="en-US" sz="3600" dirty="0" smtClean="0"/>
                  <a:t> 15*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600" dirty="0" smtClean="0"/>
                  <a:t> ta atom  </a:t>
                </a:r>
                <a:r>
                  <a:rPr lang="en-US" sz="3600" dirty="0" err="1" smtClean="0"/>
                  <a:t>tutgan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suvda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eritildi</a:t>
                </a:r>
                <a:r>
                  <a:rPr lang="en-US" sz="3600" dirty="0" smtClean="0"/>
                  <a:t>. </a:t>
                </a:r>
                <a:r>
                  <a:rPr lang="en-US" sz="3600" dirty="0" err="1" smtClean="0"/>
                  <a:t>Olingan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massasini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hisoblang</a:t>
                </a:r>
                <a:r>
                  <a:rPr lang="en-US" sz="3600" dirty="0" smtClean="0"/>
                  <a:t>.</a:t>
                </a:r>
              </a:p>
              <a:p>
                <a:pPr marL="514350" indent="-514350">
                  <a:lnSpc>
                    <a:spcPct val="100000"/>
                  </a:lnSpc>
                  <a:buAutoNum type="alphaUcParenR"/>
                </a:pPr>
                <a:r>
                  <a:rPr lang="en-US" sz="3600" dirty="0" smtClean="0"/>
                  <a:t>147,5</a:t>
                </a:r>
              </a:p>
              <a:p>
                <a:pPr marL="514350" indent="-514350">
                  <a:lnSpc>
                    <a:spcPct val="100000"/>
                  </a:lnSpc>
                  <a:buAutoNum type="alphaUcParenR"/>
                </a:pPr>
                <a:r>
                  <a:rPr lang="en-US" sz="3600" dirty="0" smtClean="0"/>
                  <a:t>145</a:t>
                </a:r>
              </a:p>
              <a:p>
                <a:pPr marL="514350" indent="-514350">
                  <a:lnSpc>
                    <a:spcPct val="100000"/>
                  </a:lnSpc>
                  <a:buAutoNum type="alphaUcParenR"/>
                </a:pPr>
                <a:r>
                  <a:rPr lang="en-US" sz="3600" dirty="0" smtClean="0"/>
                  <a:t> 327,5</a:t>
                </a:r>
                <a:endParaRPr lang="en-US" sz="3600" dirty="0" smtClean="0"/>
              </a:p>
              <a:p>
                <a:pPr marL="514350" indent="-514350">
                  <a:lnSpc>
                    <a:spcPct val="100000"/>
                  </a:lnSpc>
                  <a:buAutoNum type="alphaUcParenR"/>
                </a:pPr>
                <a:r>
                  <a:rPr lang="en-US" sz="3600" dirty="0" smtClean="0"/>
                  <a:t> 325</a:t>
                </a:r>
                <a:endParaRPr lang="ru-RU" sz="3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0501" y="1596788"/>
                <a:ext cx="11300347" cy="5036024"/>
              </a:xfrm>
              <a:blipFill rotWithShape="0">
                <a:blip r:embed="rId2"/>
                <a:stretch>
                  <a:fillRect l="-1673" t="-19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3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8448" y="2034065"/>
            <a:ext cx="48404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3 ta atom-------18 g</a:t>
            </a:r>
            <a:br>
              <a:rPr lang="en-US" sz="4000" dirty="0"/>
            </a:br>
            <a:r>
              <a:rPr lang="en-US" sz="4000" dirty="0"/>
              <a:t>15 ta ------------x             x=90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606724" y="2520042"/>
                <a:ext cx="583467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𝑁𝑎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O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𝑁𝑎𝑂𝐻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724" y="2520042"/>
                <a:ext cx="5834674" cy="646331"/>
              </a:xfrm>
              <a:prstGeom prst="rect">
                <a:avLst/>
              </a:prstGeom>
              <a:blipFill rotWithShape="0"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80456" y="4772883"/>
                <a:ext cx="460312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4000" dirty="0"/>
                  <a:t>=57,5+90=147,5</a:t>
                </a:r>
                <a:endParaRPr lang="ru-RU" sz="4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456" y="4772883"/>
                <a:ext cx="4603120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3046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8330487" y="4925240"/>
            <a:ext cx="1851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Javob:A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04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sz="6000" b="1" dirty="0" smtClean="0">
                <a:solidFill>
                  <a:schemeClr val="bg1"/>
                </a:solidFill>
              </a:rPr>
              <a:t>3-masala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7824" y="1579966"/>
                <a:ext cx="11253716" cy="4820834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000" dirty="0" smtClean="0"/>
                  <a:t>Massasi 16 g </a:t>
                </a:r>
                <a:r>
                  <a:rPr lang="en-US" sz="4000" dirty="0" err="1" smtClean="0"/>
                  <a:t>bo‘lgan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eritmada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3,612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4000" dirty="0" smtClean="0"/>
                  <a:t> ta </a:t>
                </a:r>
                <a:r>
                  <a:rPr lang="en-US" sz="4000" dirty="0" err="1" smtClean="0"/>
                  <a:t>kislorod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atomi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bo‘lsa</a:t>
                </a:r>
                <a:r>
                  <a:rPr lang="en-US" sz="4000" dirty="0" smtClean="0"/>
                  <a:t>, </a:t>
                </a:r>
                <a:r>
                  <a:rPr lang="en-US" sz="4000" dirty="0" err="1" smtClean="0"/>
                  <a:t>eritma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tarkibidagi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kaliy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nitritning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ulushini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hisoblang</a:t>
                </a:r>
                <a:r>
                  <a:rPr lang="en-US" sz="4000" dirty="0" smtClean="0"/>
                  <a:t>.   </a:t>
                </a:r>
              </a:p>
              <a:p>
                <a:pPr marL="514350" indent="-514350">
                  <a:buAutoNum type="alphaUcParenR"/>
                </a:pPr>
                <a:r>
                  <a:rPr lang="en-US" sz="4000" dirty="0" smtClean="0"/>
                  <a:t> 40</a:t>
                </a:r>
                <a:endParaRPr lang="en-US" sz="4000" dirty="0" smtClean="0"/>
              </a:p>
              <a:p>
                <a:pPr marL="514350" indent="-514350">
                  <a:buAutoNum type="alphaUcParenR"/>
                </a:pPr>
                <a:r>
                  <a:rPr lang="en-US" sz="4000" dirty="0" smtClean="0"/>
                  <a:t> 60</a:t>
                </a:r>
                <a:endParaRPr lang="en-US" sz="4000" dirty="0" smtClean="0"/>
              </a:p>
              <a:p>
                <a:pPr marL="514350" indent="-514350">
                  <a:buAutoNum type="alphaUcParenR"/>
                </a:pPr>
                <a:r>
                  <a:rPr lang="en-US" sz="4000" dirty="0" smtClean="0"/>
                  <a:t> 44</a:t>
                </a:r>
                <a:endParaRPr lang="en-US" sz="4000" dirty="0" smtClean="0"/>
              </a:p>
              <a:p>
                <a:pPr marL="514350" indent="-514350">
                  <a:buAutoNum type="alphaUcParenR"/>
                </a:pPr>
                <a:r>
                  <a:rPr lang="en-US" sz="4000" dirty="0" smtClean="0"/>
                  <a:t> 56</a:t>
                </a: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7824" y="1579966"/>
                <a:ext cx="11253716" cy="4820834"/>
              </a:xfrm>
              <a:blipFill rotWithShape="0">
                <a:blip r:embed="rId2"/>
                <a:stretch>
                  <a:fillRect l="-1950" t="-2276" b="-1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/>
              <a:t>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33233" y="1575679"/>
                <a:ext cx="5917442" cy="346653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sz="3600" dirty="0" err="1" smtClean="0"/>
                  <a:t>Berilgan</a:t>
                </a:r>
                <a:r>
                  <a:rPr lang="en-US" sz="3600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3600" dirty="0" smtClean="0"/>
                  <a:t>=16 g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3,612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sz="3600" dirty="0" smtClean="0"/>
                  <a:t> ta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C %=?                 </a:t>
                </a:r>
                <a:r>
                  <a:rPr lang="en-US" dirty="0" smtClean="0"/>
                  <a:t>                   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233" y="1575679"/>
                <a:ext cx="5917442" cy="3466531"/>
              </a:xfrm>
              <a:blipFill rotWithShape="0">
                <a:blip r:embed="rId2"/>
                <a:stretch>
                  <a:fillRect l="-2784" t="-3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578220" y="1575679"/>
                <a:ext cx="5322628" cy="1200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/>
                  <a:t>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3,612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4400" dirty="0" smtClean="0"/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6,02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/>
                  <a:t> = 0,6 </a:t>
                </a:r>
                <a:r>
                  <a:rPr lang="en-US" sz="3600" dirty="0" err="1" smtClean="0"/>
                  <a:t>mol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220" y="1575679"/>
                <a:ext cx="5322628" cy="1200265"/>
              </a:xfrm>
              <a:prstGeom prst="rect">
                <a:avLst/>
              </a:prstGeom>
              <a:blipFill rotWithShape="0">
                <a:blip r:embed="rId3"/>
                <a:stretch>
                  <a:fillRect l="-3436" r="-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83188" y="3308944"/>
                <a:ext cx="358936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 +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 smtClean="0"/>
                  <a:t>O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188" y="3308944"/>
                <a:ext cx="3589362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7369791" y="2811070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x                y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56143" y="381817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2x               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36786" y="3818170"/>
                <a:ext cx="29551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)= 85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6" y="3818170"/>
                <a:ext cx="2955168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6186" t="-14151" r="-5567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0340" y="4925949"/>
                <a:ext cx="4098831" cy="1137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+18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=0,6</m:t>
                              </m:r>
                            </m:e>
                          </m:eqAr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40" y="4925949"/>
                <a:ext cx="4098831" cy="11376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228843" y="5432157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(*18)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243481" y="4863315"/>
                <a:ext cx="4225324" cy="1137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+18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+18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=10,8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481" y="4863315"/>
                <a:ext cx="4225324" cy="11376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9468805" y="4816603"/>
            <a:ext cx="20954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49x=5,2</a:t>
            </a:r>
          </a:p>
          <a:p>
            <a:r>
              <a:rPr lang="en-US" sz="3600" dirty="0" smtClean="0"/>
              <a:t>x= 0,106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08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344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yechimi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548729" y="3523822"/>
                <a:ext cx="7034298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9,01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4000" dirty="0"/>
                  <a:t>x100= </a:t>
                </a:r>
                <a:r>
                  <a:rPr lang="en-US" sz="4000" dirty="0" smtClean="0"/>
                  <a:t>56        </a:t>
                </a:r>
                <a:r>
                  <a:rPr lang="en-US" sz="4000" dirty="0" err="1" smtClean="0"/>
                  <a:t>javob:D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729" y="3523822"/>
                <a:ext cx="7034298" cy="966675"/>
              </a:xfrm>
              <a:prstGeom prst="rect">
                <a:avLst/>
              </a:prstGeom>
              <a:blipFill rotWithShape="0">
                <a:blip r:embed="rId2"/>
                <a:stretch>
                  <a:fillRect l="-3033" r="-1993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1371308" y="2253312"/>
            <a:ext cx="5734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m= </a:t>
            </a:r>
            <a:r>
              <a:rPr lang="en-US" sz="4000" dirty="0" err="1" smtClean="0"/>
              <a:t>nxM</a:t>
            </a:r>
            <a:r>
              <a:rPr lang="en-US" sz="4000" dirty="0" smtClean="0"/>
              <a:t>=85x0,106=9,01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95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193</Words>
  <Application>Microsoft Office PowerPoint</Application>
  <PresentationFormat>Широкоэкранный</PresentationFormat>
  <Paragraphs>103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Тема Office</vt:lpstr>
      <vt:lpstr>CS Chem3D Model</vt:lpstr>
      <vt:lpstr>Презентация PowerPoint</vt:lpstr>
      <vt:lpstr>                           1-masala</vt:lpstr>
      <vt:lpstr>            Masalaning yechimi</vt:lpstr>
      <vt:lpstr>             Masalaning yechimi</vt:lpstr>
      <vt:lpstr>                            2-masala</vt:lpstr>
      <vt:lpstr>               Masalaning yechimi</vt:lpstr>
      <vt:lpstr>                         3-masala</vt:lpstr>
      <vt:lpstr>              Masalaning yechimi</vt:lpstr>
      <vt:lpstr>               Masalaning yechimi</vt:lpstr>
      <vt:lpstr>                      4-masala</vt:lpstr>
      <vt:lpstr>                 Masalaning yechimi</vt:lpstr>
      <vt:lpstr>                Masalaning yechimi</vt:lpstr>
      <vt:lpstr>                         5-masala</vt:lpstr>
      <vt:lpstr>                 Masalaning yechimi</vt:lpstr>
      <vt:lpstr>   Mustaqil bajarish uchun topshiriqlar: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Kimyo</dc:title>
  <dc:creator>Пользователь</dc:creator>
  <cp:lastModifiedBy>Учетная запись Майкрософт</cp:lastModifiedBy>
  <cp:revision>28</cp:revision>
  <dcterms:created xsi:type="dcterms:W3CDTF">2020-12-13T07:43:59Z</dcterms:created>
  <dcterms:modified xsi:type="dcterms:W3CDTF">2020-12-15T04:08:57Z</dcterms:modified>
</cp:coreProperties>
</file>